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230" autoAdjust="0"/>
  </p:normalViewPr>
  <p:slideViewPr>
    <p:cSldViewPr>
      <p:cViewPr varScale="1">
        <p:scale>
          <a:sx n="73" d="100"/>
          <a:sy n="73" d="100"/>
        </p:scale>
        <p:origin x="-114" y="-5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506AB-FF5D-4246-B4EA-1A6DA51AE6A0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3A133-25DA-4AC9-92BE-AE437549723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5061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4131F6-A364-4908-9D29-96B20D66C5CC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88179-DC5C-4079-804D-DAFEB7500C4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566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2509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9709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075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245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77073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0478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864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7533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1186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369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3322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2733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8510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782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8345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64605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4782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2037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88179-DC5C-4079-804D-DAFEB7500C4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5493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916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05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775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91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635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983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169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4877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38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2445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772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67DAB-72F5-40F9-A541-15B045479083}" type="datetimeFigureOut">
              <a:rPr lang="ko-KR" altLang="en-US" smtClean="0"/>
              <a:t>2015-11-03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46173-E1D0-4ABC-B58A-1A21EE73956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21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8.3 ICMP Error Messages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2015010662</a:t>
            </a:r>
          </a:p>
          <a:p>
            <a:r>
              <a:rPr lang="ko-KR" altLang="en-US" dirty="0" smtClean="0"/>
              <a:t>이재</a:t>
            </a:r>
            <a:r>
              <a:rPr lang="ko-KR" altLang="en-US" dirty="0"/>
              <a:t>혁</a:t>
            </a:r>
          </a:p>
        </p:txBody>
      </p:sp>
    </p:spTree>
    <p:extLst>
      <p:ext uri="{BB962C8B-B14F-4D97-AF65-F5344CB8AC3E}">
        <p14:creationId xmlns:p14="http://schemas.microsoft.com/office/powerpoint/2010/main" val="138875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is ICMP Error Message?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84784"/>
          </a:xfrm>
        </p:spPr>
        <p:txBody>
          <a:bodyPr/>
          <a:lstStyle/>
          <a:p>
            <a:r>
              <a:rPr lang="en-US" altLang="ko-KR" dirty="0" smtClean="0">
                <a:solidFill>
                  <a:srgbClr val="FF0000"/>
                </a:solidFill>
              </a:rPr>
              <a:t>To report some problems</a:t>
            </a:r>
            <a:r>
              <a:rPr lang="en-US" altLang="ko-KR" dirty="0" smtClean="0"/>
              <a:t> to senders as a message format when problems occur on transmission of IP datagrams</a:t>
            </a:r>
          </a:p>
        </p:txBody>
      </p:sp>
    </p:spTree>
    <p:extLst>
      <p:ext uri="{BB962C8B-B14F-4D97-AF65-F5344CB8AC3E}">
        <p14:creationId xmlns:p14="http://schemas.microsoft.com/office/powerpoint/2010/main" val="219978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</a:t>
            </a:r>
            <a:r>
              <a:rPr lang="en-US" altLang="ko-KR" dirty="0" smtClean="0"/>
              <a:t>Error message’s </a:t>
            </a:r>
            <a:r>
              <a:rPr lang="en-US" altLang="ko-KR" dirty="0" smtClean="0"/>
              <a:t>structure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38" y="1412776"/>
            <a:ext cx="7248525" cy="493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59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ICMP messages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Type : message types</a:t>
            </a:r>
          </a:p>
          <a:p>
            <a:r>
              <a:rPr lang="en-US" altLang="ko-KR" sz="2400" dirty="0" smtClean="0"/>
              <a:t>Code : options for type field</a:t>
            </a:r>
          </a:p>
          <a:p>
            <a:r>
              <a:rPr lang="en-US" altLang="ko-KR" sz="2400" dirty="0" smtClean="0"/>
              <a:t>Checksum : to confirm that messages arrived well, RFC792 algorithms are used</a:t>
            </a:r>
          </a:p>
          <a:p>
            <a:r>
              <a:rPr lang="en-US" altLang="ko-KR" sz="2400" dirty="0" smtClean="0">
                <a:solidFill>
                  <a:srgbClr val="FF0000"/>
                </a:solidFill>
              </a:rPr>
              <a:t>Length(for ICMPv4/ICMPv6)</a:t>
            </a:r>
            <a:r>
              <a:rPr lang="en-US" altLang="ko-KR" sz="2400" dirty="0" smtClean="0"/>
              <a:t> : indicates the offending datagram size in 32bit word units/in 64bit word units</a:t>
            </a:r>
          </a:p>
          <a:p>
            <a:r>
              <a:rPr lang="en-US" altLang="ko-KR" sz="2400" dirty="0" smtClean="0"/>
              <a:t>Plus, </a:t>
            </a:r>
            <a:r>
              <a:rPr lang="en-US" altLang="ko-KR" sz="2400" dirty="0" smtClean="0">
                <a:solidFill>
                  <a:srgbClr val="FF0000"/>
                </a:solidFill>
              </a:rPr>
              <a:t>some data which is specific</a:t>
            </a:r>
            <a:r>
              <a:rPr lang="en-US" altLang="ko-KR" sz="2400" dirty="0" smtClean="0"/>
              <a:t> to the message type indicated by type and code field (various)</a:t>
            </a:r>
          </a:p>
          <a:p>
            <a:r>
              <a:rPr lang="en-US" altLang="ko-KR" sz="2400" dirty="0" smtClean="0"/>
              <a:t>In addition, any other data from the </a:t>
            </a:r>
            <a:r>
              <a:rPr lang="en-US" altLang="ko-KR" sz="2400" dirty="0" smtClean="0">
                <a:solidFill>
                  <a:srgbClr val="FF0000"/>
                </a:solidFill>
              </a:rPr>
              <a:t>original datagram’s IP payload area (at least 128 bytes)</a:t>
            </a:r>
          </a:p>
        </p:txBody>
      </p:sp>
    </p:spTree>
    <p:extLst>
      <p:ext uri="{BB962C8B-B14F-4D97-AF65-F5344CB8AC3E}">
        <p14:creationId xmlns:p14="http://schemas.microsoft.com/office/powerpoint/2010/main" val="267841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Exceptions</a:t>
            </a:r>
            <a:r>
              <a:rPr lang="en-US" altLang="ko-KR" dirty="0" smtClean="0"/>
              <a:t> of ICMPv4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3000" dirty="0" smtClean="0"/>
              <a:t>It does not regenerated for the generated ICMPv4 error messages on delivery process</a:t>
            </a:r>
          </a:p>
          <a:p>
            <a:r>
              <a:rPr lang="en-US" altLang="ko-KR" sz="3000" dirty="0" smtClean="0"/>
              <a:t>If the destination address is broadcast or multicast address</a:t>
            </a:r>
          </a:p>
          <a:p>
            <a:r>
              <a:rPr lang="en-US" altLang="ko-KR" sz="3000" dirty="0" smtClean="0"/>
              <a:t>If the sender address is zero address, a loopback, broadcast or multicast address</a:t>
            </a:r>
          </a:p>
          <a:p>
            <a:r>
              <a:rPr lang="en-US" altLang="ko-KR" sz="3000" dirty="0" smtClean="0"/>
              <a:t>A fragment other than the first</a:t>
            </a:r>
          </a:p>
          <a:p>
            <a:r>
              <a:rPr lang="en-US" altLang="ko-KR" sz="3000" dirty="0" smtClean="0"/>
              <a:t>A datagram sent as a link layer broadcast</a:t>
            </a:r>
          </a:p>
        </p:txBody>
      </p:sp>
    </p:spTree>
    <p:extLst>
      <p:ext uri="{BB962C8B-B14F-4D97-AF65-F5344CB8AC3E}">
        <p14:creationId xmlns:p14="http://schemas.microsoft.com/office/powerpoint/2010/main" val="252837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Exceptions</a:t>
            </a:r>
            <a:r>
              <a:rPr lang="en-US" altLang="ko-KR" dirty="0" smtClean="0"/>
              <a:t> of ICMPv6 Error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3000" dirty="0" smtClean="0"/>
              <a:t>It does not regenerated for the generated ICMPv6 error messages on delivery process</a:t>
            </a:r>
          </a:p>
          <a:p>
            <a:r>
              <a:rPr lang="en-US" altLang="ko-KR" sz="3000" dirty="0" smtClean="0"/>
              <a:t>If the sender address is zero address, a loopback, broadcast or multicast address</a:t>
            </a:r>
          </a:p>
          <a:p>
            <a:r>
              <a:rPr lang="en-US" altLang="ko-KR" sz="3000" dirty="0" smtClean="0"/>
              <a:t>A datagram sent as a link layer broadcast and multicast</a:t>
            </a:r>
          </a:p>
          <a:p>
            <a:pPr lvl="1"/>
            <a:r>
              <a:rPr lang="en-US" altLang="ko-KR" sz="2600" dirty="0" smtClean="0"/>
              <a:t>Exceptions</a:t>
            </a:r>
          </a:p>
          <a:p>
            <a:pPr lvl="2"/>
            <a:r>
              <a:rPr lang="en-US" altLang="ko-KR" sz="2200" dirty="0" smtClean="0"/>
              <a:t>Packet Too Big (PTB)</a:t>
            </a:r>
          </a:p>
          <a:p>
            <a:pPr lvl="2"/>
            <a:r>
              <a:rPr lang="en-US" altLang="ko-KR" sz="2200" dirty="0" smtClean="0"/>
              <a:t>Parameter Problem message (code 2)</a:t>
            </a:r>
          </a:p>
        </p:txBody>
      </p:sp>
    </p:spTree>
    <p:extLst>
      <p:ext uri="{BB962C8B-B14F-4D97-AF65-F5344CB8AC3E}">
        <p14:creationId xmlns:p14="http://schemas.microsoft.com/office/powerpoint/2010/main" val="333472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Rate-limiting ICMP messages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3"/>
          </a:xfrm>
        </p:spPr>
        <p:txBody>
          <a:bodyPr/>
          <a:lstStyle/>
          <a:p>
            <a:r>
              <a:rPr lang="en-US" altLang="ko-KR" dirty="0" smtClean="0">
                <a:solidFill>
                  <a:srgbClr val="0070C0"/>
                </a:solidFill>
              </a:rPr>
              <a:t>Token </a:t>
            </a:r>
            <a:r>
              <a:rPr lang="en-US" altLang="ko-KR" dirty="0" smtClean="0">
                <a:solidFill>
                  <a:srgbClr val="0070C0"/>
                </a:solidFill>
              </a:rPr>
              <a:t>bucket</a:t>
            </a:r>
            <a:endParaRPr lang="en-US" altLang="ko-K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1638300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971600" y="3861048"/>
            <a:ext cx="360040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/>
          <p:cNvCxnSpPr/>
          <p:nvPr/>
        </p:nvCxnSpPr>
        <p:spPr>
          <a:xfrm>
            <a:off x="1408802" y="3027748"/>
            <a:ext cx="0" cy="288032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04746" y="3027748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0070C0"/>
                </a:solidFill>
              </a:rPr>
              <a:t>CIR</a:t>
            </a:r>
            <a:endParaRPr lang="ko-KR" altLang="en-US" dirty="0">
              <a:solidFill>
                <a:srgbClr val="0070C0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2483768" y="3465004"/>
            <a:ext cx="0" cy="936104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76509" y="3758353"/>
            <a:ext cx="4089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err="1" smtClean="0">
                <a:solidFill>
                  <a:srgbClr val="0070C0"/>
                </a:solidFill>
              </a:rPr>
              <a:t>Bc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8436" y="3181636"/>
            <a:ext cx="706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0070C0"/>
                </a:solidFill>
              </a:rPr>
              <a:t>token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13" name="내용 개체 틀 2"/>
          <p:cNvSpPr txBox="1">
            <a:spLocks/>
          </p:cNvSpPr>
          <p:nvPr/>
        </p:nvSpPr>
        <p:spPr>
          <a:xfrm>
            <a:off x="2885428" y="2420887"/>
            <a:ext cx="6007052" cy="1800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dirty="0" smtClean="0"/>
              <a:t>CIR : Committed </a:t>
            </a:r>
            <a:r>
              <a:rPr lang="en-US" altLang="ko-KR" sz="2400" dirty="0"/>
              <a:t>I</a:t>
            </a:r>
            <a:r>
              <a:rPr lang="en-US" altLang="ko-KR" sz="2400" dirty="0" smtClean="0"/>
              <a:t>nformation </a:t>
            </a:r>
            <a:r>
              <a:rPr lang="en-US" altLang="ko-KR" sz="2400" dirty="0"/>
              <a:t>R</a:t>
            </a:r>
            <a:r>
              <a:rPr lang="en-US" altLang="ko-KR" sz="2400" dirty="0" smtClean="0"/>
              <a:t>ate (bps)</a:t>
            </a:r>
          </a:p>
          <a:p>
            <a:r>
              <a:rPr lang="en-US" altLang="ko-KR" sz="2400" dirty="0" err="1" smtClean="0"/>
              <a:t>Bc</a:t>
            </a:r>
            <a:r>
              <a:rPr lang="en-US" altLang="ko-KR" sz="2400" dirty="0" smtClean="0"/>
              <a:t> : Conformed Burst Size (bits)</a:t>
            </a:r>
          </a:p>
          <a:p>
            <a:r>
              <a:rPr lang="en-US" altLang="ko-KR" sz="2400" dirty="0" smtClean="0"/>
              <a:t>Be : Excess Burst Size (bits)</a:t>
            </a:r>
          </a:p>
          <a:p>
            <a:r>
              <a:rPr lang="en-US" altLang="ko-KR" sz="2400" dirty="0" err="1" smtClean="0"/>
              <a:t>Tc</a:t>
            </a:r>
            <a:r>
              <a:rPr lang="en-US" altLang="ko-KR" sz="2400" dirty="0" smtClean="0"/>
              <a:t> : Time Interval (</a:t>
            </a:r>
            <a:r>
              <a:rPr lang="en-US" altLang="ko-KR" sz="2400" dirty="0" err="1" smtClean="0"/>
              <a:t>ms</a:t>
            </a:r>
            <a:r>
              <a:rPr lang="en-US" altLang="ko-KR" sz="2400" dirty="0" smtClean="0"/>
              <a:t>)</a:t>
            </a: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57488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Example of Token Bucket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4637111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sz="2400" dirty="0" smtClean="0"/>
              <a:t>Assumption</a:t>
            </a:r>
          </a:p>
          <a:p>
            <a:pPr lvl="1"/>
            <a:r>
              <a:rPr lang="en-US" altLang="ko-KR" sz="2000" dirty="0" smtClean="0"/>
              <a:t>CIR = 64,000bps, </a:t>
            </a:r>
            <a:r>
              <a:rPr lang="en-US" altLang="ko-KR" sz="2000" dirty="0" err="1" smtClean="0"/>
              <a:t>Bc</a:t>
            </a:r>
            <a:r>
              <a:rPr lang="en-US" altLang="ko-KR" sz="2000" dirty="0" smtClean="0"/>
              <a:t> = Be = 9,600bits, </a:t>
            </a:r>
            <a:r>
              <a:rPr lang="en-US" altLang="ko-KR" sz="2000" dirty="0" err="1" smtClean="0"/>
              <a:t>Tc</a:t>
            </a:r>
            <a:r>
              <a:rPr lang="en-US" altLang="ko-KR" sz="2000" dirty="0" smtClean="0"/>
              <a:t> = 150ms</a:t>
            </a:r>
          </a:p>
          <a:p>
            <a:pPr marL="457200" lvl="1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=&gt; Bucket = </a:t>
            </a:r>
            <a:r>
              <a:rPr lang="en-US" altLang="ko-KR" sz="2000" dirty="0" err="1" smtClean="0"/>
              <a:t>Bc</a:t>
            </a:r>
            <a:r>
              <a:rPr lang="en-US" altLang="ko-KR" sz="2000" dirty="0" smtClean="0"/>
              <a:t> + Be = 19,200bits</a:t>
            </a:r>
          </a:p>
          <a:p>
            <a:r>
              <a:rPr lang="en-US" altLang="ko-KR" sz="2000" dirty="0" err="1" smtClean="0">
                <a:solidFill>
                  <a:srgbClr val="0070C0"/>
                </a:solidFill>
              </a:rPr>
              <a:t>Tc</a:t>
            </a:r>
            <a:r>
              <a:rPr lang="en-US" altLang="ko-KR" sz="2000" dirty="0" smtClean="0">
                <a:solidFill>
                  <a:srgbClr val="0070C0"/>
                </a:solidFill>
              </a:rPr>
              <a:t>(0)</a:t>
            </a:r>
            <a:r>
              <a:rPr lang="en-US" altLang="ko-KR" sz="2000" dirty="0" smtClean="0"/>
              <a:t> : data(0) = 6,000, bucket(0) = 9,600</a:t>
            </a:r>
          </a:p>
          <a:p>
            <a:pPr marL="0" indent="0">
              <a:buNone/>
            </a:pPr>
            <a:r>
              <a:rPr lang="en-US" altLang="ko-KR" sz="2000" dirty="0" smtClean="0"/>
              <a:t>            data is sent, </a:t>
            </a:r>
            <a:r>
              <a:rPr lang="en-US" altLang="ko-KR" sz="2000" dirty="0" smtClean="0">
                <a:solidFill>
                  <a:srgbClr val="FF0000"/>
                </a:solidFill>
              </a:rPr>
              <a:t>remains 9,600-6,000=3,600</a:t>
            </a:r>
            <a:endParaRPr lang="en-US" altLang="ko-KR" sz="2000" dirty="0">
              <a:solidFill>
                <a:srgbClr val="FF0000"/>
              </a:solidFill>
            </a:endParaRPr>
          </a:p>
          <a:p>
            <a:r>
              <a:rPr lang="en-US" altLang="ko-KR" sz="2000" dirty="0" err="1" smtClean="0">
                <a:solidFill>
                  <a:srgbClr val="0070C0"/>
                </a:solidFill>
              </a:rPr>
              <a:t>Tc</a:t>
            </a:r>
            <a:r>
              <a:rPr lang="en-US" altLang="ko-KR" sz="2000" dirty="0" smtClean="0">
                <a:solidFill>
                  <a:srgbClr val="0070C0"/>
                </a:solidFill>
              </a:rPr>
              <a:t>(1)</a:t>
            </a:r>
            <a:r>
              <a:rPr lang="en-US" altLang="ko-KR" sz="2000" dirty="0" smtClean="0"/>
              <a:t> : data(1) = 6,000, bucket(1) = 3,600+9,600=13,200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    data is sent, </a:t>
            </a:r>
            <a:r>
              <a:rPr lang="en-US" altLang="ko-KR" sz="2000" dirty="0" smtClean="0">
                <a:solidFill>
                  <a:srgbClr val="FF0000"/>
                </a:solidFill>
              </a:rPr>
              <a:t>remains 13,200-6,000=7,200</a:t>
            </a:r>
          </a:p>
          <a:p>
            <a:r>
              <a:rPr lang="en-US" altLang="ko-KR" sz="2000" dirty="0" err="1" smtClean="0">
                <a:solidFill>
                  <a:srgbClr val="0070C0"/>
                </a:solidFill>
              </a:rPr>
              <a:t>Tc</a:t>
            </a:r>
            <a:r>
              <a:rPr lang="en-US" altLang="ko-KR" sz="2000" dirty="0" smtClean="0">
                <a:solidFill>
                  <a:srgbClr val="0070C0"/>
                </a:solidFill>
              </a:rPr>
              <a:t>(2)</a:t>
            </a:r>
            <a:r>
              <a:rPr lang="en-US" altLang="ko-KR" sz="2000" dirty="0" smtClean="0"/>
              <a:t> : data(2) = 0, bucket(2) = 16,800(7,200+9,600)</a:t>
            </a:r>
          </a:p>
          <a:p>
            <a:r>
              <a:rPr lang="en-US" altLang="ko-KR" sz="2000" dirty="0" err="1" smtClean="0">
                <a:solidFill>
                  <a:srgbClr val="0070C0"/>
                </a:solidFill>
              </a:rPr>
              <a:t>Tc</a:t>
            </a:r>
            <a:r>
              <a:rPr lang="en-US" altLang="ko-KR" sz="2000" dirty="0" smtClean="0">
                <a:solidFill>
                  <a:srgbClr val="0070C0"/>
                </a:solidFill>
              </a:rPr>
              <a:t>(3) </a:t>
            </a:r>
            <a:r>
              <a:rPr lang="en-US" altLang="ko-KR" sz="2000" dirty="0" smtClean="0"/>
              <a:t>: data(3) = 19,200, </a:t>
            </a:r>
            <a:r>
              <a:rPr lang="en-US" altLang="ko-KR" sz="2000" dirty="0" smtClean="0">
                <a:solidFill>
                  <a:srgbClr val="0070C0"/>
                </a:solidFill>
              </a:rPr>
              <a:t>bucket(3) = 19,200(16,800+9,600=26,400)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    </a:t>
            </a:r>
            <a:r>
              <a:rPr lang="en-US" altLang="ko-KR" sz="2000" dirty="0" smtClean="0">
                <a:solidFill>
                  <a:srgbClr val="FF0000"/>
                </a:solidFill>
              </a:rPr>
              <a:t>7,200 was dropped</a:t>
            </a:r>
            <a:r>
              <a:rPr lang="en-US" altLang="ko-KR" sz="2000" dirty="0" smtClean="0"/>
              <a:t>, data is sent, </a:t>
            </a:r>
            <a:r>
              <a:rPr lang="en-US" altLang="ko-KR" sz="2000" dirty="0" smtClean="0">
                <a:solidFill>
                  <a:srgbClr val="FF0000"/>
                </a:solidFill>
              </a:rPr>
              <a:t>remains 19,200-19,200=0</a:t>
            </a:r>
            <a:endParaRPr lang="en-US" altLang="ko-KR" sz="1600" dirty="0" smtClean="0">
              <a:solidFill>
                <a:srgbClr val="FF0000"/>
              </a:solidFill>
            </a:endParaRPr>
          </a:p>
          <a:p>
            <a:r>
              <a:rPr lang="en-US" altLang="ko-KR" sz="2000" dirty="0" err="1" smtClean="0">
                <a:solidFill>
                  <a:srgbClr val="0070C0"/>
                </a:solidFill>
              </a:rPr>
              <a:t>Tc</a:t>
            </a:r>
            <a:r>
              <a:rPr lang="en-US" altLang="ko-KR" sz="2000" dirty="0" smtClean="0">
                <a:solidFill>
                  <a:srgbClr val="0070C0"/>
                </a:solidFill>
              </a:rPr>
              <a:t>(4)</a:t>
            </a:r>
            <a:r>
              <a:rPr lang="en-US" altLang="ko-KR" sz="2000" dirty="0" smtClean="0"/>
              <a:t> : data(4) = 12,800, bucket(4) = 9,600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    </a:t>
            </a:r>
            <a:r>
              <a:rPr lang="en-US" altLang="ko-KR" sz="2000" dirty="0" smtClean="0">
                <a:solidFill>
                  <a:srgbClr val="FF0000"/>
                </a:solidFill>
              </a:rPr>
              <a:t>just 9,600 data is sent, remaining data will send next</a:t>
            </a:r>
          </a:p>
          <a:p>
            <a:r>
              <a:rPr lang="en-US" altLang="ko-KR" sz="2000" dirty="0" err="1" smtClean="0">
                <a:solidFill>
                  <a:srgbClr val="0070C0"/>
                </a:solidFill>
              </a:rPr>
              <a:t>Tc</a:t>
            </a:r>
            <a:r>
              <a:rPr lang="en-US" altLang="ko-KR" sz="2000" dirty="0" smtClean="0">
                <a:solidFill>
                  <a:srgbClr val="0070C0"/>
                </a:solidFill>
              </a:rPr>
              <a:t>(5)</a:t>
            </a:r>
            <a:r>
              <a:rPr lang="en-US" altLang="ko-KR" sz="2000" dirty="0" smtClean="0"/>
              <a:t> : </a:t>
            </a:r>
            <a:r>
              <a:rPr lang="en-US" altLang="ko-KR" sz="2000" dirty="0" smtClean="0">
                <a:solidFill>
                  <a:srgbClr val="0070C0"/>
                </a:solidFill>
              </a:rPr>
              <a:t>data(5) = 800+3,200</a:t>
            </a:r>
            <a:r>
              <a:rPr lang="en-US" altLang="ko-KR" sz="2000" dirty="0" smtClean="0"/>
              <a:t>, bucket(5) = 9,600</a:t>
            </a:r>
          </a:p>
          <a:p>
            <a:pPr marL="0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    data is sent, </a:t>
            </a:r>
            <a:r>
              <a:rPr lang="en-US" altLang="ko-KR" sz="2000" dirty="0" smtClean="0">
                <a:solidFill>
                  <a:srgbClr val="FF0000"/>
                </a:solidFill>
              </a:rPr>
              <a:t>remains 9,600-4,000=5,600</a:t>
            </a:r>
          </a:p>
        </p:txBody>
      </p:sp>
    </p:spTree>
    <p:extLst>
      <p:ext uri="{BB962C8B-B14F-4D97-AF65-F5344CB8AC3E}">
        <p14:creationId xmlns:p14="http://schemas.microsoft.com/office/powerpoint/2010/main" val="226989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Main Error Messages of ICMP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dirty="0" smtClean="0"/>
              <a:t>Destination Unreachable </a:t>
            </a:r>
            <a:r>
              <a:rPr lang="en-US" altLang="ko-KR" sz="2000" dirty="0" smtClean="0"/>
              <a:t>(ICMPv4 type 3, ICMPv6 type 1)</a:t>
            </a:r>
          </a:p>
          <a:p>
            <a:r>
              <a:rPr lang="en-US" altLang="ko-KR" sz="2800" dirty="0" smtClean="0"/>
              <a:t>Redirect </a:t>
            </a:r>
            <a:r>
              <a:rPr lang="en-US" altLang="ko-KR" sz="2000" dirty="0" smtClean="0"/>
              <a:t>(ICMPv4 type 5, ICMPv6 type 137)</a:t>
            </a:r>
          </a:p>
          <a:p>
            <a:r>
              <a:rPr lang="en-US" altLang="ko-KR" sz="2800" dirty="0" smtClean="0"/>
              <a:t>Time Exceeded </a:t>
            </a:r>
            <a:r>
              <a:rPr lang="en-US" altLang="ko-KR" sz="2000" dirty="0" smtClean="0"/>
              <a:t>(ICMPv4 type 11, ICMPv6 type 3)</a:t>
            </a:r>
          </a:p>
          <a:p>
            <a:r>
              <a:rPr lang="en-US" altLang="ko-KR" sz="2800" dirty="0" smtClean="0"/>
              <a:t>Parameter Problem </a:t>
            </a:r>
            <a:r>
              <a:rPr lang="en-US" altLang="ko-KR" sz="2000" dirty="0" smtClean="0"/>
              <a:t>(ICMPv4 type 12, ICMPv6 type 4)</a:t>
            </a:r>
          </a:p>
          <a:p>
            <a:endParaRPr lang="en-US" altLang="ko-KR" sz="2800" dirty="0" smtClean="0"/>
          </a:p>
          <a:p>
            <a:r>
              <a:rPr lang="en-US" altLang="ko-KR" sz="2800" dirty="0" smtClean="0"/>
              <a:t>Packet Too Big </a:t>
            </a:r>
            <a:r>
              <a:rPr lang="en-US" altLang="ko-KR" sz="2000" dirty="0" smtClean="0"/>
              <a:t>(ICMPv6 type 2)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875009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Unreachable(1)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Host </a:t>
            </a:r>
            <a:r>
              <a:rPr lang="en-US" altLang="ko-KR" sz="2800" dirty="0" smtClean="0">
                <a:solidFill>
                  <a:srgbClr val="FF0000"/>
                </a:solidFill>
              </a:rPr>
              <a:t>Unreachable</a:t>
            </a:r>
            <a:r>
              <a:rPr lang="en-US" altLang="ko-KR" sz="1800" dirty="0" smtClean="0"/>
              <a:t>(ICMPv4 </a:t>
            </a:r>
            <a:r>
              <a:rPr lang="en-US" altLang="ko-KR" sz="1800" dirty="0" smtClean="0"/>
              <a:t>code 1) </a:t>
            </a:r>
            <a:r>
              <a:rPr lang="en-US" altLang="ko-KR" sz="2800" dirty="0" smtClean="0"/>
              <a:t>&amp; </a:t>
            </a:r>
            <a:r>
              <a:rPr lang="en-US" altLang="ko-KR" sz="2800" dirty="0" smtClean="0">
                <a:solidFill>
                  <a:srgbClr val="FF0000"/>
                </a:solidFill>
              </a:rPr>
              <a:t>Address </a:t>
            </a:r>
            <a:r>
              <a:rPr lang="en-US" altLang="ko-KR" sz="2800" dirty="0" smtClean="0">
                <a:solidFill>
                  <a:srgbClr val="FF0000"/>
                </a:solidFill>
              </a:rPr>
              <a:t>Unreachable</a:t>
            </a:r>
            <a:r>
              <a:rPr lang="en-US" altLang="ko-KR" sz="2000" dirty="0" smtClean="0"/>
              <a:t>(ICMPv6 </a:t>
            </a:r>
            <a:r>
              <a:rPr lang="en-US" altLang="ko-KR" sz="2000" dirty="0" smtClean="0"/>
              <a:t>code 3)</a:t>
            </a:r>
          </a:p>
          <a:p>
            <a:pPr lvl="1"/>
            <a:r>
              <a:rPr lang="en-US" altLang="ko-KR" sz="2400" dirty="0" smtClean="0"/>
              <a:t>This is generated by a router or host </a:t>
            </a:r>
            <a:r>
              <a:rPr lang="en-US" altLang="ko-KR" sz="2400" dirty="0" smtClean="0">
                <a:solidFill>
                  <a:srgbClr val="0070C0"/>
                </a:solidFill>
              </a:rPr>
              <a:t>when an IP datagram is sent to a </a:t>
            </a:r>
            <a:r>
              <a:rPr lang="en-US" altLang="ko-KR" sz="2400" dirty="0" smtClean="0">
                <a:solidFill>
                  <a:srgbClr val="0070C0"/>
                </a:solidFill>
              </a:rPr>
              <a:t>host </a:t>
            </a:r>
            <a:r>
              <a:rPr lang="en-US" altLang="ko-KR" sz="2400" dirty="0" smtClean="0">
                <a:solidFill>
                  <a:srgbClr val="FF0000"/>
                </a:solidFill>
              </a:rPr>
              <a:t>but for some reason cannot reach the destination</a:t>
            </a:r>
            <a:endParaRPr lang="en-US" altLang="ko-KR" sz="2400" dirty="0" smtClean="0">
              <a:solidFill>
                <a:srgbClr val="FF0000"/>
              </a:solidFill>
            </a:endParaRPr>
          </a:p>
          <a:p>
            <a:pPr lvl="1"/>
            <a:r>
              <a:rPr lang="en-US" altLang="ko-KR" sz="2400" dirty="0" smtClean="0"/>
              <a:t>Ex. The last hop router is attempting to send an ARP to a host that is either missing or down</a:t>
            </a:r>
          </a:p>
          <a:p>
            <a:pPr lvl="1"/>
            <a:r>
              <a:rPr lang="en-US" altLang="ko-KR" sz="2400" dirty="0" smtClean="0"/>
              <a:t>For ICMPv6, this can be the result of a failure in the ND process</a:t>
            </a:r>
            <a:r>
              <a:rPr lang="en-US" altLang="ko-KR" sz="1600" dirty="0" smtClean="0"/>
              <a:t>(8.5 section)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0714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Unreachable(2)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Communication Administratively Prohibited</a:t>
            </a:r>
            <a:r>
              <a:rPr lang="en-US" altLang="ko-KR" sz="2000" dirty="0" smtClean="0"/>
              <a:t>(ICMPv4 code 13) </a:t>
            </a:r>
            <a:r>
              <a:rPr lang="en-US" altLang="ko-KR" sz="2800" dirty="0" smtClean="0"/>
              <a:t>&amp; </a:t>
            </a:r>
            <a:r>
              <a:rPr lang="en-US" altLang="ko-KR" sz="2800" dirty="0" smtClean="0">
                <a:solidFill>
                  <a:srgbClr val="FF0000"/>
                </a:solidFill>
              </a:rPr>
              <a:t>Communication with Destination Administratively Prohibited</a:t>
            </a:r>
            <a:r>
              <a:rPr lang="en-US" altLang="ko-KR" sz="2000" dirty="0" smtClean="0"/>
              <a:t>(ICMPv6 code 1)</a:t>
            </a:r>
          </a:p>
          <a:p>
            <a:pPr lvl="1"/>
            <a:r>
              <a:rPr lang="en-US" altLang="ko-KR" sz="2400" dirty="0" smtClean="0"/>
              <a:t>These messages provide the ability to indicate that an administrative prohibition is preventing successful communication with the destination</a:t>
            </a:r>
          </a:p>
          <a:p>
            <a:pPr lvl="1"/>
            <a:r>
              <a:rPr lang="en-US" altLang="ko-KR" sz="2400" dirty="0" smtClean="0"/>
              <a:t>The result of a firewall that intentionally drops traffic that fails to comply with some operational policy enforced by the router that sent the ICMP error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5828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Unreachable(3)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Port Unreachable</a:t>
            </a:r>
            <a:r>
              <a:rPr lang="en-US" altLang="ko-KR" sz="2000" dirty="0" smtClean="0"/>
              <a:t>(ICMPv4 </a:t>
            </a:r>
            <a:r>
              <a:rPr lang="en-US" altLang="ko-KR" sz="2000" dirty="0" smtClean="0"/>
              <a:t>code </a:t>
            </a:r>
            <a:r>
              <a:rPr lang="en-US" altLang="ko-KR" sz="2000" dirty="0" smtClean="0"/>
              <a:t>3/ICMPv6 </a:t>
            </a:r>
            <a:r>
              <a:rPr lang="en-US" altLang="ko-KR" sz="2000" dirty="0" smtClean="0"/>
              <a:t>code </a:t>
            </a:r>
            <a:r>
              <a:rPr lang="en-US" altLang="ko-KR" sz="2000" dirty="0" smtClean="0"/>
              <a:t>4)</a:t>
            </a:r>
            <a:endParaRPr lang="en-US" altLang="ko-KR" sz="2000" dirty="0" smtClean="0"/>
          </a:p>
          <a:p>
            <a:pPr lvl="1"/>
            <a:r>
              <a:rPr lang="en-US" altLang="ko-KR" sz="2400" dirty="0" smtClean="0"/>
              <a:t>When an incoming datagram is destined for an application that </a:t>
            </a:r>
            <a:r>
              <a:rPr lang="en-US" altLang="ko-KR" sz="2400" dirty="0" smtClean="0">
                <a:solidFill>
                  <a:srgbClr val="0070C0"/>
                </a:solidFill>
              </a:rPr>
              <a:t>is not ready to receive it</a:t>
            </a:r>
          </a:p>
          <a:p>
            <a:pPr lvl="1"/>
            <a:r>
              <a:rPr lang="en-US" altLang="ko-KR" sz="2400" dirty="0" smtClean="0"/>
              <a:t>Occurs most commonly in conjunction with UDP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552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Unreachable(4)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Packet Too Big(PTB)</a:t>
            </a:r>
            <a:r>
              <a:rPr lang="en-US" altLang="ko-KR" sz="2000" dirty="0" smtClean="0"/>
              <a:t>(ICMPv4 </a:t>
            </a:r>
            <a:r>
              <a:rPr lang="en-US" altLang="ko-KR" sz="2000" dirty="0" smtClean="0"/>
              <a:t>code </a:t>
            </a:r>
            <a:r>
              <a:rPr lang="en-US" altLang="ko-KR" sz="2000" dirty="0"/>
              <a:t>4</a:t>
            </a:r>
            <a:r>
              <a:rPr lang="en-US" altLang="ko-KR" sz="2000" dirty="0" smtClean="0"/>
              <a:t>/ICMPv6 type 2 code </a:t>
            </a:r>
            <a:r>
              <a:rPr lang="en-US" altLang="ko-KR" sz="2000" dirty="0"/>
              <a:t>0</a:t>
            </a:r>
            <a:r>
              <a:rPr lang="en-US" altLang="ko-KR" sz="2000" dirty="0" smtClean="0"/>
              <a:t>)</a:t>
            </a:r>
          </a:p>
          <a:p>
            <a:pPr lvl="1"/>
            <a:r>
              <a:rPr lang="en-US" altLang="ko-KR" sz="2200" dirty="0" smtClean="0"/>
              <a:t>If an IPv4 router receives a datagram that it intends to forward, and </a:t>
            </a:r>
            <a:r>
              <a:rPr lang="en-US" altLang="ko-KR" sz="2200" dirty="0" smtClean="0">
                <a:solidFill>
                  <a:srgbClr val="0070C0"/>
                </a:solidFill>
              </a:rPr>
              <a:t>if the datagram doesn’t fit into the MTU</a:t>
            </a:r>
            <a:r>
              <a:rPr lang="en-US" altLang="ko-KR" sz="2200" dirty="0" smtClean="0"/>
              <a:t>, the datagram must be fragmented</a:t>
            </a:r>
          </a:p>
          <a:p>
            <a:pPr lvl="1"/>
            <a:r>
              <a:rPr lang="en-US" altLang="ko-KR" sz="2200" dirty="0" smtClean="0"/>
              <a:t>If the arriving datagram’s </a:t>
            </a:r>
            <a:r>
              <a:rPr lang="en-US" altLang="ko-KR" sz="2200" dirty="0" smtClean="0">
                <a:solidFill>
                  <a:srgbClr val="FF0000"/>
                </a:solidFill>
              </a:rPr>
              <a:t>‘Don’t fragment’ field is set</a:t>
            </a:r>
            <a:r>
              <a:rPr lang="en-US" altLang="ko-KR" sz="2200" dirty="0" smtClean="0"/>
              <a:t>, it is not forwarded instead of dropping. And the Destination Unreachable (PTB) message is generated (for ICMPv4)</a:t>
            </a:r>
          </a:p>
          <a:p>
            <a:pPr lvl="1"/>
            <a:r>
              <a:rPr lang="en-US" altLang="ko-KR" sz="2200" dirty="0" smtClean="0"/>
              <a:t>Is used by </a:t>
            </a:r>
            <a:r>
              <a:rPr lang="en-US" altLang="ko-KR" sz="2200" dirty="0" smtClean="0">
                <a:solidFill>
                  <a:srgbClr val="FF0000"/>
                </a:solidFill>
              </a:rPr>
              <a:t>the IPv6 PMTUD mechanism</a:t>
            </a:r>
            <a:r>
              <a:rPr lang="en-US" altLang="ko-KR" sz="2200" dirty="0" smtClean="0"/>
              <a:t>, and </a:t>
            </a:r>
            <a:r>
              <a:rPr lang="en-US" altLang="ko-KR" sz="2200" dirty="0" smtClean="0">
                <a:solidFill>
                  <a:srgbClr val="FF0000"/>
                </a:solidFill>
              </a:rPr>
              <a:t>rare circumstances</a:t>
            </a:r>
            <a:r>
              <a:rPr lang="en-US" altLang="ko-KR" sz="2200" dirty="0" smtClean="0"/>
              <a:t> that a packet arrives that is too large to be carried over the next hop, because routes may change after the operation of PMTUD and after a packet is injected into the network (for ICMPv6)</a:t>
            </a:r>
          </a:p>
        </p:txBody>
      </p:sp>
    </p:spTree>
    <p:extLst>
      <p:ext uri="{BB962C8B-B14F-4D97-AF65-F5344CB8AC3E}">
        <p14:creationId xmlns:p14="http://schemas.microsoft.com/office/powerpoint/2010/main" val="11318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Unreachable(5)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No Route to Destination</a:t>
            </a:r>
            <a:r>
              <a:rPr lang="en-US" altLang="ko-KR" sz="2000" dirty="0" smtClean="0"/>
              <a:t>(ICMPv6 code </a:t>
            </a:r>
            <a:r>
              <a:rPr lang="en-US" altLang="ko-KR" sz="2000" dirty="0"/>
              <a:t>0</a:t>
            </a:r>
            <a:r>
              <a:rPr lang="en-US" altLang="ko-KR" sz="2000" dirty="0" smtClean="0"/>
              <a:t>)</a:t>
            </a:r>
          </a:p>
          <a:p>
            <a:pPr lvl="1"/>
            <a:r>
              <a:rPr lang="en-US" altLang="ko-KR" sz="2400" dirty="0" smtClean="0"/>
              <a:t>To differentiate the Host Unreachable message from ICMPv4 </a:t>
            </a:r>
            <a:r>
              <a:rPr lang="en-US" altLang="ko-KR" sz="2400" dirty="0" smtClean="0">
                <a:solidFill>
                  <a:srgbClr val="0070C0"/>
                </a:solidFill>
              </a:rPr>
              <a:t>because of failure of direct delivery and those that cannot be reached because no route is present</a:t>
            </a:r>
          </a:p>
          <a:p>
            <a:pPr lvl="1"/>
            <a:r>
              <a:rPr lang="en-US" altLang="ko-KR" sz="2400" dirty="0" smtClean="0"/>
              <a:t>Is generated only in cases where an arriving datagram must be forwarded w/o using direct delivery, but where </a:t>
            </a:r>
            <a:r>
              <a:rPr lang="en-US" altLang="ko-KR" sz="2400" dirty="0" smtClean="0">
                <a:solidFill>
                  <a:srgbClr val="FF0000"/>
                </a:solidFill>
              </a:rPr>
              <a:t>no route entry exists to indicate what router to use as a next hop</a:t>
            </a:r>
          </a:p>
        </p:txBody>
      </p:sp>
    </p:spTree>
    <p:extLst>
      <p:ext uri="{BB962C8B-B14F-4D97-AF65-F5344CB8AC3E}">
        <p14:creationId xmlns:p14="http://schemas.microsoft.com/office/powerpoint/2010/main" val="32456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68552"/>
          </a:xfrm>
        </p:spPr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Beyond Scope of Source Address</a:t>
            </a:r>
            <a:r>
              <a:rPr lang="en-US" altLang="ko-KR" sz="2000" dirty="0" smtClean="0"/>
              <a:t>(ICMPv6 code 2)</a:t>
            </a:r>
          </a:p>
          <a:p>
            <a:pPr lvl="1"/>
            <a:r>
              <a:rPr lang="en-US" altLang="ko-KR" sz="2400" dirty="0" smtClean="0"/>
              <a:t>IPv6 uses addresses of different scopes</a:t>
            </a:r>
          </a:p>
          <a:p>
            <a:pPr lvl="1"/>
            <a:r>
              <a:rPr lang="en-US" altLang="ko-KR" sz="2400" dirty="0" smtClean="0"/>
              <a:t>It is possible to construct a packet with source &amp; destination addresses of different scopes</a:t>
            </a:r>
          </a:p>
          <a:p>
            <a:pPr lvl="1"/>
            <a:r>
              <a:rPr lang="en-US" altLang="ko-KR" sz="2400" dirty="0" smtClean="0"/>
              <a:t>It is possible that the destination address may not be reachable within the same scope</a:t>
            </a:r>
          </a:p>
          <a:p>
            <a:pPr lvl="1"/>
            <a:r>
              <a:rPr lang="en-US" altLang="ko-KR" sz="2400" dirty="0" smtClean="0"/>
              <a:t>When a packet with a source address may be destined for a globally scoped destination that requires traversal of more than 1 router, </a:t>
            </a:r>
            <a:r>
              <a:rPr lang="en-US" altLang="ko-KR" sz="2400" dirty="0" smtClean="0">
                <a:solidFill>
                  <a:srgbClr val="FF0000"/>
                </a:solidFill>
              </a:rPr>
              <a:t>if the source address is of insufficient scope, the packet is dropped</a:t>
            </a:r>
          </a:p>
          <a:p>
            <a:pPr lvl="1"/>
            <a:r>
              <a:rPr lang="en-US" altLang="ko-KR" sz="2400" dirty="0" smtClean="0"/>
              <a:t>Is produced to indicate such the problems</a:t>
            </a:r>
          </a:p>
        </p:txBody>
      </p:sp>
    </p:spTree>
    <p:extLst>
      <p:ext uri="{BB962C8B-B14F-4D97-AF65-F5344CB8AC3E}">
        <p14:creationId xmlns:p14="http://schemas.microsoft.com/office/powerpoint/2010/main" val="135060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Unreachable(7)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Source Address Failed Ingress/Egress Policy</a:t>
            </a:r>
            <a:r>
              <a:rPr lang="en-US" altLang="ko-KR" sz="2000" dirty="0" smtClean="0"/>
              <a:t>(ICMPv6 code 5)</a:t>
            </a:r>
          </a:p>
          <a:p>
            <a:pPr lvl="1"/>
            <a:r>
              <a:rPr lang="en-US" altLang="ko-KR" sz="2400" dirty="0" smtClean="0"/>
              <a:t>Is refined version of code 1, to be used </a:t>
            </a:r>
            <a:r>
              <a:rPr lang="en-US" altLang="ko-KR" sz="2400" dirty="0" smtClean="0">
                <a:solidFill>
                  <a:srgbClr val="0070C0"/>
                </a:solidFill>
              </a:rPr>
              <a:t>when a particular ingress or egress filtering policy is the reason for prohibiting the successful delivery of a datagram</a:t>
            </a:r>
          </a:p>
          <a:p>
            <a:pPr lvl="1"/>
            <a:r>
              <a:rPr lang="en-US" altLang="ko-KR" sz="2400" dirty="0" smtClean="0"/>
              <a:t>When a host attempts to send traffic using a source IPv6 address from an unexpected network prefix</a:t>
            </a:r>
          </a:p>
        </p:txBody>
      </p:sp>
    </p:spTree>
    <p:extLst>
      <p:ext uri="{BB962C8B-B14F-4D97-AF65-F5344CB8AC3E}">
        <p14:creationId xmlns:p14="http://schemas.microsoft.com/office/powerpoint/2010/main" val="32464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Destination </a:t>
            </a:r>
            <a:r>
              <a:rPr lang="en-US" altLang="ko-KR" dirty="0" smtClean="0"/>
              <a:t>Unreachable(8)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rgbClr val="FF0000"/>
                </a:solidFill>
              </a:rPr>
              <a:t>Reject Route to destination</a:t>
            </a:r>
            <a:r>
              <a:rPr lang="en-US" altLang="ko-KR" sz="2000" dirty="0" smtClean="0"/>
              <a:t>(ICMPv6 code 6)</a:t>
            </a:r>
          </a:p>
          <a:p>
            <a:pPr lvl="1"/>
            <a:r>
              <a:rPr lang="en-US" altLang="ko-KR" sz="2400" dirty="0" smtClean="0">
                <a:solidFill>
                  <a:srgbClr val="0070C0"/>
                </a:solidFill>
              </a:rPr>
              <a:t>A reject/blocking route is a special routing/forwarding table entry</a:t>
            </a:r>
            <a:r>
              <a:rPr lang="en-US" altLang="ko-KR" sz="2400" dirty="0" smtClean="0"/>
              <a:t>, which indicates that matching packets should be dropped &amp; an ICMPv6 Destination Unreachable Reject Route message should be generated</a:t>
            </a:r>
          </a:p>
        </p:txBody>
      </p:sp>
    </p:spTree>
    <p:extLst>
      <p:ext uri="{BB962C8B-B14F-4D97-AF65-F5344CB8AC3E}">
        <p14:creationId xmlns:p14="http://schemas.microsoft.com/office/powerpoint/2010/main" val="154208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Redirect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6792"/>
          </a:xfrm>
        </p:spPr>
        <p:txBody>
          <a:bodyPr>
            <a:normAutofit/>
          </a:bodyPr>
          <a:lstStyle/>
          <a:p>
            <a:r>
              <a:rPr lang="en-US" altLang="ko-KR" sz="2600" dirty="0" smtClean="0"/>
              <a:t>If a router receives </a:t>
            </a:r>
            <a:r>
              <a:rPr lang="en-US" altLang="ko-KR" sz="2600" dirty="0" smtClean="0">
                <a:solidFill>
                  <a:srgbClr val="0070C0"/>
                </a:solidFill>
              </a:rPr>
              <a:t>a </a:t>
            </a:r>
            <a:r>
              <a:rPr lang="en-US" altLang="ko-KR" sz="2600" dirty="0" smtClean="0"/>
              <a:t>datagram</a:t>
            </a:r>
            <a:r>
              <a:rPr lang="en-US" altLang="ko-KR" sz="2600" dirty="0" smtClean="0">
                <a:solidFill>
                  <a:srgbClr val="0070C0"/>
                </a:solidFill>
              </a:rPr>
              <a:t> </a:t>
            </a:r>
            <a:r>
              <a:rPr lang="en-US" altLang="ko-KR" sz="2600" dirty="0" smtClean="0"/>
              <a:t>from a host &amp; can determine that it </a:t>
            </a:r>
            <a:r>
              <a:rPr lang="en-US" altLang="ko-KR" sz="2600" dirty="0" smtClean="0">
                <a:solidFill>
                  <a:srgbClr val="0070C0"/>
                </a:solidFill>
              </a:rPr>
              <a:t>is not the correct next hop</a:t>
            </a:r>
            <a:r>
              <a:rPr lang="en-US" altLang="ko-KR" sz="2600" dirty="0" smtClean="0"/>
              <a:t>, the router sends a Redirect message to the host &amp; sends the datagram on to the correct router/host</a:t>
            </a:r>
            <a:endParaRPr lang="en-US" altLang="ko-KR" sz="26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56992"/>
            <a:ext cx="2808312" cy="223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484" y="5032329"/>
            <a:ext cx="299216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3661792"/>
            <a:ext cx="3000375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74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Time Exceeded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>
            <a:normAutofit/>
          </a:bodyPr>
          <a:lstStyle/>
          <a:p>
            <a:r>
              <a:rPr lang="en-US" altLang="ko-KR" sz="2800" dirty="0" smtClean="0">
                <a:solidFill>
                  <a:srgbClr val="0070C0"/>
                </a:solidFill>
              </a:rPr>
              <a:t>When a router discards a datagram</a:t>
            </a:r>
            <a:r>
              <a:rPr lang="en-US" altLang="ko-KR" sz="2800" dirty="0" smtClean="0"/>
              <a:t> because the TTL/Hop Limit field is too low</a:t>
            </a:r>
          </a:p>
          <a:p>
            <a:r>
              <a:rPr lang="en-US" altLang="ko-KR" sz="2800" dirty="0" smtClean="0">
                <a:solidFill>
                  <a:srgbClr val="0070C0"/>
                </a:solidFill>
              </a:rPr>
              <a:t>When a fragmented datagram only partially arrives at its destination</a:t>
            </a:r>
            <a:r>
              <a:rPr lang="en-US" altLang="ko-KR" sz="2800" dirty="0" smtClean="0"/>
              <a:t>, it is used to inform the sender that its overall datagram has been discarded</a:t>
            </a:r>
            <a:endParaRPr lang="en-US" altLang="ko-KR" sz="24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149080"/>
            <a:ext cx="3095625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92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Parameter Problem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3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It is generated by a host/router receiving an datagram containing </a:t>
            </a:r>
            <a:r>
              <a:rPr lang="en-US" altLang="ko-KR" sz="2800" dirty="0" smtClean="0">
                <a:solidFill>
                  <a:srgbClr val="0070C0"/>
                </a:solidFill>
              </a:rPr>
              <a:t>some problem in IP header that cannot be repaired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3645024"/>
            <a:ext cx="3076575" cy="177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45025"/>
            <a:ext cx="3067050" cy="1776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787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1142</Words>
  <Application>Microsoft Office PowerPoint</Application>
  <PresentationFormat>화면 슬라이드 쇼(4:3)</PresentationFormat>
  <Paragraphs>119</Paragraphs>
  <Slides>20</Slides>
  <Notes>19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8.3 ICMP Error Messages</vt:lpstr>
      <vt:lpstr>What is ICMP Error Message?</vt:lpstr>
      <vt:lpstr>ICMP Error message’s structure</vt:lpstr>
      <vt:lpstr>ICMP messages structure</vt:lpstr>
      <vt:lpstr>Exceptions of ICMPv4 Error Messages</vt:lpstr>
      <vt:lpstr>Exceptions of ICMPv6 Error Messages</vt:lpstr>
      <vt:lpstr>Rate-limiting ICMP messages</vt:lpstr>
      <vt:lpstr>Example of Token Bucket</vt:lpstr>
      <vt:lpstr>Main Error Messages of ICMP</vt:lpstr>
      <vt:lpstr>Destination Unreachable(1)</vt:lpstr>
      <vt:lpstr>Destination Unreachable(2)</vt:lpstr>
      <vt:lpstr>Destination Unreachable(3)</vt:lpstr>
      <vt:lpstr>Destination Unreachable(4)</vt:lpstr>
      <vt:lpstr>Destination Unreachable(5)</vt:lpstr>
      <vt:lpstr>Destination Unreachable(6)</vt:lpstr>
      <vt:lpstr>Destination Unreachable(7)</vt:lpstr>
      <vt:lpstr>Destination Unreachable(8)</vt:lpstr>
      <vt:lpstr>Redirect</vt:lpstr>
      <vt:lpstr>Time Exceeded</vt:lpstr>
      <vt:lpstr>Parameter Problem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lab</dc:creator>
  <cp:lastModifiedBy>lab</cp:lastModifiedBy>
  <cp:revision>78</cp:revision>
  <dcterms:created xsi:type="dcterms:W3CDTF">2015-11-02T04:40:46Z</dcterms:created>
  <dcterms:modified xsi:type="dcterms:W3CDTF">2015-11-03T10:16:01Z</dcterms:modified>
</cp:coreProperties>
</file>