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2" r:id="rId5"/>
    <p:sldId id="265" r:id="rId6"/>
    <p:sldId id="261" r:id="rId7"/>
    <p:sldId id="263" r:id="rId8"/>
    <p:sldId id="264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43" autoAdjust="0"/>
  </p:normalViewPr>
  <p:slideViewPr>
    <p:cSldViewPr>
      <p:cViewPr varScale="1">
        <p:scale>
          <a:sx n="88" d="100"/>
          <a:sy n="88" d="100"/>
        </p:scale>
        <p:origin x="166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5E3D8-7938-41D5-A242-E363FB4EA480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2C3D2-F050-4C55-AB54-160B26960E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64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컴퓨터 보급이 늘면서 이런 업무를 수작업으로 관리하기 어려워지기 시작하였다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특히 호스트 수가 엄청나게 증가하면서 한 시스템에서 모든 호스트의 이름을 유지하기가 현실적으로 불가능해졌다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또한 도메인 이름을 중복 사용하지 않도록 통제하기 쉽지 않았다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이런 문제점을 해결하려고 고안된 것이 </a:t>
            </a:r>
            <a:r>
              <a:rPr lang="en-US" altLang="ko-K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DNS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서비스다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09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• QR(Query Response) : </a:t>
            </a:r>
            <a:r>
              <a:rPr lang="ko-KR" altLang="en-US" dirty="0" smtClean="0"/>
              <a:t>메시지 종류를 나타낸다</a:t>
            </a:r>
            <a:r>
              <a:rPr lang="en-US" altLang="ko-KR" dirty="0" smtClean="0"/>
              <a:t>. 0</a:t>
            </a:r>
            <a:r>
              <a:rPr lang="ko-KR" altLang="en-US" dirty="0" smtClean="0"/>
              <a:t>이면 질의 메시지고</a:t>
            </a:r>
            <a:r>
              <a:rPr lang="en-US" altLang="ko-KR" dirty="0" smtClean="0"/>
              <a:t>, 1</a:t>
            </a:r>
            <a:r>
              <a:rPr lang="ko-KR" altLang="en-US" dirty="0" smtClean="0"/>
              <a:t>이면 응답 메시지다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OPCODE : 0</a:t>
            </a:r>
            <a:r>
              <a:rPr lang="ko-KR" altLang="en-US" dirty="0" smtClean="0"/>
              <a:t>은 </a:t>
            </a:r>
            <a:r>
              <a:rPr lang="ko-KR" altLang="en-US" dirty="0" err="1" smtClean="0"/>
              <a:t>정상값</a:t>
            </a:r>
            <a:r>
              <a:rPr lang="en-US" altLang="ko-KR" dirty="0" smtClean="0"/>
              <a:t>, 4</a:t>
            </a:r>
            <a:r>
              <a:rPr lang="ko-KR" altLang="en-US" dirty="0" smtClean="0"/>
              <a:t>는 경고</a:t>
            </a:r>
            <a:r>
              <a:rPr lang="en-US" altLang="ko-KR" dirty="0" smtClean="0"/>
              <a:t>, 5</a:t>
            </a:r>
            <a:r>
              <a:rPr lang="ko-KR" altLang="en-US" dirty="0" smtClean="0"/>
              <a:t>는 갱신을 의미</a:t>
            </a:r>
            <a:r>
              <a:rPr lang="en-US" altLang="ko-KR" dirty="0" smtClean="0"/>
              <a:t>. 1~3</a:t>
            </a:r>
            <a:r>
              <a:rPr lang="ko-KR" altLang="en-US" dirty="0" smtClean="0"/>
              <a:t>은 사용되지 않음</a:t>
            </a:r>
          </a:p>
          <a:p>
            <a:endParaRPr lang="ko-KR" altLang="en-US" dirty="0" smtClean="0"/>
          </a:p>
          <a:p>
            <a:r>
              <a:rPr lang="en-US" altLang="ko-KR" dirty="0" smtClean="0"/>
              <a:t>• AA(Authoritative Answer) : </a:t>
            </a:r>
            <a:r>
              <a:rPr lang="ko-KR" altLang="en-US" dirty="0" smtClean="0"/>
              <a:t>네임 서버가 인증 권한이 있는 서버임을 나타내므로 응답 메시지에만 사용된다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TC(Truncated) : 1</a:t>
            </a:r>
            <a:r>
              <a:rPr lang="ko-KR" altLang="en-US" dirty="0" smtClean="0"/>
              <a:t>로 지정하면 응답의 크기가 </a:t>
            </a:r>
            <a:r>
              <a:rPr lang="en-US" altLang="ko-KR" dirty="0" smtClean="0"/>
              <a:t>UDP</a:t>
            </a:r>
            <a:r>
              <a:rPr lang="ko-KR" altLang="en-US" dirty="0" smtClean="0"/>
              <a:t>의 최대 크기인 </a:t>
            </a:r>
            <a:r>
              <a:rPr lang="en-US" altLang="ko-KR" dirty="0" smtClean="0"/>
              <a:t>512</a:t>
            </a:r>
            <a:r>
              <a:rPr lang="ko-KR" altLang="en-US" dirty="0" smtClean="0"/>
              <a:t>바이트를 초과하여 </a:t>
            </a:r>
            <a:r>
              <a:rPr lang="en-US" altLang="ko-KR" dirty="0" smtClean="0"/>
              <a:t>512</a:t>
            </a:r>
            <a:r>
              <a:rPr lang="ko-KR" altLang="en-US" dirty="0" smtClean="0"/>
              <a:t>바이트 크기로 잘렸음을 알려준다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                  </a:t>
            </a:r>
            <a:r>
              <a:rPr lang="ko-KR" altLang="en-US" dirty="0" smtClean="0"/>
              <a:t>초과되어 잘린 데이터를 처리하는 후속 동작이 이루어져야 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RD(Recursion Desired) : 1</a:t>
            </a:r>
            <a:r>
              <a:rPr lang="ko-KR" altLang="en-US" dirty="0" smtClean="0"/>
              <a:t>이면 재귀적인 응답을 원함을 뜻한다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질의 메시지에서 사용된다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RA(Recursion Available) : </a:t>
            </a:r>
            <a:r>
              <a:rPr lang="ko-KR" altLang="en-US" dirty="0" smtClean="0"/>
              <a:t>응답 메시지에서 사용되며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반복 응답이 가능하다는 의미다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Z : </a:t>
            </a:r>
            <a:r>
              <a:rPr lang="ko-KR" altLang="en-US" dirty="0" smtClean="0"/>
              <a:t>예약 필드로 </a:t>
            </a:r>
            <a:r>
              <a:rPr lang="en-US" altLang="ko-KR" dirty="0" smtClean="0"/>
              <a:t>000</a:t>
            </a:r>
            <a:r>
              <a:rPr lang="ko-KR" altLang="en-US" dirty="0" smtClean="0"/>
              <a:t>으로 지정된다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AD : </a:t>
            </a:r>
            <a:r>
              <a:rPr lang="ko-KR" altLang="en-US" dirty="0" smtClean="0"/>
              <a:t>포함된 정보가 </a:t>
            </a:r>
            <a:r>
              <a:rPr lang="en-US" altLang="ko-KR" dirty="0" smtClean="0"/>
              <a:t>Authenticated(</a:t>
            </a:r>
            <a:r>
              <a:rPr lang="ko-KR" altLang="en-US" dirty="0" err="1" smtClean="0"/>
              <a:t>권위있는</a:t>
            </a:r>
            <a:r>
              <a:rPr lang="en-US" altLang="ko-KR" dirty="0" smtClean="0"/>
              <a:t>) </a:t>
            </a:r>
            <a:r>
              <a:rPr lang="ko-KR" altLang="en-US" dirty="0" smtClean="0"/>
              <a:t>것이면 </a:t>
            </a:r>
            <a:r>
              <a:rPr lang="en-US" altLang="ko-KR" dirty="0" smtClean="0"/>
              <a:t>1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CD : </a:t>
            </a:r>
            <a:r>
              <a:rPr lang="ko-KR" altLang="en-US" dirty="0" smtClean="0"/>
              <a:t>보안 검사가 비활성화되면 </a:t>
            </a:r>
            <a:r>
              <a:rPr lang="en-US" altLang="ko-KR" dirty="0" smtClean="0"/>
              <a:t>1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• RCODE : </a:t>
            </a:r>
            <a:r>
              <a:rPr lang="ko-KR" altLang="en-US" dirty="0" smtClean="0"/>
              <a:t>응답 메시지에서 응답 오류를 나타내는 데 사용되며</a:t>
            </a:r>
            <a:r>
              <a:rPr lang="en-US" altLang="ko-KR" dirty="0" smtClean="0"/>
              <a:t>, 0</a:t>
            </a:r>
            <a:r>
              <a:rPr lang="ko-KR" altLang="en-US" dirty="0" smtClean="0"/>
              <a:t>이면 오류가 없다는 의미다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56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DNS </a:t>
            </a:r>
            <a:r>
              <a:rPr lang="ko-KR" altLang="en-US" baseline="0" dirty="0" smtClean="0"/>
              <a:t>메시지 끝의 </a:t>
            </a:r>
            <a:r>
              <a:rPr lang="en-US" altLang="ko-KR" baseline="0" dirty="0" smtClean="0"/>
              <a:t>variable-length section</a:t>
            </a:r>
            <a:r>
              <a:rPr lang="ko-KR" altLang="en-US" baseline="0" dirty="0" smtClean="0"/>
              <a:t>은 </a:t>
            </a:r>
            <a:r>
              <a:rPr lang="en-US" altLang="ko-KR" dirty="0" err="1" smtClean="0"/>
              <a:t>Qeustions</a:t>
            </a:r>
            <a:r>
              <a:rPr lang="en-US" altLang="ko-KR" dirty="0" smtClean="0"/>
              <a:t>, answer</a:t>
            </a:r>
            <a:r>
              <a:rPr lang="en-US" altLang="ko-KR" baseline="0" dirty="0" smtClean="0"/>
              <a:t>, authority, additional </a:t>
            </a:r>
            <a:r>
              <a:rPr lang="en-US" altLang="ko-KR" baseline="0" dirty="0" err="1" smtClean="0"/>
              <a:t>informatio</a:t>
            </a:r>
            <a:r>
              <a:rPr lang="ko-KR" altLang="en-US" baseline="0" dirty="0" smtClean="0"/>
              <a:t>을 포함하며 필요한 </a:t>
            </a:r>
            <a:r>
              <a:rPr lang="en-US" altLang="ko-KR" baseline="0" dirty="0" smtClean="0"/>
              <a:t>query</a:t>
            </a:r>
            <a:r>
              <a:rPr lang="ko-KR" altLang="en-US" baseline="0" dirty="0" smtClean="0"/>
              <a:t>수를 줄이는데 유용하다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dirty="0" smtClean="0"/>
              <a:t>각각의 </a:t>
            </a:r>
            <a:r>
              <a:rPr lang="en-US" altLang="ko-KR" dirty="0" smtClean="0"/>
              <a:t>question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Resource record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name</a:t>
            </a:r>
            <a:r>
              <a:rPr lang="ko-KR" altLang="en-US" dirty="0" smtClean="0"/>
              <a:t>으로 시작하며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각각의 </a:t>
            </a:r>
            <a:r>
              <a:rPr lang="en-US" altLang="ko-KR" dirty="0" smtClean="0"/>
              <a:t>name</a:t>
            </a:r>
            <a:r>
              <a:rPr lang="ko-KR" altLang="en-US" dirty="0" smtClean="0"/>
              <a:t>은 라벨의 연속으로 구성된다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대표적인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가지 유형은 </a:t>
            </a:r>
            <a:r>
              <a:rPr lang="en-US" altLang="ko-KR" dirty="0" smtClean="0"/>
              <a:t>data label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compression label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7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는 기본적으로 </a:t>
            </a:r>
            <a:r>
              <a:rPr lang="en-US" altLang="ko-KR" dirty="0" smtClean="0"/>
              <a:t>UDP</a:t>
            </a:r>
            <a:r>
              <a:rPr lang="ko-KR" altLang="en-US" dirty="0" smtClean="0"/>
              <a:t>를 사용하므로 독자적으로 타임아웃과 재전송을 수행해야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최소한 </a:t>
            </a:r>
            <a:r>
              <a:rPr lang="en-US" altLang="ko-KR" dirty="0" smtClean="0"/>
              <a:t>4</a:t>
            </a:r>
            <a:r>
              <a:rPr lang="ko-KR" altLang="en-US" dirty="0" smtClean="0"/>
              <a:t>초의 타임아웃을 가지고 시작할 것을 권고하고 </a:t>
            </a:r>
            <a:endParaRPr lang="en-US" altLang="ko-KR" dirty="0" smtClean="0"/>
          </a:p>
          <a:p>
            <a:r>
              <a:rPr lang="ko-KR" altLang="en-US" dirty="0" err="1" smtClean="0"/>
              <a:t>리눅스</a:t>
            </a:r>
            <a:r>
              <a:rPr lang="ko-KR" altLang="en-US" dirty="0" smtClean="0"/>
              <a:t> 시스템에서는 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resolv.conf</a:t>
            </a:r>
            <a:r>
              <a:rPr lang="en-US" altLang="ko-KR" dirty="0" smtClean="0"/>
              <a:t> </a:t>
            </a:r>
            <a:r>
              <a:rPr lang="ko-KR" altLang="en-US" dirty="0" smtClean="0"/>
              <a:t>파일을 수정하여 재전송 타임아웃 매개변수의 변경이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4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책에 표 </a:t>
            </a:r>
            <a:r>
              <a:rPr lang="en-US" altLang="ko-KR" dirty="0" smtClean="0"/>
              <a:t>11-2</a:t>
            </a:r>
            <a:r>
              <a:rPr lang="ko-KR" altLang="en-US" dirty="0" smtClean="0"/>
              <a:t>를 참고하라고 되어있으나 </a:t>
            </a:r>
            <a:r>
              <a:rPr lang="en-US" altLang="ko-KR" dirty="0" smtClean="0"/>
              <a:t>11-3</a:t>
            </a:r>
            <a:r>
              <a:rPr lang="ko-KR" altLang="en-US" dirty="0" smtClean="0"/>
              <a:t>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559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Class</a:t>
            </a:r>
            <a:r>
              <a:rPr lang="ko-KR" altLang="en-US" dirty="0" smtClean="0"/>
              <a:t>는 인터넷 데이터의 경우 </a:t>
            </a:r>
            <a:r>
              <a:rPr lang="en-US" altLang="ko-KR" dirty="0" smtClean="0"/>
              <a:t>1</a:t>
            </a:r>
            <a:r>
              <a:rPr lang="ko-KR" altLang="en-US" dirty="0" smtClean="0"/>
              <a:t>로 설정 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TTL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RR</a:t>
            </a:r>
            <a:r>
              <a:rPr lang="ko-KR" altLang="en-US" dirty="0" smtClean="0"/>
              <a:t>이 클라이언트에 의해 </a:t>
            </a:r>
            <a:r>
              <a:rPr lang="ko-KR" altLang="en-US" dirty="0" err="1" smtClean="0"/>
              <a:t>캐시되는</a:t>
            </a:r>
            <a:r>
              <a:rPr lang="ko-KR" altLang="en-US" dirty="0" smtClean="0"/>
              <a:t> 초 단위의 시간이다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57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주소를 결정하기 위해 가장 일반적으로 사용되지만 다수의 다른 목적을 위해서도 이용될 수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03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70.231.136.162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GW.HOME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ISP </a:t>
            </a:r>
            <a:r>
              <a:rPr lang="ko-KR" altLang="en-US" dirty="0" smtClean="0"/>
              <a:t>측 </a:t>
            </a:r>
            <a:r>
              <a:rPr lang="en-US" altLang="ko-KR" dirty="0" smtClean="0"/>
              <a:t>IPv4 </a:t>
            </a:r>
            <a:r>
              <a:rPr lang="ko-KR" altLang="en-US" dirty="0" smtClean="0"/>
              <a:t>주소</a:t>
            </a:r>
            <a:endParaRPr lang="en-US" altLang="ko-KR" dirty="0" smtClean="0"/>
          </a:p>
          <a:p>
            <a:r>
              <a:rPr lang="ko-KR" altLang="en-US" dirty="0" smtClean="0"/>
              <a:t>목적지 주소는 </a:t>
            </a:r>
            <a:r>
              <a:rPr lang="en-US" altLang="ko-KR" dirty="0" smtClean="0"/>
              <a:t>ISP</a:t>
            </a:r>
            <a:r>
              <a:rPr lang="ko-KR" altLang="en-US" dirty="0" smtClean="0"/>
              <a:t>가 제공한 </a:t>
            </a:r>
            <a:r>
              <a:rPr lang="en-US" altLang="ko-KR" dirty="0" smtClean="0"/>
              <a:t>DNS </a:t>
            </a:r>
            <a:r>
              <a:rPr lang="ko-KR" altLang="en-US" dirty="0" smtClean="0"/>
              <a:t>서버의 </a:t>
            </a:r>
            <a:r>
              <a:rPr lang="en-US" altLang="ko-KR" dirty="0" smtClean="0"/>
              <a:t>IPv4</a:t>
            </a:r>
            <a:r>
              <a:rPr lang="ko-KR" altLang="en-US" dirty="0" smtClean="0"/>
              <a:t>의 주소인 </a:t>
            </a:r>
            <a:r>
              <a:rPr lang="en-US" altLang="ko-KR" dirty="0" smtClean="0"/>
              <a:t>206.13.28.12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821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인가 플래그가 설정되지 않았기 때문에 이는 저장된 데이터다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270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클라이언트</a:t>
            </a:r>
            <a:r>
              <a:rPr lang="ko-KR" altLang="en-US" baseline="0" dirty="0" smtClean="0"/>
              <a:t> 입장에서 전체 왕복 시간은 </a:t>
            </a:r>
            <a:r>
              <a:rPr lang="en-US" altLang="ko-KR" baseline="0" dirty="0" smtClean="0"/>
              <a:t>14.7ms</a:t>
            </a:r>
            <a:r>
              <a:rPr lang="ko-KR" altLang="en-US" baseline="0" dirty="0" smtClean="0"/>
              <a:t>이지만 대부분의 시간인 </a:t>
            </a:r>
            <a:r>
              <a:rPr lang="en-US" altLang="ko-KR" baseline="0" dirty="0" smtClean="0"/>
              <a:t>14.2ms</a:t>
            </a:r>
            <a:r>
              <a:rPr lang="ko-KR" altLang="en-US" baseline="0" dirty="0" smtClean="0"/>
              <a:t>이 </a:t>
            </a:r>
            <a:r>
              <a:rPr lang="en-US" altLang="ko-KR" baseline="0" dirty="0" smtClean="0"/>
              <a:t>local name serve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ISP</a:t>
            </a:r>
            <a:r>
              <a:rPr lang="ko-KR" altLang="en-US" baseline="0" dirty="0" smtClean="0"/>
              <a:t>의 네임 서버 사이에서 발생했다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캐쉬가</a:t>
            </a:r>
            <a:r>
              <a:rPr lang="ko-KR" altLang="en-US" baseline="0" dirty="0" smtClean="0"/>
              <a:t> 중요하다 그래서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622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2C3D2-F050-4C55-AB54-160B26960E8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947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#11.5: The DNS Protocol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최병준</a:t>
            </a:r>
            <a:endParaRPr lang="en-US" altLang="ko-KR" dirty="0" smtClean="0"/>
          </a:p>
          <a:p>
            <a:r>
              <a:rPr lang="en-US" altLang="ko-KR" dirty="0" smtClean="0"/>
              <a:t>2015020802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/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/hosts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	Korea.ac.kr             163.152.6.10</a:t>
            </a:r>
          </a:p>
          <a:p>
            <a:pPr marL="0" indent="0">
              <a:buNone/>
            </a:pPr>
            <a:r>
              <a:rPr lang="en-US" altLang="ko-KR" dirty="0" smtClean="0"/>
              <a:t>	Esca.korea.ac.kr       163.152.112.201</a:t>
            </a:r>
          </a:p>
          <a:p>
            <a:pPr marL="0" indent="0">
              <a:buNone/>
            </a:pPr>
            <a:r>
              <a:rPr lang="en-US" altLang="ko-KR" dirty="0" smtClean="0"/>
              <a:t>	Widen.korea.ac.kr    163.152.161.46</a:t>
            </a:r>
          </a:p>
          <a:p>
            <a:pPr marL="0" indent="0">
              <a:buNone/>
            </a:pPr>
            <a:r>
              <a:rPr lang="en-US" altLang="ko-KR" dirty="0" smtClean="0"/>
              <a:t>	Naver.com             202.179.177.22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DNS </a:t>
            </a:r>
            <a:r>
              <a:rPr lang="en-US" altLang="ko-KR" dirty="0"/>
              <a:t>query/response operations are supported over the </a:t>
            </a:r>
            <a:r>
              <a:rPr lang="en-US" altLang="ko-KR" b="1" dirty="0" smtClean="0"/>
              <a:t>distributed DNS </a:t>
            </a:r>
            <a:r>
              <a:rPr lang="en-US" altLang="ko-KR" b="1" dirty="0"/>
              <a:t>infrastructure</a:t>
            </a:r>
            <a:r>
              <a:rPr lang="en-US" altLang="ko-KR" dirty="0"/>
              <a:t> consisting of servers deployed locally at each site or ISP, and </a:t>
            </a:r>
            <a:r>
              <a:rPr lang="en-US" altLang="ko-KR" dirty="0" smtClean="0"/>
              <a:t>a special </a:t>
            </a:r>
            <a:r>
              <a:rPr lang="en-US" altLang="ko-KR" dirty="0"/>
              <a:t>set of root servers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312004"/>
            <a:ext cx="5133975" cy="30861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175" y="3438124"/>
            <a:ext cx="3081351" cy="282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DNS </a:t>
            </a:r>
            <a:r>
              <a:rPr lang="en-US" altLang="ko-KR" dirty="0"/>
              <a:t>name resolution is the </a:t>
            </a:r>
            <a:r>
              <a:rPr lang="en-US" altLang="ko-KR" dirty="0">
                <a:solidFill>
                  <a:srgbClr val="FF0000"/>
                </a:solidFill>
              </a:rPr>
              <a:t>process of mapping a domain </a:t>
            </a:r>
            <a:r>
              <a:rPr lang="en-US" altLang="ko-KR" dirty="0" smtClean="0">
                <a:solidFill>
                  <a:srgbClr val="FF0000"/>
                </a:solidFill>
              </a:rPr>
              <a:t>name to </a:t>
            </a:r>
            <a:r>
              <a:rPr lang="en-US" altLang="ko-KR" dirty="0">
                <a:solidFill>
                  <a:srgbClr val="FF0000"/>
                </a:solidFill>
              </a:rPr>
              <a:t>an IPv4 address</a:t>
            </a:r>
            <a:r>
              <a:rPr lang="en-US" altLang="ko-KR" dirty="0"/>
              <a:t>, although IPv6 addresses mappings work in essentially </a:t>
            </a:r>
            <a:r>
              <a:rPr lang="en-US" altLang="ko-KR" dirty="0" smtClean="0"/>
              <a:t>the same </a:t>
            </a:r>
            <a:r>
              <a:rPr lang="en-US" altLang="ko-KR" dirty="0"/>
              <a:t>way.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755576" y="3933056"/>
            <a:ext cx="2736304" cy="19442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Korea.ac.kr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5724128" y="3933056"/>
            <a:ext cx="2736304" cy="19442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163.152.6.10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오른쪽 화살표 5"/>
          <p:cNvSpPr/>
          <p:nvPr/>
        </p:nvSpPr>
        <p:spPr>
          <a:xfrm>
            <a:off x="3815916" y="4437112"/>
            <a:ext cx="1656184" cy="93610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0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Example</a:t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en-US" altLang="ko-KR" dirty="0"/>
              <a:t>recursive DNS query for EXAMPLE.COM from A.HOME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" y="2560048"/>
            <a:ext cx="87915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Example(Non-recursive)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57" y="2564904"/>
            <a:ext cx="683028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5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Example(</a:t>
            </a:r>
            <a:r>
              <a:rPr lang="en-US" altLang="ko-KR" dirty="0"/>
              <a:t>recursive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68" y="2564904"/>
            <a:ext cx="71486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1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 The DNS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Example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409093"/>
            <a:ext cx="6549355" cy="503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11.5.1 DNS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16016" y="1427671"/>
            <a:ext cx="3970784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basic DNS message begins </a:t>
            </a:r>
            <a:r>
              <a:rPr lang="en-US" altLang="ko-KR" dirty="0" smtClean="0"/>
              <a:t>with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b="1" dirty="0" smtClean="0"/>
              <a:t>a </a:t>
            </a:r>
            <a:r>
              <a:rPr lang="en-US" altLang="ko-KR" b="1" dirty="0"/>
              <a:t>fixed 12-byte header</a:t>
            </a:r>
            <a:r>
              <a:rPr lang="en-US" altLang="ko-KR" dirty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followed by</a:t>
            </a:r>
            <a:br>
              <a:rPr lang="en-US" altLang="ko-KR" dirty="0" smtClean="0"/>
            </a:b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b="1" dirty="0" smtClean="0"/>
              <a:t>four variable-length </a:t>
            </a:r>
            <a:r>
              <a:rPr lang="en-US" altLang="ko-KR" b="1" i="1" dirty="0"/>
              <a:t>sections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89" y="1340768"/>
            <a:ext cx="42767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6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11.5.1 DNS Message Format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20" y="1196752"/>
            <a:ext cx="6840760" cy="55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8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11.5.1.1 Names and Labels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variable-length sections at the end of a DNS message contain a collection </a:t>
            </a:r>
            <a:r>
              <a:rPr lang="en-US" altLang="ko-KR" dirty="0" smtClean="0"/>
              <a:t>of questions</a:t>
            </a:r>
            <a:r>
              <a:rPr lang="en-US" altLang="ko-KR" dirty="0"/>
              <a:t>, answers, authority information (names of name servers that </a:t>
            </a:r>
            <a:r>
              <a:rPr lang="en-US" altLang="ko-KR" dirty="0" smtClean="0"/>
              <a:t>contain authoritative </a:t>
            </a:r>
            <a:r>
              <a:rPr lang="en-US" altLang="ko-KR" dirty="0"/>
              <a:t>information for certain data), and additional information that </a:t>
            </a:r>
            <a:r>
              <a:rPr lang="en-US" altLang="ko-KR" dirty="0" smtClean="0"/>
              <a:t>may be </a:t>
            </a:r>
            <a:r>
              <a:rPr lang="en-US" altLang="ko-KR" dirty="0"/>
              <a:t>useful to reduce the number of necessary queries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Each question and each </a:t>
            </a:r>
            <a:r>
              <a:rPr lang="en-US" altLang="ko-KR" dirty="0" smtClean="0"/>
              <a:t>RR(Resource record) begins </a:t>
            </a:r>
            <a:r>
              <a:rPr lang="en-US" altLang="ko-KR" dirty="0"/>
              <a:t>with a </a:t>
            </a:r>
            <a:r>
              <a:rPr lang="en-US" altLang="ko-KR" i="1" dirty="0"/>
              <a:t>name </a:t>
            </a:r>
            <a:r>
              <a:rPr lang="en-US" altLang="ko-KR" dirty="0"/>
              <a:t>(called the domain name or owning name) to which it </a:t>
            </a:r>
            <a:r>
              <a:rPr lang="en-US" altLang="ko-KR" dirty="0" smtClean="0"/>
              <a:t>refers. Each </a:t>
            </a:r>
            <a:r>
              <a:rPr lang="en-US" altLang="ko-KR" dirty="0"/>
              <a:t>name consists of a sequence of </a:t>
            </a:r>
            <a:r>
              <a:rPr lang="en-US" altLang="ko-KR" i="1" dirty="0" smtClean="0"/>
              <a:t>labels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There </a:t>
            </a:r>
            <a:r>
              <a:rPr lang="en-US" altLang="ko-KR" dirty="0"/>
              <a:t>are two categories of label </a:t>
            </a:r>
            <a:r>
              <a:rPr lang="en-US" altLang="ko-KR" dirty="0" smtClean="0"/>
              <a:t>types:</a:t>
            </a:r>
            <a:br>
              <a:rPr lang="en-US" altLang="ko-KR" dirty="0" smtClean="0"/>
            </a:br>
            <a:r>
              <a:rPr lang="en-US" altLang="ko-KR" i="1" dirty="0" smtClean="0">
                <a:solidFill>
                  <a:srgbClr val="FF0000"/>
                </a:solidFill>
              </a:rPr>
              <a:t>data </a:t>
            </a:r>
            <a:r>
              <a:rPr lang="en-US" altLang="ko-KR" i="1" dirty="0">
                <a:solidFill>
                  <a:srgbClr val="FF0000"/>
                </a:solidFill>
              </a:rPr>
              <a:t>labels </a:t>
            </a:r>
            <a:r>
              <a:rPr lang="en-US" altLang="ko-KR" dirty="0"/>
              <a:t>and </a:t>
            </a:r>
            <a:r>
              <a:rPr lang="en-US" altLang="ko-KR" i="1" dirty="0">
                <a:solidFill>
                  <a:srgbClr val="FF0000"/>
                </a:solidFill>
              </a:rPr>
              <a:t>compression labels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18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11.5.1.2 Data Labels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Encoding of </a:t>
            </a:r>
            <a:r>
              <a:rPr lang="en-US" altLang="ko-KR" dirty="0"/>
              <a:t>the name </a:t>
            </a:r>
            <a:r>
              <a:rPr lang="en-US" altLang="ko-KR" dirty="0" smtClean="0"/>
              <a:t>www.pearson.com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2780928"/>
            <a:ext cx="81343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11.5.1.3 Compression Labels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Encoding of </a:t>
            </a:r>
            <a:r>
              <a:rPr lang="en-US" altLang="ko-KR" dirty="0"/>
              <a:t>the name </a:t>
            </a:r>
            <a:r>
              <a:rPr lang="en-US" altLang="ko-KR" dirty="0" smtClean="0"/>
              <a:t>usc.edu</a:t>
            </a:r>
            <a:r>
              <a:rPr lang="en-US" altLang="ko-KR" smtClean="0"/>
              <a:t>, ucla.edu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08920"/>
            <a:ext cx="81915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11.5.3 UDP or 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well-known </a:t>
            </a:r>
            <a:r>
              <a:rPr lang="en-US" altLang="ko-KR" dirty="0">
                <a:solidFill>
                  <a:srgbClr val="FF0000"/>
                </a:solidFill>
              </a:rPr>
              <a:t>port number for DNS is </a:t>
            </a:r>
            <a:r>
              <a:rPr lang="en-US" altLang="ko-KR" dirty="0" smtClean="0">
                <a:solidFill>
                  <a:srgbClr val="FF0000"/>
                </a:solidFill>
              </a:rPr>
              <a:t>53</a:t>
            </a:r>
            <a:r>
              <a:rPr lang="en-US" altLang="ko-KR" dirty="0" smtClean="0"/>
              <a:t>,</a:t>
            </a:r>
            <a:br>
              <a:rPr lang="en-US" altLang="ko-KR" dirty="0" smtClean="0"/>
            </a:br>
            <a:r>
              <a:rPr lang="en-US" altLang="ko-KR" dirty="0" smtClean="0"/>
              <a:t>for </a:t>
            </a:r>
            <a:r>
              <a:rPr lang="en-US" altLang="ko-KR" dirty="0"/>
              <a:t>both UDP and </a:t>
            </a:r>
            <a:r>
              <a:rPr lang="en-US" altLang="ko-KR" dirty="0" smtClean="0"/>
              <a:t>TCP</a:t>
            </a:r>
          </a:p>
          <a:p>
            <a:endParaRPr lang="en-US" altLang="ko-KR" dirty="0"/>
          </a:p>
          <a:p>
            <a:r>
              <a:rPr lang="en-US" altLang="ko-KR" dirty="0"/>
              <a:t>When a resolver issues a query and the response comes back with the </a:t>
            </a:r>
            <a:r>
              <a:rPr lang="en-US" altLang="ko-KR" i="1" dirty="0">
                <a:solidFill>
                  <a:srgbClr val="FF0000"/>
                </a:solidFill>
              </a:rPr>
              <a:t>TC </a:t>
            </a:r>
            <a:r>
              <a:rPr lang="en-US" altLang="ko-KR" dirty="0" smtClean="0">
                <a:solidFill>
                  <a:srgbClr val="FF0000"/>
                </a:solidFill>
              </a:rPr>
              <a:t>bit field </a:t>
            </a:r>
            <a:r>
              <a:rPr lang="en-US" altLang="ko-KR" dirty="0">
                <a:solidFill>
                  <a:srgbClr val="FF0000"/>
                </a:solidFill>
              </a:rPr>
              <a:t>set </a:t>
            </a:r>
            <a:r>
              <a:rPr lang="en-US" altLang="ko-KR" dirty="0"/>
              <a:t>(“truncated”), the size of the true response exceeded 512 bytes, so </a:t>
            </a:r>
            <a:r>
              <a:rPr lang="en-US" altLang="ko-KR" dirty="0" smtClean="0"/>
              <a:t>only the </a:t>
            </a:r>
            <a:r>
              <a:rPr lang="en-US" altLang="ko-KR" dirty="0"/>
              <a:t>first 512 bytes are returned by the server.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365104"/>
            <a:ext cx="6400800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11.5.4 </a:t>
            </a:r>
            <a:r>
              <a:rPr lang="fr-FR" altLang="ko-KR" sz="2700" dirty="0"/>
              <a:t>Question (Query) and Zone Section Format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question or query section of a DNS message lists the question(s) being referenced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Query Type : #11.5.6</a:t>
            </a:r>
          </a:p>
          <a:p>
            <a:r>
              <a:rPr lang="en-US" altLang="ko-KR" dirty="0" smtClean="0"/>
              <a:t>Query Class : 1(internet class), 254(no class),</a:t>
            </a:r>
            <a:br>
              <a:rPr lang="en-US" altLang="ko-KR" dirty="0" smtClean="0"/>
            </a:br>
            <a:r>
              <a:rPr lang="en-US" altLang="ko-KR" dirty="0" smtClean="0"/>
              <a:t>                  255(all class)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92896"/>
            <a:ext cx="80010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7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11.5.5 </a:t>
            </a:r>
            <a:r>
              <a:rPr lang="en-US" altLang="ko-KR" sz="2700" dirty="0"/>
              <a:t>Answer, Authority, and Additional Information Section Formats</a:t>
            </a:r>
            <a:endParaRPr lang="ko-KR" altLang="en-US" sz="27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" y="1412776"/>
            <a:ext cx="80105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11.5.6 Resource Record Types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340" y="1000322"/>
            <a:ext cx="6863319" cy="585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3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11.5.6.1 Address (A, AAAA) and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Name </a:t>
            </a:r>
            <a:r>
              <a:rPr lang="en-US" altLang="ko-KR" dirty="0"/>
              <a:t>Server (NS) 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most important records within DNS are the address (A, AAAA) </a:t>
            </a:r>
            <a:r>
              <a:rPr lang="en-US" altLang="ko-KR" dirty="0" smtClean="0"/>
              <a:t>and name </a:t>
            </a:r>
            <a:r>
              <a:rPr lang="en-US" altLang="ko-KR" dirty="0"/>
              <a:t>server (NS) </a:t>
            </a:r>
            <a:r>
              <a:rPr lang="en-US" altLang="ko-KR" dirty="0" smtClean="0"/>
              <a:t>records</a:t>
            </a:r>
          </a:p>
          <a:p>
            <a:endParaRPr lang="en-US" altLang="ko-KR" dirty="0"/>
          </a:p>
          <a:p>
            <a:r>
              <a:rPr lang="en-US" altLang="ko-KR" dirty="0"/>
              <a:t>An NS record contains the </a:t>
            </a:r>
            <a:r>
              <a:rPr lang="en-US" altLang="ko-KR" dirty="0" smtClean="0"/>
              <a:t>name of </a:t>
            </a:r>
            <a:r>
              <a:rPr lang="en-US" altLang="ko-KR" dirty="0"/>
              <a:t>an authoritative DNS server that contains information for a particular </a:t>
            </a:r>
            <a:r>
              <a:rPr lang="en-US" altLang="ko-KR" dirty="0" smtClean="0"/>
              <a:t>zone</a:t>
            </a:r>
          </a:p>
          <a:p>
            <a:endParaRPr lang="en-US" altLang="ko-KR" dirty="0"/>
          </a:p>
          <a:p>
            <a:r>
              <a:rPr lang="en-US" altLang="ko-KR" dirty="0" smtClean="0"/>
              <a:t>Because the name of a DNS server alone is not sufficient to perform a query, the IP address(</a:t>
            </a:r>
            <a:r>
              <a:rPr lang="en-US" altLang="ko-KR" dirty="0" err="1" smtClean="0"/>
              <a:t>es</a:t>
            </a:r>
            <a:r>
              <a:rPr lang="en-US" altLang="ko-KR" dirty="0" smtClean="0"/>
              <a:t>) of these servers is also typically provided as a so-called </a:t>
            </a:r>
            <a:r>
              <a:rPr lang="en-US" altLang="ko-KR" dirty="0" smtClean="0">
                <a:solidFill>
                  <a:srgbClr val="FF0000"/>
                </a:solidFill>
              </a:rPr>
              <a:t>glue record</a:t>
            </a:r>
            <a:r>
              <a:rPr lang="en-US" altLang="ko-KR" dirty="0" smtClean="0"/>
              <a:t> in the additional information section of DNS responses.</a:t>
            </a:r>
            <a:r>
              <a:rPr lang="en-US" altLang="ko-KR" dirty="0"/>
              <a:t> (Consider how </a:t>
            </a:r>
            <a:r>
              <a:rPr lang="en-US" altLang="ko-KR" dirty="0" smtClean="0"/>
              <a:t>ns1. example.com </a:t>
            </a:r>
            <a:r>
              <a:rPr lang="en-US" altLang="ko-KR" dirty="0"/>
              <a:t>would be resolved if the name server for example.com was </a:t>
            </a:r>
            <a:r>
              <a:rPr lang="en-US" altLang="ko-KR" dirty="0" smtClean="0"/>
              <a:t>ns1. example.com</a:t>
            </a:r>
            <a:r>
              <a:rPr lang="en-US" altLang="ko-KR" dirty="0"/>
              <a:t>.)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11.5.6.1 Address (A, AAAA) and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Name </a:t>
            </a:r>
            <a:r>
              <a:rPr lang="en-US" altLang="ko-KR" dirty="0"/>
              <a:t>Server (NS) 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Dig(Linux tools)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044352"/>
            <a:ext cx="76104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1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11.5.6.2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NSLOOKUP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60848"/>
            <a:ext cx="7190443" cy="471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5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11.5.6.2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DNS protocol at the packet level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99" y="2052320"/>
            <a:ext cx="7523601" cy="482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6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11.5.6.2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DNS protocol at the packet level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060848"/>
            <a:ext cx="8625807" cy="57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2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11.5.6.2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DNS protocol at the packet level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49" y="2204864"/>
            <a:ext cx="7996351" cy="76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11.5.6.2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DNS protocol at the packet level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66" y="2060848"/>
            <a:ext cx="8081867" cy="647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 Reference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http://</a:t>
            </a:r>
            <a:r>
              <a:rPr lang="en-US" altLang="ko-KR" dirty="0" smtClean="0"/>
              <a:t>stop2y.blog.me/220235379210</a:t>
            </a:r>
          </a:p>
          <a:p>
            <a:r>
              <a:rPr lang="en-US" altLang="ko-KR" dirty="0"/>
              <a:t>http://</a:t>
            </a:r>
            <a:r>
              <a:rPr lang="en-US" altLang="ko-KR" dirty="0" smtClean="0"/>
              <a:t>blog.naver.com/luxuryguy83/120118615958</a:t>
            </a:r>
          </a:p>
          <a:p>
            <a:r>
              <a:rPr lang="en-US" altLang="ko-KR" dirty="0"/>
              <a:t>http://</a:t>
            </a:r>
            <a:r>
              <a:rPr lang="en-US" altLang="ko-KR" dirty="0" smtClean="0"/>
              <a:t>terms.naver.com/entry.nhn?docId=2270474&amp;cid=51173&amp;categoryId=51173</a:t>
            </a:r>
          </a:p>
          <a:p>
            <a:r>
              <a:rPr lang="en-US" altLang="ko-KR" dirty="0"/>
              <a:t>http://</a:t>
            </a:r>
            <a:r>
              <a:rPr lang="en-US" altLang="ko-KR" dirty="0" smtClean="0"/>
              <a:t>navercast.naver.com/contents.nhn?rid=122&amp;contents_id=52473</a:t>
            </a:r>
          </a:p>
          <a:p>
            <a:r>
              <a:rPr lang="en-US" altLang="ko-KR" dirty="0"/>
              <a:t>http://</a:t>
            </a:r>
            <a:r>
              <a:rPr lang="en-US" altLang="ko-KR" dirty="0" smtClean="0"/>
              <a:t>terms.naver.com/entry.nhn?docId=2272000&amp;cid=51207&amp;categoryId=51207&amp;expCategoryId=51207</a:t>
            </a:r>
            <a:endParaRPr lang="en-US" altLang="ko-KR" dirty="0"/>
          </a:p>
          <a:p>
            <a:r>
              <a:rPr lang="en-US" altLang="ko-KR" dirty="0"/>
              <a:t>https://ko.wikipedia.org/wiki/%EB%8F%84%EB%A9%94%EC%9D%B8_%EB%84%A4%EC%9E%84_%</a:t>
            </a:r>
            <a:r>
              <a:rPr lang="en-US" altLang="ko-KR" dirty="0" smtClean="0"/>
              <a:t>EC%8B%9C%EC%8A%A4%ED%85%9C</a:t>
            </a:r>
          </a:p>
        </p:txBody>
      </p:sp>
    </p:spTree>
    <p:extLst>
      <p:ext uri="{BB962C8B-B14F-4D97-AF65-F5344CB8AC3E}">
        <p14:creationId xmlns:p14="http://schemas.microsoft.com/office/powerpoint/2010/main" val="26451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32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874</Words>
  <Application>Microsoft Office PowerPoint</Application>
  <PresentationFormat>화면 슬라이드 쇼(4:3)</PresentationFormat>
  <Paragraphs>147</Paragraphs>
  <Slides>26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9" baseType="lpstr">
      <vt:lpstr>맑은 고딕</vt:lpstr>
      <vt:lpstr>Arial</vt:lpstr>
      <vt:lpstr>Office 테마</vt:lpstr>
      <vt:lpstr>Section #11.5: The DNS Protocol</vt:lpstr>
      <vt:lpstr> 11.5 The DNS Protocol</vt:lpstr>
      <vt:lpstr> 11.5 The DNS Protocol</vt:lpstr>
      <vt:lpstr> 11.5 The DNS Protocol</vt:lpstr>
      <vt:lpstr> 11.5 The DNS Protocol</vt:lpstr>
      <vt:lpstr> 11.5 The DNS Protocol</vt:lpstr>
      <vt:lpstr> 11.5 The DNS Protocol</vt:lpstr>
      <vt:lpstr> 11.5 The DNS Protocol</vt:lpstr>
      <vt:lpstr> 11.5.1 DNS Message Format</vt:lpstr>
      <vt:lpstr> 11.5.1 DNS Message Format</vt:lpstr>
      <vt:lpstr> 11.5.1.1 Names and Labels</vt:lpstr>
      <vt:lpstr> 11.5.1.2 Data Labels</vt:lpstr>
      <vt:lpstr> 11.5.1.3 Compression Labels</vt:lpstr>
      <vt:lpstr>11.5.3 UDP or TCP</vt:lpstr>
      <vt:lpstr>11.5.4 Question (Query) and Zone Section Format</vt:lpstr>
      <vt:lpstr>11.5.5 Answer, Authority, and Additional Information Section Formats</vt:lpstr>
      <vt:lpstr>11.5.6 Resource Record Types</vt:lpstr>
      <vt:lpstr>11.5.6.1 Address (A, AAAA) and  Name Server (NS) Records</vt:lpstr>
      <vt:lpstr>11.5.6.1 Address (A, AAAA) and  Name Server (NS) Records</vt:lpstr>
      <vt:lpstr>11.5.6.2 Example</vt:lpstr>
      <vt:lpstr>11.5.6.2 Example</vt:lpstr>
      <vt:lpstr>11.5.6.2 Example</vt:lpstr>
      <vt:lpstr>11.5.6.2 Example</vt:lpstr>
      <vt:lpstr>11.5.6.2 Example</vt:lpstr>
      <vt:lpstr> Reference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cbj</cp:lastModifiedBy>
  <cp:revision>42</cp:revision>
  <dcterms:created xsi:type="dcterms:W3CDTF">2006-10-05T04:04:58Z</dcterms:created>
  <dcterms:modified xsi:type="dcterms:W3CDTF">2015-12-08T12:21:26Z</dcterms:modified>
</cp:coreProperties>
</file>