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86" r:id="rId5"/>
    <p:sldId id="260" r:id="rId6"/>
    <p:sldId id="287" r:id="rId7"/>
    <p:sldId id="264" r:id="rId8"/>
    <p:sldId id="284" r:id="rId9"/>
    <p:sldId id="288" r:id="rId10"/>
    <p:sldId id="285" r:id="rId11"/>
    <p:sldId id="289" r:id="rId12"/>
    <p:sldId id="291" r:id="rId13"/>
    <p:sldId id="292" r:id="rId14"/>
    <p:sldId id="293" r:id="rId15"/>
    <p:sldId id="296" r:id="rId16"/>
    <p:sldId id="295" r:id="rId17"/>
    <p:sldId id="297" r:id="rId18"/>
    <p:sldId id="298" r:id="rId19"/>
    <p:sldId id="299" r:id="rId20"/>
    <p:sldId id="290" r:id="rId21"/>
  </p:sldIdLst>
  <p:sldSz cx="12192000" cy="6858000"/>
  <p:notesSz cx="6792913" cy="99250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23" autoAdjust="0"/>
    <p:restoredTop sz="60945" autoAdjust="0"/>
  </p:normalViewPr>
  <p:slideViewPr>
    <p:cSldViewPr snapToGrid="0">
      <p:cViewPr varScale="1">
        <p:scale>
          <a:sx n="71" d="100"/>
          <a:sy n="71" d="100"/>
        </p:scale>
        <p:origin x="1338" y="60"/>
      </p:cViewPr>
      <p:guideLst/>
    </p:cSldViewPr>
  </p:slideViewPr>
  <p:outlineViewPr>
    <p:cViewPr>
      <p:scale>
        <a:sx n="33" d="100"/>
        <a:sy n="33" d="100"/>
      </p:scale>
      <p:origin x="0" y="-5181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9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6C562-061D-4E56-88F2-441280406107}" type="datetimeFigureOut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810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A74C4-BF61-4522-AD13-C506388E4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076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FAD446-1707-4FEC-96E0-C6C12A759121}" type="datetimeFigureOut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90E91-AD3E-47CD-B84C-F772127DF2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9436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286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440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6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430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828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0648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822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166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6903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05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702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281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.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272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4370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0038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4047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16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15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66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857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90E91-AD3E-47CD-B84C-F772127DF2B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6901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35B1-079A-4258-8C8B-0B269C8E9CF3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47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BA56-93E9-4CF0-A533-22949F1B8F0E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379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5C676-DF6A-433C-B160-FC967617FA92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445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8BC56-DD32-4995-978B-A43F3C36969E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843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B28-2D45-4472-A01F-679894391AC1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349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256F9-0D94-448B-A5B7-7576F30C15B9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850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E087-D667-4E3C-9F61-3095F1F6929C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049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E99C-CB9D-44A7-857F-949DDD932F2F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33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327-A898-43FF-A7E0-5EBB15DF62B4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563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9F54-5D57-4AA1-B2B5-587D2402967D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16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21647-1BB1-4225-8512-ECEE65BD0BB2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EE38-0968-438C-994F-26CDB89621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627063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ko-KR" sz="5400" smtClean="0"/>
              <a:t>Lowering the Barriers to Large-Scale Mobile Crowdsensing</a:t>
            </a:r>
            <a:endParaRPr lang="ko-KR" altLang="en-US" sz="540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170238"/>
            <a:ext cx="9144000" cy="3186112"/>
          </a:xfrm>
        </p:spPr>
        <p:txBody>
          <a:bodyPr>
            <a:normAutofit/>
          </a:bodyPr>
          <a:lstStyle/>
          <a:p>
            <a:endParaRPr lang="en-US" altLang="ko-KR" sz="16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mtClean="0"/>
              <a:t>Hotmobile 2013</a:t>
            </a:r>
          </a:p>
          <a:p>
            <a:endParaRPr lang="en-US" altLang="ko-KR" sz="160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ko-K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Yu Xiao, Pieter Simoens, Kiryong Ha, Mahadev Satyanarayanan</a:t>
            </a:r>
          </a:p>
          <a:p>
            <a:r>
              <a:rPr lang="en-US" altLang="ko-K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Carnegie Mellon University </a:t>
            </a:r>
          </a:p>
          <a:p>
            <a:r>
              <a:rPr lang="en-US" altLang="ko-K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&amp;</a:t>
            </a:r>
          </a:p>
          <a:p>
            <a:r>
              <a:rPr lang="en-US" altLang="ko-KR" sz="1600">
                <a:solidFill>
                  <a:schemeClr val="tx1">
                    <a:lumMod val="50000"/>
                    <a:lumOff val="50000"/>
                  </a:schemeClr>
                </a:solidFill>
              </a:rPr>
              <a:t>Padmanabhan </a:t>
            </a:r>
            <a:r>
              <a:rPr lang="en-US" altLang="ko-K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Pillai</a:t>
            </a:r>
          </a:p>
          <a:p>
            <a:r>
              <a:rPr lang="en-US" altLang="ko-KR" sz="16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Intel labs</a:t>
            </a:r>
            <a:endParaRPr lang="ko-KR" alt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E8C7-72B2-48A3-BC8D-729761689B52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err="1" smtClean="0"/>
              <a:t>SeungHo</a:t>
            </a:r>
            <a:r>
              <a:rPr lang="en-US" altLang="ko-KR" smtClean="0"/>
              <a:t> </a:t>
            </a:r>
            <a:r>
              <a:rPr lang="en-US" altLang="ko-KR" err="1" smtClean="0"/>
              <a:t>Kuk</a:t>
            </a:r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68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10515600" cy="1325563"/>
          </a:xfrm>
        </p:spPr>
        <p:txBody>
          <a:bodyPr/>
          <a:lstStyle/>
          <a:p>
            <a:pPr algn="ctr"/>
            <a:r>
              <a:rPr lang="en-US" altLang="ko-KR" smtClean="0"/>
              <a:t>Contents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err="1" smtClean="0"/>
              <a:t>SeungHo</a:t>
            </a:r>
            <a:r>
              <a:rPr lang="en-US" altLang="ko-KR" smtClean="0"/>
              <a:t> </a:t>
            </a:r>
            <a:r>
              <a:rPr lang="en-US" altLang="ko-KR" err="1" smtClean="0"/>
              <a:t>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838200" y="1160464"/>
            <a:ext cx="10515600" cy="54260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smtClean="0"/>
              <a:t>Introduction</a:t>
            </a:r>
          </a:p>
          <a:p>
            <a:pPr>
              <a:lnSpc>
                <a:spcPct val="150000"/>
              </a:lnSpc>
            </a:pPr>
            <a:r>
              <a:rPr lang="en-US" altLang="ko-KR" sz="2000" smtClean="0"/>
              <a:t>Obstacles to crowd scaling</a:t>
            </a:r>
          </a:p>
          <a:p>
            <a:pPr>
              <a:lnSpc>
                <a:spcPct val="150000"/>
              </a:lnSpc>
            </a:pPr>
            <a:r>
              <a:rPr lang="en-US" altLang="ko-KR" sz="2000" smtClean="0"/>
              <a:t>Proposed solution</a:t>
            </a:r>
          </a:p>
          <a:p>
            <a:pPr lvl="1">
              <a:lnSpc>
                <a:spcPct val="150000"/>
              </a:lnSpc>
            </a:pPr>
            <a:r>
              <a:rPr lang="en-US" altLang="ko-KR" sz="1600" smtClean="0"/>
              <a:t>System architecture</a:t>
            </a:r>
          </a:p>
          <a:p>
            <a:pPr lvl="1">
              <a:lnSpc>
                <a:spcPct val="150000"/>
              </a:lnSpc>
            </a:pPr>
            <a:r>
              <a:rPr lang="en-US" altLang="ko-KR" sz="1600" smtClean="0"/>
              <a:t>Crowd bootstrap</a:t>
            </a:r>
          </a:p>
          <a:p>
            <a:pPr lvl="1">
              <a:lnSpc>
                <a:spcPct val="150000"/>
              </a:lnSpc>
            </a:pPr>
            <a:r>
              <a:rPr lang="en-US" altLang="ko-KR" sz="1600" smtClean="0"/>
              <a:t>Benefits of our design</a:t>
            </a:r>
          </a:p>
          <a:p>
            <a:pPr>
              <a:lnSpc>
                <a:spcPct val="150000"/>
              </a:lnSpc>
            </a:pPr>
            <a:r>
              <a:rPr lang="en-US" altLang="ko-KR" sz="2000" smtClean="0"/>
              <a:t>Challenges</a:t>
            </a:r>
          </a:p>
          <a:p>
            <a:pPr lvl="1">
              <a:lnSpc>
                <a:spcPct val="150000"/>
              </a:lnSpc>
            </a:pPr>
            <a:r>
              <a:rPr lang="en-US" altLang="ko-KR" sz="1600" smtClean="0"/>
              <a:t>Virtualization overhead</a:t>
            </a:r>
          </a:p>
          <a:p>
            <a:pPr lvl="1">
              <a:lnSpc>
                <a:spcPct val="150000"/>
              </a:lnSpc>
            </a:pPr>
            <a:r>
              <a:rPr lang="en-US" altLang="ko-KR" sz="1600" smtClean="0"/>
              <a:t>Migration-induced reconfiguration</a:t>
            </a:r>
          </a:p>
          <a:p>
            <a:pPr lvl="1">
              <a:lnSpc>
                <a:spcPct val="150000"/>
              </a:lnSpc>
            </a:pPr>
            <a:r>
              <a:rPr lang="en-US" altLang="ko-KR" sz="1600" smtClean="0"/>
              <a:t>Standardization of sensing interfaces</a:t>
            </a:r>
            <a:endParaRPr lang="en-US" altLang="ko-KR" sz="1400" smtClean="0"/>
          </a:p>
          <a:p>
            <a:pPr>
              <a:lnSpc>
                <a:spcPct val="150000"/>
              </a:lnSpc>
            </a:pPr>
            <a:r>
              <a:rPr lang="en-US" altLang="ko-KR" sz="2000" smtClean="0"/>
              <a:t>Conclusion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417696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smtClean="0"/>
              <a:t>Introduction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450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The focus shifted from individual sensing towards </a:t>
            </a:r>
            <a:r>
              <a:rPr lang="en-US" altLang="ko-KR" dirty="0" err="1" smtClean="0"/>
              <a:t>crowdsensing</a:t>
            </a:r>
            <a:endParaRPr lang="en-US" altLang="ko-KR" dirty="0" smtClean="0"/>
          </a:p>
          <a:p>
            <a:pPr lvl="1">
              <a:lnSpc>
                <a:spcPct val="150000"/>
              </a:lnSpc>
            </a:pPr>
            <a:r>
              <a:rPr lang="en-US" altLang="ko-KR" sz="2000" dirty="0" smtClean="0"/>
              <a:t>Individuals with sensing and computing devices collectively sharing information to measure and map </a:t>
            </a:r>
            <a:r>
              <a:rPr lang="en-US" altLang="ko-KR" sz="2000" dirty="0" err="1" smtClean="0"/>
              <a:t>phenoma</a:t>
            </a:r>
            <a:r>
              <a:rPr lang="en-US" altLang="ko-KR" sz="2000" dirty="0" smtClean="0"/>
              <a:t> of common interest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 smtClean="0"/>
              <a:t>Initially, </a:t>
            </a:r>
            <a:r>
              <a:rPr lang="en-US" altLang="ko-KR" sz="2000" dirty="0" err="1" smtClean="0"/>
              <a:t>crowdsensing</a:t>
            </a:r>
            <a:r>
              <a:rPr lang="en-US" altLang="ko-KR" sz="2000" dirty="0" smtClean="0"/>
              <a:t> inputs were analyzed offline, but recently analyzed real-time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Scale is the key to success of </a:t>
            </a:r>
            <a:r>
              <a:rPr lang="en-US" altLang="ko-KR" dirty="0" err="1" smtClean="0"/>
              <a:t>crowdsensing</a:t>
            </a:r>
            <a:r>
              <a:rPr lang="en-US" altLang="ko-KR" dirty="0" smtClean="0"/>
              <a:t> applications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 smtClean="0"/>
              <a:t>However, the physical sensor like GPS have rarely been scaled up to more than 1,000 participants</a:t>
            </a:r>
          </a:p>
        </p:txBody>
      </p:sp>
    </p:spTree>
    <p:extLst>
      <p:ext uri="{BB962C8B-B14F-4D97-AF65-F5344CB8AC3E}">
        <p14:creationId xmlns:p14="http://schemas.microsoft.com/office/powerpoint/2010/main" val="6593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/>
              <a:t>Obstacles to crowd </a:t>
            </a:r>
            <a:r>
              <a:rPr lang="en-US" altLang="ko-KR" smtClean="0"/>
              <a:t>scaling</a:t>
            </a:r>
            <a:endParaRPr lang="en-US" altLang="ko-KR" sz="360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838200" y="1338943"/>
            <a:ext cx="10515600" cy="4877709"/>
          </a:xfrm>
        </p:spPr>
        <p:txBody>
          <a:bodyPr>
            <a:normAutofit/>
          </a:bodyPr>
          <a:lstStyle/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endParaRPr lang="en-US" altLang="ko-KR" sz="2000" dirty="0" smtClean="0"/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dirty="0" smtClean="0"/>
              <a:t>Heterogeneity of sensing hardware and mobile platforms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3 popular software platform ; Android, </a:t>
            </a:r>
            <a:r>
              <a:rPr lang="en-US" altLang="ko-KR" sz="1800" dirty="0" err="1" smtClean="0"/>
              <a:t>iOS</a:t>
            </a:r>
            <a:r>
              <a:rPr lang="en-US" altLang="ko-KR" sz="1800" dirty="0" smtClean="0"/>
              <a:t>, Windows 8</a:t>
            </a:r>
          </a:p>
          <a:p>
            <a:pPr lvl="3">
              <a:lnSpc>
                <a:spcPct val="150000"/>
              </a:lnSpc>
            </a:pPr>
            <a:r>
              <a:rPr lang="en-US" altLang="ko-KR" sz="1400" dirty="0" smtClean="0"/>
              <a:t>These cannot be run on the others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Different versions of a particular platform are incompatible</a:t>
            </a:r>
          </a:p>
          <a:p>
            <a:pPr lvl="3">
              <a:lnSpc>
                <a:spcPct val="150000"/>
              </a:lnSpc>
            </a:pPr>
            <a:r>
              <a:rPr lang="en-US" altLang="ko-KR" sz="1400" dirty="0" smtClean="0"/>
              <a:t>Due to changes in hardware or software APIs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So, the complexity of the </a:t>
            </a:r>
            <a:r>
              <a:rPr lang="en-US" altLang="ko-KR" sz="1800" dirty="0" err="1" smtClean="0"/>
              <a:t>crowdsensing</a:t>
            </a:r>
            <a:r>
              <a:rPr lang="en-US" altLang="ko-KR" sz="1800" dirty="0" smtClean="0"/>
              <a:t> application space grows with cross product of the number of platforms and the number of applications</a:t>
            </a:r>
          </a:p>
        </p:txBody>
      </p:sp>
    </p:spTree>
    <p:extLst>
      <p:ext uri="{BB962C8B-B14F-4D97-AF65-F5344CB8AC3E}">
        <p14:creationId xmlns:p14="http://schemas.microsoft.com/office/powerpoint/2010/main" val="192035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600" smtClean="0"/>
              <a:t>Cont.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838200" y="1338943"/>
            <a:ext cx="10515600" cy="4877709"/>
          </a:xfrm>
        </p:spPr>
        <p:txBody>
          <a:bodyPr>
            <a:normAutofit/>
          </a:bodyPr>
          <a:lstStyle/>
          <a:p>
            <a:pPr marL="800100" lvl="1" indent="-342900">
              <a:lnSpc>
                <a:spcPct val="150000"/>
              </a:lnSpc>
              <a:buAutoNum type="arabicPeriod" startAt="2"/>
            </a:pPr>
            <a:endParaRPr lang="en-US" altLang="ko-KR" sz="2000" dirty="0" smtClean="0"/>
          </a:p>
          <a:p>
            <a:pPr marL="800100" lvl="1" indent="-342900">
              <a:lnSpc>
                <a:spcPct val="150000"/>
              </a:lnSpc>
              <a:buAutoNum type="arabicPeriod" startAt="2"/>
            </a:pPr>
            <a:r>
              <a:rPr lang="en-US" altLang="ko-KR" dirty="0" smtClean="0"/>
              <a:t>Burden today’s </a:t>
            </a:r>
            <a:r>
              <a:rPr lang="en-US" altLang="ko-KR" dirty="0" err="1" smtClean="0"/>
              <a:t>crowdsensing</a:t>
            </a:r>
            <a:r>
              <a:rPr lang="en-US" altLang="ko-KR" dirty="0" smtClean="0"/>
              <a:t> applications place on users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Each user must install a separate proprietary application to participate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Deployment of single application is limited by the rate at which users adopt and install </a:t>
            </a:r>
          </a:p>
          <a:p>
            <a:pPr lvl="3">
              <a:lnSpc>
                <a:spcPct val="150000"/>
              </a:lnSpc>
            </a:pPr>
            <a:r>
              <a:rPr lang="en-US" altLang="ko-KR" sz="1400" dirty="0" smtClean="0"/>
              <a:t>It needs weeks or months 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Today’s mobile operating systems are designed to shield app from each other</a:t>
            </a:r>
          </a:p>
          <a:p>
            <a:pPr lvl="3">
              <a:lnSpc>
                <a:spcPct val="150000"/>
              </a:lnSpc>
            </a:pPr>
            <a:r>
              <a:rPr lang="en-US" altLang="ko-KR" sz="1400" dirty="0" smtClean="0"/>
              <a:t>Self-contained and does not share information each other</a:t>
            </a:r>
          </a:p>
          <a:p>
            <a:pPr lvl="2">
              <a:lnSpc>
                <a:spcPct val="150000"/>
              </a:lnSpc>
            </a:pPr>
            <a:endParaRPr lang="en-US" altLang="ko-KR" sz="1400" dirty="0" smtClean="0"/>
          </a:p>
          <a:p>
            <a:pPr marL="457200" lvl="1" indent="0">
              <a:lnSpc>
                <a:spcPct val="150000"/>
              </a:lnSpc>
              <a:buNone/>
            </a:pPr>
            <a:endParaRPr lang="en-US" altLang="ko-KR" sz="1800" dirty="0" smtClean="0"/>
          </a:p>
        </p:txBody>
      </p:sp>
    </p:spTree>
    <p:extLst>
      <p:ext uri="{BB962C8B-B14F-4D97-AF65-F5344CB8AC3E}">
        <p14:creationId xmlns:p14="http://schemas.microsoft.com/office/powerpoint/2010/main" val="258570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600" smtClean="0"/>
              <a:t>Cont.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838200" y="1338943"/>
            <a:ext cx="10515600" cy="4877709"/>
          </a:xfrm>
        </p:spPr>
        <p:txBody>
          <a:bodyPr>
            <a:normAutofit fontScale="92500" lnSpcReduction="10000"/>
          </a:bodyPr>
          <a:lstStyle/>
          <a:p>
            <a:pPr marL="800100" lvl="1" indent="-342900">
              <a:lnSpc>
                <a:spcPct val="150000"/>
              </a:lnSpc>
              <a:buAutoNum type="arabicPeriod" startAt="3"/>
            </a:pPr>
            <a:endParaRPr lang="en-US" altLang="ko-KR" sz="2000" dirty="0" smtClean="0"/>
          </a:p>
          <a:p>
            <a:pPr marL="800100" lvl="1" indent="-342900">
              <a:lnSpc>
                <a:spcPct val="150000"/>
              </a:lnSpc>
              <a:buAutoNum type="arabicPeriod" startAt="3"/>
            </a:pPr>
            <a:r>
              <a:rPr lang="en-US" altLang="ko-KR" dirty="0" smtClean="0"/>
              <a:t>Increasing network bandwidth demands of emerging </a:t>
            </a:r>
            <a:r>
              <a:rPr lang="en-US" altLang="ko-KR" dirty="0" err="1" smtClean="0"/>
              <a:t>crowdsensing</a:t>
            </a:r>
            <a:r>
              <a:rPr lang="en-US" altLang="ko-KR" dirty="0" smtClean="0"/>
              <a:t> applications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Not only demand computing power, but also network bandwidth to send data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100 </a:t>
            </a:r>
            <a:r>
              <a:rPr lang="en-US" altLang="ko-KR" sz="1800" dirty="0" err="1" smtClean="0"/>
              <a:t>Gbps</a:t>
            </a:r>
            <a:r>
              <a:rPr lang="en-US" altLang="ko-KR" sz="1800" dirty="0" smtClean="0"/>
              <a:t> links support just 18,000 users in 1080p video streams</a:t>
            </a:r>
          </a:p>
          <a:p>
            <a:pPr lvl="3">
              <a:lnSpc>
                <a:spcPct val="150000"/>
              </a:lnSpc>
            </a:pPr>
            <a:r>
              <a:rPr lang="en-US" altLang="ko-KR" sz="1400" dirty="0"/>
              <a:t>Upload video to cloud, 360p resolution needs 0.6 Mbps, 1080p needs 5.6 Mbps</a:t>
            </a:r>
          </a:p>
          <a:p>
            <a:pPr lvl="2">
              <a:lnSpc>
                <a:spcPct val="150000"/>
              </a:lnSpc>
            </a:pPr>
            <a:r>
              <a:rPr lang="en-US" altLang="ko-KR" sz="1800" dirty="0" smtClean="0"/>
              <a:t>So, 1-2 </a:t>
            </a:r>
            <a:r>
              <a:rPr lang="en-US" altLang="ko-KR" sz="1800" dirty="0" err="1" smtClean="0"/>
              <a:t>Tbps</a:t>
            </a:r>
            <a:r>
              <a:rPr lang="en-US" altLang="ko-KR" sz="1800" dirty="0" smtClean="0"/>
              <a:t> can support 1 million users</a:t>
            </a:r>
          </a:p>
          <a:p>
            <a:pPr lvl="2">
              <a:lnSpc>
                <a:spcPct val="150000"/>
              </a:lnSpc>
            </a:pPr>
            <a:endParaRPr lang="en-US" altLang="ko-KR" sz="1800" dirty="0"/>
          </a:p>
          <a:p>
            <a:pPr>
              <a:lnSpc>
                <a:spcPct val="150000"/>
              </a:lnSpc>
            </a:pPr>
            <a:r>
              <a:rPr lang="en-US" altLang="ko-KR" sz="2600" dirty="0" smtClean="0"/>
              <a:t>To overcome these, rethinking the structure and deployment model is needed</a:t>
            </a:r>
          </a:p>
        </p:txBody>
      </p:sp>
    </p:spTree>
    <p:extLst>
      <p:ext uri="{BB962C8B-B14F-4D97-AF65-F5344CB8AC3E}">
        <p14:creationId xmlns:p14="http://schemas.microsoft.com/office/powerpoint/2010/main" val="38385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/>
              <a:t>Proposed solution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24644"/>
            <a:ext cx="10515600" cy="495232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Separation of data collection and sharing from application-specific logic</a:t>
            </a:r>
          </a:p>
          <a:p>
            <a:pPr>
              <a:lnSpc>
                <a:spcPct val="150000"/>
              </a:lnSpc>
            </a:pP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Removal of application installation on smartphones from the critical path of application deployment</a:t>
            </a:r>
          </a:p>
          <a:p>
            <a:pPr>
              <a:lnSpc>
                <a:spcPct val="150000"/>
              </a:lnSpc>
            </a:pP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Decentralization of processing, and data aggregation near the source of data</a:t>
            </a:r>
            <a:endParaRPr lang="ko-KR" altLang="en-US" sz="24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3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 smtClean="0"/>
              <a:t>System architecture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24644"/>
            <a:ext cx="10515600" cy="495232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3-tier system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1</a:t>
            </a:r>
            <a:r>
              <a:rPr lang="en-US" altLang="ko-KR" sz="2000" baseline="30000" dirty="0" smtClean="0"/>
              <a:t>st</a:t>
            </a:r>
            <a:r>
              <a:rPr lang="en-US" altLang="ko-KR" sz="2000" dirty="0" smtClean="0"/>
              <a:t> layer is composed of mobile devices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Forwarding data to proxy VMs which is in 2</a:t>
            </a:r>
            <a:r>
              <a:rPr lang="en-US" altLang="ko-KR" sz="1400" baseline="30000" dirty="0" smtClean="0"/>
              <a:t>nd</a:t>
            </a:r>
            <a:r>
              <a:rPr lang="en-US" altLang="ko-KR" sz="1400" dirty="0" smtClean="0"/>
              <a:t> layer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2</a:t>
            </a:r>
            <a:r>
              <a:rPr lang="en-US" altLang="ko-KR" sz="2000" baseline="30000" dirty="0" smtClean="0"/>
              <a:t>nd</a:t>
            </a:r>
            <a:r>
              <a:rPr lang="en-US" altLang="ko-KR" sz="2000" dirty="0" smtClean="0"/>
              <a:t> layer comprises of distributed cloud infrastructure close to mobile devices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Access or aggregation network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Distributed cloud is akin to cloudlet which is small data center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3</a:t>
            </a:r>
            <a:r>
              <a:rPr lang="en-US" altLang="ko-KR" sz="2000" baseline="30000" dirty="0" smtClean="0"/>
              <a:t>rd</a:t>
            </a:r>
            <a:r>
              <a:rPr lang="en-US" altLang="ko-KR" sz="2000" dirty="0" smtClean="0"/>
              <a:t> layer is composed of application server 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Deploying the application VMs by its coordinating entity</a:t>
            </a:r>
            <a:endParaRPr lang="en-US" altLang="ko-KR" sz="1400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ko-KR" sz="1400" dirty="0" smtClean="0"/>
              <a:t>				</a:t>
            </a:r>
          </a:p>
          <a:p>
            <a:pPr>
              <a:lnSpc>
                <a:spcPct val="150000"/>
              </a:lnSpc>
            </a:pPr>
            <a:endParaRPr lang="ko-KR" altLang="en-US" sz="16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479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 smtClean="0"/>
              <a:t>System architecture</a:t>
            </a:r>
            <a:endParaRPr lang="en-US" alt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45437"/>
            <a:ext cx="7394575" cy="637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 smtClean="0"/>
              <a:t>Cont.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24644"/>
            <a:ext cx="10515600" cy="49523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900" dirty="0" smtClean="0"/>
              <a:t>Each proxy VM is associated with a single mobile device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Ensuring network resources to transfer data from the mobile device is minimized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Application collects data and proxy VM handles it</a:t>
            </a:r>
          </a:p>
          <a:p>
            <a:pPr>
              <a:lnSpc>
                <a:spcPct val="150000"/>
              </a:lnSpc>
            </a:pPr>
            <a:r>
              <a:rPr lang="en-US" altLang="ko-KR" sz="1900" dirty="0" smtClean="0"/>
              <a:t>The proxy VM is an extension of the mobile device into the cloudlet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Can perform custom data preprocessing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Data is forwarded to one or more application VMs</a:t>
            </a:r>
          </a:p>
          <a:p>
            <a:pPr>
              <a:lnSpc>
                <a:spcPct val="150000"/>
              </a:lnSpc>
            </a:pPr>
            <a:r>
              <a:rPr lang="en-US" altLang="ko-KR" sz="1900" dirty="0" smtClean="0"/>
              <a:t>Application VMs perform data processing steps to each </a:t>
            </a:r>
            <a:r>
              <a:rPr lang="en-US" altLang="ko-KR" sz="1900" dirty="0" err="1" smtClean="0"/>
              <a:t>crowdsensing</a:t>
            </a:r>
            <a:r>
              <a:rPr lang="en-US" altLang="ko-KR" sz="1900" dirty="0" smtClean="0"/>
              <a:t> application</a:t>
            </a:r>
          </a:p>
          <a:p>
            <a:pPr lvl="1">
              <a:lnSpc>
                <a:spcPct val="150000"/>
              </a:lnSpc>
            </a:pPr>
            <a:r>
              <a:rPr lang="en-US" altLang="ko-KR" sz="1400" dirty="0" smtClean="0"/>
              <a:t>Each application VM hosts a single </a:t>
            </a:r>
            <a:r>
              <a:rPr lang="en-US" altLang="ko-KR" sz="1400" dirty="0" err="1" smtClean="0"/>
              <a:t>crowdsensing</a:t>
            </a:r>
            <a:r>
              <a:rPr lang="en-US" altLang="ko-KR" sz="1400" dirty="0" smtClean="0"/>
              <a:t> application</a:t>
            </a:r>
          </a:p>
          <a:p>
            <a:pPr lvl="2">
              <a:lnSpc>
                <a:spcPct val="150000"/>
              </a:lnSpc>
            </a:pPr>
            <a:r>
              <a:rPr lang="en-US" altLang="ko-KR" sz="1200" dirty="0" smtClean="0"/>
              <a:t>Not customized specific mobile platform</a:t>
            </a:r>
          </a:p>
          <a:p>
            <a:pPr>
              <a:lnSpc>
                <a:spcPct val="150000"/>
              </a:lnSpc>
            </a:pPr>
            <a:r>
              <a:rPr lang="en-US" altLang="ko-KR" sz="1900" dirty="0" smtClean="0"/>
              <a:t>Application server can initiate the master application VM (MAVM)</a:t>
            </a:r>
          </a:p>
          <a:p>
            <a:pPr lvl="1">
              <a:lnSpc>
                <a:spcPct val="150000"/>
              </a:lnSpc>
            </a:pPr>
            <a:r>
              <a:rPr lang="en-US" altLang="ko-KR" sz="1500" dirty="0" smtClean="0"/>
              <a:t>Coordinate, clone, and configure the application VMs on the cloudlet</a:t>
            </a:r>
          </a:p>
          <a:p>
            <a:pPr lvl="1">
              <a:lnSpc>
                <a:spcPct val="150000"/>
              </a:lnSpc>
            </a:pPr>
            <a:r>
              <a:rPr lang="en-US" altLang="ko-KR" sz="1500" dirty="0" smtClean="0"/>
              <a:t>Aggregate data before forwarding results</a:t>
            </a:r>
          </a:p>
          <a:p>
            <a:pPr>
              <a:lnSpc>
                <a:spcPct val="150000"/>
              </a:lnSpc>
            </a:pPr>
            <a:endParaRPr lang="en-US" altLang="ko-KR" sz="18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095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 smtClean="0"/>
              <a:t>Cont.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24644"/>
            <a:ext cx="10515600" cy="495232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Our deployment model have 2 assumptions</a:t>
            </a: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Architecture depends on distributed cloud infrastructure near the user</a:t>
            </a:r>
          </a:p>
          <a:p>
            <a:pPr lvl="2">
              <a:lnSpc>
                <a:spcPct val="150000"/>
              </a:lnSpc>
            </a:pPr>
            <a:r>
              <a:rPr lang="en-US" altLang="ko-KR" sz="1400" dirty="0" smtClean="0"/>
              <a:t>For the purpose of energy savings and latency reduction</a:t>
            </a: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Our approach assumes a standard API exists for the data transfer between the proxy VM and the associated application VMs</a:t>
            </a:r>
          </a:p>
          <a:p>
            <a:pPr lvl="2">
              <a:lnSpc>
                <a:spcPct val="150000"/>
              </a:lnSpc>
            </a:pPr>
            <a:r>
              <a:rPr lang="en-US" altLang="ko-KR" sz="1400" dirty="0" smtClean="0"/>
              <a:t>The output data can be represented as a few integers</a:t>
            </a:r>
          </a:p>
          <a:p>
            <a:pPr lvl="2">
              <a:lnSpc>
                <a:spcPct val="150000"/>
              </a:lnSpc>
            </a:pPr>
            <a:r>
              <a:rPr lang="en-US" altLang="ko-KR" sz="1400" dirty="0" smtClean="0"/>
              <a:t>Combining such data with standardized XML format descriptions</a:t>
            </a:r>
          </a:p>
          <a:p>
            <a:pPr lvl="2">
              <a:lnSpc>
                <a:spcPct val="150000"/>
              </a:lnSpc>
            </a:pPr>
            <a:r>
              <a:rPr lang="en-US" altLang="ko-KR" sz="1400" dirty="0" smtClean="0"/>
              <a:t>Several programming frameworks have proposed</a:t>
            </a:r>
            <a:endParaRPr lang="ko-KR" altLang="en-US" sz="14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11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 smtClean="0"/>
              <a:t>Crowd Bootstrap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24644"/>
            <a:ext cx="10515600" cy="4952320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US" altLang="ko-KR" sz="18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The task generator (ex. Smartphone) constructs and sends a task description to the application server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Application server parses the task description and find the target from registry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Application server contacts the cloudlet daemon and request MAVM be created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MAVM uses a cloudlet-local registry to discover proxy VMs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MAVM requests participation from the mobile users through the proxy VMs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MAVM will request the cloudlet daemon to create application VMs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800" dirty="0" smtClean="0"/>
              <a:t>MAVM configures the networking setup, while proxy VM add the new application VM to the list</a:t>
            </a:r>
          </a:p>
          <a:p>
            <a:pPr>
              <a:lnSpc>
                <a:spcPct val="150000"/>
              </a:lnSpc>
            </a:pPr>
            <a:endParaRPr lang="en-US" altLang="ko-KR" sz="18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846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931" y="31336"/>
            <a:ext cx="7450137" cy="632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51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smtClean="0"/>
              <a:t>Benefits of our design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 smtClean="0"/>
              <a:t>Separating the process of data collection and sharing from application-specific processing </a:t>
            </a:r>
          </a:p>
          <a:p>
            <a:pPr lvl="1"/>
            <a:r>
              <a:rPr lang="en-US" altLang="ko-KR" sz="2000" dirty="0" smtClean="0"/>
              <a:t>Developer can focus on latter, rather than porting their application to a myriad of mobile platforms</a:t>
            </a:r>
          </a:p>
          <a:p>
            <a:pPr lvl="2"/>
            <a:r>
              <a:rPr lang="en-US" altLang="ko-KR" sz="1800" dirty="0" smtClean="0"/>
              <a:t>Increasing the choices in programming languages</a:t>
            </a:r>
          </a:p>
          <a:p>
            <a:pPr lvl="2"/>
            <a:r>
              <a:rPr lang="en-US" altLang="ko-KR" sz="1800" dirty="0" smtClean="0"/>
              <a:t>Free to use a variety of programming models</a:t>
            </a:r>
          </a:p>
          <a:p>
            <a:pPr lvl="2"/>
            <a:endParaRPr lang="en-US" altLang="ko-KR" sz="1800" dirty="0" smtClean="0"/>
          </a:p>
          <a:p>
            <a:r>
              <a:rPr lang="en-US" altLang="ko-KR" sz="2400" dirty="0" smtClean="0"/>
              <a:t>Providing higher degree of privacy by possessing own proxy VMs</a:t>
            </a:r>
          </a:p>
          <a:p>
            <a:endParaRPr lang="en-US" altLang="ko-KR" dirty="0" smtClean="0"/>
          </a:p>
          <a:p>
            <a:r>
              <a:rPr lang="en-US" altLang="ko-KR" sz="2400" dirty="0" smtClean="0"/>
              <a:t>Flexible in partitioning work between the proxy VM and mobile device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75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smtClean="0"/>
              <a:t>Cont.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/>
              <a:t>Reducing the burden on users and their mobile devices for participating </a:t>
            </a:r>
            <a:r>
              <a:rPr lang="en-US" altLang="ko-KR" sz="2400" dirty="0" err="1" smtClean="0"/>
              <a:t>crowdsensing</a:t>
            </a:r>
            <a:endParaRPr lang="en-US" altLang="ko-KR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000" dirty="0" smtClean="0"/>
              <a:t>Users only need to install one app for participating the crowd</a:t>
            </a:r>
          </a:p>
          <a:p>
            <a:pPr lvl="2"/>
            <a:r>
              <a:rPr lang="en-US" altLang="ko-KR" sz="1600" dirty="0" smtClean="0"/>
              <a:t>Not proprietary apps</a:t>
            </a:r>
          </a:p>
          <a:p>
            <a:pPr lvl="2"/>
            <a:endParaRPr lang="en-US" altLang="ko-KR" sz="16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000" dirty="0" smtClean="0"/>
              <a:t>Demands on mobile device can be reduced</a:t>
            </a:r>
          </a:p>
          <a:p>
            <a:pPr lvl="2"/>
            <a:r>
              <a:rPr lang="en-US" altLang="ko-KR" sz="1800" dirty="0" smtClean="0"/>
              <a:t>Reduction in data transmission helps save energy</a:t>
            </a:r>
          </a:p>
          <a:p>
            <a:pPr lvl="2"/>
            <a:endParaRPr lang="en-US" altLang="ko-KR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000" dirty="0" smtClean="0"/>
              <a:t>Performing processing and data aggregation close to the data sources</a:t>
            </a:r>
          </a:p>
          <a:p>
            <a:pPr lvl="2"/>
            <a:r>
              <a:rPr lang="en-US" altLang="ko-KR" sz="1800" dirty="0" smtClean="0"/>
              <a:t>Reducing the traffic on wide-area networks</a:t>
            </a:r>
          </a:p>
          <a:p>
            <a:pPr lvl="2"/>
            <a:r>
              <a:rPr lang="en-US" altLang="ko-KR" sz="1800" dirty="0" smtClean="0"/>
              <a:t>Reducing network latency by avoiding long-distance transmission through backbone networks</a:t>
            </a:r>
            <a:endParaRPr lang="en-US" altLang="ko-KR" sz="1800" dirty="0"/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445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smtClean="0"/>
              <a:t>Challenges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Virtualization overhead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Migration-induced reconfiguration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Standardization of sensing interfaces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2572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/>
              <a:t>Virtualization overhead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Virtualization create a flexible platform </a:t>
            </a:r>
          </a:p>
          <a:p>
            <a:pPr lvl="1"/>
            <a:r>
              <a:rPr lang="en-US" altLang="ko-KR" dirty="0" smtClean="0"/>
              <a:t>These advantage come at the price of both VM creation overhead &amp; need for more advanced inter-VM communication management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Once VM monitor starts, it reserve all the memory for VM</a:t>
            </a:r>
          </a:p>
          <a:p>
            <a:endParaRPr lang="en-US" altLang="ko-KR" dirty="0"/>
          </a:p>
          <a:p>
            <a:r>
              <a:rPr lang="en-US" altLang="ko-KR" dirty="0" smtClean="0"/>
              <a:t>Solution is</a:t>
            </a:r>
          </a:p>
          <a:p>
            <a:pPr lvl="1"/>
            <a:r>
              <a:rPr lang="en-US" altLang="ko-KR" dirty="0" smtClean="0"/>
              <a:t>Reduction the number of running VMs</a:t>
            </a:r>
          </a:p>
          <a:p>
            <a:pPr lvl="1"/>
            <a:r>
              <a:rPr lang="en-US" altLang="ko-KR" dirty="0" smtClean="0"/>
              <a:t>Adopting the advanced VM cloning mechanism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9438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/>
              <a:t>Migration-induced reconfiguration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 smtClean="0"/>
              <a:t>Physical mobility of a device trigger the migration of the proxy VM and application VM</a:t>
            </a:r>
          </a:p>
          <a:p>
            <a:pPr lvl="1"/>
            <a:r>
              <a:rPr lang="en-US" altLang="ko-KR" sz="1800" dirty="0" smtClean="0"/>
              <a:t>The IP address of both may change</a:t>
            </a:r>
          </a:p>
          <a:p>
            <a:pPr lvl="1"/>
            <a:endParaRPr lang="en-US" altLang="ko-KR" sz="1800" dirty="0" smtClean="0"/>
          </a:p>
          <a:p>
            <a:r>
              <a:rPr lang="en-US" altLang="ko-KR" sz="2400" dirty="0" smtClean="0"/>
              <a:t>To maintain connection, automated advanced network reconfiguration is needed</a:t>
            </a:r>
          </a:p>
          <a:p>
            <a:pPr lvl="1"/>
            <a:r>
              <a:rPr lang="en-US" altLang="ko-KR" sz="1800" dirty="0" smtClean="0"/>
              <a:t>Including network addressing, NAT settings and firewall setup in VM</a:t>
            </a:r>
          </a:p>
          <a:p>
            <a:pPr lvl="1"/>
            <a:endParaRPr lang="en-US" altLang="ko-KR" sz="1800" dirty="0"/>
          </a:p>
          <a:p>
            <a:r>
              <a:rPr lang="en-US" altLang="ko-KR" sz="2400" dirty="0" smtClean="0"/>
              <a:t>Due to this overhead, IP-based may not adequate on performance</a:t>
            </a:r>
          </a:p>
          <a:p>
            <a:pPr lvl="1"/>
            <a:r>
              <a:rPr lang="en-US" altLang="ko-KR" sz="1800" dirty="0" smtClean="0"/>
              <a:t>Non-IP-based solution such as Host Identify Protocol</a:t>
            </a:r>
          </a:p>
          <a:p>
            <a:pPr lvl="1"/>
            <a:r>
              <a:rPr lang="en-US" altLang="ko-KR" sz="1800" dirty="0" smtClean="0"/>
              <a:t>But these protocols still need to be evaluated in real networks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810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/>
              <a:t>Standardization of sensing interfaces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Standard format has not been made yet for communication</a:t>
            </a:r>
          </a:p>
          <a:p>
            <a:pPr lvl="1"/>
            <a:r>
              <a:rPr lang="en-US" altLang="ko-KR" dirty="0" smtClean="0"/>
              <a:t>Between proxy VMs and application VMs</a:t>
            </a:r>
          </a:p>
          <a:p>
            <a:endParaRPr lang="en-US" altLang="ko-KR" dirty="0"/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107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altLang="ko-KR" smtClean="0"/>
              <a:t>Conclusion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24644"/>
            <a:ext cx="10515600" cy="4952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Existing deployment model for </a:t>
            </a:r>
            <a:r>
              <a:rPr lang="en-US" altLang="ko-KR" sz="2400" dirty="0" err="1" smtClean="0"/>
              <a:t>crowdsensing</a:t>
            </a:r>
            <a:r>
              <a:rPr lang="en-US" altLang="ko-KR" sz="2400" dirty="0" smtClean="0"/>
              <a:t> applications does not support </a:t>
            </a:r>
            <a:endParaRPr lang="en-US" altLang="ko-KR" sz="2000" dirty="0" smtClean="0"/>
          </a:p>
          <a:p>
            <a:pPr lvl="1">
              <a:lnSpc>
                <a:spcPct val="150000"/>
              </a:lnSpc>
            </a:pPr>
            <a:r>
              <a:rPr lang="en-US" altLang="ko-KR" sz="1800" dirty="0" smtClean="0"/>
              <a:t>Efficient crowd scaling over heterogeneous mobile platforms</a:t>
            </a:r>
          </a:p>
          <a:p>
            <a:pPr lvl="1">
              <a:lnSpc>
                <a:spcPct val="150000"/>
              </a:lnSpc>
            </a:pPr>
            <a:r>
              <a:rPr lang="en-US" altLang="ko-KR" sz="1800" dirty="0" smtClean="0"/>
              <a:t>Data sharing between </a:t>
            </a:r>
            <a:r>
              <a:rPr lang="en-US" altLang="ko-KR" sz="1800" dirty="0" err="1" smtClean="0"/>
              <a:t>crowdsensing</a:t>
            </a:r>
            <a:r>
              <a:rPr lang="en-US" altLang="ko-KR" sz="1800" dirty="0" smtClean="0"/>
              <a:t> applications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Exploring the potential usage of VM-based cloudlets for lowering the barriers to scaling up </a:t>
            </a:r>
            <a:r>
              <a:rPr lang="en-US" altLang="ko-KR" sz="2400" dirty="0" err="1" smtClean="0"/>
              <a:t>crowdsensing</a:t>
            </a:r>
            <a:r>
              <a:rPr lang="en-US" altLang="ko-KR" sz="2400" dirty="0" smtClean="0"/>
              <a:t> applications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There are many challenges</a:t>
            </a:r>
            <a:endParaRPr lang="en-US" altLang="ko-KR" sz="2400" dirty="0"/>
          </a:p>
          <a:p>
            <a:pPr marL="0" indent="0">
              <a:lnSpc>
                <a:spcPct val="150000"/>
              </a:lnSpc>
              <a:buNone/>
            </a:pPr>
            <a:endParaRPr lang="ko-KR" altLang="en-US" sz="16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81CF3-22EB-405B-8F41-439125F385C6}" type="datetime1">
              <a:rPr lang="ko-KR" altLang="en-US" smtClean="0"/>
              <a:t>2013-11-05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SeungHo Kuk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4EE38-0968-438C-994F-26CDB8962187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4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2524</TotalTime>
  <Words>1116</Words>
  <Application>Microsoft Office PowerPoint</Application>
  <PresentationFormat>와이드스크린</PresentationFormat>
  <Paragraphs>240</Paragraphs>
  <Slides>20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3" baseType="lpstr">
      <vt:lpstr>맑은 고딕</vt:lpstr>
      <vt:lpstr>Arial</vt:lpstr>
      <vt:lpstr>Office 테마</vt:lpstr>
      <vt:lpstr>Lowering the Barriers to Large-Scale Mobile Crowdsensing</vt:lpstr>
      <vt:lpstr>Contents</vt:lpstr>
      <vt:lpstr>Introduction</vt:lpstr>
      <vt:lpstr>Obstacles to crowd scaling</vt:lpstr>
      <vt:lpstr>Cont.</vt:lpstr>
      <vt:lpstr>Cont.</vt:lpstr>
      <vt:lpstr>Proposed solution</vt:lpstr>
      <vt:lpstr>System architecture</vt:lpstr>
      <vt:lpstr>System architecture</vt:lpstr>
      <vt:lpstr>Cont.</vt:lpstr>
      <vt:lpstr>Cont.</vt:lpstr>
      <vt:lpstr>Crowd Bootstrap</vt:lpstr>
      <vt:lpstr>PowerPoint 프레젠테이션</vt:lpstr>
      <vt:lpstr>Benefits of our design</vt:lpstr>
      <vt:lpstr>Cont.</vt:lpstr>
      <vt:lpstr>Challenges</vt:lpstr>
      <vt:lpstr>Virtualization overhead</vt:lpstr>
      <vt:lpstr>Migration-induced reconfiguration</vt:lpstr>
      <vt:lpstr>Standardization of sensing interfaces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802.11 ac : Enhancements for Very High Throughput WLANs</dc:title>
  <dc:creator>KSH</dc:creator>
  <cp:lastModifiedBy>KSH</cp:lastModifiedBy>
  <cp:revision>152</cp:revision>
  <cp:lastPrinted>2013-10-15T22:20:37Z</cp:lastPrinted>
  <dcterms:created xsi:type="dcterms:W3CDTF">2013-06-11T08:09:17Z</dcterms:created>
  <dcterms:modified xsi:type="dcterms:W3CDTF">2013-11-05T01:47:21Z</dcterms:modified>
</cp:coreProperties>
</file>