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2"/>
  </p:notesMasterIdLst>
  <p:sldIdLst>
    <p:sldId id="256" r:id="rId2"/>
    <p:sldId id="383" r:id="rId3"/>
    <p:sldId id="392" r:id="rId4"/>
    <p:sldId id="393" r:id="rId5"/>
    <p:sldId id="384" r:id="rId6"/>
    <p:sldId id="390" r:id="rId7"/>
    <p:sldId id="396" r:id="rId8"/>
    <p:sldId id="394" r:id="rId9"/>
    <p:sldId id="398" r:id="rId10"/>
    <p:sldId id="391" r:id="rId11"/>
    <p:sldId id="397" r:id="rId12"/>
    <p:sldId id="399" r:id="rId13"/>
    <p:sldId id="385" r:id="rId14"/>
    <p:sldId id="387" r:id="rId15"/>
    <p:sldId id="395" r:id="rId16"/>
    <p:sldId id="400" r:id="rId17"/>
    <p:sldId id="388" r:id="rId18"/>
    <p:sldId id="401" r:id="rId19"/>
    <p:sldId id="402" r:id="rId20"/>
    <p:sldId id="403" r:id="rId21"/>
    <p:sldId id="404" r:id="rId22"/>
    <p:sldId id="405" r:id="rId23"/>
    <p:sldId id="406" r:id="rId24"/>
    <p:sldId id="408" r:id="rId25"/>
    <p:sldId id="409" r:id="rId26"/>
    <p:sldId id="410" r:id="rId27"/>
    <p:sldId id="411" r:id="rId28"/>
    <p:sldId id="412" r:id="rId29"/>
    <p:sldId id="413" r:id="rId30"/>
    <p:sldId id="407" r:id="rId3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64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184F2D-3B6A-4378-90CB-99F2C77D5BC4}" type="datetimeFigureOut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92662-18D4-4833-A69C-227A9AB151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9782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2851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7548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7928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44441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55718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37184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55579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46590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7430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00731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74657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3904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1722" y="1122363"/>
            <a:ext cx="10104698" cy="2387600"/>
          </a:xfrm>
        </p:spPr>
        <p:txBody>
          <a:bodyPr anchor="b">
            <a:normAutofit/>
          </a:bodyPr>
          <a:lstStyle>
            <a:lvl1pPr algn="ctr">
              <a:defRPr sz="4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>
                <a:solidFill>
                  <a:srgbClr val="002060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56DC4D54-7714-4EA8-BFF3-F29257992404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1304" y="229028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905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309"/>
            <a:ext cx="10515600" cy="861791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spcAft>
                <a:spcPts val="1200"/>
              </a:spcAft>
              <a:defRPr sz="24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  <a:defRPr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1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spcAft>
                <a:spcPts val="600"/>
              </a:spcAft>
              <a:buFont typeface="Wingdings" panose="05000000000000000000" pitchFamily="2" charset="2"/>
              <a:buChar char="v"/>
              <a:defRPr sz="16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spcAft>
                <a:spcPts val="600"/>
              </a:spcAft>
              <a:defRPr sz="16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 편집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altLang="ko-KR" dirty="0" smtClean="0"/>
              <a:t>COSE441 Internet Protocols, 2023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0341" y="229811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24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AAE0-7095-405F-BED0-6F65E278891C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61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6B0F4-D9DD-406E-BAC0-736A0C94C46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153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9DD6A-B15A-407A-95D5-B2AAF87DB59F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5052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B22FA-C945-4DF4-899C-95BDF738FEE1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385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D2C2-84E7-4C85-8845-8044F2FF1F4A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4461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4409-61FB-43A7-B79C-6AA01925A675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408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9F57-567E-4A1C-A227-AC7390FBDB2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9070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9ADC-3E61-4589-8F05-0DC2EB8E3CD0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1050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CBCBC-A46D-4A3F-A154-7750B358C73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0240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2C172-9B6D-4EBA-8625-9E9F573D9976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01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err="1" smtClean="0"/>
              <a:t>HyperText</a:t>
            </a:r>
            <a:r>
              <a:rPr lang="en-US" altLang="ko-KR" dirty="0" smtClean="0"/>
              <a:t> Transfer Protocol (</a:t>
            </a:r>
            <a:r>
              <a:rPr lang="en-US" altLang="ko-KR" smtClean="0"/>
              <a:t>HTTP)(2)</a:t>
            </a:r>
            <a:endParaRPr lang="ko-KR" altLang="en-US" dirty="0"/>
          </a:p>
        </p:txBody>
      </p:sp>
      <p:sp>
        <p:nvSpPr>
          <p:cNvPr id="10" name="부제목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20</a:t>
            </a:r>
            <a:r>
              <a:rPr lang="ko-KR" altLang="en-US" dirty="0" smtClean="0"/>
              <a:t>장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2658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20.5 HTTP </a:t>
            </a:r>
            <a:r>
              <a:rPr lang="ko-KR" altLang="en-US" dirty="0" smtClean="0"/>
              <a:t>쿠키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HTTP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stateless </a:t>
            </a:r>
            <a:r>
              <a:rPr lang="ko-KR" altLang="en-US" dirty="0" smtClean="0"/>
              <a:t>프로토콜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“</a:t>
            </a:r>
            <a:r>
              <a:rPr lang="ko-KR" altLang="en-US" dirty="0" smtClean="0"/>
              <a:t>기억</a:t>
            </a:r>
            <a:r>
              <a:rPr lang="en-US" altLang="ko-KR" dirty="0" smtClean="0"/>
              <a:t>”</a:t>
            </a:r>
            <a:r>
              <a:rPr lang="ko-KR" altLang="en-US" dirty="0" smtClean="0"/>
              <a:t>이 없다</a:t>
            </a:r>
            <a:r>
              <a:rPr lang="en-US" altLang="ko-KR" dirty="0" smtClean="0"/>
              <a:t>: </a:t>
            </a:r>
            <a:r>
              <a:rPr lang="ko-KR" altLang="en-US" dirty="0" smtClean="0"/>
              <a:t>클라이언트가 매번 낯설다</a:t>
            </a:r>
            <a:r>
              <a:rPr lang="en-US" altLang="ko-KR" dirty="0" smtClean="0"/>
              <a:t>!</a:t>
            </a:r>
          </a:p>
          <a:p>
            <a:pPr lvl="1"/>
            <a:r>
              <a:rPr lang="ko-KR" altLang="en-US" dirty="0" smtClean="0"/>
              <a:t>서버의 구현을 간단하게 만드는 설계 철학 </a:t>
            </a:r>
            <a:r>
              <a:rPr lang="en-US" altLang="ko-KR" dirty="0" smtClean="0"/>
              <a:t>(</a:t>
            </a:r>
            <a:r>
              <a:rPr lang="ko-KR" altLang="en-US" dirty="0" smtClean="0"/>
              <a:t>은 좋았는데</a:t>
            </a:r>
            <a:r>
              <a:rPr lang="en-US" altLang="ko-KR" dirty="0" smtClean="0"/>
              <a:t>)</a:t>
            </a:r>
          </a:p>
          <a:p>
            <a:pPr lvl="1"/>
            <a:r>
              <a:rPr lang="ko-KR" altLang="en-US" dirty="0" smtClean="0"/>
              <a:t>불편</a:t>
            </a:r>
            <a:r>
              <a:rPr lang="en-US" altLang="ko-KR" dirty="0" smtClean="0"/>
              <a:t>!!!</a:t>
            </a:r>
          </a:p>
          <a:p>
            <a:r>
              <a:rPr lang="ko-KR" altLang="en-US" dirty="0" smtClean="0"/>
              <a:t>해결책</a:t>
            </a:r>
            <a:r>
              <a:rPr lang="en-US" altLang="ko-KR" dirty="0" smtClean="0"/>
              <a:t>: </a:t>
            </a:r>
            <a:r>
              <a:rPr lang="ko-KR" altLang="en-US" dirty="0" smtClean="0"/>
              <a:t>어딘가에 </a:t>
            </a:r>
            <a:r>
              <a:rPr lang="en-US" altLang="ko-KR" dirty="0" smtClean="0"/>
              <a:t>state</a:t>
            </a:r>
            <a:r>
              <a:rPr lang="ko-KR" altLang="en-US" dirty="0" smtClean="0"/>
              <a:t>를 저장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Stateless </a:t>
            </a:r>
            <a:r>
              <a:rPr lang="ko-KR" altLang="en-US" dirty="0" smtClean="0"/>
              <a:t>서버가 아니라면 클라이언트가 유일한 대안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4 KB </a:t>
            </a:r>
            <a:r>
              <a:rPr lang="ko-KR" altLang="en-US" dirty="0" smtClean="0"/>
              <a:t>이하의 간단한 정보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서버가 응답을 통해 클라이언트에게 전달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“</a:t>
            </a:r>
            <a:r>
              <a:rPr lang="ko-KR" altLang="en-US" dirty="0" smtClean="0"/>
              <a:t>그 서버</a:t>
            </a:r>
            <a:r>
              <a:rPr lang="en-US" altLang="ko-KR" dirty="0" smtClean="0"/>
              <a:t>”</a:t>
            </a:r>
            <a:r>
              <a:rPr lang="ko-KR" altLang="en-US" dirty="0" smtClean="0"/>
              <a:t>에 다음에 접속할 때 제출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서버가 상태를 </a:t>
            </a:r>
            <a:r>
              <a:rPr lang="en-US" altLang="ko-KR" dirty="0" smtClean="0">
                <a:sym typeface="Wingdings" panose="05000000000000000000" pitchFamily="2" charset="2"/>
              </a:rPr>
              <a:t>remind</a:t>
            </a:r>
            <a:r>
              <a:rPr lang="ko-KR" altLang="en-US" dirty="0" smtClean="0">
                <a:sym typeface="Wingdings" panose="05000000000000000000" pitchFamily="2" charset="2"/>
              </a:rPr>
              <a:t>하고 서비스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endParaRPr lang="en-US" altLang="ko-KR" dirty="0" smtClean="0"/>
          </a:p>
          <a:p>
            <a:endParaRPr lang="en-US" altLang="ko-KR" dirty="0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16</a:t>
            </a:r>
            <a:r>
              <a:rPr lang="ko-KR" altLang="en-US" dirty="0" smtClean="0"/>
              <a:t>강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HyperText</a:t>
            </a:r>
            <a:r>
              <a:rPr lang="en-US" altLang="ko-KR" dirty="0" smtClean="0"/>
              <a:t> Transfer Protocol (HTTP)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16290" y="2932836"/>
            <a:ext cx="2900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i="1" dirty="0" smtClean="0"/>
              <a:t>출처</a:t>
            </a:r>
            <a:r>
              <a:rPr lang="en-US" altLang="ko-KR" i="1" dirty="0" smtClean="0"/>
              <a:t>: </a:t>
            </a:r>
            <a:r>
              <a:rPr lang="ko-KR" altLang="en-US" i="1" dirty="0" smtClean="0"/>
              <a:t>영화 </a:t>
            </a:r>
            <a:r>
              <a:rPr lang="en-US" altLang="ko-KR" i="1" dirty="0" smtClean="0"/>
              <a:t>“Blended”</a:t>
            </a:r>
            <a:endParaRPr lang="ko-KR" altLang="en-US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9065491" y="6159865"/>
            <a:ext cx="2900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i="1" dirty="0" smtClean="0"/>
              <a:t>출처</a:t>
            </a:r>
            <a:r>
              <a:rPr lang="en-US" altLang="ko-KR" i="1" dirty="0" smtClean="0"/>
              <a:t>: </a:t>
            </a:r>
            <a:r>
              <a:rPr lang="ko-KR" altLang="en-US" i="1" dirty="0" smtClean="0"/>
              <a:t>영화 </a:t>
            </a:r>
            <a:r>
              <a:rPr lang="en-US" altLang="ko-KR" i="1" dirty="0" smtClean="0"/>
              <a:t>“Memento”</a:t>
            </a:r>
            <a:endParaRPr lang="ko-KR" altLang="en-US" i="1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3909" y="3363411"/>
            <a:ext cx="1744980" cy="262128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909" y="223969"/>
            <a:ext cx="1744980" cy="262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17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20.5 HTTP </a:t>
            </a:r>
            <a:r>
              <a:rPr lang="ko-KR" altLang="en-US" dirty="0" smtClean="0"/>
              <a:t>쿠키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Set-Cookie</a:t>
            </a:r>
          </a:p>
          <a:p>
            <a:endParaRPr lang="en-US" altLang="ko-KR" dirty="0" smtClean="0">
              <a:sym typeface="Wingdings" panose="05000000000000000000" pitchFamily="2" charset="2"/>
            </a:endParaRPr>
          </a:p>
          <a:p>
            <a:endParaRPr lang="en-US" altLang="ko-KR" dirty="0">
              <a:sym typeface="Wingdings" panose="05000000000000000000" pitchFamily="2" charset="2"/>
            </a:endParaRPr>
          </a:p>
          <a:p>
            <a:endParaRPr lang="en-US" altLang="ko-KR" dirty="0" smtClean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Cookie</a:t>
            </a:r>
          </a:p>
          <a:p>
            <a:pPr lvl="1"/>
            <a:endParaRPr lang="en-US" altLang="ko-KR" dirty="0" smtClean="0"/>
          </a:p>
          <a:p>
            <a:endParaRPr lang="en-US" altLang="ko-KR" dirty="0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16</a:t>
            </a:r>
            <a:r>
              <a:rPr lang="ko-KR" altLang="en-US" dirty="0" smtClean="0"/>
              <a:t>강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HyperText</a:t>
            </a:r>
            <a:r>
              <a:rPr lang="en-US" altLang="ko-KR" dirty="0" smtClean="0"/>
              <a:t> Transfer Protocol (HTTP)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1608552"/>
            <a:ext cx="6197600" cy="213846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800" y="4902082"/>
            <a:ext cx="6119668" cy="126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42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20.5 HTTP </a:t>
            </a:r>
            <a:r>
              <a:rPr lang="ko-KR" altLang="en-US" dirty="0" smtClean="0"/>
              <a:t>쿠키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JavaScript</a:t>
            </a:r>
            <a:r>
              <a:rPr lang="ko-KR" altLang="en-US" dirty="0" smtClean="0"/>
              <a:t>는 </a:t>
            </a:r>
            <a:r>
              <a:rPr lang="en-US" altLang="ko-KR" dirty="0" err="1" smtClean="0"/>
              <a:t>document.cookie</a:t>
            </a:r>
            <a:r>
              <a:rPr lang="ko-KR" altLang="en-US" dirty="0" smtClean="0"/>
              <a:t>를 사용하여 쿠키에 액세스할 수 있음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endParaRPr lang="en-US" altLang="ko-KR" dirty="0" smtClean="0"/>
          </a:p>
          <a:p>
            <a:endParaRPr lang="en-US" altLang="ko-KR" dirty="0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16</a:t>
            </a:r>
            <a:r>
              <a:rPr lang="ko-KR" altLang="en-US" dirty="0" smtClean="0"/>
              <a:t>강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HyperText</a:t>
            </a:r>
            <a:r>
              <a:rPr lang="en-US" altLang="ko-KR" dirty="0" smtClean="0"/>
              <a:t> Transfer Protocol (HTTP)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7537" y="1967345"/>
            <a:ext cx="3226549" cy="20543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186874"/>
            <a:ext cx="12192000" cy="255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37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20.5 HTTP </a:t>
            </a:r>
            <a:r>
              <a:rPr lang="ko-KR" altLang="en-US" dirty="0" smtClean="0"/>
              <a:t>쿠키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dirty="0" smtClean="0"/>
              <a:t>크면 </a:t>
            </a:r>
            <a:r>
              <a:rPr lang="ko-KR" altLang="en-US" dirty="0" err="1" smtClean="0"/>
              <a:t>안된다</a:t>
            </a:r>
            <a:r>
              <a:rPr lang="ko-KR" altLang="en-US" dirty="0" smtClean="0"/>
              <a:t>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표준 </a:t>
            </a:r>
            <a:r>
              <a:rPr lang="en-US" altLang="ko-KR" dirty="0" smtClean="0">
                <a:sym typeface="Wingdings" panose="05000000000000000000" pitchFamily="2" charset="2"/>
              </a:rPr>
              <a:t>(RFC 6265)</a:t>
            </a:r>
            <a:r>
              <a:rPr lang="ko-KR" altLang="en-US" dirty="0" smtClean="0">
                <a:sym typeface="Wingdings" panose="05000000000000000000" pitchFamily="2" charset="2"/>
              </a:rPr>
              <a:t>이 보장하는 수치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각 쿠키 크기</a:t>
            </a:r>
            <a:r>
              <a:rPr lang="en-US" altLang="ko-KR" dirty="0" smtClean="0"/>
              <a:t>:</a:t>
            </a:r>
            <a:r>
              <a:rPr lang="ko-KR" altLang="en-US" dirty="0" smtClean="0"/>
              <a:t> </a:t>
            </a:r>
            <a:r>
              <a:rPr lang="en-US" altLang="ko-KR" dirty="0" smtClean="0"/>
              <a:t>4 KB </a:t>
            </a:r>
            <a:r>
              <a:rPr lang="ko-KR" altLang="en-US" dirty="0" smtClean="0"/>
              <a:t>까지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서버 도메인 당 </a:t>
            </a:r>
            <a:r>
              <a:rPr lang="en-US" altLang="ko-KR" dirty="0" smtClean="0"/>
              <a:t>: 50</a:t>
            </a:r>
            <a:r>
              <a:rPr lang="ko-KR" altLang="en-US" dirty="0" smtClean="0"/>
              <a:t>개 까지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클라이언트에 최대</a:t>
            </a:r>
            <a:r>
              <a:rPr lang="en-US" altLang="ko-KR" dirty="0" smtClean="0"/>
              <a:t>: 3000</a:t>
            </a:r>
            <a:r>
              <a:rPr lang="ko-KR" altLang="en-US" dirty="0" smtClean="0"/>
              <a:t>개 까지</a:t>
            </a:r>
            <a:endParaRPr lang="en-US" altLang="ko-KR" dirty="0" smtClean="0"/>
          </a:p>
          <a:p>
            <a:pPr lvl="1"/>
            <a:endParaRPr lang="en-US" altLang="ko-KR" dirty="0"/>
          </a:p>
          <a:p>
            <a:r>
              <a:rPr lang="ko-KR" altLang="en-US" dirty="0"/>
              <a:t>용도</a:t>
            </a:r>
            <a:endParaRPr lang="en-US" altLang="ko-KR" dirty="0"/>
          </a:p>
          <a:p>
            <a:pPr lvl="1"/>
            <a:r>
              <a:rPr lang="ko-KR" altLang="en-US" dirty="0"/>
              <a:t>세션 관리</a:t>
            </a:r>
            <a:r>
              <a:rPr lang="en-US" altLang="ko-KR" dirty="0"/>
              <a:t>: e.g. </a:t>
            </a:r>
            <a:r>
              <a:rPr lang="ko-KR" altLang="en-US" dirty="0"/>
              <a:t>로그인 정보</a:t>
            </a:r>
            <a:r>
              <a:rPr lang="en-US" altLang="ko-KR" dirty="0"/>
              <a:t>, </a:t>
            </a:r>
            <a:r>
              <a:rPr lang="ko-KR" altLang="en-US" dirty="0"/>
              <a:t>장바구니</a:t>
            </a:r>
            <a:r>
              <a:rPr lang="en-US" altLang="ko-KR" dirty="0"/>
              <a:t>, </a:t>
            </a:r>
            <a:r>
              <a:rPr lang="ko-KR" altLang="en-US" dirty="0"/>
              <a:t>게임 스코어</a:t>
            </a:r>
            <a:r>
              <a:rPr lang="en-US" altLang="ko-KR" dirty="0"/>
              <a:t> </a:t>
            </a:r>
            <a:r>
              <a:rPr lang="ko-KR" altLang="en-US" dirty="0"/>
              <a:t>등 기억</a:t>
            </a:r>
            <a:endParaRPr lang="en-US" altLang="ko-KR" dirty="0"/>
          </a:p>
          <a:p>
            <a:pPr lvl="1"/>
            <a:r>
              <a:rPr lang="ko-KR" altLang="en-US" dirty="0"/>
              <a:t>개인화</a:t>
            </a:r>
            <a:r>
              <a:rPr lang="en-US" altLang="ko-KR" dirty="0"/>
              <a:t>: </a:t>
            </a:r>
            <a:r>
              <a:rPr lang="ko-KR" altLang="en-US" dirty="0"/>
              <a:t>사용자 선호</a:t>
            </a:r>
            <a:r>
              <a:rPr lang="en-US" altLang="ko-KR" dirty="0"/>
              <a:t>(preferences), </a:t>
            </a:r>
            <a:r>
              <a:rPr lang="ko-KR" altLang="en-US" dirty="0"/>
              <a:t>테마</a:t>
            </a:r>
            <a:r>
              <a:rPr lang="en-US" altLang="ko-KR" dirty="0"/>
              <a:t>(theme) </a:t>
            </a:r>
            <a:r>
              <a:rPr lang="ko-KR" altLang="en-US" dirty="0"/>
              <a:t>등</a:t>
            </a:r>
            <a:endParaRPr lang="en-US" altLang="ko-KR" dirty="0"/>
          </a:p>
          <a:p>
            <a:pPr lvl="1"/>
            <a:r>
              <a:rPr lang="ko-KR" altLang="en-US" dirty="0" err="1"/>
              <a:t>트래킹</a:t>
            </a:r>
            <a:r>
              <a:rPr lang="en-US" altLang="ko-KR" dirty="0"/>
              <a:t>: </a:t>
            </a:r>
            <a:r>
              <a:rPr lang="ko-KR" altLang="en-US" dirty="0"/>
              <a:t>사용자 행동 </a:t>
            </a:r>
            <a:r>
              <a:rPr lang="ko-KR" altLang="en-US" dirty="0" smtClean="0"/>
              <a:t>기록</a:t>
            </a:r>
            <a:endParaRPr lang="en-US" altLang="ko-KR" dirty="0" smtClean="0"/>
          </a:p>
          <a:p>
            <a:endParaRPr lang="en-US" altLang="ko-KR" dirty="0"/>
          </a:p>
        </p:txBody>
      </p:sp>
      <p:sp>
        <p:nvSpPr>
          <p:cNvPr id="14" name="바닥글 개체 틀 11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altLang="ko-KR" dirty="0" smtClean="0"/>
              <a:t>16</a:t>
            </a:r>
            <a:r>
              <a:rPr lang="ko-KR" altLang="en-US" dirty="0" smtClean="0"/>
              <a:t>강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HyperText</a:t>
            </a:r>
            <a:r>
              <a:rPr lang="en-US" altLang="ko-KR" dirty="0" smtClean="0"/>
              <a:t> Transfer Protocol (HTTP)</a:t>
            </a: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2960" y="186779"/>
            <a:ext cx="2910840" cy="192786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0560" y="2117385"/>
            <a:ext cx="3901440" cy="2491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95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20.5 HTTP </a:t>
            </a:r>
            <a:r>
              <a:rPr lang="ko-KR" altLang="en-US" dirty="0" smtClean="0"/>
              <a:t>쿠키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쿠키 설정 예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Set-Cookie</a:t>
            </a:r>
            <a:r>
              <a:rPr lang="en-US" altLang="ko-KR" dirty="0"/>
              <a:t>: </a:t>
            </a:r>
            <a:r>
              <a:rPr lang="en-US" altLang="ko-KR" dirty="0" err="1"/>
              <a:t>lidid</a:t>
            </a:r>
            <a:r>
              <a:rPr lang="en-US" altLang="ko-KR" dirty="0"/>
              <a:t>=bad39ae1-f153-4ef0-b20b-15b8c65bac05; Max-Age=63072000; Expires=Fri, 30 May 2025 00:59:53 GMT; </a:t>
            </a:r>
            <a:r>
              <a:rPr lang="en-US" altLang="ko-KR" dirty="0" err="1"/>
              <a:t>SameSite</a:t>
            </a:r>
            <a:r>
              <a:rPr lang="en-US" altLang="ko-KR" dirty="0"/>
              <a:t>=None; Path=/; Domain=liadm.com; </a:t>
            </a:r>
            <a:r>
              <a:rPr lang="en-US" altLang="ko-KR" dirty="0" smtClean="0"/>
              <a:t>Secure</a:t>
            </a:r>
          </a:p>
          <a:p>
            <a:r>
              <a:rPr lang="en-US" altLang="ko-KR" dirty="0" smtClean="0"/>
              <a:t>Expires</a:t>
            </a:r>
            <a:r>
              <a:rPr lang="ko-KR" altLang="en-US" dirty="0"/>
              <a:t>와</a:t>
            </a:r>
            <a:r>
              <a:rPr lang="ko-KR" altLang="en-US" dirty="0" smtClean="0"/>
              <a:t> </a:t>
            </a:r>
            <a:r>
              <a:rPr lang="en-US" altLang="ko-KR" dirty="0" smtClean="0"/>
              <a:t>Max-Age</a:t>
            </a:r>
          </a:p>
          <a:p>
            <a:pPr lvl="1"/>
            <a:r>
              <a:rPr lang="ko-KR" altLang="en-US" dirty="0" smtClean="0"/>
              <a:t>지정되어 있지 않으면 브라우저가 닫힐 때 쿠키도 삭제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“</a:t>
            </a:r>
            <a:r>
              <a:rPr lang="ko-KR" altLang="en-US" dirty="0" smtClean="0"/>
              <a:t>세션 쿠키</a:t>
            </a:r>
            <a:r>
              <a:rPr lang="en-US" altLang="ko-KR" dirty="0" smtClean="0"/>
              <a:t>“</a:t>
            </a:r>
          </a:p>
          <a:p>
            <a:pPr lvl="1"/>
            <a:r>
              <a:rPr lang="ko-KR" altLang="en-US" dirty="0" smtClean="0"/>
              <a:t>지정되면 브라우저를 닫아도 쿠키 삭제되지 않음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Max-Age</a:t>
            </a:r>
            <a:r>
              <a:rPr lang="ko-KR" altLang="en-US" dirty="0" smtClean="0"/>
              <a:t>가 </a:t>
            </a:r>
            <a:r>
              <a:rPr lang="en-US" altLang="ko-KR" dirty="0" smtClean="0"/>
              <a:t>Expires</a:t>
            </a:r>
            <a:r>
              <a:rPr lang="ko-KR" altLang="en-US" dirty="0" smtClean="0"/>
              <a:t>보다 우선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Expires</a:t>
            </a:r>
            <a:r>
              <a:rPr lang="ko-KR" altLang="en-US" dirty="0" smtClean="0"/>
              <a:t>는 하위호환성을 위해 적음</a:t>
            </a:r>
            <a:endParaRPr lang="en-US" altLang="ko-KR" dirty="0" smtClean="0"/>
          </a:p>
          <a:p>
            <a:pPr lvl="1"/>
            <a:endParaRPr lang="en-US" altLang="ko-KR" dirty="0"/>
          </a:p>
        </p:txBody>
      </p:sp>
      <p:sp>
        <p:nvSpPr>
          <p:cNvPr id="14" name="바닥글 개체 틀 11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altLang="ko-KR" dirty="0" smtClean="0"/>
              <a:t>16</a:t>
            </a:r>
            <a:r>
              <a:rPr lang="ko-KR" altLang="en-US" dirty="0" smtClean="0"/>
              <a:t>강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HyperText</a:t>
            </a:r>
            <a:r>
              <a:rPr lang="en-US" altLang="ko-KR" dirty="0" smtClean="0"/>
              <a:t> Transfer Protocol (HTTP)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0226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20.5 HTTP </a:t>
            </a:r>
            <a:r>
              <a:rPr lang="ko-KR" altLang="en-US" dirty="0" smtClean="0"/>
              <a:t>쿠키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4"/>
            <a:ext cx="10515600" cy="5107645"/>
          </a:xfrm>
        </p:spPr>
        <p:txBody>
          <a:bodyPr>
            <a:normAutofit fontScale="92500" lnSpcReduction="20000"/>
          </a:bodyPr>
          <a:lstStyle/>
          <a:p>
            <a:r>
              <a:rPr lang="ko-KR" altLang="en-US" dirty="0" smtClean="0"/>
              <a:t>쿠키 설정 예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Set-Cookie</a:t>
            </a:r>
            <a:r>
              <a:rPr lang="en-US" altLang="ko-KR" dirty="0"/>
              <a:t>: </a:t>
            </a:r>
            <a:r>
              <a:rPr lang="en-US" altLang="ko-KR" dirty="0" err="1"/>
              <a:t>lidid</a:t>
            </a:r>
            <a:r>
              <a:rPr lang="en-US" altLang="ko-KR" dirty="0"/>
              <a:t>=bad39ae1-f153-4ef0-b20b-15b8c65bac05; Max-Age=63072000; Expires=Fri, 30 May 2025 00:59:53 GMT; </a:t>
            </a:r>
            <a:r>
              <a:rPr lang="en-US" altLang="ko-KR" dirty="0" err="1"/>
              <a:t>SameSite</a:t>
            </a:r>
            <a:r>
              <a:rPr lang="en-US" altLang="ko-KR" dirty="0"/>
              <a:t>=None; Path=/; Domain=liadm.com; </a:t>
            </a:r>
            <a:r>
              <a:rPr lang="en-US" altLang="ko-KR" dirty="0" smtClean="0"/>
              <a:t>Secure</a:t>
            </a:r>
          </a:p>
          <a:p>
            <a:r>
              <a:rPr lang="en-US" altLang="ko-KR" dirty="0" smtClean="0"/>
              <a:t>Domain</a:t>
            </a:r>
          </a:p>
          <a:p>
            <a:pPr lvl="1"/>
            <a:r>
              <a:rPr lang="ko-KR" altLang="en-US" dirty="0" smtClean="0"/>
              <a:t>해당 도메인  뿐 아니라 하위 도메인을 가진 </a:t>
            </a:r>
            <a:r>
              <a:rPr lang="en-US" altLang="ko-KR" dirty="0" smtClean="0"/>
              <a:t>URL</a:t>
            </a:r>
            <a:r>
              <a:rPr lang="ko-KR" altLang="en-US" dirty="0" smtClean="0"/>
              <a:t>에 접속할 때도 쿠키 제출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만일 </a:t>
            </a:r>
            <a:r>
              <a:rPr lang="en-US" altLang="ko-KR" dirty="0" smtClean="0"/>
              <a:t>Domain</a:t>
            </a:r>
            <a:r>
              <a:rPr lang="ko-KR" altLang="en-US" dirty="0" smtClean="0"/>
              <a:t>이 없으면 하위 도메인이라 하더라도 쿠키 제출</a:t>
            </a:r>
            <a:r>
              <a:rPr lang="en-US" altLang="ko-KR" dirty="0" smtClean="0"/>
              <a:t>(X)</a:t>
            </a:r>
          </a:p>
          <a:p>
            <a:r>
              <a:rPr lang="en-US" altLang="ko-KR" dirty="0" smtClean="0"/>
              <a:t>Path</a:t>
            </a:r>
          </a:p>
          <a:p>
            <a:pPr lvl="1"/>
            <a:r>
              <a:rPr lang="ko-KR" altLang="en-US" dirty="0" smtClean="0"/>
              <a:t>지정된 경로 </a:t>
            </a:r>
            <a:r>
              <a:rPr lang="en-US" altLang="ko-KR" dirty="0" smtClean="0"/>
              <a:t>+ </a:t>
            </a:r>
            <a:r>
              <a:rPr lang="ko-KR" altLang="en-US" dirty="0" smtClean="0"/>
              <a:t>하위 경로에 있는 웹 페이지만 쿠키 제출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만일 </a:t>
            </a:r>
            <a:r>
              <a:rPr lang="en-US" altLang="ko-KR" dirty="0" smtClean="0"/>
              <a:t>Path</a:t>
            </a:r>
            <a:r>
              <a:rPr lang="ko-KR" altLang="en-US" dirty="0" smtClean="0"/>
              <a:t>가 없으면 </a:t>
            </a:r>
            <a:r>
              <a:rPr lang="en-US" altLang="ko-KR" dirty="0" err="1" smtClean="0"/>
              <a:t>defaul</a:t>
            </a:r>
            <a:r>
              <a:rPr lang="ko-KR" altLang="en-US" dirty="0" smtClean="0"/>
              <a:t>는 현재 </a:t>
            </a:r>
            <a:r>
              <a:rPr lang="en-US" altLang="ko-KR" dirty="0" smtClean="0"/>
              <a:t>path</a:t>
            </a:r>
          </a:p>
          <a:p>
            <a:pPr lvl="1"/>
            <a:r>
              <a:rPr lang="en-US" altLang="ko-KR" dirty="0" smtClean="0"/>
              <a:t>Path=/ </a:t>
            </a:r>
            <a:r>
              <a:rPr lang="ko-KR" altLang="en-US" dirty="0" smtClean="0"/>
              <a:t>로 설정하면 웹 사이트의 모든 페이지에서 쿠키 접근</a:t>
            </a:r>
            <a:endParaRPr lang="en-US" altLang="ko-KR" dirty="0" smtClean="0"/>
          </a:p>
          <a:p>
            <a:pPr lvl="1"/>
            <a:endParaRPr lang="en-US" altLang="ko-KR" dirty="0"/>
          </a:p>
        </p:txBody>
      </p:sp>
      <p:sp>
        <p:nvSpPr>
          <p:cNvPr id="14" name="바닥글 개체 틀 11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altLang="ko-KR" dirty="0" smtClean="0"/>
              <a:t>16</a:t>
            </a:r>
            <a:r>
              <a:rPr lang="ko-KR" altLang="en-US" dirty="0" smtClean="0"/>
              <a:t>강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HyperText</a:t>
            </a:r>
            <a:r>
              <a:rPr lang="en-US" altLang="ko-KR" dirty="0" smtClean="0"/>
              <a:t> Transfer Protocol (HTTP)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93502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20.5 HTTP </a:t>
            </a:r>
            <a:r>
              <a:rPr lang="ko-KR" altLang="en-US" dirty="0" smtClean="0"/>
              <a:t>쿠키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dirty="0" smtClean="0"/>
              <a:t>쿠키 설정 예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Set-Cookie</a:t>
            </a:r>
            <a:r>
              <a:rPr lang="en-US" altLang="ko-KR" dirty="0"/>
              <a:t>: </a:t>
            </a:r>
            <a:r>
              <a:rPr lang="en-US" altLang="ko-KR" dirty="0" err="1"/>
              <a:t>lidid</a:t>
            </a:r>
            <a:r>
              <a:rPr lang="en-US" altLang="ko-KR" dirty="0"/>
              <a:t>=bad39ae1-f153-4ef0-b20b-15b8c65bac05; Max-Age=63072000; Expires=Fri, 30 May 2025 00:59:53 GMT; </a:t>
            </a:r>
            <a:r>
              <a:rPr lang="en-US" altLang="ko-KR" dirty="0" err="1"/>
              <a:t>SameSite</a:t>
            </a:r>
            <a:r>
              <a:rPr lang="en-US" altLang="ko-KR" dirty="0"/>
              <a:t>=None; Path=/; Domain=liadm.com; </a:t>
            </a:r>
            <a:r>
              <a:rPr lang="en-US" altLang="ko-KR" dirty="0" smtClean="0"/>
              <a:t>Secure</a:t>
            </a:r>
          </a:p>
          <a:p>
            <a:r>
              <a:rPr lang="en-US" altLang="ko-KR" dirty="0" err="1" smtClean="0"/>
              <a:t>SameSite</a:t>
            </a:r>
            <a:r>
              <a:rPr lang="en-US" altLang="ko-KR" dirty="0" smtClean="0"/>
              <a:t>: “</a:t>
            </a:r>
            <a:r>
              <a:rPr lang="ko-KR" altLang="en-US" dirty="0" smtClean="0"/>
              <a:t>사이트</a:t>
            </a:r>
            <a:r>
              <a:rPr lang="en-US" altLang="ko-KR" dirty="0" smtClean="0"/>
              <a:t>”</a:t>
            </a:r>
            <a:r>
              <a:rPr lang="ko-KR" altLang="en-US" dirty="0" smtClean="0"/>
              <a:t>의 이해 필요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TLD+1</a:t>
            </a:r>
          </a:p>
          <a:p>
            <a:pPr lvl="2"/>
            <a:r>
              <a:rPr lang="en-US" altLang="ko-KR" dirty="0" smtClean="0"/>
              <a:t>Cf. github.io</a:t>
            </a:r>
            <a:r>
              <a:rPr lang="ko-KR" altLang="en-US" dirty="0" smtClean="0"/>
              <a:t>는 사실상의 </a:t>
            </a:r>
            <a:r>
              <a:rPr lang="en-US" altLang="ko-KR" dirty="0" smtClean="0"/>
              <a:t>TLD ( != TLD+1)</a:t>
            </a:r>
          </a:p>
          <a:p>
            <a:pPr lvl="1"/>
            <a:r>
              <a:rPr lang="ko-KR" altLang="en-US" dirty="0" smtClean="0"/>
              <a:t>최근 </a:t>
            </a:r>
            <a:r>
              <a:rPr lang="en-US" altLang="ko-KR" dirty="0" smtClean="0"/>
              <a:t>scheme(</a:t>
            </a:r>
            <a:r>
              <a:rPr lang="ko-KR" altLang="en-US" dirty="0" smtClean="0"/>
              <a:t>예</a:t>
            </a:r>
            <a:r>
              <a:rPr lang="en-US" altLang="ko-KR" dirty="0" smtClean="0"/>
              <a:t>: https)</a:t>
            </a:r>
            <a:r>
              <a:rPr lang="ko-KR" altLang="en-US" dirty="0" smtClean="0"/>
              <a:t>까지 포함하는 것으로 개정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https://www.example.com:443/foo</a:t>
            </a:r>
            <a:r>
              <a:rPr lang="ko-KR" altLang="en-US" dirty="0" smtClean="0"/>
              <a:t>에서 사이트는 </a:t>
            </a:r>
            <a:r>
              <a:rPr lang="en-US" altLang="ko-KR" dirty="0" smtClean="0"/>
              <a:t>https://example.com</a:t>
            </a:r>
          </a:p>
          <a:p>
            <a:pPr lvl="2"/>
            <a:r>
              <a:rPr lang="en-US" altLang="ko-KR" dirty="0" smtClean="0"/>
              <a:t>www.web.dev </a:t>
            </a:r>
            <a:r>
              <a:rPr lang="ko-KR" altLang="en-US" dirty="0" smtClean="0"/>
              <a:t>도메인은 </a:t>
            </a:r>
            <a:r>
              <a:rPr lang="en-US" altLang="ko-KR" dirty="0" err="1" smtClean="0"/>
              <a:t>web.dev</a:t>
            </a:r>
            <a:r>
              <a:rPr lang="en-US" altLang="ko-KR" dirty="0" smtClean="0"/>
              <a:t> </a:t>
            </a:r>
            <a:r>
              <a:rPr lang="ko-KR" altLang="en-US" dirty="0" smtClean="0"/>
              <a:t>사이트의 일부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사용자가 </a:t>
            </a:r>
            <a:r>
              <a:rPr lang="en-US" altLang="ko-KR" dirty="0" smtClean="0"/>
              <a:t>www.</a:t>
            </a:r>
            <a:r>
              <a:rPr lang="en-US" altLang="ko-KR" u="sng" dirty="0" smtClean="0"/>
              <a:t>web.dev</a:t>
            </a:r>
            <a:r>
              <a:rPr lang="ko-KR" altLang="en-US" dirty="0" smtClean="0"/>
              <a:t>에 있으면서 </a:t>
            </a:r>
            <a:r>
              <a:rPr lang="en-US" altLang="ko-KR" dirty="0" err="1" smtClean="0"/>
              <a:t>static.</a:t>
            </a:r>
            <a:r>
              <a:rPr lang="en-US" altLang="ko-KR" u="sng" dirty="0" err="1" smtClean="0"/>
              <a:t>web.dev</a:t>
            </a:r>
            <a:r>
              <a:rPr lang="ko-KR" altLang="en-US" dirty="0" smtClean="0"/>
              <a:t>에서 이미지를 요청하면 </a:t>
            </a:r>
            <a:r>
              <a:rPr lang="en-US" altLang="ko-KR" dirty="0" err="1" smtClean="0"/>
              <a:t>SameSite</a:t>
            </a:r>
            <a:r>
              <a:rPr lang="en-US" altLang="ko-KR" dirty="0" smtClean="0"/>
              <a:t> </a:t>
            </a:r>
            <a:r>
              <a:rPr lang="ko-KR" altLang="en-US" dirty="0" smtClean="0"/>
              <a:t>요청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Cf. </a:t>
            </a:r>
            <a:r>
              <a:rPr lang="ko-KR" altLang="en-US" dirty="0" smtClean="0"/>
              <a:t>출처</a:t>
            </a:r>
            <a:r>
              <a:rPr lang="en-US" altLang="ko-KR" dirty="0" smtClean="0"/>
              <a:t>(origin)</a:t>
            </a:r>
            <a:r>
              <a:rPr lang="ko-KR" altLang="en-US" dirty="0"/>
              <a:t>와</a:t>
            </a:r>
            <a:r>
              <a:rPr lang="ko-KR" altLang="en-US" dirty="0" smtClean="0"/>
              <a:t>는 다름</a:t>
            </a:r>
            <a:endParaRPr lang="en-US" altLang="ko-KR" dirty="0" smtClean="0"/>
          </a:p>
          <a:p>
            <a:endParaRPr lang="en-US" altLang="ko-KR" dirty="0"/>
          </a:p>
        </p:txBody>
      </p:sp>
      <p:sp>
        <p:nvSpPr>
          <p:cNvPr id="14" name="바닥글 개체 틀 11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altLang="ko-KR" dirty="0" smtClean="0"/>
              <a:t>16</a:t>
            </a:r>
            <a:r>
              <a:rPr lang="ko-KR" altLang="en-US" dirty="0" smtClean="0"/>
              <a:t>강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HyperText</a:t>
            </a:r>
            <a:r>
              <a:rPr lang="en-US" altLang="ko-KR" dirty="0" smtClean="0"/>
              <a:t> Transfer Protocol (HTTP)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0875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20.5 HTTP </a:t>
            </a:r>
            <a:r>
              <a:rPr lang="ko-KR" altLang="en-US" dirty="0" smtClean="0"/>
              <a:t>쿠키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347036" cy="4741568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자사 </a:t>
            </a:r>
            <a:r>
              <a:rPr lang="en-US" altLang="ko-KR" dirty="0" smtClean="0"/>
              <a:t>(first-party)</a:t>
            </a:r>
            <a:r>
              <a:rPr lang="ko-KR" altLang="en-US" dirty="0" smtClean="0"/>
              <a:t> </a:t>
            </a:r>
            <a:r>
              <a:rPr lang="en-US" altLang="ko-KR" dirty="0" smtClean="0"/>
              <a:t>vs. </a:t>
            </a:r>
            <a:r>
              <a:rPr lang="ko-KR" altLang="en-US" dirty="0" smtClean="0"/>
              <a:t>타사 </a:t>
            </a:r>
            <a:r>
              <a:rPr lang="en-US" altLang="ko-KR" dirty="0" smtClean="0"/>
              <a:t>(third-party) </a:t>
            </a:r>
            <a:r>
              <a:rPr lang="ko-KR" altLang="en-US" dirty="0" smtClean="0"/>
              <a:t>쿠키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브라우저 주소 표시줄에 표시되는 </a:t>
            </a:r>
            <a:r>
              <a:rPr lang="en-US" altLang="ko-KR" dirty="0" smtClean="0"/>
              <a:t>(</a:t>
            </a:r>
            <a:r>
              <a:rPr lang="ko-KR" altLang="en-US" dirty="0" smtClean="0"/>
              <a:t>즉 방문중인</a:t>
            </a:r>
            <a:r>
              <a:rPr lang="en-US" altLang="ko-KR" dirty="0" smtClean="0"/>
              <a:t>) </a:t>
            </a:r>
            <a:r>
              <a:rPr lang="ko-KR" altLang="en-US" dirty="0" smtClean="0"/>
              <a:t>도메인과 일치하는 쿠키 </a:t>
            </a:r>
            <a:r>
              <a:rPr lang="en-US" altLang="ko-KR" dirty="0" smtClean="0"/>
              <a:t>= </a:t>
            </a:r>
            <a:r>
              <a:rPr lang="ko-KR" altLang="en-US" dirty="0" smtClean="0"/>
              <a:t>자사 쿠키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그렇지 않은 경우 타사 쿠키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방문중이 아닌 다른 도메인에서 설정한 쿠키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r>
              <a:rPr lang="ko-KR" altLang="en-US" dirty="0" smtClean="0">
                <a:sym typeface="Wingdings" panose="05000000000000000000" pitchFamily="2" charset="2"/>
              </a:rPr>
              <a:t>타사 쿠키의 예</a:t>
            </a:r>
            <a:endParaRPr lang="en-US" altLang="ko-KR" dirty="0">
              <a:sym typeface="Wingdings" panose="05000000000000000000" pitchFamily="2" charset="2"/>
            </a:endParaRPr>
          </a:p>
          <a:p>
            <a:pPr lvl="1"/>
            <a:r>
              <a:rPr lang="ko-KR" altLang="en-US" dirty="0" err="1" smtClean="0">
                <a:sym typeface="Wingdings" panose="05000000000000000000" pitchFamily="2" charset="2"/>
              </a:rPr>
              <a:t>트래킹</a:t>
            </a:r>
            <a:r>
              <a:rPr lang="ko-KR" altLang="en-US" dirty="0" smtClean="0">
                <a:sym typeface="Wingdings" panose="05000000000000000000" pitchFamily="2" charset="2"/>
              </a:rPr>
              <a:t> 용도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</p:txBody>
      </p:sp>
      <p:sp>
        <p:nvSpPr>
          <p:cNvPr id="14" name="바닥글 개체 틀 11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altLang="ko-KR" dirty="0" smtClean="0"/>
              <a:t>16</a:t>
            </a:r>
            <a:r>
              <a:rPr lang="ko-KR" altLang="en-US" dirty="0" smtClean="0"/>
              <a:t>강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HyperText</a:t>
            </a:r>
            <a:r>
              <a:rPr lang="en-US" altLang="ko-KR" dirty="0" smtClean="0"/>
              <a:t> Transfer Protocol (HTTP)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8905" y="3367087"/>
            <a:ext cx="5991225" cy="134302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8905" y="4848067"/>
            <a:ext cx="594360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11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20.5 HTTP </a:t>
            </a:r>
            <a:r>
              <a:rPr lang="ko-KR" altLang="en-US" dirty="0" smtClean="0"/>
              <a:t>쿠키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347036" cy="474156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CSRF </a:t>
            </a:r>
            <a:r>
              <a:rPr lang="ko-KR" altLang="en-US" dirty="0" smtClean="0"/>
              <a:t>공격 예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현재 </a:t>
            </a:r>
            <a:r>
              <a:rPr lang="en-US" altLang="ko-KR" dirty="0" smtClean="0"/>
              <a:t>bank.com</a:t>
            </a:r>
            <a:r>
              <a:rPr lang="ko-KR" altLang="en-US" dirty="0" smtClean="0"/>
              <a:t>에 </a:t>
            </a:r>
            <a:r>
              <a:rPr lang="ko-KR" altLang="en-US" dirty="0" err="1" smtClean="0"/>
              <a:t>로그인된</a:t>
            </a:r>
            <a:r>
              <a:rPr lang="ko-KR" altLang="en-US" dirty="0" smtClean="0"/>
              <a:t> 상태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브라우저에 인증 쿠키 저장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ko-KR" altLang="en-US" dirty="0" err="1" smtClean="0">
                <a:sym typeface="Wingdings" panose="05000000000000000000" pitchFamily="2" charset="2"/>
              </a:rPr>
              <a:t>로그아웃하지</a:t>
            </a:r>
            <a:r>
              <a:rPr lang="ko-KR" altLang="en-US" dirty="0" smtClean="0">
                <a:sym typeface="Wingdings" panose="05000000000000000000" pitchFamily="2" charset="2"/>
              </a:rPr>
              <a:t> 않은 상태에서 브라우저가 </a:t>
            </a:r>
            <a:r>
              <a:rPr lang="en-US" altLang="ko-KR" dirty="0" smtClean="0">
                <a:sym typeface="Wingdings" panose="05000000000000000000" pitchFamily="2" charset="2"/>
              </a:rPr>
              <a:t>evil.com </a:t>
            </a:r>
            <a:r>
              <a:rPr lang="ko-KR" altLang="en-US" dirty="0" smtClean="0">
                <a:sym typeface="Wingdings" panose="05000000000000000000" pitchFamily="2" charset="2"/>
              </a:rPr>
              <a:t>접속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Form</a:t>
            </a:r>
            <a:r>
              <a:rPr lang="ko-KR" altLang="en-US" dirty="0" smtClean="0">
                <a:sym typeface="Wingdings" panose="05000000000000000000" pitchFamily="2" charset="2"/>
              </a:rPr>
              <a:t>이 </a:t>
            </a:r>
            <a:r>
              <a:rPr lang="en-US" altLang="ko-KR" dirty="0" smtClean="0">
                <a:sym typeface="Wingdings" panose="05000000000000000000" pitchFamily="2" charset="2"/>
              </a:rPr>
              <a:t>bank.com</a:t>
            </a:r>
            <a:r>
              <a:rPr lang="ko-KR" altLang="en-US" dirty="0" smtClean="0">
                <a:sym typeface="Wingdings" panose="05000000000000000000" pitchFamily="2" charset="2"/>
              </a:rPr>
              <a:t>에 제출될 때 인증 쿠키 함께 제출됨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ko-KR" altLang="en-US" dirty="0" smtClean="0">
                <a:sym typeface="Wingdings" panose="05000000000000000000" pitchFamily="2" charset="2"/>
              </a:rPr>
              <a:t>은행은 해커에게 송금</a:t>
            </a:r>
            <a:endParaRPr lang="en-US" altLang="ko-KR" dirty="0"/>
          </a:p>
        </p:txBody>
      </p:sp>
      <p:sp>
        <p:nvSpPr>
          <p:cNvPr id="14" name="바닥글 개체 틀 11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altLang="ko-KR" dirty="0" smtClean="0"/>
              <a:t>16</a:t>
            </a:r>
            <a:r>
              <a:rPr lang="ko-KR" altLang="en-US" dirty="0" smtClean="0"/>
              <a:t>강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HyperText</a:t>
            </a:r>
            <a:r>
              <a:rPr lang="en-US" altLang="ko-KR" dirty="0" smtClean="0"/>
              <a:t> Transfer Protocol (HTTP)</a:t>
            </a:r>
            <a:endParaRPr lang="ko-KR" altLang="en-US" dirty="0"/>
          </a:p>
        </p:txBody>
      </p:sp>
      <p:pic>
        <p:nvPicPr>
          <p:cNvPr id="4098" name="Picture 2" descr="https://velog.velcdn.com/images%2Fchullll%2Fpost%2Ffb425f06-2989-42d4-8f12-11ffde5aeef3%2Fimg1.daumcd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86" b="9347"/>
          <a:stretch/>
        </p:blipFill>
        <p:spPr bwMode="auto">
          <a:xfrm>
            <a:off x="5257800" y="3535901"/>
            <a:ext cx="6826292" cy="320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37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20.5 HTTP </a:t>
            </a:r>
            <a:r>
              <a:rPr lang="ko-KR" altLang="en-US" dirty="0" smtClean="0"/>
              <a:t>쿠키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347036" cy="4741568"/>
          </a:xfrm>
        </p:spPr>
        <p:txBody>
          <a:bodyPr>
            <a:normAutofit/>
          </a:bodyPr>
          <a:lstStyle/>
          <a:p>
            <a:r>
              <a:rPr lang="en-US" altLang="ko-KR" dirty="0" err="1" smtClean="0"/>
              <a:t>SameSite</a:t>
            </a:r>
            <a:r>
              <a:rPr lang="en-US" altLang="ko-KR" dirty="0" smtClean="0"/>
              <a:t>: cross-site request forgery (CSRF) </a:t>
            </a:r>
            <a:r>
              <a:rPr lang="ko-KR" altLang="en-US" dirty="0" smtClean="0"/>
              <a:t>공격 방지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Strict</a:t>
            </a:r>
          </a:p>
          <a:p>
            <a:pPr lvl="2"/>
            <a:r>
              <a:rPr lang="ko-KR" altLang="en-US" dirty="0" smtClean="0"/>
              <a:t>쿠키가 </a:t>
            </a:r>
            <a:r>
              <a:rPr lang="en-US" altLang="ko-KR" dirty="0" smtClean="0"/>
              <a:t>first-party </a:t>
            </a:r>
            <a:r>
              <a:rPr lang="ko-KR" altLang="en-US" dirty="0" smtClean="0"/>
              <a:t>사이트일 때만 제출됨</a:t>
            </a:r>
            <a:r>
              <a:rPr lang="en-US" altLang="ko-KR" dirty="0" smtClean="0"/>
              <a:t>, </a:t>
            </a:r>
            <a:r>
              <a:rPr lang="ko-KR" altLang="en-US" dirty="0" smtClean="0"/>
              <a:t>즉 쿠키의 </a:t>
            </a:r>
            <a:r>
              <a:rPr lang="en-US" altLang="ko-KR" dirty="0" smtClean="0"/>
              <a:t>site == </a:t>
            </a:r>
            <a:r>
              <a:rPr lang="ko-KR" altLang="en-US" dirty="0" smtClean="0"/>
              <a:t>브라우저의 </a:t>
            </a:r>
            <a:r>
              <a:rPr lang="en-US" altLang="ko-KR" dirty="0" smtClean="0"/>
              <a:t>URL </a:t>
            </a:r>
            <a:r>
              <a:rPr lang="ko-KR" altLang="en-US" dirty="0" smtClean="0"/>
              <a:t>바에 나타난 </a:t>
            </a:r>
            <a:r>
              <a:rPr lang="en-US" altLang="ko-KR" dirty="0" smtClean="0"/>
              <a:t>site</a:t>
            </a:r>
          </a:p>
          <a:p>
            <a:pPr lvl="2"/>
            <a:r>
              <a:rPr lang="en-US" altLang="ko-KR" dirty="0" smtClean="0"/>
              <a:t>evil.com</a:t>
            </a:r>
            <a:r>
              <a:rPr lang="ko-KR" altLang="en-US" dirty="0" smtClean="0"/>
              <a:t>이 </a:t>
            </a:r>
            <a:r>
              <a:rPr lang="en-US" altLang="ko-KR" dirty="0" smtClean="0"/>
              <a:t>URL </a:t>
            </a:r>
            <a:r>
              <a:rPr lang="ko-KR" altLang="en-US" dirty="0" smtClean="0"/>
              <a:t>바에 나타나 있는 사이트이므로 </a:t>
            </a:r>
            <a:r>
              <a:rPr lang="en-US" altLang="ko-KR" dirty="0" err="1" smtClean="0"/>
              <a:t>SameSite:strict</a:t>
            </a:r>
            <a:r>
              <a:rPr lang="ko-KR" altLang="en-US" dirty="0" smtClean="0"/>
              <a:t>로 설정된 </a:t>
            </a:r>
            <a:r>
              <a:rPr lang="en-US" altLang="ko-KR" dirty="0" smtClean="0"/>
              <a:t>bank.com</a:t>
            </a:r>
            <a:r>
              <a:rPr lang="ko-KR" altLang="en-US" dirty="0" smtClean="0"/>
              <a:t>의 쿠키를 제출할 수 없음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Lax (</a:t>
            </a:r>
            <a:r>
              <a:rPr lang="ko-KR" altLang="en-US" dirty="0" smtClean="0"/>
              <a:t>디폴트</a:t>
            </a:r>
            <a:r>
              <a:rPr lang="en-US" altLang="ko-KR" dirty="0" smtClean="0"/>
              <a:t>)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en-US" altLang="ko-KR" dirty="0" smtClean="0"/>
              <a:t>Strict</a:t>
            </a:r>
            <a:r>
              <a:rPr lang="ko-KR" altLang="en-US" dirty="0" smtClean="0"/>
              <a:t>와</a:t>
            </a:r>
            <a:r>
              <a:rPr lang="en-US" altLang="ko-KR" dirty="0" smtClean="0"/>
              <a:t> </a:t>
            </a:r>
            <a:r>
              <a:rPr lang="ko-KR" altLang="en-US" dirty="0" smtClean="0"/>
              <a:t>같은 처리를 적용하지 않으려면</a:t>
            </a:r>
            <a:r>
              <a:rPr lang="ko-KR" altLang="en-US" dirty="0" smtClean="0">
                <a:solidFill>
                  <a:srgbClr val="FF0000"/>
                </a:solidFill>
              </a:rPr>
              <a:t> </a:t>
            </a:r>
            <a:r>
              <a:rPr lang="ko-KR" altLang="en-US" dirty="0" smtClean="0"/>
              <a:t>두 조건을 동시 만족해야</a:t>
            </a:r>
            <a:endParaRPr lang="en-US" altLang="ko-KR" dirty="0" smtClean="0"/>
          </a:p>
          <a:p>
            <a:pPr marL="1257300" lvl="2" indent="-342900">
              <a:buFont typeface="+mj-lt"/>
              <a:buAutoNum type="arabicPeriod"/>
            </a:pPr>
            <a:r>
              <a:rPr lang="en-US" altLang="ko-KR" dirty="0" smtClean="0">
                <a:solidFill>
                  <a:srgbClr val="FF0000"/>
                </a:solidFill>
              </a:rPr>
              <a:t>Safe </a:t>
            </a:r>
            <a:r>
              <a:rPr lang="ko-KR" altLang="en-US" dirty="0" err="1" smtClean="0">
                <a:solidFill>
                  <a:srgbClr val="FF0000"/>
                </a:solidFill>
              </a:rPr>
              <a:t>메쏘드</a:t>
            </a:r>
            <a:r>
              <a:rPr lang="ko-KR" altLang="en-US" dirty="0" smtClean="0">
                <a:solidFill>
                  <a:srgbClr val="FF0000"/>
                </a:solidFill>
              </a:rPr>
              <a:t> </a:t>
            </a:r>
            <a:r>
              <a:rPr lang="en-US" altLang="ko-KR" dirty="0" smtClean="0">
                <a:solidFill>
                  <a:srgbClr val="FF0000"/>
                </a:solidFill>
              </a:rPr>
              <a:t>(e.g. GET)</a:t>
            </a:r>
          </a:p>
          <a:p>
            <a:pPr marL="1257300" lvl="2" indent="-342900">
              <a:buFont typeface="+mj-lt"/>
              <a:buAutoNum type="arabicPeriod"/>
            </a:pPr>
            <a:r>
              <a:rPr lang="ko-KR" altLang="en-US" dirty="0" smtClean="0">
                <a:solidFill>
                  <a:srgbClr val="FF0000"/>
                </a:solidFill>
              </a:rPr>
              <a:t>브라우저 </a:t>
            </a:r>
            <a:r>
              <a:rPr lang="ko-KR" altLang="en-US" dirty="0" err="1" smtClean="0">
                <a:solidFill>
                  <a:srgbClr val="FF0000"/>
                </a:solidFill>
              </a:rPr>
              <a:t>주소창에서</a:t>
            </a:r>
            <a:r>
              <a:rPr lang="ko-KR" altLang="en-US" dirty="0" smtClean="0">
                <a:solidFill>
                  <a:srgbClr val="FF0000"/>
                </a:solidFill>
              </a:rPr>
              <a:t> </a:t>
            </a:r>
            <a:r>
              <a:rPr lang="en-US" altLang="ko-KR" dirty="0" smtClean="0">
                <a:solidFill>
                  <a:srgbClr val="FF0000"/>
                </a:solidFill>
              </a:rPr>
              <a:t>URL</a:t>
            </a:r>
            <a:r>
              <a:rPr lang="ko-KR" altLang="en-US" dirty="0" smtClean="0">
                <a:solidFill>
                  <a:srgbClr val="FF0000"/>
                </a:solidFill>
              </a:rPr>
              <a:t>을 변경하는 경우</a:t>
            </a:r>
            <a:r>
              <a:rPr lang="en-US" altLang="ko-KR" dirty="0" smtClean="0">
                <a:solidFill>
                  <a:srgbClr val="FF0000"/>
                </a:solidFill>
              </a:rPr>
              <a:t> </a:t>
            </a:r>
          </a:p>
          <a:p>
            <a:pPr lvl="1"/>
            <a:r>
              <a:rPr lang="en-US" altLang="ko-KR" dirty="0" smtClean="0"/>
              <a:t>None</a:t>
            </a:r>
            <a:endParaRPr lang="en-US" altLang="ko-KR" dirty="0"/>
          </a:p>
          <a:p>
            <a:pPr lvl="2"/>
            <a:r>
              <a:rPr lang="ko-KR" altLang="en-US" dirty="0"/>
              <a:t>자사</a:t>
            </a:r>
            <a:r>
              <a:rPr lang="en-US" altLang="ko-KR" dirty="0"/>
              <a:t>/</a:t>
            </a:r>
            <a:r>
              <a:rPr lang="ko-KR" altLang="en-US" dirty="0"/>
              <a:t>타사 제한 없이 쿠키 제출</a:t>
            </a:r>
            <a:endParaRPr lang="en-US" altLang="ko-KR" dirty="0"/>
          </a:p>
          <a:p>
            <a:pPr lvl="2"/>
            <a:r>
              <a:rPr lang="en-US" altLang="ko-KR" dirty="0"/>
              <a:t>Secure</a:t>
            </a:r>
            <a:r>
              <a:rPr lang="ko-KR" altLang="en-US" dirty="0"/>
              <a:t>와 함께 쓰여야 함 </a:t>
            </a:r>
            <a:r>
              <a:rPr lang="en-US" altLang="ko-KR" dirty="0">
                <a:sym typeface="Wingdings" panose="05000000000000000000" pitchFamily="2" charset="2"/>
              </a:rPr>
              <a:t> https</a:t>
            </a:r>
            <a:r>
              <a:rPr lang="ko-KR" altLang="en-US" dirty="0">
                <a:sym typeface="Wingdings" panose="05000000000000000000" pitchFamily="2" charset="2"/>
              </a:rPr>
              <a:t>로 통신하는 경우에만 쿠키 </a:t>
            </a:r>
            <a:r>
              <a:rPr lang="ko-KR" altLang="en-US" dirty="0" smtClean="0">
                <a:sym typeface="Wingdings" panose="05000000000000000000" pitchFamily="2" charset="2"/>
              </a:rPr>
              <a:t>전송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endParaRPr lang="en-US" altLang="ko-KR" dirty="0" smtClean="0"/>
          </a:p>
        </p:txBody>
      </p:sp>
      <p:sp>
        <p:nvSpPr>
          <p:cNvPr id="14" name="바닥글 개체 틀 11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altLang="ko-KR" dirty="0" smtClean="0"/>
              <a:t>16</a:t>
            </a:r>
            <a:r>
              <a:rPr lang="ko-KR" altLang="en-US" dirty="0" smtClean="0"/>
              <a:t>강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HyperText</a:t>
            </a:r>
            <a:r>
              <a:rPr lang="en-US" altLang="ko-KR" dirty="0" smtClean="0"/>
              <a:t> Transfer Protocol (HTTP)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4216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20.5 HTTP </a:t>
            </a:r>
            <a:r>
              <a:rPr lang="ko-KR" altLang="en-US" dirty="0"/>
              <a:t>쿠키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유럽의 </a:t>
            </a:r>
            <a:r>
              <a:rPr lang="en-US" altLang="ko-KR" dirty="0" smtClean="0"/>
              <a:t>General Data Protection Regulation (GDPR)</a:t>
            </a:r>
          </a:p>
          <a:p>
            <a:pPr lvl="1"/>
            <a:r>
              <a:rPr lang="en-US" altLang="ko-KR" dirty="0" smtClean="0"/>
              <a:t>2016</a:t>
            </a:r>
            <a:r>
              <a:rPr lang="ko-KR" altLang="en-US" dirty="0" smtClean="0"/>
              <a:t>년 제정</a:t>
            </a:r>
            <a:r>
              <a:rPr lang="en-US" altLang="ko-KR" dirty="0" smtClean="0"/>
              <a:t>, 2018</a:t>
            </a:r>
            <a:r>
              <a:rPr lang="ko-KR" altLang="en-US" dirty="0" smtClean="0"/>
              <a:t>년 시행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“</a:t>
            </a:r>
            <a:r>
              <a:rPr lang="ko-KR" altLang="en-US" dirty="0" err="1" smtClean="0"/>
              <a:t>트래킹의</a:t>
            </a:r>
            <a:r>
              <a:rPr lang="ko-KR" altLang="en-US" dirty="0" smtClean="0"/>
              <a:t> 경우 사용자에게서 명시적 허가를 얻어야 한다</a:t>
            </a:r>
            <a:r>
              <a:rPr lang="en-US" altLang="ko-KR" dirty="0" smtClean="0"/>
              <a:t>”</a:t>
            </a:r>
          </a:p>
          <a:p>
            <a:pPr lvl="2"/>
            <a:r>
              <a:rPr lang="ko-KR" altLang="en-US" dirty="0" smtClean="0"/>
              <a:t>프라이버시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16</a:t>
            </a:r>
            <a:r>
              <a:rPr lang="ko-KR" altLang="en-US" dirty="0"/>
              <a:t>강</a:t>
            </a:r>
            <a:r>
              <a:rPr lang="en-US" altLang="ko-KR" dirty="0"/>
              <a:t>. </a:t>
            </a:r>
            <a:r>
              <a:rPr lang="en-US" altLang="ko-KR" dirty="0" err="1"/>
              <a:t>HyperText</a:t>
            </a:r>
            <a:r>
              <a:rPr lang="en-US" altLang="ko-KR" dirty="0"/>
              <a:t> Transfer Protocol (HTTP)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12</a:t>
            </a:fld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3188" y="3322644"/>
            <a:ext cx="42291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0336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20.5 HTTP </a:t>
            </a:r>
            <a:r>
              <a:rPr lang="ko-KR" altLang="en-US" dirty="0" smtClean="0"/>
              <a:t>쿠키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Safari: </a:t>
            </a:r>
            <a:r>
              <a:rPr lang="ko-KR" altLang="en-US" dirty="0" smtClean="0"/>
              <a:t>타사 쿠키 전면 차단</a:t>
            </a:r>
            <a:endParaRPr lang="en-US" altLang="ko-KR" dirty="0" smtClean="0"/>
          </a:p>
          <a:p>
            <a:r>
              <a:rPr lang="en-US" altLang="ko-KR" dirty="0" smtClean="0"/>
              <a:t>Chrome: 2024</a:t>
            </a:r>
            <a:r>
              <a:rPr lang="ko-KR" altLang="en-US" dirty="0" smtClean="0"/>
              <a:t>년 차단 예정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Chrome://settings/cookies</a:t>
            </a:r>
            <a:endParaRPr lang="en-US" altLang="ko-KR" dirty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pPr marL="914400" lvl="2" indent="0">
              <a:buNone/>
            </a:pPr>
            <a:endParaRPr lang="en-US" altLang="ko-KR" dirty="0"/>
          </a:p>
          <a:p>
            <a:pPr lvl="2"/>
            <a:endParaRPr lang="en-US" altLang="ko-KR" dirty="0" smtClean="0"/>
          </a:p>
          <a:p>
            <a:pPr lvl="2"/>
            <a:endParaRPr lang="en-US" altLang="ko-KR" dirty="0"/>
          </a:p>
          <a:p>
            <a:pPr lvl="2"/>
            <a:endParaRPr lang="en-US" altLang="ko-KR" dirty="0" smtClean="0"/>
          </a:p>
          <a:p>
            <a:pPr lvl="2"/>
            <a:endParaRPr lang="en-US" altLang="ko-KR" dirty="0"/>
          </a:p>
          <a:p>
            <a:pPr lvl="2"/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pPr lvl="1"/>
            <a:endParaRPr lang="en-US" altLang="ko-KR" dirty="0"/>
          </a:p>
        </p:txBody>
      </p:sp>
      <p:sp>
        <p:nvSpPr>
          <p:cNvPr id="14" name="바닥글 개체 틀 11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altLang="ko-KR" dirty="0" smtClean="0"/>
              <a:t>16</a:t>
            </a:r>
            <a:r>
              <a:rPr lang="ko-KR" altLang="en-US" dirty="0" smtClean="0"/>
              <a:t>강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HyperText</a:t>
            </a:r>
            <a:r>
              <a:rPr lang="en-US" altLang="ko-KR" dirty="0" smtClean="0"/>
              <a:t> Transfer Protocol (HTTP)</a:t>
            </a:r>
            <a:endParaRPr lang="ko-KR" altLang="en-US" dirty="0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840" y="3181353"/>
            <a:ext cx="9418320" cy="2453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8160" y="4175760"/>
            <a:ext cx="1249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1</a:t>
            </a:r>
            <a:r>
              <a:rPr lang="en-US" altLang="ko-KR" baseline="30000" dirty="0" smtClean="0">
                <a:solidFill>
                  <a:srgbClr val="FF0000"/>
                </a:solidFill>
              </a:rPr>
              <a:t>st</a:t>
            </a:r>
            <a:r>
              <a:rPr lang="en-US" altLang="ko-KR" dirty="0" smtClean="0">
                <a:solidFill>
                  <a:srgbClr val="FF0000"/>
                </a:solidFill>
              </a:rPr>
              <a:t> party </a:t>
            </a:r>
            <a:r>
              <a:rPr lang="en-US" altLang="ko-KR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8160" y="5112387"/>
            <a:ext cx="1249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3</a:t>
            </a:r>
            <a:r>
              <a:rPr lang="en-US" altLang="ko-KR" baseline="30000" dirty="0" smtClean="0">
                <a:solidFill>
                  <a:srgbClr val="FF0000"/>
                </a:solidFill>
              </a:rPr>
              <a:t>rd</a:t>
            </a:r>
            <a:r>
              <a:rPr lang="en-US" altLang="ko-KR" dirty="0" smtClean="0">
                <a:solidFill>
                  <a:srgbClr val="FF0000"/>
                </a:solidFill>
              </a:rPr>
              <a:t> party </a:t>
            </a:r>
            <a:r>
              <a:rPr lang="en-US" altLang="ko-KR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93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20.5 HTTP </a:t>
            </a:r>
            <a:r>
              <a:rPr lang="ko-KR" altLang="en-US" dirty="0"/>
              <a:t>쿠키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Chrome://settings/cookies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16</a:t>
            </a:r>
            <a:r>
              <a:rPr lang="ko-KR" altLang="en-US" dirty="0"/>
              <a:t>강</a:t>
            </a:r>
            <a:r>
              <a:rPr lang="en-US" altLang="ko-KR" dirty="0"/>
              <a:t>. </a:t>
            </a:r>
            <a:r>
              <a:rPr lang="en-US" altLang="ko-KR" dirty="0" err="1"/>
              <a:t>HyperText</a:t>
            </a:r>
            <a:r>
              <a:rPr lang="en-US" altLang="ko-KR" dirty="0"/>
              <a:t> Transfer Protocol (HTTP)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14</a:t>
            </a:fld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738" y="2109489"/>
            <a:ext cx="7879080" cy="202692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8738" y="4315796"/>
            <a:ext cx="8206740" cy="204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5755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20.5 HTTP </a:t>
            </a:r>
            <a:r>
              <a:rPr lang="ko-KR" altLang="en-US" dirty="0" smtClean="0"/>
              <a:t>쿠키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쿠키 설정 예</a:t>
            </a:r>
            <a:endParaRPr lang="en-US" altLang="ko-KR" dirty="0" smtClean="0"/>
          </a:p>
          <a:p>
            <a:pPr lvl="1"/>
            <a:r>
              <a:rPr lang="en-US" altLang="ko-KR" dirty="0"/>
              <a:t>Set-Cookie: uuid2=8869261221065085767; </a:t>
            </a:r>
            <a:r>
              <a:rPr lang="en-US" altLang="ko-KR" dirty="0" err="1"/>
              <a:t>SameSite</a:t>
            </a:r>
            <a:r>
              <a:rPr lang="en-US" altLang="ko-KR" dirty="0"/>
              <a:t>=None; Path=/; Max-Age=7776000; Expires=Thu, 31-Aug-2023 00:22:10 GMT; Domain=.adnxs.com; Secure; </a:t>
            </a:r>
            <a:r>
              <a:rPr lang="en-US" altLang="ko-KR" dirty="0" err="1"/>
              <a:t>HttpOnly</a:t>
            </a:r>
            <a:endParaRPr lang="en-US" altLang="ko-KR" dirty="0"/>
          </a:p>
          <a:p>
            <a:r>
              <a:rPr lang="en-US" altLang="ko-KR" dirty="0" smtClean="0"/>
              <a:t>Secure</a:t>
            </a:r>
          </a:p>
          <a:p>
            <a:pPr lvl="1"/>
            <a:r>
              <a:rPr lang="en-US" altLang="ko-KR" dirty="0" smtClean="0"/>
              <a:t>Https</a:t>
            </a:r>
            <a:r>
              <a:rPr lang="ko-KR" altLang="en-US" dirty="0" smtClean="0"/>
              <a:t>로 통신하는 경우에만 쿠키 제출</a:t>
            </a:r>
            <a:endParaRPr lang="en-US" altLang="ko-KR" dirty="0" smtClean="0"/>
          </a:p>
          <a:p>
            <a:r>
              <a:rPr lang="en-US" altLang="ko-KR" dirty="0" err="1" smtClean="0"/>
              <a:t>HttpOnly</a:t>
            </a:r>
            <a:endParaRPr lang="en-US" altLang="ko-KR" dirty="0" smtClean="0"/>
          </a:p>
          <a:p>
            <a:pPr lvl="1"/>
            <a:r>
              <a:rPr lang="en-US" altLang="ko-KR" dirty="0" err="1" smtClean="0"/>
              <a:t>Javascript</a:t>
            </a:r>
            <a:r>
              <a:rPr lang="ko-KR" altLang="en-US" dirty="0" smtClean="0"/>
              <a:t>가 쿠키를 사용하지 못하게 함</a:t>
            </a:r>
            <a:endParaRPr lang="en-US" altLang="ko-KR" dirty="0" smtClean="0"/>
          </a:p>
        </p:txBody>
      </p:sp>
      <p:sp>
        <p:nvSpPr>
          <p:cNvPr id="14" name="바닥글 개체 틀 11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altLang="ko-KR" dirty="0" smtClean="0"/>
              <a:t>16</a:t>
            </a:r>
            <a:r>
              <a:rPr lang="ko-KR" altLang="en-US" dirty="0" smtClean="0"/>
              <a:t>강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HyperText</a:t>
            </a:r>
            <a:r>
              <a:rPr lang="en-US" altLang="ko-KR" dirty="0" smtClean="0"/>
              <a:t> Transfer Protocol (HTTP)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1677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20.6 Cross-Origin Resource Sharing (CORS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Same-Origin Policy (SOP)</a:t>
            </a:r>
            <a:r>
              <a:rPr lang="ko-KR" altLang="en-US" dirty="0" smtClean="0"/>
              <a:t>가</a:t>
            </a:r>
            <a:r>
              <a:rPr lang="en-US" altLang="ko-KR" dirty="0" smtClean="0"/>
              <a:t> </a:t>
            </a:r>
            <a:r>
              <a:rPr lang="ko-KR" altLang="en-US" dirty="0" smtClean="0"/>
              <a:t>기본값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Origin = &lt;Protocol&gt;://&lt;Domain&gt;:&lt;Port&gt;</a:t>
            </a:r>
          </a:p>
          <a:p>
            <a:pPr lvl="1"/>
            <a:r>
              <a:rPr lang="ko-KR" altLang="en-US" dirty="0" smtClean="0"/>
              <a:t>같은 </a:t>
            </a:r>
            <a:r>
              <a:rPr lang="en-US" altLang="ko-KR" dirty="0" smtClean="0"/>
              <a:t>origin</a:t>
            </a:r>
            <a:r>
              <a:rPr lang="ko-KR" altLang="en-US" dirty="0" smtClean="0"/>
              <a:t>이 아니면 브라우저가 스크립트에 의한 상호작용 </a:t>
            </a:r>
            <a:r>
              <a:rPr lang="en-US" altLang="ko-KR" dirty="0" smtClean="0"/>
              <a:t>(</a:t>
            </a:r>
            <a:r>
              <a:rPr lang="ko-KR" altLang="en-US" dirty="0" smtClean="0"/>
              <a:t>즉 </a:t>
            </a:r>
            <a:r>
              <a:rPr lang="en-US" altLang="ko-KR" dirty="0" smtClean="0"/>
              <a:t>CORS) </a:t>
            </a:r>
            <a:r>
              <a:rPr lang="ko-KR" altLang="en-US" dirty="0" smtClean="0"/>
              <a:t>방지</a:t>
            </a:r>
            <a:endParaRPr lang="en-US" altLang="ko-KR" dirty="0" smtClean="0"/>
          </a:p>
          <a:p>
            <a:r>
              <a:rPr lang="ko-KR" altLang="en-US" dirty="0" smtClean="0"/>
              <a:t>같은 </a:t>
            </a:r>
            <a:r>
              <a:rPr lang="en-US" altLang="ko-KR" dirty="0" smtClean="0"/>
              <a:t>origin(</a:t>
            </a:r>
            <a:r>
              <a:rPr lang="ko-KR" altLang="en-US" dirty="0" smtClean="0"/>
              <a:t>출처</a:t>
            </a:r>
            <a:r>
              <a:rPr lang="en-US" altLang="ko-KR" dirty="0" smtClean="0"/>
              <a:t>)?</a:t>
            </a:r>
          </a:p>
          <a:p>
            <a:pPr lvl="1"/>
            <a:r>
              <a:rPr lang="en-US" altLang="ko-KR" dirty="0" smtClean="0"/>
              <a:t>Path</a:t>
            </a:r>
            <a:r>
              <a:rPr lang="ko-KR" altLang="en-US" dirty="0" smtClean="0"/>
              <a:t> </a:t>
            </a:r>
            <a:r>
              <a:rPr lang="ko-KR" altLang="en-US" dirty="0"/>
              <a:t>상관 없음</a:t>
            </a:r>
            <a:endParaRPr lang="en-US" altLang="ko-KR" dirty="0"/>
          </a:p>
          <a:p>
            <a:pPr lvl="1"/>
            <a:r>
              <a:rPr lang="en-US" altLang="ko-KR" dirty="0"/>
              <a:t>Port </a:t>
            </a:r>
            <a:r>
              <a:rPr lang="ko-KR" altLang="en-US" dirty="0"/>
              <a:t>번호가 기본값이면 생략 되어도 </a:t>
            </a:r>
            <a:r>
              <a:rPr lang="en-US" altLang="ko-KR" dirty="0" smtClean="0"/>
              <a:t>OK</a:t>
            </a:r>
          </a:p>
          <a:p>
            <a:pPr lvl="1"/>
            <a:r>
              <a:rPr lang="ko-KR" altLang="en-US" dirty="0" smtClean="0"/>
              <a:t>예</a:t>
            </a:r>
            <a:r>
              <a:rPr lang="en-US" altLang="ko-KR" dirty="0" smtClean="0"/>
              <a:t>: </a:t>
            </a:r>
            <a:r>
              <a:rPr lang="en-US" altLang="ko-KR" dirty="0"/>
              <a:t>http://store.company.com/dir/page.html</a:t>
            </a:r>
            <a:endParaRPr lang="en-US" altLang="ko-KR" dirty="0" smtClean="0"/>
          </a:p>
          <a:p>
            <a:pPr lvl="1"/>
            <a:endParaRPr lang="ko-KR" altLang="en-US" dirty="0"/>
          </a:p>
          <a:p>
            <a:pPr lvl="1"/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16</a:t>
            </a:r>
            <a:r>
              <a:rPr lang="ko-KR" altLang="en-US" dirty="0"/>
              <a:t>강</a:t>
            </a:r>
            <a:r>
              <a:rPr lang="en-US" altLang="ko-KR" dirty="0"/>
              <a:t>. </a:t>
            </a:r>
            <a:r>
              <a:rPr lang="en-US" altLang="ko-KR" dirty="0" err="1"/>
              <a:t>HyperText</a:t>
            </a:r>
            <a:r>
              <a:rPr lang="en-US" altLang="ko-KR" dirty="0"/>
              <a:t> Transfer Protocol (HTTP)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16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3085595"/>
            <a:ext cx="5679440" cy="2967859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82556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20.6 Cross-Origin Resource Sharing (CORS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CORS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CSRF</a:t>
            </a:r>
          </a:p>
          <a:p>
            <a:pPr lvl="1"/>
            <a:r>
              <a:rPr lang="en-US" altLang="ko-KR" dirty="0" smtClean="0"/>
              <a:t>Alice</a:t>
            </a:r>
            <a:r>
              <a:rPr lang="ko-KR" altLang="en-US" dirty="0" smtClean="0"/>
              <a:t>는 </a:t>
            </a:r>
            <a:r>
              <a:rPr lang="en-US" altLang="ko-KR" dirty="0" err="1" smtClean="0"/>
              <a:t>gmail</a:t>
            </a:r>
            <a:r>
              <a:rPr lang="ko-KR" altLang="en-US" dirty="0" smtClean="0"/>
              <a:t>에 </a:t>
            </a:r>
            <a:r>
              <a:rPr lang="ko-KR" altLang="en-US" dirty="0" err="1" smtClean="0"/>
              <a:t>로그인되어</a:t>
            </a:r>
            <a:r>
              <a:rPr lang="ko-KR" altLang="en-US" dirty="0" smtClean="0"/>
              <a:t> 있음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해커가 </a:t>
            </a:r>
            <a:r>
              <a:rPr lang="en-US" altLang="ko-KR" dirty="0" smtClean="0"/>
              <a:t>Alice</a:t>
            </a:r>
            <a:r>
              <a:rPr lang="ko-KR" altLang="en-US" dirty="0" smtClean="0"/>
              <a:t>를 유인해 자신의 웹 페이지에 접속하게 함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Alice</a:t>
            </a:r>
            <a:r>
              <a:rPr lang="ko-KR" altLang="en-US" dirty="0" smtClean="0"/>
              <a:t>의 브라우저에 해커의 웹 페이지가 로드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해커의 스크립트 실행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이메일 다운로드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ko-KR" altLang="en-US" dirty="0" smtClean="0">
                <a:sym typeface="Wingdings" panose="05000000000000000000" pitchFamily="2" charset="2"/>
              </a:rPr>
              <a:t>다운된 이메일들 해커에게 전송</a:t>
            </a: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16</a:t>
            </a:r>
            <a:r>
              <a:rPr lang="ko-KR" altLang="en-US" dirty="0"/>
              <a:t>강</a:t>
            </a:r>
            <a:r>
              <a:rPr lang="en-US" altLang="ko-KR" dirty="0"/>
              <a:t>. </a:t>
            </a:r>
            <a:r>
              <a:rPr lang="en-US" altLang="ko-KR" dirty="0" err="1"/>
              <a:t>HyperText</a:t>
            </a:r>
            <a:r>
              <a:rPr lang="en-US" altLang="ko-KR" dirty="0"/>
              <a:t> Transfer Protocol (HTTP)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17</a:t>
            </a:fld>
            <a:endParaRPr lang="ko-KR" altLang="en-US"/>
          </a:p>
        </p:txBody>
      </p:sp>
      <p:pic>
        <p:nvPicPr>
          <p:cNvPr id="1028" name="Picture 4" descr="CSRF atta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440" y="3159694"/>
            <a:ext cx="4854575" cy="3561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369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20.6 Cross-Origin Resource Sharing (CORS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SOP</a:t>
            </a:r>
            <a:r>
              <a:rPr lang="ko-KR" altLang="en-US" dirty="0" smtClean="0"/>
              <a:t>가 </a:t>
            </a:r>
            <a:r>
              <a:rPr lang="en-US" altLang="ko-KR" dirty="0" smtClean="0"/>
              <a:t>CORS</a:t>
            </a:r>
            <a:r>
              <a:rPr lang="ko-KR" altLang="en-US" dirty="0" smtClean="0"/>
              <a:t>를 막는 방법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해커의 웹 페이지에서 스크립트가 실행될 때 요청의 </a:t>
            </a:r>
            <a:r>
              <a:rPr lang="en-US" altLang="ko-KR" dirty="0" smtClean="0"/>
              <a:t>Origin </a:t>
            </a:r>
            <a:r>
              <a:rPr lang="ko-KR" altLang="en-US" dirty="0" smtClean="0"/>
              <a:t>헤더에 </a:t>
            </a:r>
            <a:r>
              <a:rPr lang="ko-KR" altLang="en-US" dirty="0" err="1" smtClean="0"/>
              <a:t>웹페이지의</a:t>
            </a:r>
            <a:r>
              <a:rPr lang="ko-KR" altLang="en-US" dirty="0" smtClean="0"/>
              <a:t> 출처 명시</a:t>
            </a:r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r>
              <a:rPr lang="ko-KR" altLang="en-US" dirty="0" smtClean="0"/>
              <a:t>서버는 응답의 </a:t>
            </a:r>
            <a:r>
              <a:rPr lang="en-US" altLang="ko-KR" dirty="0" smtClean="0"/>
              <a:t>Access-Control-Allow-Origin </a:t>
            </a:r>
            <a:r>
              <a:rPr lang="ko-KR" altLang="en-US" dirty="0" smtClean="0"/>
              <a:t>헤더에 </a:t>
            </a:r>
            <a:r>
              <a:rPr lang="en-US" altLang="ko-KR" dirty="0" smtClean="0"/>
              <a:t>CORS</a:t>
            </a:r>
            <a:r>
              <a:rPr lang="ko-KR" altLang="en-US" dirty="0" smtClean="0"/>
              <a:t>를 허용할 </a:t>
            </a:r>
            <a:r>
              <a:rPr lang="en-US" altLang="ko-KR" dirty="0" smtClean="0"/>
              <a:t>origin </a:t>
            </a:r>
            <a:r>
              <a:rPr lang="ko-KR" altLang="en-US" dirty="0" smtClean="0"/>
              <a:t>명세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브라우저가 서버의 응답을 받을 때 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자기 자신이 </a:t>
            </a:r>
            <a:r>
              <a:rPr lang="en-US" altLang="ko-KR" dirty="0" smtClean="0"/>
              <a:t>origin</a:t>
            </a:r>
            <a:r>
              <a:rPr lang="ko-KR" altLang="en-US" dirty="0" smtClean="0"/>
              <a:t>이거나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Access-Control-Allow-Origin = Origin </a:t>
            </a:r>
            <a:r>
              <a:rPr lang="ko-KR" altLang="en-US" dirty="0" smtClean="0"/>
              <a:t>인 경우에만 로드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해커의 웹 페이지 </a:t>
            </a:r>
            <a:r>
              <a:rPr lang="en-US" altLang="ko-KR" dirty="0" smtClean="0"/>
              <a:t>origin</a:t>
            </a:r>
            <a:r>
              <a:rPr lang="ko-KR" altLang="en-US" dirty="0" smtClean="0"/>
              <a:t>이 불일치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en-US" altLang="ko-KR" dirty="0" smtClean="0"/>
              <a:t>CORS </a:t>
            </a:r>
            <a:r>
              <a:rPr lang="ko-KR" altLang="en-US" dirty="0" smtClean="0"/>
              <a:t>에러 발생</a:t>
            </a: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16</a:t>
            </a:r>
            <a:r>
              <a:rPr lang="ko-KR" altLang="en-US" dirty="0"/>
              <a:t>강</a:t>
            </a:r>
            <a:r>
              <a:rPr lang="en-US" altLang="ko-KR" dirty="0"/>
              <a:t>. </a:t>
            </a:r>
            <a:r>
              <a:rPr lang="en-US" altLang="ko-KR" dirty="0" err="1"/>
              <a:t>HyperText</a:t>
            </a:r>
            <a:r>
              <a:rPr lang="en-US" altLang="ko-KR" dirty="0"/>
              <a:t> Transfer Protocol (HTTP)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18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75" y="2452994"/>
            <a:ext cx="4591050" cy="141922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374" y="2250331"/>
            <a:ext cx="3726170" cy="204457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46348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20.6 Cross-Origin Resource Sharing (CORS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dirty="0" smtClean="0"/>
              <a:t>서버가 </a:t>
            </a:r>
            <a:r>
              <a:rPr lang="en-US" altLang="ko-KR" dirty="0" smtClean="0"/>
              <a:t>CORS</a:t>
            </a:r>
            <a:r>
              <a:rPr lang="ko-KR" altLang="en-US" dirty="0" smtClean="0"/>
              <a:t>를 허용하는 경우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예비 요청 </a:t>
            </a:r>
            <a:r>
              <a:rPr lang="en-US" altLang="ko-KR" dirty="0" smtClean="0"/>
              <a:t>(Preflight request)</a:t>
            </a:r>
          </a:p>
          <a:p>
            <a:pPr lvl="2"/>
            <a:r>
              <a:rPr lang="ko-KR" altLang="en-US" dirty="0" smtClean="0"/>
              <a:t>본</a:t>
            </a:r>
            <a:r>
              <a:rPr lang="en-US" altLang="ko-KR" dirty="0" smtClean="0"/>
              <a:t> </a:t>
            </a:r>
            <a:r>
              <a:rPr lang="ko-KR" altLang="en-US" dirty="0" smtClean="0"/>
              <a:t>요청을 하기 전 본 요청이 가능할지 미리 서버 측에 질의</a:t>
            </a:r>
            <a:endParaRPr lang="en-US" altLang="ko-KR" dirty="0"/>
          </a:p>
          <a:p>
            <a:pPr lvl="2"/>
            <a:r>
              <a:rPr lang="ko-KR" altLang="en-US" dirty="0" smtClean="0"/>
              <a:t>본 요청을 먼저 한 경우 서버의 상태가 바뀌고 나서 브라우저에서 </a:t>
            </a:r>
            <a:r>
              <a:rPr lang="en-US" altLang="ko-KR" dirty="0" smtClean="0"/>
              <a:t>CORS </a:t>
            </a:r>
            <a:r>
              <a:rPr lang="ko-KR" altLang="en-US" dirty="0" smtClean="0"/>
              <a:t>에러 발생하는 문제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응답은 헤더만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OPTIONS </a:t>
            </a:r>
            <a:r>
              <a:rPr lang="ko-KR" altLang="en-US" dirty="0" smtClean="0"/>
              <a:t>헤더 사용</a:t>
            </a:r>
            <a:endParaRPr lang="en-US" altLang="ko-KR" dirty="0" smtClean="0"/>
          </a:p>
          <a:p>
            <a:pPr lvl="2"/>
            <a:endParaRPr lang="en-US" altLang="ko-KR" dirty="0"/>
          </a:p>
          <a:p>
            <a:pPr lvl="2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r>
              <a:rPr lang="ko-KR" altLang="en-US" dirty="0" smtClean="0"/>
              <a:t>단순 요청 </a:t>
            </a:r>
            <a:r>
              <a:rPr lang="en-US" altLang="ko-KR" dirty="0" smtClean="0"/>
              <a:t>(Simple request)</a:t>
            </a:r>
          </a:p>
          <a:p>
            <a:pPr lvl="1"/>
            <a:r>
              <a:rPr lang="ko-KR" altLang="en-US" dirty="0" err="1" smtClean="0"/>
              <a:t>인증정보</a:t>
            </a:r>
            <a:r>
              <a:rPr lang="ko-KR" altLang="en-US" dirty="0" smtClean="0"/>
              <a:t> 포함 요청 </a:t>
            </a:r>
            <a:r>
              <a:rPr lang="en-US" altLang="ko-KR" dirty="0" smtClean="0"/>
              <a:t>(Credentialed request)</a:t>
            </a:r>
            <a:r>
              <a:rPr lang="ko-KR" altLang="en-US" dirty="0" smtClean="0"/>
              <a:t> </a:t>
            </a: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16</a:t>
            </a:r>
            <a:r>
              <a:rPr lang="ko-KR" altLang="en-US" dirty="0"/>
              <a:t>강</a:t>
            </a:r>
            <a:r>
              <a:rPr lang="en-US" altLang="ko-KR" dirty="0"/>
              <a:t>. </a:t>
            </a:r>
            <a:r>
              <a:rPr lang="en-US" altLang="ko-KR" dirty="0" err="1"/>
              <a:t>HyperText</a:t>
            </a:r>
            <a:r>
              <a:rPr lang="en-US" altLang="ko-KR" dirty="0"/>
              <a:t> Transfer Protocol (HTTP)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19</a:t>
            </a:fld>
            <a:endParaRPr lang="ko-KR" altLang="en-US"/>
          </a:p>
        </p:txBody>
      </p:sp>
      <p:pic>
        <p:nvPicPr>
          <p:cNvPr id="5121" name="_x285823440" descr="EMB000056d456e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599" y="3779508"/>
            <a:ext cx="8120059" cy="86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792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20.6 Cross-Origin Resource Sharing (CORS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dirty="0" smtClean="0"/>
              <a:t>서버가 </a:t>
            </a:r>
            <a:r>
              <a:rPr lang="en-US" altLang="ko-KR" dirty="0" smtClean="0"/>
              <a:t>CORS</a:t>
            </a:r>
            <a:r>
              <a:rPr lang="ko-KR" altLang="en-US" dirty="0" smtClean="0"/>
              <a:t>를 허용하는 경우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예비 요청 </a:t>
            </a:r>
            <a:r>
              <a:rPr lang="en-US" altLang="ko-KR" dirty="0" smtClean="0"/>
              <a:t>(Preflight request)</a:t>
            </a:r>
          </a:p>
          <a:p>
            <a:pPr lvl="2"/>
            <a:r>
              <a:rPr lang="ko-KR" altLang="en-US" dirty="0" smtClean="0"/>
              <a:t>본</a:t>
            </a:r>
            <a:r>
              <a:rPr lang="en-US" altLang="ko-KR" dirty="0" smtClean="0"/>
              <a:t> </a:t>
            </a:r>
            <a:r>
              <a:rPr lang="ko-KR" altLang="en-US" dirty="0" smtClean="0"/>
              <a:t>요청을 하기 전 본 요청이 가능할지 미리 서버 측에 질의</a:t>
            </a:r>
            <a:endParaRPr lang="en-US" altLang="ko-KR" dirty="0"/>
          </a:p>
          <a:p>
            <a:pPr lvl="2"/>
            <a:r>
              <a:rPr lang="ko-KR" altLang="en-US" dirty="0" smtClean="0"/>
              <a:t>본 요청을 먼저 한 경우 서버의 상태가 바뀌고 나서 브라우저에서 </a:t>
            </a:r>
            <a:r>
              <a:rPr lang="en-US" altLang="ko-KR" dirty="0" smtClean="0"/>
              <a:t>CORS </a:t>
            </a:r>
            <a:r>
              <a:rPr lang="ko-KR" altLang="en-US" dirty="0" smtClean="0"/>
              <a:t>에러 발생하는 문제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응답은 헤더만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OPTIONS </a:t>
            </a:r>
            <a:r>
              <a:rPr lang="ko-KR" altLang="en-US" dirty="0" smtClean="0"/>
              <a:t>헤더 사용</a:t>
            </a:r>
            <a:endParaRPr lang="en-US" altLang="ko-KR" dirty="0" smtClean="0"/>
          </a:p>
          <a:p>
            <a:pPr lvl="2"/>
            <a:endParaRPr lang="en-US" altLang="ko-KR" dirty="0"/>
          </a:p>
          <a:p>
            <a:pPr lvl="2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r>
              <a:rPr lang="ko-KR" altLang="en-US" dirty="0" smtClean="0"/>
              <a:t>단순 요청 </a:t>
            </a:r>
            <a:r>
              <a:rPr lang="en-US" altLang="ko-KR" dirty="0" smtClean="0"/>
              <a:t>(Simple request)</a:t>
            </a:r>
          </a:p>
          <a:p>
            <a:pPr lvl="1"/>
            <a:r>
              <a:rPr lang="ko-KR" altLang="en-US" dirty="0" err="1" smtClean="0"/>
              <a:t>인증정보</a:t>
            </a:r>
            <a:r>
              <a:rPr lang="ko-KR" altLang="en-US" dirty="0" smtClean="0"/>
              <a:t> 포함 요청 </a:t>
            </a:r>
            <a:r>
              <a:rPr lang="en-US" altLang="ko-KR" dirty="0" smtClean="0"/>
              <a:t>(Credentialed request)</a:t>
            </a:r>
            <a:r>
              <a:rPr lang="ko-KR" altLang="en-US" dirty="0" smtClean="0"/>
              <a:t> </a:t>
            </a: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16</a:t>
            </a:r>
            <a:r>
              <a:rPr lang="ko-KR" altLang="en-US" dirty="0"/>
              <a:t>강</a:t>
            </a:r>
            <a:r>
              <a:rPr lang="en-US" altLang="ko-KR" dirty="0"/>
              <a:t>. </a:t>
            </a:r>
            <a:r>
              <a:rPr lang="en-US" altLang="ko-KR" dirty="0" err="1"/>
              <a:t>HyperText</a:t>
            </a:r>
            <a:r>
              <a:rPr lang="en-US" altLang="ko-KR" dirty="0"/>
              <a:t> Transfer Protocol (HTTP)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20</a:t>
            </a:fld>
            <a:endParaRPr lang="ko-KR" altLang="en-US"/>
          </a:p>
        </p:txBody>
      </p:sp>
      <p:pic>
        <p:nvPicPr>
          <p:cNvPr id="6145" name="_x285821520" descr="EMB000056d456e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040" y="3078479"/>
            <a:ext cx="4572000" cy="2932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728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20.6 Cross-Origin Resource Sharing (CORS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서버가 </a:t>
            </a:r>
            <a:r>
              <a:rPr lang="en-US" altLang="ko-KR" dirty="0" smtClean="0"/>
              <a:t>CORS</a:t>
            </a:r>
            <a:r>
              <a:rPr lang="ko-KR" altLang="en-US" dirty="0" smtClean="0"/>
              <a:t>를 허용하는 경우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예비 요청 </a:t>
            </a:r>
            <a:r>
              <a:rPr lang="en-US" altLang="ko-KR" dirty="0" smtClean="0"/>
              <a:t>(Preflight request)</a:t>
            </a:r>
          </a:p>
          <a:p>
            <a:pPr lvl="1"/>
            <a:r>
              <a:rPr lang="ko-KR" altLang="en-US" dirty="0" smtClean="0"/>
              <a:t>단순 요청 </a:t>
            </a:r>
            <a:r>
              <a:rPr lang="en-US" altLang="ko-KR" dirty="0" smtClean="0"/>
              <a:t>(Simple request)</a:t>
            </a:r>
          </a:p>
          <a:p>
            <a:pPr lvl="2"/>
            <a:r>
              <a:rPr lang="ko-KR" altLang="en-US" dirty="0" smtClean="0"/>
              <a:t>예비 요청 없이 바로 본 요청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/>
              <a:t>제약이 심해 거의 쓰지 않음</a:t>
            </a:r>
            <a:endParaRPr lang="en-US" altLang="ko-KR" dirty="0"/>
          </a:p>
          <a:p>
            <a:pPr lvl="2"/>
            <a:endParaRPr lang="en-US" altLang="ko-KR" dirty="0" smtClean="0"/>
          </a:p>
          <a:p>
            <a:pPr lvl="2"/>
            <a:r>
              <a:rPr lang="ko-KR" altLang="en-US" dirty="0" err="1" smtClean="0"/>
              <a:t>메쏘드는</a:t>
            </a:r>
            <a:r>
              <a:rPr lang="ko-KR" altLang="en-US" dirty="0" smtClean="0"/>
              <a:t> </a:t>
            </a:r>
            <a:r>
              <a:rPr lang="en-US" altLang="ko-KR" dirty="0" smtClean="0"/>
              <a:t>GET, POST, HEAD</a:t>
            </a:r>
            <a:r>
              <a:rPr lang="ko-KR" altLang="en-US" dirty="0" smtClean="0"/>
              <a:t>만 허용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헤더는 </a:t>
            </a:r>
            <a:r>
              <a:rPr lang="en-US" altLang="ko-KR" dirty="0" smtClean="0"/>
              <a:t>Accept, Accept-Language, Content-Language, Content-Type</a:t>
            </a:r>
            <a:r>
              <a:rPr lang="ko-KR" altLang="en-US" dirty="0" smtClean="0"/>
              <a:t>만 가능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Content-Type</a:t>
            </a:r>
            <a:r>
              <a:rPr lang="ko-KR" altLang="en-US" dirty="0" smtClean="0"/>
              <a:t>은 </a:t>
            </a:r>
            <a:r>
              <a:rPr lang="en-US" altLang="ko-KR" dirty="0" smtClean="0"/>
              <a:t>application/x-www-form-</a:t>
            </a:r>
            <a:r>
              <a:rPr lang="en-US" altLang="ko-KR" dirty="0" err="1" smtClean="0"/>
              <a:t>urlencoded</a:t>
            </a:r>
            <a:r>
              <a:rPr lang="en-US" altLang="ko-KR" dirty="0" smtClean="0"/>
              <a:t>, multipart/form-data, text/plain</a:t>
            </a:r>
            <a:r>
              <a:rPr lang="ko-KR" altLang="en-US" dirty="0" smtClean="0"/>
              <a:t>만 가능</a:t>
            </a:r>
            <a:endParaRPr lang="en-US" altLang="ko-KR" dirty="0" smtClean="0"/>
          </a:p>
          <a:p>
            <a:pPr lvl="2"/>
            <a:endParaRPr lang="en-US" altLang="ko-KR" dirty="0" smtClean="0"/>
          </a:p>
          <a:p>
            <a:pPr lvl="1"/>
            <a:r>
              <a:rPr lang="ko-KR" altLang="en-US" dirty="0" err="1" smtClean="0"/>
              <a:t>인증정보</a:t>
            </a:r>
            <a:r>
              <a:rPr lang="ko-KR" altLang="en-US" dirty="0" smtClean="0"/>
              <a:t> 포함 요청 </a:t>
            </a:r>
            <a:r>
              <a:rPr lang="en-US" altLang="ko-KR" dirty="0" smtClean="0"/>
              <a:t>(Credentialed request)</a:t>
            </a:r>
            <a:r>
              <a:rPr lang="ko-KR" altLang="en-US" dirty="0" smtClean="0"/>
              <a:t> </a:t>
            </a: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16</a:t>
            </a:r>
            <a:r>
              <a:rPr lang="ko-KR" altLang="en-US" dirty="0"/>
              <a:t>강</a:t>
            </a:r>
            <a:r>
              <a:rPr lang="en-US" altLang="ko-KR" dirty="0"/>
              <a:t>. </a:t>
            </a:r>
            <a:r>
              <a:rPr lang="en-US" altLang="ko-KR" dirty="0" err="1"/>
              <a:t>HyperText</a:t>
            </a:r>
            <a:r>
              <a:rPr lang="en-US" altLang="ko-KR" dirty="0"/>
              <a:t> Transfer Protocol (HTTP)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21</a:t>
            </a:fld>
            <a:endParaRPr lang="ko-KR" altLang="en-US"/>
          </a:p>
        </p:txBody>
      </p:sp>
      <p:pic>
        <p:nvPicPr>
          <p:cNvPr id="8194" name="Picture 2" descr="https://blog.kakaocdn.net/dn/bBF8Un/btq1Jzt7Wac/ZWsxnkcUbPv2pSK60zLY91/im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5175" y="1514109"/>
            <a:ext cx="3674745" cy="1579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59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20.6 Cross-Origin Resource Sharing (CORS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서버가 </a:t>
            </a:r>
            <a:r>
              <a:rPr lang="en-US" altLang="ko-KR" dirty="0" smtClean="0"/>
              <a:t>CORS</a:t>
            </a:r>
            <a:r>
              <a:rPr lang="ko-KR" altLang="en-US" dirty="0" smtClean="0"/>
              <a:t>를 허용하는 경우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예비 요청 </a:t>
            </a:r>
            <a:r>
              <a:rPr lang="en-US" altLang="ko-KR" dirty="0" smtClean="0"/>
              <a:t>(Preflight request)</a:t>
            </a:r>
          </a:p>
          <a:p>
            <a:pPr lvl="1"/>
            <a:r>
              <a:rPr lang="ko-KR" altLang="en-US" dirty="0" smtClean="0"/>
              <a:t>단순 요청 </a:t>
            </a:r>
            <a:r>
              <a:rPr lang="en-US" altLang="ko-KR" dirty="0" smtClean="0"/>
              <a:t>(Simple request)</a:t>
            </a:r>
          </a:p>
          <a:p>
            <a:pPr lvl="1"/>
            <a:r>
              <a:rPr lang="ko-KR" altLang="en-US" dirty="0" err="1" smtClean="0"/>
              <a:t>인증정보</a:t>
            </a:r>
            <a:r>
              <a:rPr lang="ko-KR" altLang="en-US" dirty="0" smtClean="0"/>
              <a:t> 포함 요청 </a:t>
            </a:r>
            <a:r>
              <a:rPr lang="en-US" altLang="ko-KR" dirty="0" smtClean="0"/>
              <a:t>(Credentialed request)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인증을 한 번 더 거침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요청에 </a:t>
            </a:r>
            <a:r>
              <a:rPr lang="en-US" altLang="ko-KR" dirty="0" smtClean="0"/>
              <a:t>Credentials: include</a:t>
            </a:r>
            <a:r>
              <a:rPr lang="ko-KR" altLang="en-US" dirty="0" smtClean="0"/>
              <a:t>로 되어 있어야 함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Cookie </a:t>
            </a:r>
            <a:r>
              <a:rPr lang="ko-KR" altLang="en-US" dirty="0" smtClean="0"/>
              <a:t>헤더를 사용하여 쿠키 전송</a:t>
            </a:r>
            <a:r>
              <a:rPr lang="en-US" altLang="ko-KR" dirty="0" smtClean="0"/>
              <a:t>, </a:t>
            </a:r>
            <a:r>
              <a:rPr lang="ko-KR" altLang="en-US" dirty="0" smtClean="0"/>
              <a:t>혹은 </a:t>
            </a:r>
            <a:r>
              <a:rPr lang="en-US" altLang="ko-KR" dirty="0" smtClean="0"/>
              <a:t>TLS </a:t>
            </a:r>
            <a:r>
              <a:rPr lang="ko-KR" altLang="en-US" dirty="0" smtClean="0"/>
              <a:t>인증서와 같은 인증 정보 전송해야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응답에 </a:t>
            </a:r>
            <a:r>
              <a:rPr lang="en-US" altLang="ko-KR" dirty="0" smtClean="0"/>
              <a:t>Access-Control-Allow-Credentials: true</a:t>
            </a:r>
            <a:r>
              <a:rPr lang="ko-KR" altLang="en-US" dirty="0" smtClean="0"/>
              <a:t>로 되어 있어야 함</a:t>
            </a: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16</a:t>
            </a:r>
            <a:r>
              <a:rPr lang="ko-KR" altLang="en-US" dirty="0"/>
              <a:t>강</a:t>
            </a:r>
            <a:r>
              <a:rPr lang="en-US" altLang="ko-KR" dirty="0"/>
              <a:t>. </a:t>
            </a:r>
            <a:r>
              <a:rPr lang="en-US" altLang="ko-KR" dirty="0" err="1"/>
              <a:t>HyperText</a:t>
            </a:r>
            <a:r>
              <a:rPr lang="en-US" altLang="ko-KR" dirty="0"/>
              <a:t> Transfer Protocol (HTTP)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22</a:t>
            </a:fld>
            <a:endParaRPr lang="ko-KR" altLang="en-US"/>
          </a:p>
        </p:txBody>
      </p:sp>
      <p:pic>
        <p:nvPicPr>
          <p:cNvPr id="7169" name="_x285823120" descr="EMB000056d456e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871" y="5037297"/>
            <a:ext cx="6487436" cy="122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243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20.7 HTTP/2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HTTP/1.1</a:t>
            </a:r>
            <a:r>
              <a:rPr lang="ko-KR" altLang="en-US" dirty="0" smtClean="0"/>
              <a:t>의 문제들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비효율성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압축되지 않은 텍스트 형식 헤더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부피가 크다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연속된 메시지에 걸쳐 동일하게 반복되는 헤더</a:t>
            </a:r>
            <a:endParaRPr lang="en-US" altLang="ko-KR" dirty="0" smtClean="0"/>
          </a:p>
          <a:p>
            <a:pPr lvl="1">
              <a:spcBef>
                <a:spcPts val="1200"/>
              </a:spcBef>
            </a:pPr>
            <a:r>
              <a:rPr lang="ko-KR" altLang="en-US" dirty="0" err="1" smtClean="0"/>
              <a:t>멀티플렉싱</a:t>
            </a:r>
            <a:r>
              <a:rPr lang="ko-KR" altLang="en-US" dirty="0" smtClean="0"/>
              <a:t> </a:t>
            </a:r>
            <a:r>
              <a:rPr lang="en-US" altLang="ko-KR" dirty="0" smtClean="0"/>
              <a:t>X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요청을 병렬로 처리하기 위해서는 여러 </a:t>
            </a:r>
            <a:r>
              <a:rPr lang="en-US" altLang="ko-KR" dirty="0" smtClean="0">
                <a:sym typeface="Wingdings" panose="05000000000000000000" pitchFamily="2" charset="2"/>
              </a:rPr>
              <a:t>TCP </a:t>
            </a:r>
            <a:r>
              <a:rPr lang="ko-KR" altLang="en-US" dirty="0" smtClean="0">
                <a:sym typeface="Wingdings" panose="05000000000000000000" pitchFamily="2" charset="2"/>
              </a:rPr>
              <a:t>연결 필요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ko-KR" altLang="en-US" dirty="0" smtClean="0">
                <a:sym typeface="Wingdings" panose="05000000000000000000" pitchFamily="2" charset="2"/>
              </a:rPr>
              <a:t>동시에 열 수 있는 </a:t>
            </a:r>
            <a:r>
              <a:rPr lang="en-US" altLang="ko-KR" dirty="0" smtClean="0">
                <a:sym typeface="Wingdings" panose="05000000000000000000" pitchFamily="2" charset="2"/>
              </a:rPr>
              <a:t>TCP </a:t>
            </a:r>
            <a:r>
              <a:rPr lang="ko-KR" altLang="en-US" dirty="0" smtClean="0">
                <a:sym typeface="Wingdings" panose="05000000000000000000" pitchFamily="2" charset="2"/>
              </a:rPr>
              <a:t>연결</a:t>
            </a:r>
            <a:r>
              <a:rPr lang="en-US" altLang="ko-KR" dirty="0" smtClean="0">
                <a:sym typeface="Wingdings" panose="05000000000000000000" pitchFamily="2" charset="2"/>
              </a:rPr>
              <a:t> </a:t>
            </a:r>
            <a:r>
              <a:rPr lang="ko-KR" altLang="en-US" dirty="0" smtClean="0">
                <a:sym typeface="Wingdings" panose="05000000000000000000" pitchFamily="2" charset="2"/>
              </a:rPr>
              <a:t>개수 제한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endParaRPr lang="en-US" altLang="ko-KR" dirty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HTTP/2</a:t>
            </a:r>
            <a:r>
              <a:rPr lang="ko-KR" altLang="en-US" dirty="0" smtClean="0">
                <a:sym typeface="Wingdings" panose="05000000000000000000" pitchFamily="2" charset="2"/>
              </a:rPr>
              <a:t>의 등장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ko-KR" altLang="en-US" dirty="0" smtClean="0">
                <a:sym typeface="Wingdings" panose="05000000000000000000" pitchFamily="2" charset="2"/>
              </a:rPr>
              <a:t>헤더 압축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이진 </a:t>
            </a:r>
            <a:r>
              <a:rPr lang="ko-KR" altLang="en-US" u="sng" dirty="0" smtClean="0">
                <a:sym typeface="Wingdings" panose="05000000000000000000" pitchFamily="2" charset="2"/>
              </a:rPr>
              <a:t>프레임</a:t>
            </a:r>
            <a:r>
              <a:rPr lang="ko-KR" altLang="en-US" dirty="0" smtClean="0">
                <a:sym typeface="Wingdings" panose="05000000000000000000" pitchFamily="2" charset="2"/>
              </a:rPr>
              <a:t> </a:t>
            </a:r>
            <a:r>
              <a:rPr lang="en-US" altLang="ko-KR" dirty="0" smtClean="0">
                <a:sym typeface="Wingdings" panose="05000000000000000000" pitchFamily="2" charset="2"/>
              </a:rPr>
              <a:t>(binary framing)</a:t>
            </a:r>
          </a:p>
          <a:p>
            <a:pPr lvl="1"/>
            <a:r>
              <a:rPr lang="ko-KR" altLang="en-US" dirty="0" err="1" smtClean="0">
                <a:sym typeface="Wingdings" panose="05000000000000000000" pitchFamily="2" charset="2"/>
              </a:rPr>
              <a:t>멀티플렉싱</a:t>
            </a: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16</a:t>
            </a:r>
            <a:r>
              <a:rPr lang="ko-KR" altLang="en-US" dirty="0"/>
              <a:t>강</a:t>
            </a:r>
            <a:r>
              <a:rPr lang="en-US" altLang="ko-KR" dirty="0"/>
              <a:t>. </a:t>
            </a:r>
            <a:r>
              <a:rPr lang="en-US" altLang="ko-KR" dirty="0" err="1"/>
              <a:t>HyperText</a:t>
            </a:r>
            <a:r>
              <a:rPr lang="en-US" altLang="ko-KR" dirty="0"/>
              <a:t> Transfer Protocol (HTTP)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576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_x285822000" descr="EMB000056d456f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830" y="3639246"/>
            <a:ext cx="4952828" cy="1897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20.7 HTTP/2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HTTP/2 </a:t>
            </a:r>
            <a:r>
              <a:rPr lang="ko-KR" altLang="en-US" u="sng" dirty="0" smtClean="0"/>
              <a:t>프레임</a:t>
            </a:r>
            <a:r>
              <a:rPr lang="ko-KR" altLang="en-US" dirty="0" smtClean="0"/>
              <a:t> 형식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헤더 섹션</a:t>
            </a:r>
            <a:r>
              <a:rPr lang="en-US" altLang="ko-KR" dirty="0" smtClean="0"/>
              <a:t>: HEADERS </a:t>
            </a:r>
            <a:r>
              <a:rPr lang="ko-KR" altLang="en-US" dirty="0" smtClean="0"/>
              <a:t>프레임에 실려가는 메시지 제어 데이터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데이터 </a:t>
            </a:r>
            <a:r>
              <a:rPr lang="en-US" altLang="ko-KR" dirty="0" smtClean="0"/>
              <a:t>: DATA </a:t>
            </a:r>
            <a:r>
              <a:rPr lang="ko-KR" altLang="en-US" dirty="0" smtClean="0"/>
              <a:t>프레임에 실려가는 데이터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트레일러 섹션</a:t>
            </a:r>
            <a:r>
              <a:rPr lang="en-US" altLang="ko-KR" dirty="0" smtClean="0"/>
              <a:t>: HEADERS </a:t>
            </a:r>
            <a:r>
              <a:rPr lang="ko-KR" altLang="en-US" dirty="0" smtClean="0"/>
              <a:t>프레임</a:t>
            </a: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16</a:t>
            </a:r>
            <a:r>
              <a:rPr lang="ko-KR" altLang="en-US" dirty="0"/>
              <a:t>강</a:t>
            </a:r>
            <a:r>
              <a:rPr lang="en-US" altLang="ko-KR" dirty="0"/>
              <a:t>. </a:t>
            </a:r>
            <a:r>
              <a:rPr lang="en-US" altLang="ko-KR" dirty="0" err="1"/>
              <a:t>HyperText</a:t>
            </a:r>
            <a:r>
              <a:rPr lang="en-US" altLang="ko-KR" dirty="0"/>
              <a:t> Transfer Protocol (HTTP)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24</a:t>
            </a:fld>
            <a:endParaRPr lang="ko-KR" altLang="en-US"/>
          </a:p>
        </p:txBody>
      </p:sp>
      <p:pic>
        <p:nvPicPr>
          <p:cNvPr id="11269" name="_x285821040" descr="EMB000056d456f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701" y="3566160"/>
            <a:ext cx="5269155" cy="232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319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20.7 HTTP/2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HTTP/2 </a:t>
            </a:r>
            <a:r>
              <a:rPr lang="ko-KR" altLang="en-US" dirty="0" smtClean="0"/>
              <a:t>프레임 형식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헤더 섹션이 한 프레임에 담기 어려운 경우</a:t>
            </a:r>
            <a:r>
              <a:rPr lang="en-US" altLang="ko-KR" dirty="0" smtClean="0"/>
              <a:t>, CONTINUATION </a:t>
            </a:r>
            <a:r>
              <a:rPr lang="ko-KR" altLang="en-US" dirty="0" smtClean="0"/>
              <a:t>프레임 사용</a:t>
            </a: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16</a:t>
            </a:r>
            <a:r>
              <a:rPr lang="ko-KR" altLang="en-US" dirty="0"/>
              <a:t>강</a:t>
            </a:r>
            <a:r>
              <a:rPr lang="en-US" altLang="ko-KR" dirty="0"/>
              <a:t>. </a:t>
            </a:r>
            <a:r>
              <a:rPr lang="en-US" altLang="ko-KR" dirty="0" err="1"/>
              <a:t>HyperText</a:t>
            </a:r>
            <a:r>
              <a:rPr lang="en-US" altLang="ko-KR" dirty="0"/>
              <a:t> Transfer Protocol (HTTP)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25</a:t>
            </a:fld>
            <a:endParaRPr lang="ko-KR" altLang="en-US"/>
          </a:p>
        </p:txBody>
      </p:sp>
      <p:pic>
        <p:nvPicPr>
          <p:cNvPr id="11267" name="_x285822240" descr="EMB000056d456f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0" y="2582735"/>
            <a:ext cx="5308600" cy="368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299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20.7 HTTP/2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HTTP/2 </a:t>
            </a:r>
            <a:r>
              <a:rPr lang="ko-KR" altLang="en-US" dirty="0" smtClean="0"/>
              <a:t>헤더 압축 </a:t>
            </a:r>
            <a:r>
              <a:rPr lang="en-US" altLang="ko-KR" dirty="0" smtClean="0"/>
              <a:t>(HPACK)</a:t>
            </a:r>
          </a:p>
          <a:p>
            <a:pPr lvl="1"/>
            <a:r>
              <a:rPr lang="ko-KR" altLang="en-US" dirty="0" smtClean="0"/>
              <a:t>현대의 웹 페이지들은 수십</a:t>
            </a:r>
            <a:r>
              <a:rPr lang="en-US" altLang="ko-KR" dirty="0" smtClean="0"/>
              <a:t>~</a:t>
            </a:r>
            <a:r>
              <a:rPr lang="ko-KR" altLang="en-US" dirty="0" smtClean="0"/>
              <a:t>수백 개의 요청을 해야 완전히 받을 수 있는 풍부한 구조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Load latency</a:t>
            </a:r>
            <a:r>
              <a:rPr lang="ko-KR" altLang="en-US" dirty="0" smtClean="0"/>
              <a:t>를 줄이기 위해 중복 제거 필수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압축</a:t>
            </a:r>
            <a:r>
              <a:rPr lang="en-US" altLang="ko-KR" dirty="0" smtClean="0">
                <a:sym typeface="Wingdings" panose="05000000000000000000" pitchFamily="2" charset="2"/>
              </a:rPr>
              <a:t>!</a:t>
            </a:r>
          </a:p>
          <a:p>
            <a:pPr lvl="1"/>
            <a:r>
              <a:rPr lang="en-US" altLang="ko-KR" dirty="0" err="1" smtClean="0"/>
              <a:t>Stateful</a:t>
            </a:r>
            <a:endParaRPr lang="en-US" altLang="ko-KR" dirty="0"/>
          </a:p>
          <a:p>
            <a:pPr lvl="2"/>
            <a:r>
              <a:rPr lang="en-US" altLang="ko-KR" dirty="0" smtClean="0"/>
              <a:t>Compression context (</a:t>
            </a:r>
            <a:r>
              <a:rPr lang="ko-KR" altLang="en-US" dirty="0" smtClean="0"/>
              <a:t>압축</a:t>
            </a:r>
            <a:r>
              <a:rPr lang="en-US" altLang="ko-KR" dirty="0" smtClean="0"/>
              <a:t>), decompression context (</a:t>
            </a:r>
            <a:r>
              <a:rPr lang="ko-KR" altLang="en-US" dirty="0" smtClean="0"/>
              <a:t>압축 풀기</a:t>
            </a:r>
            <a:r>
              <a:rPr lang="en-US" altLang="ko-KR" dirty="0" smtClean="0"/>
              <a:t>)</a:t>
            </a:r>
          </a:p>
          <a:p>
            <a:pPr lvl="1"/>
            <a:r>
              <a:rPr lang="en-US" altLang="ko-KR" dirty="0" smtClean="0"/>
              <a:t>2</a:t>
            </a:r>
            <a:r>
              <a:rPr lang="ko-KR" altLang="en-US" dirty="0" smtClean="0"/>
              <a:t>개의 테이블 유지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Static table</a:t>
            </a:r>
          </a:p>
          <a:p>
            <a:pPr lvl="3"/>
            <a:r>
              <a:rPr lang="ko-KR" altLang="en-US" dirty="0" smtClean="0"/>
              <a:t>통계적으로 가장 많이 쓰이는 </a:t>
            </a:r>
            <a:r>
              <a:rPr lang="en-US" altLang="ko-KR" dirty="0" smtClean="0"/>
              <a:t>61</a:t>
            </a:r>
            <a:r>
              <a:rPr lang="ko-KR" altLang="en-US" dirty="0" smtClean="0"/>
              <a:t>개의 헤더 필드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Dynamic table</a:t>
            </a:r>
          </a:p>
          <a:p>
            <a:pPr lvl="3"/>
            <a:r>
              <a:rPr lang="en-US" altLang="ko-KR" dirty="0" smtClean="0"/>
              <a:t>Static table</a:t>
            </a:r>
            <a:r>
              <a:rPr lang="ko-KR" altLang="en-US" dirty="0" smtClean="0"/>
              <a:t>에 없는 헤더가 등장했을 때 압축 매핑 추가</a:t>
            </a: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16</a:t>
            </a:r>
            <a:r>
              <a:rPr lang="ko-KR" altLang="en-US" dirty="0"/>
              <a:t>강</a:t>
            </a:r>
            <a:r>
              <a:rPr lang="en-US" altLang="ko-KR" dirty="0"/>
              <a:t>. </a:t>
            </a:r>
            <a:r>
              <a:rPr lang="en-US" altLang="ko-KR" dirty="0" err="1"/>
              <a:t>HyperText</a:t>
            </a:r>
            <a:r>
              <a:rPr lang="en-US" altLang="ko-KR" dirty="0"/>
              <a:t> Transfer Protocol (HTTP)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30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20.7 HTTP/2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HPACK </a:t>
            </a:r>
            <a:r>
              <a:rPr lang="ko-KR" altLang="en-US" dirty="0" smtClean="0"/>
              <a:t>정적 테이블 </a:t>
            </a:r>
            <a:r>
              <a:rPr lang="en-US" altLang="ko-KR" dirty="0" smtClean="0"/>
              <a:t>(</a:t>
            </a:r>
            <a:r>
              <a:rPr lang="ko-KR" altLang="en-US" dirty="0" smtClean="0"/>
              <a:t>일부</a:t>
            </a:r>
            <a:r>
              <a:rPr lang="en-US" altLang="ko-KR" dirty="0" smtClean="0"/>
              <a:t>)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의사 헤더 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pseudoheader</a:t>
            </a:r>
            <a:r>
              <a:rPr lang="en-US" altLang="ko-KR" dirty="0" smtClean="0"/>
              <a:t>)</a:t>
            </a:r>
          </a:p>
          <a:p>
            <a:pPr lvl="2"/>
            <a:r>
              <a:rPr lang="en-US" altLang="ko-KR" dirty="0" smtClean="0"/>
              <a:t>“:”</a:t>
            </a:r>
            <a:r>
              <a:rPr lang="ko-KR" altLang="en-US" dirty="0" smtClean="0"/>
              <a:t>로</a:t>
            </a:r>
            <a:r>
              <a:rPr lang="en-US" altLang="ko-KR" dirty="0" smtClean="0"/>
              <a:t> </a:t>
            </a:r>
            <a:r>
              <a:rPr lang="ko-KR" altLang="en-US" dirty="0" smtClean="0"/>
              <a:t>시작되는 헤더</a:t>
            </a:r>
            <a:r>
              <a:rPr lang="en-US" altLang="ko-KR" dirty="0" smtClean="0"/>
              <a:t>(</a:t>
            </a:r>
            <a:r>
              <a:rPr lang="ko-KR" altLang="en-US" dirty="0" smtClean="0"/>
              <a:t>필드</a:t>
            </a:r>
            <a:r>
              <a:rPr lang="en-US" altLang="ko-KR" dirty="0" smtClean="0"/>
              <a:t>) </a:t>
            </a:r>
            <a:r>
              <a:rPr lang="ko-KR" altLang="en-US" dirty="0" smtClean="0"/>
              <a:t>이름 사용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HTTP/1.1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Start line</a:t>
            </a:r>
            <a:r>
              <a:rPr lang="ko-KR" altLang="en-US" dirty="0" smtClean="0"/>
              <a:t>에 들어가던 정보들</a:t>
            </a:r>
            <a:endParaRPr lang="en-US" altLang="ko-KR" dirty="0" smtClean="0"/>
          </a:p>
          <a:p>
            <a:pPr lvl="3"/>
            <a:r>
              <a:rPr lang="ko-KR" altLang="en-US" dirty="0" smtClean="0"/>
              <a:t>실제 헤더는 아니었음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인코더와 </a:t>
            </a:r>
            <a:r>
              <a:rPr lang="ko-KR" altLang="en-US" dirty="0" err="1" smtClean="0"/>
              <a:t>디코더</a:t>
            </a:r>
            <a:r>
              <a:rPr lang="ko-KR" altLang="en-US" dirty="0" smtClean="0"/>
              <a:t> 모두 알고 있음</a:t>
            </a:r>
            <a:endParaRPr lang="en-US" altLang="ko-KR" dirty="0" smtClean="0"/>
          </a:p>
          <a:p>
            <a:r>
              <a:rPr lang="ko-KR" altLang="en-US" dirty="0" smtClean="0"/>
              <a:t>동적 테이블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정적 테이블에 매치되지 않는 헤더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62</a:t>
            </a:r>
            <a:r>
              <a:rPr lang="ko-KR" altLang="en-US" dirty="0" smtClean="0"/>
              <a:t>번 부터 등록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다음 번에는 압축</a:t>
            </a: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16</a:t>
            </a:r>
            <a:r>
              <a:rPr lang="ko-KR" altLang="en-US" dirty="0"/>
              <a:t>강</a:t>
            </a:r>
            <a:r>
              <a:rPr lang="en-US" altLang="ko-KR" dirty="0"/>
              <a:t>. </a:t>
            </a:r>
            <a:r>
              <a:rPr lang="en-US" altLang="ko-KR" dirty="0" err="1"/>
              <a:t>HyperText</a:t>
            </a:r>
            <a:r>
              <a:rPr lang="en-US" altLang="ko-KR" dirty="0"/>
              <a:t> Transfer Protocol (HTTP)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27</a:t>
            </a:fld>
            <a:endParaRPr lang="ko-KR" altLang="en-US"/>
          </a:p>
        </p:txBody>
      </p:sp>
      <p:pic>
        <p:nvPicPr>
          <p:cNvPr id="12289" name="_x285823280" descr="EMB000056d456f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200" y="1619051"/>
            <a:ext cx="4434840" cy="398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51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20.7 HTTP/2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5217160" cy="474156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HPACK </a:t>
            </a:r>
            <a:r>
              <a:rPr lang="ko-KR" altLang="en-US" dirty="0" smtClean="0"/>
              <a:t>정적 테이블 및 동적 테이블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인코더가 가진 동적 테이블을 </a:t>
            </a:r>
            <a:r>
              <a:rPr lang="ko-KR" altLang="en-US" dirty="0" err="1" smtClean="0"/>
              <a:t>디코더도</a:t>
            </a:r>
            <a:r>
              <a:rPr lang="ko-KR" altLang="en-US" dirty="0" smtClean="0"/>
              <a:t> 동일하게 형성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정적 테이블에 매치되지 않은 키워드와 헤더는 </a:t>
            </a:r>
            <a:r>
              <a:rPr lang="en-US" altLang="ko-KR" dirty="0" smtClean="0"/>
              <a:t>Huffman </a:t>
            </a:r>
            <a:r>
              <a:rPr lang="ko-KR" altLang="en-US" dirty="0" smtClean="0"/>
              <a:t>코딩 처리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Huffman </a:t>
            </a:r>
            <a:r>
              <a:rPr lang="ko-KR" altLang="en-US" dirty="0" smtClean="0"/>
              <a:t>코딩을 했던 헤더 행 전체를 동적 테이블에 추가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62</a:t>
            </a:r>
            <a:r>
              <a:rPr lang="ko-KR" altLang="en-US" dirty="0" smtClean="0"/>
              <a:t>번이 맨 마지막에 추가된 엔트리</a:t>
            </a: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16</a:t>
            </a:r>
            <a:r>
              <a:rPr lang="ko-KR" altLang="en-US" dirty="0"/>
              <a:t>강</a:t>
            </a:r>
            <a:r>
              <a:rPr lang="en-US" altLang="ko-KR" dirty="0"/>
              <a:t>. </a:t>
            </a:r>
            <a:r>
              <a:rPr lang="en-US" altLang="ko-KR" dirty="0" err="1"/>
              <a:t>HyperText</a:t>
            </a:r>
            <a:r>
              <a:rPr lang="en-US" altLang="ko-KR" dirty="0"/>
              <a:t> Transfer Protocol (HTTP)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28</a:t>
            </a:fld>
            <a:endParaRPr lang="ko-KR" altLang="en-US"/>
          </a:p>
        </p:txBody>
      </p:sp>
      <p:pic>
        <p:nvPicPr>
          <p:cNvPr id="15362" name="_x285820960" descr="EMB000056d457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6720" y="4158275"/>
            <a:ext cx="5184085" cy="1821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1" name="_x285822080" descr="EMB000056d4570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430" y="1524160"/>
            <a:ext cx="5358375" cy="209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아래쪽 화살표 7"/>
          <p:cNvSpPr/>
          <p:nvPr/>
        </p:nvSpPr>
        <p:spPr>
          <a:xfrm>
            <a:off x="9184640" y="3698240"/>
            <a:ext cx="375920" cy="3788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4912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20.7 HTTP/2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압축의 결과로 산출된 바이트 시퀀스 </a:t>
            </a:r>
            <a:r>
              <a:rPr lang="en-US" altLang="ko-KR" dirty="0" smtClean="0"/>
              <a:t>= </a:t>
            </a:r>
            <a:r>
              <a:rPr lang="ko-KR" altLang="en-US" dirty="0" smtClean="0"/>
              <a:t>헤더 블록 </a:t>
            </a:r>
            <a:r>
              <a:rPr lang="en-US" altLang="ko-KR" dirty="0" smtClean="0"/>
              <a:t>fragment</a:t>
            </a:r>
          </a:p>
          <a:p>
            <a:pPr lvl="1"/>
            <a:r>
              <a:rPr lang="ko-KR" altLang="en-US" dirty="0"/>
              <a:t>예</a:t>
            </a: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16</a:t>
            </a:r>
            <a:r>
              <a:rPr lang="ko-KR" altLang="en-US" dirty="0"/>
              <a:t>강</a:t>
            </a:r>
            <a:r>
              <a:rPr lang="en-US" altLang="ko-KR" dirty="0"/>
              <a:t>. </a:t>
            </a:r>
            <a:r>
              <a:rPr lang="en-US" altLang="ko-KR" dirty="0" err="1"/>
              <a:t>HyperText</a:t>
            </a:r>
            <a:r>
              <a:rPr lang="en-US" altLang="ko-KR" dirty="0"/>
              <a:t> Transfer Protocol (HTTP)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29</a:t>
            </a:fld>
            <a:endParaRPr lang="ko-KR" altLang="en-US"/>
          </a:p>
        </p:txBody>
      </p:sp>
      <p:grpSp>
        <p:nvGrpSpPr>
          <p:cNvPr id="10" name="그룹 9"/>
          <p:cNvGrpSpPr/>
          <p:nvPr/>
        </p:nvGrpSpPr>
        <p:grpSpPr>
          <a:xfrm>
            <a:off x="1393975" y="2494347"/>
            <a:ext cx="5547360" cy="3815373"/>
            <a:chOff x="2509520" y="2336799"/>
            <a:chExt cx="5547360" cy="3815373"/>
          </a:xfrm>
        </p:grpSpPr>
        <p:pic>
          <p:nvPicPr>
            <p:cNvPr id="16385" name="_x285821200" descr="EMB000056d4571a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9520" y="2336799"/>
              <a:ext cx="5445760" cy="38153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직사각형 8"/>
            <p:cNvSpPr/>
            <p:nvPr/>
          </p:nvSpPr>
          <p:spPr>
            <a:xfrm>
              <a:off x="3068320" y="4602480"/>
              <a:ext cx="4988560" cy="22352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6387" name="_x285823840" descr="EMB000056d4571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725" y="2260612"/>
            <a:ext cx="4895850" cy="14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92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20.7 HTTP/2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5034280" cy="4741568"/>
          </a:xfrm>
        </p:spPr>
        <p:txBody>
          <a:bodyPr/>
          <a:lstStyle/>
          <a:p>
            <a:r>
              <a:rPr lang="ko-KR" altLang="en-US" dirty="0" smtClean="0"/>
              <a:t>프레임 구조는 각 객체를 별도의 스트림으로 </a:t>
            </a:r>
            <a:r>
              <a:rPr lang="ko-KR" altLang="en-US" dirty="0" err="1" smtClean="0"/>
              <a:t>멀티플렉싱하는데</a:t>
            </a:r>
            <a:r>
              <a:rPr lang="ko-KR" altLang="en-US" dirty="0" smtClean="0"/>
              <a:t> 좋음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TCP</a:t>
            </a:r>
            <a:r>
              <a:rPr lang="ko-KR" altLang="en-US" dirty="0"/>
              <a:t> </a:t>
            </a:r>
            <a:r>
              <a:rPr lang="ko-KR" altLang="en-US" dirty="0" smtClean="0"/>
              <a:t>연결을 많이 만들지 않고도 작은 웹 페이지 객체들의 로딩 시간 감소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HTTP  </a:t>
            </a:r>
            <a:r>
              <a:rPr lang="ko-KR" altLang="en-US" dirty="0" smtClean="0"/>
              <a:t>수준의 </a:t>
            </a:r>
            <a:r>
              <a:rPr lang="en-US" altLang="ko-KR" dirty="0" smtClean="0"/>
              <a:t>HOL </a:t>
            </a:r>
            <a:r>
              <a:rPr lang="ko-KR" altLang="en-US" dirty="0" smtClean="0"/>
              <a:t>블로킹 문제 해결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TCP </a:t>
            </a:r>
            <a:r>
              <a:rPr lang="ko-KR" altLang="en-US" dirty="0" smtClean="0"/>
              <a:t>수준의 </a:t>
            </a:r>
            <a:r>
              <a:rPr lang="en-US" altLang="ko-KR" dirty="0" smtClean="0"/>
              <a:t>HOL </a:t>
            </a:r>
            <a:r>
              <a:rPr lang="ko-KR" altLang="en-US" dirty="0" smtClean="0"/>
              <a:t>블로킹 문제를 해결한 것은 아님</a:t>
            </a: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16</a:t>
            </a:r>
            <a:r>
              <a:rPr lang="ko-KR" altLang="en-US" dirty="0"/>
              <a:t>강</a:t>
            </a:r>
            <a:r>
              <a:rPr lang="en-US" altLang="ko-KR" dirty="0"/>
              <a:t>. </a:t>
            </a:r>
            <a:r>
              <a:rPr lang="en-US" altLang="ko-KR" dirty="0" err="1"/>
              <a:t>HyperText</a:t>
            </a:r>
            <a:r>
              <a:rPr lang="en-US" altLang="ko-KR" dirty="0"/>
              <a:t> Transfer Protocol (HTTP)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30</a:t>
            </a:fld>
            <a:endParaRPr lang="ko-KR" altLang="en-US"/>
          </a:p>
        </p:txBody>
      </p:sp>
      <p:pic>
        <p:nvPicPr>
          <p:cNvPr id="10242" name="Picture 2" descr="HTTP/1 부터 HTTP/3 까지 알아보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299" y="1554480"/>
            <a:ext cx="5156816" cy="423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519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4750</TotalTime>
  <Words>1698</Words>
  <Application>Microsoft Office PowerPoint</Application>
  <PresentationFormat>와이드스크린</PresentationFormat>
  <Paragraphs>319</Paragraphs>
  <Slides>30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6" baseType="lpstr">
      <vt:lpstr>맑은 고딕</vt:lpstr>
      <vt:lpstr>Arial</vt:lpstr>
      <vt:lpstr>Calibri</vt:lpstr>
      <vt:lpstr>Calibri Light</vt:lpstr>
      <vt:lpstr>Wingdings</vt:lpstr>
      <vt:lpstr>Office Theme</vt:lpstr>
      <vt:lpstr>HyperText Transfer Protocol (HTTP)(2)</vt:lpstr>
      <vt:lpstr>20.5 HTTP 쿠키</vt:lpstr>
      <vt:lpstr>20.5 HTTP 쿠키</vt:lpstr>
      <vt:lpstr>20.5 HTTP 쿠키</vt:lpstr>
      <vt:lpstr>20.5 HTTP 쿠키</vt:lpstr>
      <vt:lpstr>20.5 HTTP 쿠키</vt:lpstr>
      <vt:lpstr>20.5 HTTP 쿠키</vt:lpstr>
      <vt:lpstr>20.5 HTTP 쿠키</vt:lpstr>
      <vt:lpstr>20.5 HTTP 쿠키</vt:lpstr>
      <vt:lpstr>20.5 HTTP 쿠키</vt:lpstr>
      <vt:lpstr>20.5 HTTP 쿠키</vt:lpstr>
      <vt:lpstr>20.5 HTTP 쿠키</vt:lpstr>
      <vt:lpstr>20.5 HTTP 쿠키</vt:lpstr>
      <vt:lpstr>20.5 HTTP 쿠키</vt:lpstr>
      <vt:lpstr>20.5 HTTP 쿠키</vt:lpstr>
      <vt:lpstr>20.6 Cross-Origin Resource Sharing (CORS)</vt:lpstr>
      <vt:lpstr>20.6 Cross-Origin Resource Sharing (CORS)</vt:lpstr>
      <vt:lpstr>20.6 Cross-Origin Resource Sharing (CORS)</vt:lpstr>
      <vt:lpstr>20.6 Cross-Origin Resource Sharing (CORS)</vt:lpstr>
      <vt:lpstr>20.6 Cross-Origin Resource Sharing (CORS)</vt:lpstr>
      <vt:lpstr>20.6 Cross-Origin Resource Sharing (CORS)</vt:lpstr>
      <vt:lpstr>20.6 Cross-Origin Resource Sharing (CORS)</vt:lpstr>
      <vt:lpstr>20.7 HTTP/2</vt:lpstr>
      <vt:lpstr>20.7 HTTP/2</vt:lpstr>
      <vt:lpstr>20.7 HTTP/2</vt:lpstr>
      <vt:lpstr>20.7 HTTP/2</vt:lpstr>
      <vt:lpstr>20.7 HTTP/2</vt:lpstr>
      <vt:lpstr>20.7 HTTP/2</vt:lpstr>
      <vt:lpstr>20.7 HTTP/2</vt:lpstr>
      <vt:lpstr>20.7 HTTP/2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김효곤[ 교수 / 컴퓨터학과 ]</dc:creator>
  <cp:lastModifiedBy>samsung</cp:lastModifiedBy>
  <cp:revision>1888</cp:revision>
  <dcterms:created xsi:type="dcterms:W3CDTF">2022-12-30T23:03:05Z</dcterms:created>
  <dcterms:modified xsi:type="dcterms:W3CDTF">2023-06-08T04:40:57Z</dcterms:modified>
</cp:coreProperties>
</file>