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65" r:id="rId4"/>
    <p:sldId id="262" r:id="rId5"/>
    <p:sldId id="266" r:id="rId6"/>
    <p:sldId id="264" r:id="rId7"/>
    <p:sldId id="268" r:id="rId8"/>
    <p:sldId id="270" r:id="rId9"/>
    <p:sldId id="272" r:id="rId10"/>
    <p:sldId id="274" r:id="rId11"/>
    <p:sldId id="276" r:id="rId12"/>
    <p:sldId id="277" r:id="rId13"/>
    <p:sldId id="267" r:id="rId14"/>
    <p:sldId id="263" r:id="rId1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147" autoAdjust="0"/>
  </p:normalViewPr>
  <p:slideViewPr>
    <p:cSldViewPr>
      <p:cViewPr varScale="1">
        <p:scale>
          <a:sx n="77" d="100"/>
          <a:sy n="77" d="100"/>
        </p:scale>
        <p:origin x="90" y="4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B88454-19C1-40DF-ACCE-BB699500A073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55B22D-BB03-4AA3-AE20-BB094DD4657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33624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2015-11-25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mp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mp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</a:t>
            </a:r>
            <a:r>
              <a:rPr lang="en-US" altLang="ko-KR" dirty="0" smtClean="0"/>
              <a:t>10.2: UDP Header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서경진</a:t>
            </a:r>
            <a:endParaRPr lang="en-US" altLang="ko-KR" dirty="0" smtClean="0"/>
          </a:p>
          <a:p>
            <a:r>
              <a:rPr lang="en-US" altLang="ko-KR" dirty="0" smtClean="0"/>
              <a:t>2015010493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UDP Header</a:t>
            </a:r>
            <a:endParaRPr lang="ko-KR" altLang="en-US" dirty="0"/>
          </a:p>
        </p:txBody>
      </p:sp>
      <p:pic>
        <p:nvPicPr>
          <p:cNvPr id="5" name="내용 개체 틀 4" descr="10장.pdf - Chrome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41" t="29567" r="27765" b="25355"/>
          <a:stretch/>
        </p:blipFill>
        <p:spPr>
          <a:xfrm>
            <a:off x="3830566" y="1545758"/>
            <a:ext cx="5201133" cy="3962768"/>
          </a:xfrm>
        </p:spPr>
      </p:pic>
      <p:sp>
        <p:nvSpPr>
          <p:cNvPr id="6" name="직사각형 5"/>
          <p:cNvSpPr/>
          <p:nvPr/>
        </p:nvSpPr>
        <p:spPr>
          <a:xfrm>
            <a:off x="230832" y="3754200"/>
            <a:ext cx="3600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Transport protocols such as TCP, UDP, and SCTP [RFC4960] use the destination port number to help </a:t>
            </a:r>
            <a:r>
              <a:rPr lang="en-US" altLang="ko-KR" dirty="0" err="1"/>
              <a:t>demultiplex</a:t>
            </a:r>
            <a:r>
              <a:rPr lang="en-US" altLang="ko-KR" dirty="0"/>
              <a:t> incoming data from </a:t>
            </a:r>
            <a:r>
              <a:rPr lang="en-US" altLang="ko-KR" dirty="0" smtClean="0"/>
              <a:t>IP.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179512" y="1772816"/>
            <a:ext cx="387808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In UDP, port numbers are positive 16-bit numbers, and the source port number is optional; it may be set to 0 if the sender of the datagram never requires a reply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</a:t>
            </a:r>
            <a:r>
              <a:rPr lang="en-US" altLang="ko-KR" dirty="0" smtClean="0"/>
              <a:t>10.3: UDP Checksum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196070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UDP Checksum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215516" y="1923797"/>
            <a:ext cx="38780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It covers the UDP header, the UDP data, and a pseudo-header (defined later in this section).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It </a:t>
            </a:r>
            <a:r>
              <a:rPr lang="en-US" altLang="ko-KR" dirty="0"/>
              <a:t>is computed at the initial sender and checked at the final destination.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ko-KR" altLang="en-US" dirty="0"/>
          </a:p>
        </p:txBody>
      </p:sp>
      <p:pic>
        <p:nvPicPr>
          <p:cNvPr id="4" name="그림 3" descr="10장.pdf - Chrom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8" t="19551" r="25991" b="36350"/>
          <a:stretch/>
        </p:blipFill>
        <p:spPr>
          <a:xfrm>
            <a:off x="4860032" y="1250874"/>
            <a:ext cx="3600401" cy="3780421"/>
          </a:xfrm>
          <a:prstGeom prst="rect">
            <a:avLst/>
          </a:prstGeom>
        </p:spPr>
      </p:pic>
      <p:sp>
        <p:nvSpPr>
          <p:cNvPr id="8" name="직사각형 7"/>
          <p:cNvSpPr/>
          <p:nvPr/>
        </p:nvSpPr>
        <p:spPr>
          <a:xfrm>
            <a:off x="215516" y="4915034"/>
            <a:ext cx="87129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smtClean="0"/>
              <a:t>The </a:t>
            </a:r>
            <a:r>
              <a:rPr lang="en-US" altLang="ko-KR" dirty="0"/>
              <a:t>length of the UDP datagram can be an odd number of bytes, whereas the checksum algorithm adds 16-bit words (always an even number of bytes). </a:t>
            </a:r>
            <a:r>
              <a:rPr lang="en-US" altLang="ko-KR" dirty="0" smtClean="0"/>
              <a:t/>
            </a:r>
            <a:br>
              <a:rPr lang="en-US" altLang="ko-KR" dirty="0" smtClean="0"/>
            </a:b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UDP (as well as TCP) computes its checksum over a 12-byte pseudo-header derived (solely) from fields in the IPv4 header or a 40-byte pseudo-header derived from fields in the IPv6 header</a:t>
            </a:r>
            <a:r>
              <a:rPr lang="en-US" altLang="ko-KR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7818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</a:t>
            </a:r>
            <a:r>
              <a:rPr lang="en-US" altLang="ko-KR" dirty="0" smtClean="0"/>
              <a:t>10.5: UDP and IPv6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518428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UDP </a:t>
            </a:r>
            <a:r>
              <a:rPr lang="en-US" altLang="ko-KR" dirty="0"/>
              <a:t>and IPv6</a:t>
            </a:r>
            <a:endParaRPr lang="ko-KR" altLang="en-US" dirty="0"/>
          </a:p>
        </p:txBody>
      </p:sp>
      <p:pic>
        <p:nvPicPr>
          <p:cNvPr id="5" name="그림 4" descr="10장.pdf - Chrom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8" t="21651" r="25991" b="60499"/>
          <a:stretch/>
        </p:blipFill>
        <p:spPr>
          <a:xfrm>
            <a:off x="1331640" y="1052736"/>
            <a:ext cx="6840760" cy="2907323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394936" y="4122514"/>
            <a:ext cx="849754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when UDP is used with IPv6, a pseudo-header checksum, common to both UDP and TCP, is required (by Section 8 of [RFC2460]). The construction of the pseudo-header is given in Figure 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394936" y="5229200"/>
            <a:ext cx="84975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First, in IPv6, the minimum MTU size is 1280 bytes (as opposed to the 576 bytes required by IPv4 as the minimum size required to be supported by all hosts</a:t>
            </a:r>
            <a:r>
              <a:rPr lang="en-US" altLang="ko-KR" dirty="0" smtClean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IPv6 supports </a:t>
            </a:r>
            <a:r>
              <a:rPr lang="en-US" altLang="ko-KR" dirty="0" err="1"/>
              <a:t>jumbograms</a:t>
            </a:r>
            <a:r>
              <a:rPr lang="en-US" altLang="ko-KR" dirty="0"/>
              <a:t> (packets larger than 65,535 bytes).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4027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UDP </a:t>
            </a:r>
            <a:r>
              <a:rPr lang="en-US" altLang="ko-KR" dirty="0"/>
              <a:t>and IPv6</a:t>
            </a:r>
            <a:endParaRPr lang="ko-KR" altLang="en-US" dirty="0"/>
          </a:p>
        </p:txBody>
      </p:sp>
      <p:pic>
        <p:nvPicPr>
          <p:cNvPr id="4" name="그림 3" descr="10장.pdf - Chrom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48" t="37400" r="22562" b="37401"/>
          <a:stretch/>
        </p:blipFill>
        <p:spPr>
          <a:xfrm>
            <a:off x="3485371" y="3905672"/>
            <a:ext cx="5658629" cy="2952328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457200" y="1124744"/>
            <a:ext cx="82296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err="1"/>
              <a:t>Teredo</a:t>
            </a:r>
            <a:r>
              <a:rPr lang="en-US" altLang="ko-KR" dirty="0"/>
              <a:t> (also called </a:t>
            </a:r>
            <a:r>
              <a:rPr lang="en-US" altLang="ko-KR" dirty="0" err="1"/>
              <a:t>Teredo</a:t>
            </a:r>
            <a:r>
              <a:rPr lang="en-US" altLang="ko-KR" dirty="0"/>
              <a:t> tunneling) transports IPv6 datagrams in the payload area of UDP/IPv4 datagrams for systems that have no other IPv6 connectivity options. </a:t>
            </a: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 err="1"/>
              <a:t>Teredo</a:t>
            </a:r>
            <a:r>
              <a:rPr lang="en-US" altLang="ko-KR" dirty="0"/>
              <a:t> clients are IPv4/IPv6 hosts that implement a </a:t>
            </a:r>
            <a:r>
              <a:rPr lang="en-US" altLang="ko-KR" dirty="0" err="1"/>
              <a:t>Teredo</a:t>
            </a:r>
            <a:r>
              <a:rPr lang="en-US" altLang="ko-KR" dirty="0"/>
              <a:t> tunneling interface. Such interfaces are assigned special </a:t>
            </a:r>
            <a:r>
              <a:rPr lang="en-US" altLang="ko-KR" dirty="0" err="1"/>
              <a:t>Teredo</a:t>
            </a:r>
            <a:r>
              <a:rPr lang="en-US" altLang="ko-KR" dirty="0"/>
              <a:t> addresses using the 2001::/32 IPv6 prefix after having successfully engaged in a “qualification” procedure, described in the next paragraph. </a:t>
            </a:r>
            <a:r>
              <a:rPr lang="en-US" altLang="ko-KR" dirty="0" err="1"/>
              <a:t>Teredo</a:t>
            </a:r>
            <a:r>
              <a:rPr lang="en-US" altLang="ko-KR" dirty="0"/>
              <a:t> servers, which serve a general purpose similar to STUN </a:t>
            </a:r>
            <a:r>
              <a:rPr lang="en-US" altLang="ko-KR" dirty="0" smtClean="0"/>
              <a:t>servers, </a:t>
            </a:r>
            <a:r>
              <a:rPr lang="en-US" altLang="ko-KR" dirty="0"/>
              <a:t>are used to help establish direct tunnels of </a:t>
            </a:r>
            <a:r>
              <a:rPr lang="en-US" altLang="ko-KR" dirty="0" err="1"/>
              <a:t>Teredo</a:t>
            </a:r>
            <a:r>
              <a:rPr lang="en-US" altLang="ko-KR" dirty="0"/>
              <a:t>-encapsulated IPv6 packets through NATs.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00774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UDP </a:t>
            </a:r>
            <a:r>
              <a:rPr lang="en-US" altLang="ko-KR" dirty="0"/>
              <a:t>and IPv6</a:t>
            </a:r>
            <a:endParaRPr lang="ko-KR" altLang="en-US" dirty="0"/>
          </a:p>
        </p:txBody>
      </p:sp>
      <p:pic>
        <p:nvPicPr>
          <p:cNvPr id="3" name="그림 2" descr="10장.pdf - Chrom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91" t="24800" r="25992" b="41600"/>
          <a:stretch/>
        </p:blipFill>
        <p:spPr>
          <a:xfrm>
            <a:off x="4572000" y="1123951"/>
            <a:ext cx="4540264" cy="3459249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07504" y="2204864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The RA contains a Prefix Information option with a valid </a:t>
            </a:r>
            <a:r>
              <a:rPr lang="en-US" altLang="ko-KR" dirty="0" err="1"/>
              <a:t>Teredo</a:t>
            </a:r>
            <a:r>
              <a:rPr lang="en-US" altLang="ko-KR" dirty="0"/>
              <a:t> prefix (see Chapter 2). The Origin Indication provides the client with knowledge of its own mapped address and port </a:t>
            </a:r>
            <a:r>
              <a:rPr lang="en-US" altLang="ko-KR" dirty="0" smtClean="0"/>
              <a:t>information.</a:t>
            </a:r>
            <a:endParaRPr lang="ko-KR" altLang="en-US" dirty="0"/>
          </a:p>
        </p:txBody>
      </p:sp>
      <p:sp>
        <p:nvSpPr>
          <p:cNvPr id="6" name="직사각형 5"/>
          <p:cNvSpPr/>
          <p:nvPr/>
        </p:nvSpPr>
        <p:spPr>
          <a:xfrm>
            <a:off x="323528" y="4796502"/>
            <a:ext cx="81369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A </a:t>
            </a:r>
            <a:r>
              <a:rPr lang="en-US" altLang="ko-KR" dirty="0" err="1"/>
              <a:t>Teredo</a:t>
            </a:r>
            <a:r>
              <a:rPr lang="en-US" altLang="ko-KR" dirty="0"/>
              <a:t> address (see Figure 10-7) contains the </a:t>
            </a:r>
            <a:r>
              <a:rPr lang="en-US" altLang="ko-KR" dirty="0" err="1"/>
              <a:t>Teredo</a:t>
            </a:r>
            <a:r>
              <a:rPr lang="en-US" altLang="ko-KR" dirty="0"/>
              <a:t> prefix (2001::/32), the IPv4 address of the </a:t>
            </a:r>
            <a:r>
              <a:rPr lang="en-US" altLang="ko-KR" dirty="0" err="1"/>
              <a:t>Teredo</a:t>
            </a:r>
            <a:r>
              <a:rPr lang="en-US" altLang="ko-KR" dirty="0"/>
              <a:t> server, a 16-bit Flags field detailed in the next paragraph, followed by the mapped port number and mapped IPv4 address.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32891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UDP </a:t>
            </a:r>
            <a:r>
              <a:rPr lang="en-US" altLang="ko-KR" dirty="0"/>
              <a:t>and IPv6</a:t>
            </a:r>
            <a:endParaRPr lang="ko-KR" altLang="en-US" dirty="0"/>
          </a:p>
        </p:txBody>
      </p:sp>
      <p:pic>
        <p:nvPicPr>
          <p:cNvPr id="4" name="그림 3" descr="10장.pdf - Chrom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4" t="32150" r="28278" b="51050"/>
          <a:stretch/>
        </p:blipFill>
        <p:spPr>
          <a:xfrm>
            <a:off x="1115616" y="1052736"/>
            <a:ext cx="6768752" cy="2304256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79512" y="3861048"/>
            <a:ext cx="85072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the C (cone NAT) bit field was used to indicate if a cone NAT was encountered and to arrange appropriate support, but this usage is now deprecated and the field should be set to 0 </a:t>
            </a: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The U (Universal) and G (Group) bit fields are available for future use but are also currently set to 0. The Random1 and Random2 field values are chosen as random numbers according to [RFC5991] to make </a:t>
            </a:r>
            <a:r>
              <a:rPr lang="en-US" altLang="ko-KR" dirty="0" err="1"/>
              <a:t>Teredo</a:t>
            </a:r>
            <a:r>
              <a:rPr lang="en-US" altLang="ko-KR" dirty="0"/>
              <a:t> addresses harder to guess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51588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UDP </a:t>
            </a:r>
            <a:r>
              <a:rPr lang="en-US" altLang="ko-KR" dirty="0"/>
              <a:t>and IPv6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318356" y="1124744"/>
            <a:ext cx="8507288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+mj-ea"/>
              <a:buAutoNum type="circleNumDbPlain"/>
            </a:pPr>
            <a:r>
              <a:rPr lang="en-US" altLang="ko-KR" dirty="0" smtClean="0"/>
              <a:t>When a qualified client has a packet to send to an IPv6 host (i.e., one that does not use a </a:t>
            </a:r>
            <a:r>
              <a:rPr lang="en-US" altLang="ko-KR" dirty="0" err="1" smtClean="0"/>
              <a:t>Teredo</a:t>
            </a:r>
            <a:r>
              <a:rPr lang="en-US" altLang="ko-KR" dirty="0" smtClean="0"/>
              <a:t> address), it first determines whether it already knows a </a:t>
            </a:r>
            <a:r>
              <a:rPr lang="en-US" altLang="ko-KR" dirty="0" err="1" smtClean="0"/>
              <a:t>Teredo</a:t>
            </a:r>
            <a:r>
              <a:rPr lang="en-US" altLang="ko-KR" dirty="0" smtClean="0"/>
              <a:t> relay for the destination. If so, the packet is sent using Simple Encapsulation. If not, the client formats an ICMPv6 Echo Request containing a large (e.g., 64-bit) random number and sends it to the IPv6 destination by way of the </a:t>
            </a:r>
            <a:r>
              <a:rPr lang="en-US" altLang="ko-KR" dirty="0" err="1" smtClean="0"/>
              <a:t>Teredo</a:t>
            </a:r>
            <a:r>
              <a:rPr lang="en-US" altLang="ko-KR" dirty="0" smtClean="0"/>
              <a:t> server. </a:t>
            </a:r>
          </a:p>
          <a:p>
            <a:pPr marL="342900" indent="-342900">
              <a:buFont typeface="+mj-ea"/>
              <a:buAutoNum type="circleNumDbPlain"/>
            </a:pPr>
            <a:endParaRPr lang="en-US" altLang="ko-KR" dirty="0"/>
          </a:p>
          <a:p>
            <a:pPr marL="342900" indent="-342900">
              <a:buFont typeface="+mj-ea"/>
              <a:buAutoNum type="circleNumDbPlain"/>
            </a:pPr>
            <a:r>
              <a:rPr lang="en-US" altLang="ko-KR" dirty="0" smtClean="0"/>
              <a:t>The server forwards this packet to the destination IPv6 host.</a:t>
            </a:r>
          </a:p>
          <a:p>
            <a:pPr marL="342900" indent="-342900">
              <a:buFont typeface="+mj-ea"/>
              <a:buAutoNum type="circleNumDbPlain"/>
            </a:pPr>
            <a:endParaRPr lang="en-US" altLang="ko-KR" dirty="0"/>
          </a:p>
          <a:p>
            <a:pPr marL="342900" indent="-342900">
              <a:buFont typeface="+mj-ea"/>
              <a:buAutoNum type="circleNumDbPlain"/>
            </a:pPr>
            <a:r>
              <a:rPr lang="en-US" altLang="ko-KR" dirty="0" smtClean="0"/>
              <a:t>The </a:t>
            </a:r>
            <a:r>
              <a:rPr lang="en-US" altLang="ko-KR" dirty="0"/>
              <a:t>receiving host sees an incoming IPv6 datagram with the source address equal to the </a:t>
            </a:r>
            <a:r>
              <a:rPr lang="en-US" altLang="ko-KR" dirty="0" err="1"/>
              <a:t>Teredo</a:t>
            </a:r>
            <a:r>
              <a:rPr lang="en-US" altLang="ko-KR" dirty="0"/>
              <a:t> address of the client. </a:t>
            </a:r>
          </a:p>
          <a:p>
            <a:pPr marL="342900" indent="-342900">
              <a:buFont typeface="+mj-ea"/>
              <a:buAutoNum type="circleNumDbPlain"/>
            </a:pPr>
            <a:endParaRPr lang="en-US" altLang="ko-KR" dirty="0" smtClean="0"/>
          </a:p>
          <a:p>
            <a:pPr marL="342900" indent="-342900">
              <a:buFont typeface="+mj-ea"/>
              <a:buAutoNum type="circleNumDbPlain"/>
            </a:pPr>
            <a:r>
              <a:rPr lang="en-US" altLang="ko-KR" dirty="0"/>
              <a:t>I</a:t>
            </a:r>
            <a:r>
              <a:rPr lang="en-US" altLang="ko-KR" dirty="0" smtClean="0"/>
              <a:t>t </a:t>
            </a:r>
            <a:r>
              <a:rPr lang="en-US" altLang="ko-KR" dirty="0"/>
              <a:t>forms an Echo Reply, which is routed to the nearest </a:t>
            </a:r>
            <a:r>
              <a:rPr lang="en-US" altLang="ko-KR" dirty="0" err="1"/>
              <a:t>Teredo</a:t>
            </a:r>
            <a:r>
              <a:rPr lang="en-US" altLang="ko-KR" dirty="0"/>
              <a:t> relay. </a:t>
            </a:r>
            <a:endParaRPr lang="en-US" altLang="ko-KR" dirty="0" smtClean="0"/>
          </a:p>
          <a:p>
            <a:pPr marL="342900" indent="-342900">
              <a:buFont typeface="+mj-ea"/>
              <a:buAutoNum type="circleNumDbPlain"/>
            </a:pPr>
            <a:endParaRPr lang="en-US" altLang="ko-KR" dirty="0"/>
          </a:p>
          <a:p>
            <a:pPr marL="342900" indent="-342900">
              <a:buFont typeface="+mj-ea"/>
              <a:buAutoNum type="circleNumDbPlain"/>
            </a:pPr>
            <a:endParaRPr lang="en-US" altLang="ko-KR" dirty="0" smtClean="0"/>
          </a:p>
          <a:p>
            <a:pPr marL="342900" indent="-342900">
              <a:buFont typeface="+mj-ea"/>
              <a:buAutoNum type="circleNumDbPlain"/>
            </a:pPr>
            <a:endParaRPr lang="en-US" altLang="ko-KR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dirty="0"/>
              <a:t>As of [RFC6081], </a:t>
            </a:r>
            <a:r>
              <a:rPr lang="en-US" altLang="ko-KR" dirty="0" err="1"/>
              <a:t>Teredo</a:t>
            </a:r>
            <a:r>
              <a:rPr lang="en-US" altLang="ko-KR" dirty="0"/>
              <a:t> can support a number of optional extensions, several of which help to support </a:t>
            </a:r>
            <a:r>
              <a:rPr lang="en-US" altLang="ko-KR" dirty="0" err="1"/>
              <a:t>Teredo</a:t>
            </a:r>
            <a:r>
              <a:rPr lang="en-US" altLang="ko-KR" dirty="0"/>
              <a:t> operation with symmetric NATs.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856907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UDP </a:t>
            </a:r>
            <a:r>
              <a:rPr lang="en-US" altLang="ko-KR" dirty="0"/>
              <a:t>and IPv6</a:t>
            </a:r>
            <a:endParaRPr lang="ko-KR" altLang="en-US" dirty="0"/>
          </a:p>
        </p:txBody>
      </p:sp>
      <p:sp>
        <p:nvSpPr>
          <p:cNvPr id="7" name="직사각형 6"/>
          <p:cNvSpPr/>
          <p:nvPr/>
        </p:nvSpPr>
        <p:spPr>
          <a:xfrm>
            <a:off x="318356" y="4005064"/>
            <a:ext cx="850728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The Nonce trailer contains a 32-bit random value that is unique for each message. It is a security measure to guard against replay attacks (see Chapter 18) and is used with either HP or SNS (IPv4 address, port) pairs.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The ND Option trailer includes 1 byte that indicates either </a:t>
            </a:r>
            <a:r>
              <a:rPr lang="en-US" altLang="ko-KR" dirty="0" err="1"/>
              <a:t>TeredoDiscoverySolicitation</a:t>
            </a:r>
            <a:r>
              <a:rPr lang="en-US" altLang="ko-KR" dirty="0"/>
              <a:t> (0x00) or </a:t>
            </a:r>
            <a:r>
              <a:rPr lang="en-US" altLang="ko-KR" dirty="0" err="1"/>
              <a:t>TeredoDiscoveryAdvertisement</a:t>
            </a:r>
            <a:r>
              <a:rPr lang="en-US" altLang="ko-KR" dirty="0"/>
              <a:t> (0x01). In the first case, the receiver is requested to respond with a direct bubble (i.e., sent directly between </a:t>
            </a:r>
            <a:r>
              <a:rPr lang="en-US" altLang="ko-KR" dirty="0" err="1"/>
              <a:t>Teredo</a:t>
            </a:r>
            <a:r>
              <a:rPr lang="en-US" altLang="ko-KR" dirty="0"/>
              <a:t> clients) containing the second form of message</a:t>
            </a:r>
            <a:endParaRPr lang="ko-KR" altLang="en-US" dirty="0"/>
          </a:p>
        </p:txBody>
      </p:sp>
      <p:pic>
        <p:nvPicPr>
          <p:cNvPr id="3" name="그림 2" descr="10장.pdf - Chrom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418" t="22700" r="22561" b="57350"/>
          <a:stretch/>
        </p:blipFill>
        <p:spPr>
          <a:xfrm>
            <a:off x="1223628" y="1158543"/>
            <a:ext cx="6696744" cy="2596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575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UDP </a:t>
            </a:r>
            <a:r>
              <a:rPr lang="en-US" altLang="ko-KR" dirty="0"/>
              <a:t>and IPv6</a:t>
            </a:r>
            <a:endParaRPr lang="ko-KR" altLang="en-US" dirty="0"/>
          </a:p>
        </p:txBody>
      </p:sp>
      <p:pic>
        <p:nvPicPr>
          <p:cNvPr id="4" name="그림 3" descr="10장.pdf - Chrom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564" t="32150" r="28278" b="51050"/>
          <a:stretch/>
        </p:blipFill>
        <p:spPr>
          <a:xfrm>
            <a:off x="1115616" y="1052736"/>
            <a:ext cx="6768752" cy="2304256"/>
          </a:xfrm>
          <a:prstGeom prst="rect">
            <a:avLst/>
          </a:prstGeom>
        </p:spPr>
      </p:pic>
      <p:sp>
        <p:nvSpPr>
          <p:cNvPr id="7" name="직사각형 6"/>
          <p:cNvSpPr/>
          <p:nvPr/>
        </p:nvSpPr>
        <p:spPr>
          <a:xfrm>
            <a:off x="179512" y="3861048"/>
            <a:ext cx="850728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the C (cone NAT) bit field was used to indicate if a cone NAT was encountered and to arrange appropriate support, but this usage is now deprecated and the field should be set to 0 </a:t>
            </a:r>
            <a:endParaRPr lang="en-US" altLang="ko-KR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ko-KR" dirty="0"/>
              <a:t>The U (Universal) and G (Group) bit fields are available for future use but are also currently set to 0. The Random1 and Random2 field values are chosen as random numbers according to [RFC5991] to make </a:t>
            </a:r>
            <a:r>
              <a:rPr lang="en-US" altLang="ko-KR" dirty="0" err="1"/>
              <a:t>Teredo</a:t>
            </a:r>
            <a:r>
              <a:rPr lang="en-US" altLang="ko-KR" dirty="0"/>
              <a:t> addresses harder to guess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087230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</a:t>
            </a:r>
            <a:r>
              <a:rPr lang="en-US" altLang="ko-KR" dirty="0" smtClean="0"/>
              <a:t>10.6. UDP-Lite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49649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UDP-Lite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A protocol called UDP-Lite or </a:t>
            </a:r>
            <a:r>
              <a:rPr lang="en-US" altLang="ko-KR" dirty="0" err="1"/>
              <a:t>UDPLite</a:t>
            </a:r>
            <a:r>
              <a:rPr lang="en-US" altLang="ko-KR" dirty="0"/>
              <a:t> [RFC3828] addresses this issue by modifying the conventional UDP protocol to provide partial </a:t>
            </a:r>
            <a:r>
              <a:rPr lang="en-US" altLang="ko-KR" dirty="0" smtClean="0"/>
              <a:t>checksums</a:t>
            </a:r>
            <a:r>
              <a:rPr lang="en-US" altLang="ko-KR" dirty="0"/>
              <a:t>. </a:t>
            </a:r>
            <a:endParaRPr lang="en-US" altLang="ko-KR" dirty="0" smtClean="0"/>
          </a:p>
          <a:p>
            <a:r>
              <a:rPr lang="en-US" altLang="ko-KR" dirty="0"/>
              <a:t>UDP-Lite modifies the UDP header by replacing the (redundant) Length field with a Checksum Coverage field</a:t>
            </a:r>
            <a:endParaRPr lang="ko-KR" altLang="en-US" dirty="0"/>
          </a:p>
        </p:txBody>
      </p:sp>
      <p:pic>
        <p:nvPicPr>
          <p:cNvPr id="4" name="그림 3" descr="10장.pdf - Chrome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8" t="34250" r="25991" b="50000"/>
          <a:stretch/>
        </p:blipFill>
        <p:spPr>
          <a:xfrm>
            <a:off x="778895" y="3494195"/>
            <a:ext cx="7872875" cy="2952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18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2328</TotalTime>
  <Words>880</Words>
  <Application>Microsoft Office PowerPoint</Application>
  <PresentationFormat>화면 슬라이드 쇼(4:3)</PresentationFormat>
  <Paragraphs>53</Paragraphs>
  <Slides>14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7" baseType="lpstr">
      <vt:lpstr>맑은 고딕</vt:lpstr>
      <vt:lpstr>Arial</vt:lpstr>
      <vt:lpstr>Office 테마</vt:lpstr>
      <vt:lpstr>Section 10.2: UDP Header</vt:lpstr>
      <vt:lpstr>UDP Header</vt:lpstr>
      <vt:lpstr>Section 10.3: UDP Checksum</vt:lpstr>
      <vt:lpstr>UDP Checksum</vt:lpstr>
      <vt:lpstr>Section 10.5: UDP and IPv6</vt:lpstr>
      <vt:lpstr>UDP and IPv6</vt:lpstr>
      <vt:lpstr>UDP and IPv6</vt:lpstr>
      <vt:lpstr>UDP and IPv6</vt:lpstr>
      <vt:lpstr>UDP and IPv6</vt:lpstr>
      <vt:lpstr>UDP and IPv6</vt:lpstr>
      <vt:lpstr>UDP and IPv6</vt:lpstr>
      <vt:lpstr>UDP and IPv6</vt:lpstr>
      <vt:lpstr>Section 10.6. UDP-Lite</vt:lpstr>
      <vt:lpstr>UDP-Lite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서경진</cp:lastModifiedBy>
  <cp:revision>28</cp:revision>
  <dcterms:created xsi:type="dcterms:W3CDTF">2006-10-05T04:04:58Z</dcterms:created>
  <dcterms:modified xsi:type="dcterms:W3CDTF">2015-11-25T03:15:28Z</dcterms:modified>
</cp:coreProperties>
</file>