
<file path=[Content_Types].xml><?xml version="1.0" encoding="utf-8"?>
<Types xmlns="http://schemas.openxmlformats.org/package/2006/content-types">
  <Default Extension="tmp" ContentType="image/png"/>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72" r:id="rId1"/>
  </p:sldMasterIdLst>
  <p:notesMasterIdLst>
    <p:notesMasterId r:id="rId45"/>
  </p:notesMasterIdLst>
  <p:sldIdLst>
    <p:sldId id="256" r:id="rId2"/>
    <p:sldId id="257" r:id="rId3"/>
    <p:sldId id="258" r:id="rId4"/>
    <p:sldId id="259" r:id="rId5"/>
    <p:sldId id="260" r:id="rId6"/>
    <p:sldId id="263" r:id="rId7"/>
    <p:sldId id="262" r:id="rId8"/>
    <p:sldId id="264" r:id="rId9"/>
    <p:sldId id="265" r:id="rId10"/>
    <p:sldId id="266" r:id="rId11"/>
    <p:sldId id="267" r:id="rId12"/>
    <p:sldId id="268" r:id="rId13"/>
    <p:sldId id="270" r:id="rId14"/>
    <p:sldId id="269" r:id="rId15"/>
    <p:sldId id="271" r:id="rId16"/>
    <p:sldId id="272" r:id="rId17"/>
    <p:sldId id="273" r:id="rId18"/>
    <p:sldId id="274" r:id="rId19"/>
    <p:sldId id="275" r:id="rId20"/>
    <p:sldId id="276" r:id="rId21"/>
    <p:sldId id="278" r:id="rId22"/>
    <p:sldId id="277"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8" r:id="rId42"/>
    <p:sldId id="299" r:id="rId43"/>
    <p:sldId id="300" r:id="rId44"/>
  </p:sldIdLst>
  <p:sldSz cx="12192000" cy="6858000"/>
  <p:notesSz cx="6858000" cy="9144000"/>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980" autoAdjust="0"/>
    <p:restoredTop sz="78496" autoAdjust="0"/>
  </p:normalViewPr>
  <p:slideViewPr>
    <p:cSldViewPr snapToGrid="0">
      <p:cViewPr varScale="1">
        <p:scale>
          <a:sx n="95" d="100"/>
          <a:sy n="95" d="100"/>
        </p:scale>
        <p:origin x="1080"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ko-KR" altLang="en-US"/>
          </a:p>
        </p:txBody>
      </p:sp>
      <p:sp>
        <p:nvSpPr>
          <p:cNvPr id="3" name="날짜 개체 틀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32C4C3F-2B5D-4993-B75F-EF3740E72F4F}" type="datetimeFigureOut">
              <a:rPr lang="ko-KR" altLang="en-US" smtClean="0"/>
              <a:t>2013-08-14</a:t>
            </a:fld>
            <a:endParaRPr lang="ko-KR" altLang="en-US"/>
          </a:p>
        </p:txBody>
      </p:sp>
      <p:sp>
        <p:nvSpPr>
          <p:cNvPr id="4" name="슬라이드 이미지 개체 틀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ko-KR" altLang="en-US"/>
          </a:p>
        </p:txBody>
      </p:sp>
      <p:sp>
        <p:nvSpPr>
          <p:cNvPr id="5" name="슬라이드 노트 개체 틀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6" name="바닥글 개체 틀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ko-KR" altLang="en-US"/>
          </a:p>
        </p:txBody>
      </p:sp>
      <p:sp>
        <p:nvSpPr>
          <p:cNvPr id="7" name="슬라이드 번호 개체 틀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D43D032-5426-48C6-BB69-E1D2E542798B}" type="slidenum">
              <a:rPr lang="ko-KR" altLang="en-US" smtClean="0"/>
              <a:t>‹#›</a:t>
            </a:fld>
            <a:endParaRPr lang="ko-KR" altLang="en-US"/>
          </a:p>
        </p:txBody>
      </p:sp>
    </p:spTree>
    <p:extLst>
      <p:ext uri="{BB962C8B-B14F-4D97-AF65-F5344CB8AC3E}">
        <p14:creationId xmlns:p14="http://schemas.microsoft.com/office/powerpoint/2010/main" val="844202162"/>
      </p:ext>
    </p:extLst>
  </p:cSld>
  <p:clrMap bg1="lt1" tx1="dk1" bg2="lt2" tx2="dk2" accent1="accent1" accent2="accent2" accent3="accent3" accent4="accent4" accent5="accent5" accent6="accent6" hlink="hlink" folHlink="folHlink"/>
  <p:notesStyle>
    <a:lvl1pPr marL="0" algn="l" defTabSz="914400" rtl="0" eaLnBrk="1" latinLnBrk="1" hangingPunct="1">
      <a:defRPr sz="1200" kern="1200">
        <a:solidFill>
          <a:schemeClr val="tx1"/>
        </a:solidFill>
        <a:latin typeface="+mn-lt"/>
        <a:ea typeface="+mn-ea"/>
        <a:cs typeface="+mn-cs"/>
      </a:defRPr>
    </a:lvl1pPr>
    <a:lvl2pPr marL="457200" algn="l" defTabSz="914400" rtl="0" eaLnBrk="1" latinLnBrk="1" hangingPunct="1">
      <a:defRPr sz="1200" kern="1200">
        <a:solidFill>
          <a:schemeClr val="tx1"/>
        </a:solidFill>
        <a:latin typeface="+mn-lt"/>
        <a:ea typeface="+mn-ea"/>
        <a:cs typeface="+mn-cs"/>
      </a:defRPr>
    </a:lvl2pPr>
    <a:lvl3pPr marL="914400" algn="l" defTabSz="914400" rtl="0" eaLnBrk="1" latinLnBrk="1" hangingPunct="1">
      <a:defRPr sz="1200" kern="1200">
        <a:solidFill>
          <a:schemeClr val="tx1"/>
        </a:solidFill>
        <a:latin typeface="+mn-lt"/>
        <a:ea typeface="+mn-ea"/>
        <a:cs typeface="+mn-cs"/>
      </a:defRPr>
    </a:lvl3pPr>
    <a:lvl4pPr marL="1371600" algn="l" defTabSz="914400" rtl="0" eaLnBrk="1" latinLnBrk="1" hangingPunct="1">
      <a:defRPr sz="1200" kern="1200">
        <a:solidFill>
          <a:schemeClr val="tx1"/>
        </a:solidFill>
        <a:latin typeface="+mn-lt"/>
        <a:ea typeface="+mn-ea"/>
        <a:cs typeface="+mn-cs"/>
      </a:defRPr>
    </a:lvl4pPr>
    <a:lvl5pPr marL="1828800" algn="l" defTabSz="914400" rtl="0" eaLnBrk="1" latinLnBrk="1" hangingPunct="1">
      <a:defRPr sz="1200" kern="1200">
        <a:solidFill>
          <a:schemeClr val="tx1"/>
        </a:solidFill>
        <a:latin typeface="+mn-lt"/>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CD43D032-5426-48C6-BB69-E1D2E542798B}" type="slidenum">
              <a:rPr lang="ko-KR" altLang="en-US" smtClean="0"/>
              <a:t>2</a:t>
            </a:fld>
            <a:endParaRPr lang="ko-KR" altLang="en-US"/>
          </a:p>
        </p:txBody>
      </p:sp>
    </p:spTree>
    <p:extLst>
      <p:ext uri="{BB962C8B-B14F-4D97-AF65-F5344CB8AC3E}">
        <p14:creationId xmlns:p14="http://schemas.microsoft.com/office/powerpoint/2010/main" val="38493451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0" indent="0">
              <a:buNone/>
            </a:pPr>
            <a:r>
              <a:rPr lang="en-US" altLang="ko-KR" dirty="0" smtClean="0"/>
              <a:t>2. where we have been, with whom we communicate, what applications we use, and even more.</a:t>
            </a:r>
          </a:p>
          <a:p>
            <a:pPr marL="0" indent="0">
              <a:buNone/>
            </a:pPr>
            <a:r>
              <a:rPr lang="en-US" altLang="ko-KR" baseline="0" dirty="0" smtClean="0"/>
              <a:t>10. </a:t>
            </a:r>
            <a:r>
              <a:rPr lang="en-US" altLang="ko-KR" baseline="0" dirty="0" err="1" smtClean="0"/>
              <a:t>MoodScope</a:t>
            </a:r>
            <a:r>
              <a:rPr lang="en-US" altLang="ko-KR" baseline="0" dirty="0" smtClean="0"/>
              <a:t> is easy to deploy on existing smartphones without any modification to the OS and applications.</a:t>
            </a:r>
          </a:p>
          <a:p>
            <a:pPr marL="0" indent="0">
              <a:buNone/>
            </a:pPr>
            <a:endParaRPr lang="en-US" altLang="ko-KR" baseline="0" dirty="0" smtClean="0"/>
          </a:p>
        </p:txBody>
      </p:sp>
      <p:sp>
        <p:nvSpPr>
          <p:cNvPr id="4" name="슬라이드 번호 개체 틀 3"/>
          <p:cNvSpPr>
            <a:spLocks noGrp="1"/>
          </p:cNvSpPr>
          <p:nvPr>
            <p:ph type="sldNum" sz="quarter" idx="10"/>
          </p:nvPr>
        </p:nvSpPr>
        <p:spPr/>
        <p:txBody>
          <a:bodyPr/>
          <a:lstStyle/>
          <a:p>
            <a:fld id="{CD43D032-5426-48C6-BB69-E1D2E542798B}" type="slidenum">
              <a:rPr lang="ko-KR" altLang="en-US" smtClean="0"/>
              <a:t>4</a:t>
            </a:fld>
            <a:endParaRPr lang="ko-KR" altLang="en-US"/>
          </a:p>
        </p:txBody>
      </p:sp>
    </p:spTree>
    <p:extLst>
      <p:ext uri="{BB962C8B-B14F-4D97-AF65-F5344CB8AC3E}">
        <p14:creationId xmlns:p14="http://schemas.microsoft.com/office/powerpoint/2010/main" val="36327993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sz="1200" b="0" i="0" u="none" strike="noStrike" kern="1200" baseline="0" dirty="0" smtClean="0">
                <a:solidFill>
                  <a:schemeClr val="tx1"/>
                </a:solidFill>
                <a:latin typeface="+mn-lt"/>
                <a:ea typeface="+mn-ea"/>
                <a:cs typeface="+mn-cs"/>
              </a:rPr>
              <a:t>• We demonstrate the feasibility of inferring mood from smartphone usage, paving the way for energy-efficient, privacy-preserving systems that automatically infer user mood. Validated with a two-month dataset collected from 32 users, our system, </a:t>
            </a:r>
            <a:r>
              <a:rPr lang="en-US" altLang="ko-KR" sz="1200" b="0" i="0" u="none" strike="noStrike" kern="1200" baseline="0" dirty="0" err="1" smtClean="0">
                <a:solidFill>
                  <a:schemeClr val="tx1"/>
                </a:solidFill>
                <a:latin typeface="+mn-lt"/>
                <a:ea typeface="+mn-ea"/>
                <a:cs typeface="+mn-cs"/>
              </a:rPr>
              <a:t>MoodScope</a:t>
            </a:r>
            <a:r>
              <a:rPr lang="en-US" altLang="ko-KR" sz="1200" b="0" i="0" u="none" strike="noStrike" kern="1200" baseline="0" dirty="0" smtClean="0">
                <a:solidFill>
                  <a:schemeClr val="tx1"/>
                </a:solidFill>
                <a:latin typeface="+mn-lt"/>
                <a:ea typeface="+mn-ea"/>
                <a:cs typeface="+mn-cs"/>
              </a:rPr>
              <a:t>, estimates users’ daily mood averages with an accuracy of 66% which gradually grows to 93% over two months of training.</a:t>
            </a:r>
          </a:p>
          <a:p>
            <a:r>
              <a:rPr lang="en-US" altLang="ko-KR" sz="1200" b="0" i="0" u="none" strike="noStrike" kern="1200" baseline="0" dirty="0" smtClean="0">
                <a:solidFill>
                  <a:schemeClr val="tx1"/>
                </a:solidFill>
                <a:latin typeface="+mn-lt"/>
                <a:ea typeface="+mn-ea"/>
                <a:cs typeface="+mn-cs"/>
              </a:rPr>
              <a:t>• The data from 32 users also allows us to make novel discoveries regarding mood and mood inference: We show that how mood affects smartphone usage is personal; a general model performs significantly worse than personalized models. We show that categorized application usage and phone calls are strong indicators of mood for our participants.</a:t>
            </a:r>
          </a:p>
          <a:p>
            <a:r>
              <a:rPr lang="en-US" altLang="ko-KR" sz="1200" b="0" i="0" u="none" strike="noStrike" kern="1200" baseline="0" dirty="0" smtClean="0">
                <a:solidFill>
                  <a:schemeClr val="tx1"/>
                </a:solidFill>
                <a:latin typeface="+mn-lt"/>
                <a:ea typeface="+mn-ea"/>
                <a:cs typeface="+mn-cs"/>
              </a:rPr>
              <a:t>• We design a user-friendly mood journaling tool to effectively collect user mood data. Beyond data collection, it provides useful functions for users to review their mood history and thus encourages them to provide accurate ground truth. </a:t>
            </a:r>
          </a:p>
          <a:p>
            <a:r>
              <a:rPr lang="en-US" altLang="ko-KR" sz="1200" b="0" i="0" u="none" strike="noStrike" kern="1200" baseline="0" dirty="0" smtClean="0">
                <a:solidFill>
                  <a:schemeClr val="tx1"/>
                </a:solidFill>
                <a:latin typeface="+mn-lt"/>
                <a:ea typeface="+mn-ea"/>
                <a:cs typeface="+mn-cs"/>
              </a:rPr>
              <a:t>• We describe a lightweight, power-efficient, and easy-</a:t>
            </a:r>
            <a:r>
              <a:rPr lang="en-US" altLang="ko-KR" sz="1200" b="0" i="0" u="none" strike="noStrike" kern="1200" baseline="0" dirty="0" err="1" smtClean="0">
                <a:solidFill>
                  <a:schemeClr val="tx1"/>
                </a:solidFill>
                <a:latin typeface="+mn-lt"/>
                <a:ea typeface="+mn-ea"/>
                <a:cs typeface="+mn-cs"/>
              </a:rPr>
              <a:t>todeploy</a:t>
            </a:r>
            <a:r>
              <a:rPr lang="en-US" altLang="ko-KR" sz="1200" b="0" i="0" u="none" strike="noStrike" kern="1200" baseline="0" dirty="0" smtClean="0">
                <a:solidFill>
                  <a:schemeClr val="tx1"/>
                </a:solidFill>
                <a:latin typeface="+mn-lt"/>
                <a:ea typeface="+mn-ea"/>
                <a:cs typeface="+mn-cs"/>
              </a:rPr>
              <a:t> realization of </a:t>
            </a:r>
            <a:r>
              <a:rPr lang="en-US" altLang="ko-KR" sz="1200" b="0" i="0" u="none" strike="noStrike" kern="1200" baseline="0" dirty="0" err="1" smtClean="0">
                <a:solidFill>
                  <a:schemeClr val="tx1"/>
                </a:solidFill>
                <a:latin typeface="+mn-lt"/>
                <a:ea typeface="+mn-ea"/>
                <a:cs typeface="+mn-cs"/>
              </a:rPr>
              <a:t>MoodScope</a:t>
            </a:r>
            <a:r>
              <a:rPr lang="en-US" altLang="ko-KR" sz="1200" b="0" i="0" u="none" strike="noStrike" kern="1200" baseline="0" dirty="0" smtClean="0">
                <a:solidFill>
                  <a:schemeClr val="tx1"/>
                </a:solidFill>
                <a:latin typeface="+mn-lt"/>
                <a:ea typeface="+mn-ea"/>
                <a:cs typeface="+mn-cs"/>
              </a:rPr>
              <a:t>, consuming only 3.5 </a:t>
            </a:r>
            <a:r>
              <a:rPr lang="en-US" altLang="ko-KR" sz="1200" b="0" i="0" u="none" strike="noStrike" kern="1200" baseline="0" dirty="0" err="1" smtClean="0">
                <a:solidFill>
                  <a:schemeClr val="tx1"/>
                </a:solidFill>
                <a:latin typeface="+mn-lt"/>
                <a:ea typeface="+mn-ea"/>
                <a:cs typeface="+mn-cs"/>
              </a:rPr>
              <a:t>milli</a:t>
            </a:r>
            <a:r>
              <a:rPr lang="en-US" altLang="ko-KR" sz="1200" b="0" i="0" u="none" strike="noStrike" kern="1200" baseline="0" dirty="0" smtClean="0">
                <a:solidFill>
                  <a:schemeClr val="tx1"/>
                </a:solidFill>
                <a:latin typeface="+mn-lt"/>
                <a:ea typeface="+mn-ea"/>
                <a:cs typeface="+mn-cs"/>
              </a:rPr>
              <a:t>-Watt-hours over a day. We also include an API for developers to interface with mood, which we use to develop and deploy a sample mood-sharing application.</a:t>
            </a:r>
            <a:endParaRPr lang="ko-KR" altLang="en-US" dirty="0"/>
          </a:p>
        </p:txBody>
      </p:sp>
      <p:sp>
        <p:nvSpPr>
          <p:cNvPr id="4" name="슬라이드 번호 개체 틀 3"/>
          <p:cNvSpPr>
            <a:spLocks noGrp="1"/>
          </p:cNvSpPr>
          <p:nvPr>
            <p:ph type="sldNum" sz="quarter" idx="10"/>
          </p:nvPr>
        </p:nvSpPr>
        <p:spPr/>
        <p:txBody>
          <a:bodyPr/>
          <a:lstStyle/>
          <a:p>
            <a:fld id="{CD43D032-5426-48C6-BB69-E1D2E542798B}" type="slidenum">
              <a:rPr lang="ko-KR" altLang="en-US" smtClean="0"/>
              <a:t>5</a:t>
            </a:fld>
            <a:endParaRPr lang="ko-KR" altLang="en-US"/>
          </a:p>
        </p:txBody>
      </p:sp>
    </p:spTree>
    <p:extLst>
      <p:ext uri="{BB962C8B-B14F-4D97-AF65-F5344CB8AC3E}">
        <p14:creationId xmlns:p14="http://schemas.microsoft.com/office/powerpoint/2010/main" val="12123573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CD43D032-5426-48C6-BB69-E1D2E542798B}" type="slidenum">
              <a:rPr lang="ko-KR" altLang="en-US" smtClean="0"/>
              <a:t>8</a:t>
            </a:fld>
            <a:endParaRPr lang="ko-KR" altLang="en-US"/>
          </a:p>
        </p:txBody>
      </p:sp>
    </p:spTree>
    <p:extLst>
      <p:ext uri="{BB962C8B-B14F-4D97-AF65-F5344CB8AC3E}">
        <p14:creationId xmlns:p14="http://schemas.microsoft.com/office/powerpoint/2010/main" val="14623249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CD43D032-5426-48C6-BB69-E1D2E542798B}" type="slidenum">
              <a:rPr lang="ko-KR" altLang="en-US" smtClean="0"/>
              <a:t>16</a:t>
            </a:fld>
            <a:endParaRPr lang="ko-KR" altLang="en-US"/>
          </a:p>
        </p:txBody>
      </p:sp>
    </p:spTree>
    <p:extLst>
      <p:ext uri="{BB962C8B-B14F-4D97-AF65-F5344CB8AC3E}">
        <p14:creationId xmlns:p14="http://schemas.microsoft.com/office/powerpoint/2010/main" val="15379113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CD43D032-5426-48C6-BB69-E1D2E542798B}" type="slidenum">
              <a:rPr lang="ko-KR" altLang="en-US" smtClean="0"/>
              <a:t>19</a:t>
            </a:fld>
            <a:endParaRPr lang="ko-KR" altLang="en-US"/>
          </a:p>
        </p:txBody>
      </p:sp>
    </p:spTree>
    <p:extLst>
      <p:ext uri="{BB962C8B-B14F-4D97-AF65-F5344CB8AC3E}">
        <p14:creationId xmlns:p14="http://schemas.microsoft.com/office/powerpoint/2010/main" val="36701381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CD43D032-5426-48C6-BB69-E1D2E542798B}" type="slidenum">
              <a:rPr lang="ko-KR" altLang="en-US" smtClean="0"/>
              <a:t>28</a:t>
            </a:fld>
            <a:endParaRPr lang="ko-KR" altLang="en-US"/>
          </a:p>
        </p:txBody>
      </p:sp>
    </p:spTree>
    <p:extLst>
      <p:ext uri="{BB962C8B-B14F-4D97-AF65-F5344CB8AC3E}">
        <p14:creationId xmlns:p14="http://schemas.microsoft.com/office/powerpoint/2010/main" val="2912534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CD43D032-5426-48C6-BB69-E1D2E542798B}" type="slidenum">
              <a:rPr lang="ko-KR" altLang="en-US" smtClean="0"/>
              <a:t>32</a:t>
            </a:fld>
            <a:endParaRPr lang="ko-KR" altLang="en-US"/>
          </a:p>
        </p:txBody>
      </p:sp>
    </p:spTree>
    <p:extLst>
      <p:ext uri="{BB962C8B-B14F-4D97-AF65-F5344CB8AC3E}">
        <p14:creationId xmlns:p14="http://schemas.microsoft.com/office/powerpoint/2010/main" val="23660851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ko-KR" altLang="en-US" smtClean="0"/>
              <a:t>마스터 제목 스타일 편집</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smtClean="0"/>
              <a:t>마스터 부제목 스타일 편집</a:t>
            </a:r>
            <a:endParaRPr lang="en-US" dirty="0"/>
          </a:p>
        </p:txBody>
      </p:sp>
      <p:sp>
        <p:nvSpPr>
          <p:cNvPr id="4" name="Date Placeholder 3"/>
          <p:cNvSpPr>
            <a:spLocks noGrp="1"/>
          </p:cNvSpPr>
          <p:nvPr>
            <p:ph type="dt" sz="half" idx="10"/>
          </p:nvPr>
        </p:nvSpPr>
        <p:spPr/>
        <p:txBody>
          <a:bodyPr/>
          <a:lstStyle/>
          <a:p>
            <a:fld id="{C2F3157C-76E6-4434-8F42-56642DB0FF28}" type="datetimeFigureOut">
              <a:rPr lang="ko-KR" altLang="en-US" smtClean="0"/>
              <a:t>2013-08-14</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CECD8AA1-320E-4F2B-8500-B44C128AE634}" type="slidenum">
              <a:rPr lang="ko-KR" altLang="en-US" smtClean="0"/>
              <a:t>‹#›</a:t>
            </a:fld>
            <a:endParaRPr lang="ko-KR" altLang="en-US"/>
          </a:p>
        </p:txBody>
      </p:sp>
    </p:spTree>
    <p:extLst>
      <p:ext uri="{BB962C8B-B14F-4D97-AF65-F5344CB8AC3E}">
        <p14:creationId xmlns:p14="http://schemas.microsoft.com/office/powerpoint/2010/main" val="3440176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ko-KR" altLang="en-US" smtClean="0"/>
              <a:t>마스터 제목 스타일 편집</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dirty="0"/>
          </a:p>
        </p:txBody>
      </p:sp>
      <p:sp>
        <p:nvSpPr>
          <p:cNvPr id="4" name="Date Placeholder 3"/>
          <p:cNvSpPr>
            <a:spLocks noGrp="1"/>
          </p:cNvSpPr>
          <p:nvPr>
            <p:ph type="dt" sz="half" idx="10"/>
          </p:nvPr>
        </p:nvSpPr>
        <p:spPr/>
        <p:txBody>
          <a:bodyPr/>
          <a:lstStyle/>
          <a:p>
            <a:fld id="{C2F3157C-76E6-4434-8F42-56642DB0FF28}" type="datetimeFigureOut">
              <a:rPr lang="ko-KR" altLang="en-US" smtClean="0"/>
              <a:t>2013-08-14</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CECD8AA1-320E-4F2B-8500-B44C128AE634}" type="slidenum">
              <a:rPr lang="ko-KR" altLang="en-US" smtClean="0"/>
              <a:t>‹#›</a:t>
            </a:fld>
            <a:endParaRPr lang="ko-KR" altLang="en-US"/>
          </a:p>
        </p:txBody>
      </p:sp>
    </p:spTree>
    <p:extLst>
      <p:ext uri="{BB962C8B-B14F-4D97-AF65-F5344CB8AC3E}">
        <p14:creationId xmlns:p14="http://schemas.microsoft.com/office/powerpoint/2010/main" val="14549896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ko-KR" altLang="en-US" smtClean="0"/>
              <a:t>마스터 제목 스타일 편집</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smtClean="0"/>
              <a:t>마스터 텍스트 스타일을 편집합니다</a:t>
            </a:r>
          </a:p>
        </p:txBody>
      </p:sp>
      <p:sp>
        <p:nvSpPr>
          <p:cNvPr id="4" name="Date Placeholder 3"/>
          <p:cNvSpPr>
            <a:spLocks noGrp="1"/>
          </p:cNvSpPr>
          <p:nvPr>
            <p:ph type="dt" sz="half" idx="10"/>
          </p:nvPr>
        </p:nvSpPr>
        <p:spPr/>
        <p:txBody>
          <a:bodyPr/>
          <a:lstStyle/>
          <a:p>
            <a:fld id="{C2F3157C-76E6-4434-8F42-56642DB0FF28}" type="datetimeFigureOut">
              <a:rPr lang="ko-KR" altLang="en-US" smtClean="0"/>
              <a:t>2013-08-14</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CECD8AA1-320E-4F2B-8500-B44C128AE634}" type="slidenum">
              <a:rPr lang="ko-KR" altLang="en-US" smtClean="0"/>
              <a:t>‹#›</a:t>
            </a:fld>
            <a:endParaRPr lang="ko-KR" altLang="en-US"/>
          </a:p>
        </p:txBody>
      </p:sp>
    </p:spTree>
    <p:extLst>
      <p:ext uri="{BB962C8B-B14F-4D97-AF65-F5344CB8AC3E}">
        <p14:creationId xmlns:p14="http://schemas.microsoft.com/office/powerpoint/2010/main" val="28156155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ko-KR" altLang="en-US" smtClean="0"/>
              <a:t>마스터 제목 스타일 편집</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dirty="0"/>
          </a:p>
        </p:txBody>
      </p:sp>
      <p:sp>
        <p:nvSpPr>
          <p:cNvPr id="5" name="Date Placeholder 4"/>
          <p:cNvSpPr>
            <a:spLocks noGrp="1"/>
          </p:cNvSpPr>
          <p:nvPr>
            <p:ph type="dt" sz="half" idx="10"/>
          </p:nvPr>
        </p:nvSpPr>
        <p:spPr/>
        <p:txBody>
          <a:bodyPr/>
          <a:lstStyle/>
          <a:p>
            <a:fld id="{C2F3157C-76E6-4434-8F42-56642DB0FF28}" type="datetimeFigureOut">
              <a:rPr lang="ko-KR" altLang="en-US" smtClean="0"/>
              <a:t>2013-08-14</a:t>
            </a:fld>
            <a:endParaRPr lang="ko-KR" altLang="en-US"/>
          </a:p>
        </p:txBody>
      </p:sp>
      <p:sp>
        <p:nvSpPr>
          <p:cNvPr id="6" name="Footer Placeholder 5"/>
          <p:cNvSpPr>
            <a:spLocks noGrp="1"/>
          </p:cNvSpPr>
          <p:nvPr>
            <p:ph type="ftr" sz="quarter" idx="11"/>
          </p:nvPr>
        </p:nvSpPr>
        <p:spPr/>
        <p:txBody>
          <a:bodyPr/>
          <a:lstStyle/>
          <a:p>
            <a:endParaRPr lang="ko-KR" altLang="en-US"/>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CECD8AA1-320E-4F2B-8500-B44C128AE634}" type="slidenum">
              <a:rPr lang="ko-KR" altLang="en-US" smtClean="0"/>
              <a:t>‹#›</a:t>
            </a:fld>
            <a:endParaRPr lang="ko-KR" altLang="en-US"/>
          </a:p>
        </p:txBody>
      </p:sp>
    </p:spTree>
    <p:extLst>
      <p:ext uri="{BB962C8B-B14F-4D97-AF65-F5344CB8AC3E}">
        <p14:creationId xmlns:p14="http://schemas.microsoft.com/office/powerpoint/2010/main" val="11339297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ko-KR" altLang="en-US" smtClean="0"/>
              <a:t>마스터 제목 스타일 편집</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스타일을 편집합니다</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스타일을 편집합니다</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dirty="0"/>
          </a:p>
        </p:txBody>
      </p:sp>
      <p:sp>
        <p:nvSpPr>
          <p:cNvPr id="7" name="Date Placeholder 6"/>
          <p:cNvSpPr>
            <a:spLocks noGrp="1"/>
          </p:cNvSpPr>
          <p:nvPr>
            <p:ph type="dt" sz="half" idx="10"/>
          </p:nvPr>
        </p:nvSpPr>
        <p:spPr/>
        <p:txBody>
          <a:bodyPr/>
          <a:lstStyle/>
          <a:p>
            <a:fld id="{C2F3157C-76E6-4434-8F42-56642DB0FF28}" type="datetimeFigureOut">
              <a:rPr lang="ko-KR" altLang="en-US" smtClean="0"/>
              <a:t>2013-08-14</a:t>
            </a:fld>
            <a:endParaRPr lang="ko-KR" altLang="en-US"/>
          </a:p>
        </p:txBody>
      </p:sp>
      <p:sp>
        <p:nvSpPr>
          <p:cNvPr id="8" name="Footer Placeholder 7"/>
          <p:cNvSpPr>
            <a:spLocks noGrp="1"/>
          </p:cNvSpPr>
          <p:nvPr>
            <p:ph type="ftr" sz="quarter" idx="11"/>
          </p:nvPr>
        </p:nvSpPr>
        <p:spPr/>
        <p:txBody>
          <a:bodyPr/>
          <a:lstStyle/>
          <a:p>
            <a:endParaRPr lang="ko-KR" altLang="en-US"/>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CECD8AA1-320E-4F2B-8500-B44C128AE634}" type="slidenum">
              <a:rPr lang="ko-KR" altLang="en-US" smtClean="0"/>
              <a:t>‹#›</a:t>
            </a:fld>
            <a:endParaRPr lang="ko-KR" altLang="en-US"/>
          </a:p>
        </p:txBody>
      </p:sp>
    </p:spTree>
    <p:extLst>
      <p:ext uri="{BB962C8B-B14F-4D97-AF65-F5344CB8AC3E}">
        <p14:creationId xmlns:p14="http://schemas.microsoft.com/office/powerpoint/2010/main" val="35436874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smtClean="0"/>
              <a:t>마스터 제목 스타일 편집</a:t>
            </a:r>
            <a:endParaRPr lang="en-US" dirty="0"/>
          </a:p>
        </p:txBody>
      </p:sp>
      <p:sp>
        <p:nvSpPr>
          <p:cNvPr id="3" name="Date Placeholder 2"/>
          <p:cNvSpPr>
            <a:spLocks noGrp="1"/>
          </p:cNvSpPr>
          <p:nvPr>
            <p:ph type="dt" sz="half" idx="10"/>
          </p:nvPr>
        </p:nvSpPr>
        <p:spPr/>
        <p:txBody>
          <a:bodyPr/>
          <a:lstStyle/>
          <a:p>
            <a:fld id="{C2F3157C-76E6-4434-8F42-56642DB0FF28}" type="datetimeFigureOut">
              <a:rPr lang="ko-KR" altLang="en-US" smtClean="0"/>
              <a:t>2013-08-14</a:t>
            </a:fld>
            <a:endParaRPr lang="ko-KR" altLang="en-US"/>
          </a:p>
        </p:txBody>
      </p:sp>
      <p:sp>
        <p:nvSpPr>
          <p:cNvPr id="4" name="Footer Placeholder 3"/>
          <p:cNvSpPr>
            <a:spLocks noGrp="1"/>
          </p:cNvSpPr>
          <p:nvPr>
            <p:ph type="ftr" sz="quarter" idx="11"/>
          </p:nvPr>
        </p:nvSpPr>
        <p:spPr/>
        <p:txBody>
          <a:bodyPr/>
          <a:lstStyle/>
          <a:p>
            <a:endParaRPr lang="ko-KR" altLang="en-US"/>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CECD8AA1-320E-4F2B-8500-B44C128AE634}" type="slidenum">
              <a:rPr lang="ko-KR" altLang="en-US" smtClean="0"/>
              <a:t>‹#›</a:t>
            </a:fld>
            <a:endParaRPr lang="ko-KR" altLang="en-US"/>
          </a:p>
        </p:txBody>
      </p:sp>
    </p:spTree>
    <p:extLst>
      <p:ext uri="{BB962C8B-B14F-4D97-AF65-F5344CB8AC3E}">
        <p14:creationId xmlns:p14="http://schemas.microsoft.com/office/powerpoint/2010/main" val="12190992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F3157C-76E6-4434-8F42-56642DB0FF28}" type="datetimeFigureOut">
              <a:rPr lang="ko-KR" altLang="en-US" smtClean="0"/>
              <a:t>2013-08-14</a:t>
            </a:fld>
            <a:endParaRPr lang="ko-KR" altLang="en-US"/>
          </a:p>
        </p:txBody>
      </p:sp>
      <p:sp>
        <p:nvSpPr>
          <p:cNvPr id="3" name="Footer Placeholder 2"/>
          <p:cNvSpPr>
            <a:spLocks noGrp="1"/>
          </p:cNvSpPr>
          <p:nvPr>
            <p:ph type="ftr" sz="quarter" idx="11"/>
          </p:nvPr>
        </p:nvSpPr>
        <p:spPr/>
        <p:txBody>
          <a:bodyPr/>
          <a:lstStyle/>
          <a:p>
            <a:endParaRPr lang="ko-KR" altLang="en-US"/>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CECD8AA1-320E-4F2B-8500-B44C128AE634}" type="slidenum">
              <a:rPr lang="ko-KR" altLang="en-US" smtClean="0"/>
              <a:t>‹#›</a:t>
            </a:fld>
            <a:endParaRPr lang="ko-KR" altLang="en-US"/>
          </a:p>
        </p:txBody>
      </p:sp>
    </p:spTree>
    <p:extLst>
      <p:ext uri="{BB962C8B-B14F-4D97-AF65-F5344CB8AC3E}">
        <p14:creationId xmlns:p14="http://schemas.microsoft.com/office/powerpoint/2010/main" val="35973633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ko-KR" altLang="en-US" smtClean="0"/>
              <a:t>마스터 제목 스타일 편집</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smtClean="0"/>
              <a:t>마스터 텍스트 스타일을 편집합니다</a:t>
            </a:r>
          </a:p>
        </p:txBody>
      </p:sp>
      <p:sp>
        <p:nvSpPr>
          <p:cNvPr id="5" name="Date Placeholder 4"/>
          <p:cNvSpPr>
            <a:spLocks noGrp="1"/>
          </p:cNvSpPr>
          <p:nvPr>
            <p:ph type="dt" sz="half" idx="10"/>
          </p:nvPr>
        </p:nvSpPr>
        <p:spPr/>
        <p:txBody>
          <a:bodyPr/>
          <a:lstStyle/>
          <a:p>
            <a:fld id="{C2F3157C-76E6-4434-8F42-56642DB0FF28}" type="datetimeFigureOut">
              <a:rPr lang="ko-KR" altLang="en-US" smtClean="0"/>
              <a:t>2013-08-14</a:t>
            </a:fld>
            <a:endParaRPr lang="ko-KR" altLang="en-US"/>
          </a:p>
        </p:txBody>
      </p:sp>
      <p:sp>
        <p:nvSpPr>
          <p:cNvPr id="6" name="Footer Placeholder 5"/>
          <p:cNvSpPr>
            <a:spLocks noGrp="1"/>
          </p:cNvSpPr>
          <p:nvPr>
            <p:ph type="ftr" sz="quarter" idx="11"/>
          </p:nvPr>
        </p:nvSpPr>
        <p:spPr/>
        <p:txBody>
          <a:bodyPr/>
          <a:lstStyle/>
          <a:p>
            <a:endParaRPr lang="ko-KR" altLang="en-US"/>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CECD8AA1-320E-4F2B-8500-B44C128AE634}" type="slidenum">
              <a:rPr lang="ko-KR" altLang="en-US" smtClean="0"/>
              <a:t>‹#›</a:t>
            </a:fld>
            <a:endParaRPr lang="ko-KR" altLang="en-US"/>
          </a:p>
        </p:txBody>
      </p:sp>
    </p:spTree>
    <p:extLst>
      <p:ext uri="{BB962C8B-B14F-4D97-AF65-F5344CB8AC3E}">
        <p14:creationId xmlns:p14="http://schemas.microsoft.com/office/powerpoint/2010/main" val="32304757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ko-KR" altLang="en-US" smtClean="0"/>
              <a:t>마스터 제목 스타일 편집</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ko-KR" altLang="en-US" smtClean="0"/>
              <a:t>그림을 추가하려면 아이콘을 클릭하십시오</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smtClean="0"/>
              <a:t>마스터 텍스트 스타일을 편집합니다</a:t>
            </a:r>
          </a:p>
        </p:txBody>
      </p:sp>
      <p:sp>
        <p:nvSpPr>
          <p:cNvPr id="5" name="Date Placeholder 4"/>
          <p:cNvSpPr>
            <a:spLocks noGrp="1"/>
          </p:cNvSpPr>
          <p:nvPr>
            <p:ph type="dt" sz="half" idx="10"/>
          </p:nvPr>
        </p:nvSpPr>
        <p:spPr/>
        <p:txBody>
          <a:bodyPr/>
          <a:lstStyle/>
          <a:p>
            <a:fld id="{C2F3157C-76E6-4434-8F42-56642DB0FF28}" type="datetimeFigureOut">
              <a:rPr lang="ko-KR" altLang="en-US" smtClean="0"/>
              <a:t>2013-08-14</a:t>
            </a:fld>
            <a:endParaRPr lang="ko-KR" altLang="en-US"/>
          </a:p>
        </p:txBody>
      </p:sp>
      <p:sp>
        <p:nvSpPr>
          <p:cNvPr id="6" name="Footer Placeholder 5"/>
          <p:cNvSpPr>
            <a:spLocks noGrp="1"/>
          </p:cNvSpPr>
          <p:nvPr>
            <p:ph type="ftr" sz="quarter" idx="11"/>
          </p:nvPr>
        </p:nvSpPr>
        <p:spPr/>
        <p:txBody>
          <a:bodyPr/>
          <a:lstStyle/>
          <a:p>
            <a:endParaRPr lang="ko-KR" alt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CECD8AA1-320E-4F2B-8500-B44C128AE634}" type="slidenum">
              <a:rPr lang="ko-KR" altLang="en-US" smtClean="0"/>
              <a:t>‹#›</a:t>
            </a:fld>
            <a:endParaRPr lang="ko-KR" altLang="en-US"/>
          </a:p>
        </p:txBody>
      </p:sp>
    </p:spTree>
    <p:extLst>
      <p:ext uri="{BB962C8B-B14F-4D97-AF65-F5344CB8AC3E}">
        <p14:creationId xmlns:p14="http://schemas.microsoft.com/office/powerpoint/2010/main" val="16112529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제목 및 캡션">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ko-KR" altLang="en-US" smtClean="0"/>
              <a:t>마스터 제목 스타일 편집</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smtClean="0"/>
              <a:t>마스터 텍스트 스타일을 편집합니다</a:t>
            </a:r>
          </a:p>
        </p:txBody>
      </p:sp>
      <p:sp>
        <p:nvSpPr>
          <p:cNvPr id="4" name="Date Placeholder 3"/>
          <p:cNvSpPr>
            <a:spLocks noGrp="1"/>
          </p:cNvSpPr>
          <p:nvPr>
            <p:ph type="dt" sz="half" idx="10"/>
          </p:nvPr>
        </p:nvSpPr>
        <p:spPr/>
        <p:txBody>
          <a:bodyPr/>
          <a:lstStyle/>
          <a:p>
            <a:fld id="{C2F3157C-76E6-4434-8F42-56642DB0FF28}" type="datetimeFigureOut">
              <a:rPr lang="ko-KR" altLang="en-US" smtClean="0"/>
              <a:t>2013-08-14</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CECD8AA1-320E-4F2B-8500-B44C128AE634}" type="slidenum">
              <a:rPr lang="ko-KR" altLang="en-US" smtClean="0"/>
              <a:t>‹#›</a:t>
            </a:fld>
            <a:endParaRPr lang="ko-KR" altLang="en-US"/>
          </a:p>
        </p:txBody>
      </p:sp>
    </p:spTree>
    <p:extLst>
      <p:ext uri="{BB962C8B-B14F-4D97-AF65-F5344CB8AC3E}">
        <p14:creationId xmlns:p14="http://schemas.microsoft.com/office/powerpoint/2010/main" val="12779982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캡션 있는 인용문">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ko-KR" altLang="en-US" smtClean="0"/>
              <a:t>마스터 제목 스타일 편집</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ko-KR" altLang="en-US" smtClean="0"/>
              <a:t>마스터 텍스트 스타일을 편집합니다</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smtClean="0"/>
              <a:t>마스터 텍스트 스타일을 편집합니다</a:t>
            </a:r>
          </a:p>
        </p:txBody>
      </p:sp>
      <p:sp>
        <p:nvSpPr>
          <p:cNvPr id="4" name="Date Placeholder 3"/>
          <p:cNvSpPr>
            <a:spLocks noGrp="1"/>
          </p:cNvSpPr>
          <p:nvPr>
            <p:ph type="dt" sz="half" idx="10"/>
          </p:nvPr>
        </p:nvSpPr>
        <p:spPr/>
        <p:txBody>
          <a:bodyPr/>
          <a:lstStyle/>
          <a:p>
            <a:fld id="{C2F3157C-76E6-4434-8F42-56642DB0FF28}" type="datetimeFigureOut">
              <a:rPr lang="ko-KR" altLang="en-US" smtClean="0"/>
              <a:t>2013-08-14</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CECD8AA1-320E-4F2B-8500-B44C128AE634}" type="slidenum">
              <a:rPr lang="ko-KR" altLang="en-US" smtClean="0"/>
              <a:t>‹#›</a:t>
            </a:fld>
            <a:endParaRPr lang="ko-KR" altLang="en-US"/>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0431256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명함">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ko-KR" altLang="en-US" smtClean="0"/>
              <a:t>마스터 제목 스타일 편집</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ko-KR" altLang="en-US" smtClean="0"/>
              <a:t>마스터 텍스트 스타일을 편집합니다</a:t>
            </a:r>
          </a:p>
        </p:txBody>
      </p:sp>
      <p:sp>
        <p:nvSpPr>
          <p:cNvPr id="5" name="Date Placeholder 4"/>
          <p:cNvSpPr>
            <a:spLocks noGrp="1"/>
          </p:cNvSpPr>
          <p:nvPr>
            <p:ph type="dt" sz="half" idx="10"/>
          </p:nvPr>
        </p:nvSpPr>
        <p:spPr/>
        <p:txBody>
          <a:bodyPr/>
          <a:lstStyle/>
          <a:p>
            <a:fld id="{C2F3157C-76E6-4434-8F42-56642DB0FF28}" type="datetimeFigureOut">
              <a:rPr lang="ko-KR" altLang="en-US" smtClean="0"/>
              <a:t>2013-08-14</a:t>
            </a:fld>
            <a:endParaRPr lang="ko-KR" altLang="en-US"/>
          </a:p>
        </p:txBody>
      </p:sp>
      <p:sp>
        <p:nvSpPr>
          <p:cNvPr id="6" name="Footer Placeholder 5"/>
          <p:cNvSpPr>
            <a:spLocks noGrp="1"/>
          </p:cNvSpPr>
          <p:nvPr>
            <p:ph type="ftr" sz="quarter" idx="11"/>
          </p:nvPr>
        </p:nvSpPr>
        <p:spPr/>
        <p:txBody>
          <a:bodyPr/>
          <a:lstStyle/>
          <a:p>
            <a:endParaRPr lang="ko-KR" alt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CECD8AA1-320E-4F2B-8500-B44C128AE634}" type="slidenum">
              <a:rPr lang="ko-KR" altLang="en-US" smtClean="0"/>
              <a:t>‹#›</a:t>
            </a:fld>
            <a:endParaRPr lang="ko-KR" altLang="en-US"/>
          </a:p>
        </p:txBody>
      </p:sp>
    </p:spTree>
    <p:extLst>
      <p:ext uri="{BB962C8B-B14F-4D97-AF65-F5344CB8AC3E}">
        <p14:creationId xmlns:p14="http://schemas.microsoft.com/office/powerpoint/2010/main" val="34444605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인용문 있는 명함">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ko-KR" altLang="en-US" smtClean="0"/>
              <a:t>마스터 제목 스타일 편집</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ko-KR" altLang="en-US" smtClean="0"/>
              <a:t>마스터 텍스트 스타일을 편집합니다</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ko-KR" altLang="en-US" smtClean="0"/>
              <a:t>마스터 텍스트 스타일을 편집합니다</a:t>
            </a:r>
          </a:p>
        </p:txBody>
      </p:sp>
      <p:sp>
        <p:nvSpPr>
          <p:cNvPr id="5" name="Date Placeholder 4"/>
          <p:cNvSpPr>
            <a:spLocks noGrp="1"/>
          </p:cNvSpPr>
          <p:nvPr>
            <p:ph type="dt" sz="half" idx="10"/>
          </p:nvPr>
        </p:nvSpPr>
        <p:spPr/>
        <p:txBody>
          <a:bodyPr/>
          <a:lstStyle/>
          <a:p>
            <a:fld id="{C2F3157C-76E6-4434-8F42-56642DB0FF28}" type="datetimeFigureOut">
              <a:rPr lang="ko-KR" altLang="en-US" smtClean="0"/>
              <a:t>2013-08-14</a:t>
            </a:fld>
            <a:endParaRPr lang="ko-KR" altLang="en-US"/>
          </a:p>
        </p:txBody>
      </p:sp>
      <p:sp>
        <p:nvSpPr>
          <p:cNvPr id="6" name="Footer Placeholder 5"/>
          <p:cNvSpPr>
            <a:spLocks noGrp="1"/>
          </p:cNvSpPr>
          <p:nvPr>
            <p:ph type="ftr" sz="quarter" idx="11"/>
          </p:nvPr>
        </p:nvSpPr>
        <p:spPr/>
        <p:txBody>
          <a:bodyPr/>
          <a:lstStyle/>
          <a:p>
            <a:endParaRPr lang="ko-KR" altLang="en-US"/>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CECD8AA1-320E-4F2B-8500-B44C128AE634}" type="slidenum">
              <a:rPr lang="ko-KR" altLang="en-US" smtClean="0"/>
              <a:t>‹#›</a:t>
            </a:fld>
            <a:endParaRPr lang="ko-KR" altLang="en-US"/>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545125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참 또는 거짓">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ko-KR" altLang="en-US" smtClean="0"/>
              <a:t>마스터 제목 스타일 편집</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ko-KR" altLang="en-US" smtClean="0"/>
              <a:t>마스터 텍스트 스타일을 편집합니다</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ko-KR" altLang="en-US" smtClean="0"/>
              <a:t>마스터 텍스트 스타일을 편집합니다</a:t>
            </a:r>
          </a:p>
        </p:txBody>
      </p:sp>
      <p:sp>
        <p:nvSpPr>
          <p:cNvPr id="5" name="Date Placeholder 4"/>
          <p:cNvSpPr>
            <a:spLocks noGrp="1"/>
          </p:cNvSpPr>
          <p:nvPr>
            <p:ph type="dt" sz="half" idx="10"/>
          </p:nvPr>
        </p:nvSpPr>
        <p:spPr/>
        <p:txBody>
          <a:bodyPr/>
          <a:lstStyle/>
          <a:p>
            <a:fld id="{C2F3157C-76E6-4434-8F42-56642DB0FF28}" type="datetimeFigureOut">
              <a:rPr lang="ko-KR" altLang="en-US" smtClean="0"/>
              <a:t>2013-08-14</a:t>
            </a:fld>
            <a:endParaRPr lang="ko-KR" altLang="en-US"/>
          </a:p>
        </p:txBody>
      </p:sp>
      <p:sp>
        <p:nvSpPr>
          <p:cNvPr id="6" name="Footer Placeholder 5"/>
          <p:cNvSpPr>
            <a:spLocks noGrp="1"/>
          </p:cNvSpPr>
          <p:nvPr>
            <p:ph type="ftr" sz="quarter" idx="11"/>
          </p:nvPr>
        </p:nvSpPr>
        <p:spPr/>
        <p:txBody>
          <a:bodyPr/>
          <a:lstStyle/>
          <a:p>
            <a:endParaRPr lang="ko-KR" alt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CECD8AA1-320E-4F2B-8500-B44C128AE634}" type="slidenum">
              <a:rPr lang="ko-KR" altLang="en-US" smtClean="0"/>
              <a:t>‹#›</a:t>
            </a:fld>
            <a:endParaRPr lang="ko-KR" altLang="en-US"/>
          </a:p>
        </p:txBody>
      </p:sp>
    </p:spTree>
    <p:extLst>
      <p:ext uri="{BB962C8B-B14F-4D97-AF65-F5344CB8AC3E}">
        <p14:creationId xmlns:p14="http://schemas.microsoft.com/office/powerpoint/2010/main" val="131380988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smtClean="0"/>
              <a:t>마스터 제목 스타일 편집</a:t>
            </a:r>
            <a:endParaRPr lang="en-US" dirty="0"/>
          </a:p>
        </p:txBody>
      </p:sp>
      <p:sp>
        <p:nvSpPr>
          <p:cNvPr id="3" name="Vertical Text Placeholder 2"/>
          <p:cNvSpPr>
            <a:spLocks noGrp="1"/>
          </p:cNvSpPr>
          <p:nvPr>
            <p:ph type="body" orient="vert" idx="1"/>
          </p:nvPr>
        </p:nvSpPr>
        <p:spPr/>
        <p:txBody>
          <a:bodyPr vert="eaVert" ancho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dirty="0"/>
          </a:p>
        </p:txBody>
      </p:sp>
      <p:sp>
        <p:nvSpPr>
          <p:cNvPr id="4" name="Date Placeholder 3"/>
          <p:cNvSpPr>
            <a:spLocks noGrp="1"/>
          </p:cNvSpPr>
          <p:nvPr>
            <p:ph type="dt" sz="half" idx="10"/>
          </p:nvPr>
        </p:nvSpPr>
        <p:spPr/>
        <p:txBody>
          <a:bodyPr/>
          <a:lstStyle/>
          <a:p>
            <a:fld id="{C2F3157C-76E6-4434-8F42-56642DB0FF28}" type="datetimeFigureOut">
              <a:rPr lang="ko-KR" altLang="en-US" smtClean="0"/>
              <a:t>2013-08-14</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CECD8AA1-320E-4F2B-8500-B44C128AE634}" type="slidenum">
              <a:rPr lang="ko-KR" altLang="en-US" smtClean="0"/>
              <a:t>‹#›</a:t>
            </a:fld>
            <a:endParaRPr lang="ko-KR" altLang="en-US"/>
          </a:p>
        </p:txBody>
      </p:sp>
    </p:spTree>
    <p:extLst>
      <p:ext uri="{BB962C8B-B14F-4D97-AF65-F5344CB8AC3E}">
        <p14:creationId xmlns:p14="http://schemas.microsoft.com/office/powerpoint/2010/main" val="233077202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ko-KR" altLang="en-US" smtClean="0"/>
              <a:t>마스터 제목 스타일 편집</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dirty="0"/>
          </a:p>
        </p:txBody>
      </p:sp>
      <p:sp>
        <p:nvSpPr>
          <p:cNvPr id="4" name="Date Placeholder 3"/>
          <p:cNvSpPr>
            <a:spLocks noGrp="1"/>
          </p:cNvSpPr>
          <p:nvPr>
            <p:ph type="dt" sz="half" idx="10"/>
          </p:nvPr>
        </p:nvSpPr>
        <p:spPr/>
        <p:txBody>
          <a:bodyPr/>
          <a:lstStyle/>
          <a:p>
            <a:fld id="{C2F3157C-76E6-4434-8F42-56642DB0FF28}" type="datetimeFigureOut">
              <a:rPr lang="ko-KR" altLang="en-US" smtClean="0"/>
              <a:t>2013-08-14</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CECD8AA1-320E-4F2B-8500-B44C128AE634}" type="slidenum">
              <a:rPr lang="ko-KR" altLang="en-US" smtClean="0"/>
              <a:t>‹#›</a:t>
            </a:fld>
            <a:endParaRPr lang="ko-KR" altLang="en-US"/>
          </a:p>
        </p:txBody>
      </p:sp>
    </p:spTree>
    <p:extLst>
      <p:ext uri="{BB962C8B-B14F-4D97-AF65-F5344CB8AC3E}">
        <p14:creationId xmlns:p14="http://schemas.microsoft.com/office/powerpoint/2010/main" val="23666728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ko-KR" altLang="en-US" smtClean="0"/>
              <a:t>마스터 제목 스타일 편집</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C2F3157C-76E6-4434-8F42-56642DB0FF28}" type="datetimeFigureOut">
              <a:rPr lang="ko-KR" altLang="en-US" smtClean="0"/>
              <a:t>2013-08-14</a:t>
            </a:fld>
            <a:endParaRPr lang="ko-KR" altLang="en-US"/>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ko-KR" altLang="en-US"/>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CECD8AA1-320E-4F2B-8500-B44C128AE634}" type="slidenum">
              <a:rPr lang="ko-KR" altLang="en-US" smtClean="0"/>
              <a:t>‹#›</a:t>
            </a:fld>
            <a:endParaRPr lang="ko-KR" altLang="en-US"/>
          </a:p>
        </p:txBody>
      </p:sp>
    </p:spTree>
    <p:extLst>
      <p:ext uri="{BB962C8B-B14F-4D97-AF65-F5344CB8AC3E}">
        <p14:creationId xmlns:p14="http://schemas.microsoft.com/office/powerpoint/2010/main" val="580805014"/>
      </p:ext>
    </p:extLst>
  </p:cSld>
  <p:clrMap bg1="lt1" tx1="dk1" bg2="lt2" tx2="dk2" accent1="accent1" accent2="accent2" accent3="accent3" accent4="accent4" accent5="accent5" accent6="accent6" hlink="hlink" folHlink="folHlink"/>
  <p:sldLayoutIdLst>
    <p:sldLayoutId id="2147483873" r:id="rId1"/>
    <p:sldLayoutId id="2147483874" r:id="rId2"/>
    <p:sldLayoutId id="2147483875" r:id="rId3"/>
    <p:sldLayoutId id="2147483876" r:id="rId4"/>
    <p:sldLayoutId id="2147483877" r:id="rId5"/>
    <p:sldLayoutId id="2147483878" r:id="rId6"/>
    <p:sldLayoutId id="2147483879" r:id="rId7"/>
    <p:sldLayoutId id="2147483880" r:id="rId8"/>
    <p:sldLayoutId id="2147483881" r:id="rId9"/>
    <p:sldLayoutId id="2147483882" r:id="rId10"/>
    <p:sldLayoutId id="2147483883" r:id="rId11"/>
    <p:sldLayoutId id="2147483884" r:id="rId12"/>
    <p:sldLayoutId id="2147483885" r:id="rId13"/>
    <p:sldLayoutId id="2147483886" r:id="rId14"/>
    <p:sldLayoutId id="2147483887" r:id="rId15"/>
    <p:sldLayoutId id="2147483888" r:id="rId16"/>
  </p:sldLayoutIdLst>
  <p:txStyles>
    <p:titleStyle>
      <a:lvl1pPr algn="l" defTabSz="457200" rtl="0" eaLnBrk="1" latinLnBrk="1" hangingPunct="1">
        <a:spcBef>
          <a:spcPct val="0"/>
        </a:spcBef>
        <a:buNone/>
        <a:defRPr sz="3600" kern="1200">
          <a:solidFill>
            <a:schemeClr val="tx1">
              <a:lumMod val="85000"/>
              <a:lumOff val="15000"/>
            </a:schemeClr>
          </a:solidFill>
          <a:latin typeface="+mj-lt"/>
          <a:ea typeface="+mj-ea"/>
          <a:cs typeface="+mj-cs"/>
        </a:defRPr>
      </a:lvl1pPr>
      <a:lvl2pPr eaLnBrk="1" latinLnBrk="1" hangingPunct="1">
        <a:defRPr>
          <a:solidFill>
            <a:schemeClr val="tx2"/>
          </a:solidFill>
        </a:defRPr>
      </a:lvl2pPr>
      <a:lvl3pPr eaLnBrk="1" latinLnBrk="1" hangingPunct="1">
        <a:defRPr>
          <a:solidFill>
            <a:schemeClr val="tx2"/>
          </a:solidFill>
        </a:defRPr>
      </a:lvl3pPr>
      <a:lvl4pPr eaLnBrk="1" latinLnBrk="1" hangingPunct="1">
        <a:defRPr>
          <a:solidFill>
            <a:schemeClr val="tx2"/>
          </a:solidFill>
        </a:defRPr>
      </a:lvl4pPr>
      <a:lvl5pPr eaLnBrk="1" latinLnBrk="1" hangingPunct="1">
        <a:defRPr>
          <a:solidFill>
            <a:schemeClr val="tx2"/>
          </a:solidFill>
        </a:defRPr>
      </a:lvl5pPr>
      <a:lvl6pPr eaLnBrk="1" latinLnBrk="1" hangingPunct="1">
        <a:defRPr>
          <a:solidFill>
            <a:schemeClr val="tx2"/>
          </a:solidFill>
        </a:defRPr>
      </a:lvl6pPr>
      <a:lvl7pPr eaLnBrk="1" latinLnBrk="1" hangingPunct="1">
        <a:defRPr>
          <a:solidFill>
            <a:schemeClr val="tx2"/>
          </a:solidFill>
        </a:defRPr>
      </a:lvl7pPr>
      <a:lvl8pPr eaLnBrk="1" latinLnBrk="1" hangingPunct="1">
        <a:defRPr>
          <a:solidFill>
            <a:schemeClr val="tx2"/>
          </a:solidFill>
        </a:defRPr>
      </a:lvl8pPr>
      <a:lvl9pPr eaLnBrk="1" latinLnBrk="1" hangingPunct="1">
        <a:defRPr>
          <a:solidFill>
            <a:schemeClr val="tx2"/>
          </a:solidFill>
        </a:defRPr>
      </a:lvl9pPr>
    </p:titleStyle>
    <p:bodyStyle>
      <a:lvl1pPr marL="342900" indent="-342900" algn="l" defTabSz="457200" rtl="0" eaLnBrk="1" latinLnBrk="1"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1"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1"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1"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1"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1"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1"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1"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1"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1" hangingPunct="1">
        <a:defRPr sz="1800" kern="1200">
          <a:solidFill>
            <a:schemeClr val="tx1"/>
          </a:solidFill>
          <a:latin typeface="+mn-lt"/>
          <a:ea typeface="+mn-ea"/>
          <a:cs typeface="+mn-cs"/>
        </a:defRPr>
      </a:lvl1pPr>
      <a:lvl2pPr marL="457200" algn="l" defTabSz="457200" rtl="0" eaLnBrk="1" latinLnBrk="1" hangingPunct="1">
        <a:defRPr sz="1800" kern="1200">
          <a:solidFill>
            <a:schemeClr val="tx1"/>
          </a:solidFill>
          <a:latin typeface="+mn-lt"/>
          <a:ea typeface="+mn-ea"/>
          <a:cs typeface="+mn-cs"/>
        </a:defRPr>
      </a:lvl2pPr>
      <a:lvl3pPr marL="914400" algn="l" defTabSz="457200" rtl="0" eaLnBrk="1" latinLnBrk="1" hangingPunct="1">
        <a:defRPr sz="1800" kern="1200">
          <a:solidFill>
            <a:schemeClr val="tx1"/>
          </a:solidFill>
          <a:latin typeface="+mn-lt"/>
          <a:ea typeface="+mn-ea"/>
          <a:cs typeface="+mn-cs"/>
        </a:defRPr>
      </a:lvl3pPr>
      <a:lvl4pPr marL="1371600" algn="l" defTabSz="457200" rtl="0" eaLnBrk="1" latinLnBrk="1" hangingPunct="1">
        <a:defRPr sz="1800" kern="1200">
          <a:solidFill>
            <a:schemeClr val="tx1"/>
          </a:solidFill>
          <a:latin typeface="+mn-lt"/>
          <a:ea typeface="+mn-ea"/>
          <a:cs typeface="+mn-cs"/>
        </a:defRPr>
      </a:lvl4pPr>
      <a:lvl5pPr marL="1828800" algn="l" defTabSz="457200" rtl="0" eaLnBrk="1" latinLnBrk="1" hangingPunct="1">
        <a:defRPr sz="1800" kern="1200">
          <a:solidFill>
            <a:schemeClr val="tx1"/>
          </a:solidFill>
          <a:latin typeface="+mn-lt"/>
          <a:ea typeface="+mn-ea"/>
          <a:cs typeface="+mn-cs"/>
        </a:defRPr>
      </a:lvl5pPr>
      <a:lvl6pPr marL="2286000" algn="l" defTabSz="457200" rtl="0" eaLnBrk="1" latinLnBrk="1" hangingPunct="1">
        <a:defRPr sz="1800" kern="1200">
          <a:solidFill>
            <a:schemeClr val="tx1"/>
          </a:solidFill>
          <a:latin typeface="+mn-lt"/>
          <a:ea typeface="+mn-ea"/>
          <a:cs typeface="+mn-cs"/>
        </a:defRPr>
      </a:lvl6pPr>
      <a:lvl7pPr marL="2743200" algn="l" defTabSz="457200" rtl="0" eaLnBrk="1" latinLnBrk="1" hangingPunct="1">
        <a:defRPr sz="1800" kern="1200">
          <a:solidFill>
            <a:schemeClr val="tx1"/>
          </a:solidFill>
          <a:latin typeface="+mn-lt"/>
          <a:ea typeface="+mn-ea"/>
          <a:cs typeface="+mn-cs"/>
        </a:defRPr>
      </a:lvl7pPr>
      <a:lvl8pPr marL="3200400" algn="l" defTabSz="457200" rtl="0" eaLnBrk="1" latinLnBrk="1" hangingPunct="1">
        <a:defRPr sz="1800" kern="1200">
          <a:solidFill>
            <a:schemeClr val="tx1"/>
          </a:solidFill>
          <a:latin typeface="+mn-lt"/>
          <a:ea typeface="+mn-ea"/>
          <a:cs typeface="+mn-cs"/>
        </a:defRPr>
      </a:lvl8pPr>
      <a:lvl9pPr marL="3657600" algn="l" defTabSz="4572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tmp"/><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tmp"/><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3.tmp"/></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4.tmp"/></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5.tmp"/><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6.tmp"/><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7.tmp"/><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8.tmp"/><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9.tmp"/><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0.tmp"/><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1.tmp"/><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image" Target="../media/image12.tmp"/><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3.tmp"/><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4.tmp"/><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2" name="제목 1"/>
          <p:cNvSpPr>
            <a:spLocks noGrp="1"/>
          </p:cNvSpPr>
          <p:nvPr>
            <p:ph type="ctrTitle"/>
          </p:nvPr>
        </p:nvSpPr>
        <p:spPr/>
        <p:txBody>
          <a:bodyPr>
            <a:normAutofit fontScale="90000"/>
          </a:bodyPr>
          <a:lstStyle/>
          <a:p>
            <a:r>
              <a:rPr lang="en-US" altLang="ko-KR" dirty="0" err="1" smtClean="0">
                <a:solidFill>
                  <a:schemeClr val="tx1"/>
                </a:solidFill>
              </a:rPr>
              <a:t>MoodScope</a:t>
            </a:r>
            <a:r>
              <a:rPr lang="en-US" altLang="ko-KR" dirty="0" smtClean="0">
                <a:solidFill>
                  <a:schemeClr val="tx1"/>
                </a:solidFill>
              </a:rPr>
              <a:t>: </a:t>
            </a:r>
            <a:br>
              <a:rPr lang="en-US" altLang="ko-KR" dirty="0" smtClean="0">
                <a:solidFill>
                  <a:schemeClr val="tx1"/>
                </a:solidFill>
              </a:rPr>
            </a:br>
            <a:r>
              <a:rPr lang="en-US" altLang="ko-KR" dirty="0" smtClean="0">
                <a:solidFill>
                  <a:schemeClr val="tx1"/>
                </a:solidFill>
              </a:rPr>
              <a:t>Building a Mood Sensor from Smartphone Usage Patterns</a:t>
            </a:r>
            <a:endParaRPr lang="ko-KR" altLang="en-US" dirty="0">
              <a:solidFill>
                <a:schemeClr val="tx1"/>
              </a:solidFill>
            </a:endParaRPr>
          </a:p>
        </p:txBody>
      </p:sp>
      <p:sp>
        <p:nvSpPr>
          <p:cNvPr id="3" name="부제목 2"/>
          <p:cNvSpPr>
            <a:spLocks noGrp="1"/>
          </p:cNvSpPr>
          <p:nvPr>
            <p:ph type="subTitle" idx="1"/>
          </p:nvPr>
        </p:nvSpPr>
        <p:spPr/>
        <p:txBody>
          <a:bodyPr>
            <a:normAutofit lnSpcReduction="10000"/>
          </a:bodyPr>
          <a:lstStyle/>
          <a:p>
            <a:r>
              <a:rPr lang="en-US" altLang="ko-KR" dirty="0" smtClean="0">
                <a:solidFill>
                  <a:schemeClr val="tx1"/>
                </a:solidFill>
              </a:rPr>
              <a:t>_Robert </a:t>
            </a:r>
            <a:r>
              <a:rPr lang="en-US" altLang="ko-KR" dirty="0" err="1" smtClean="0">
                <a:solidFill>
                  <a:schemeClr val="tx1"/>
                </a:solidFill>
              </a:rPr>
              <a:t>LikamWa</a:t>
            </a:r>
            <a:r>
              <a:rPr lang="en-US" altLang="ko-KR" dirty="0" smtClean="0">
                <a:solidFill>
                  <a:schemeClr val="tx1"/>
                </a:solidFill>
              </a:rPr>
              <a:t>, </a:t>
            </a:r>
            <a:r>
              <a:rPr lang="en-US" altLang="ko-KR" dirty="0" err="1">
                <a:solidFill>
                  <a:schemeClr val="tx1"/>
                </a:solidFill>
              </a:rPr>
              <a:t>Y</a:t>
            </a:r>
            <a:r>
              <a:rPr lang="en-US" altLang="ko-KR" dirty="0" err="1" smtClean="0">
                <a:solidFill>
                  <a:schemeClr val="tx1"/>
                </a:solidFill>
              </a:rPr>
              <a:t>unxin</a:t>
            </a:r>
            <a:r>
              <a:rPr lang="en-US" altLang="ko-KR" dirty="0" smtClean="0">
                <a:solidFill>
                  <a:schemeClr val="tx1"/>
                </a:solidFill>
              </a:rPr>
              <a:t> Liu, Nicholas D. Lane, Lin </a:t>
            </a:r>
            <a:r>
              <a:rPr lang="en-US" altLang="ko-KR" dirty="0" err="1" smtClean="0">
                <a:solidFill>
                  <a:schemeClr val="tx1"/>
                </a:solidFill>
              </a:rPr>
              <a:t>Zhong</a:t>
            </a:r>
            <a:r>
              <a:rPr lang="en-US" altLang="ko-KR" dirty="0">
                <a:solidFill>
                  <a:schemeClr val="tx1"/>
                </a:solidFill>
              </a:rPr>
              <a:t> </a:t>
            </a:r>
            <a:r>
              <a:rPr lang="en-US" altLang="ko-KR" dirty="0" smtClean="0">
                <a:solidFill>
                  <a:schemeClr val="tx1"/>
                </a:solidFill>
              </a:rPr>
              <a:t>_ </a:t>
            </a:r>
            <a:r>
              <a:rPr lang="en-US" altLang="ko-KR" dirty="0" err="1" smtClean="0">
                <a:solidFill>
                  <a:schemeClr val="tx1"/>
                </a:solidFill>
              </a:rPr>
              <a:t>MobiSys</a:t>
            </a:r>
            <a:r>
              <a:rPr lang="en-US" altLang="ko-KR" dirty="0" smtClean="0">
                <a:solidFill>
                  <a:schemeClr val="tx1"/>
                </a:solidFill>
              </a:rPr>
              <a:t> 2013</a:t>
            </a:r>
          </a:p>
          <a:p>
            <a:endParaRPr lang="en-US" altLang="ko-KR" dirty="0" smtClean="0">
              <a:solidFill>
                <a:schemeClr val="tx1"/>
              </a:solidFill>
            </a:endParaRPr>
          </a:p>
          <a:p>
            <a:r>
              <a:rPr lang="ko-KR" altLang="en-US" dirty="0" err="1" smtClean="0">
                <a:solidFill>
                  <a:schemeClr val="tx1"/>
                </a:solidFill>
              </a:rPr>
              <a:t>박해월</a:t>
            </a:r>
            <a:endParaRPr lang="ko-KR" altLang="en-US" dirty="0">
              <a:solidFill>
                <a:schemeClr val="tx1"/>
              </a:solidFill>
            </a:endParaRPr>
          </a:p>
        </p:txBody>
      </p:sp>
    </p:spTree>
    <p:extLst>
      <p:ext uri="{BB962C8B-B14F-4D97-AF65-F5344CB8AC3E}">
        <p14:creationId xmlns:p14="http://schemas.microsoft.com/office/powerpoint/2010/main" val="381042574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solidFill>
                  <a:schemeClr val="tx1"/>
                </a:solidFill>
              </a:rPr>
              <a:t>Contents</a:t>
            </a:r>
            <a:endParaRPr lang="ko-KR" altLang="en-US" dirty="0">
              <a:solidFill>
                <a:schemeClr val="tx1"/>
              </a:solidFill>
            </a:endParaRPr>
          </a:p>
        </p:txBody>
      </p:sp>
      <p:sp>
        <p:nvSpPr>
          <p:cNvPr id="3" name="내용 개체 틀 2"/>
          <p:cNvSpPr>
            <a:spLocks noGrp="1"/>
          </p:cNvSpPr>
          <p:nvPr>
            <p:ph idx="1"/>
          </p:nvPr>
        </p:nvSpPr>
        <p:spPr/>
        <p:txBody>
          <a:bodyPr/>
          <a:lstStyle/>
          <a:p>
            <a:r>
              <a:rPr lang="en-US" altLang="ko-KR" dirty="0" smtClean="0">
                <a:solidFill>
                  <a:schemeClr val="tx1"/>
                </a:solidFill>
              </a:rPr>
              <a:t>Introduction</a:t>
            </a:r>
          </a:p>
          <a:p>
            <a:r>
              <a:rPr lang="en-US" altLang="ko-KR" dirty="0" smtClean="0">
                <a:solidFill>
                  <a:schemeClr val="tx1"/>
                </a:solidFill>
              </a:rPr>
              <a:t>Background and </a:t>
            </a:r>
            <a:r>
              <a:rPr lang="en-US" altLang="ko-KR" dirty="0">
                <a:solidFill>
                  <a:schemeClr val="tx1"/>
                </a:solidFill>
              </a:rPr>
              <a:t>M</a:t>
            </a:r>
            <a:r>
              <a:rPr lang="en-US" altLang="ko-KR" dirty="0" smtClean="0">
                <a:solidFill>
                  <a:schemeClr val="tx1"/>
                </a:solidFill>
              </a:rPr>
              <a:t>otivational Application</a:t>
            </a:r>
          </a:p>
          <a:p>
            <a:r>
              <a:rPr lang="en-US" altLang="ko-KR" dirty="0" smtClean="0">
                <a:solidFill>
                  <a:schemeClr val="tx1"/>
                </a:solidFill>
              </a:rPr>
              <a:t>Related Work</a:t>
            </a:r>
          </a:p>
          <a:p>
            <a:r>
              <a:rPr lang="en-US" altLang="ko-KR" dirty="0" smtClean="0">
                <a:solidFill>
                  <a:schemeClr val="tx1"/>
                </a:solidFill>
              </a:rPr>
              <a:t>User Study and Field Data Collection</a:t>
            </a:r>
          </a:p>
          <a:p>
            <a:r>
              <a:rPr lang="en-US" altLang="ko-KR" dirty="0" smtClean="0">
                <a:solidFill>
                  <a:schemeClr val="tx1"/>
                </a:solidFill>
              </a:rPr>
              <a:t>The Design of </a:t>
            </a:r>
            <a:r>
              <a:rPr lang="en-US" altLang="ko-KR" dirty="0" err="1" smtClean="0">
                <a:solidFill>
                  <a:schemeClr val="tx1"/>
                </a:solidFill>
              </a:rPr>
              <a:t>MoodScope</a:t>
            </a:r>
            <a:r>
              <a:rPr lang="en-US" altLang="ko-KR" dirty="0" smtClean="0">
                <a:solidFill>
                  <a:schemeClr val="tx1"/>
                </a:solidFill>
              </a:rPr>
              <a:t> Models</a:t>
            </a:r>
          </a:p>
          <a:p>
            <a:r>
              <a:rPr lang="en-US" altLang="ko-KR" dirty="0" smtClean="0">
                <a:solidFill>
                  <a:schemeClr val="tx1"/>
                </a:solidFill>
              </a:rPr>
              <a:t>Mood Inference Engine</a:t>
            </a:r>
          </a:p>
          <a:p>
            <a:r>
              <a:rPr lang="en-US" altLang="ko-KR" dirty="0" err="1" smtClean="0">
                <a:solidFill>
                  <a:schemeClr val="tx1"/>
                </a:solidFill>
              </a:rPr>
              <a:t>MoodScope</a:t>
            </a:r>
            <a:r>
              <a:rPr lang="en-US" altLang="ko-KR" dirty="0" smtClean="0">
                <a:solidFill>
                  <a:schemeClr val="tx1"/>
                </a:solidFill>
              </a:rPr>
              <a:t> Social Sharing Application</a:t>
            </a:r>
          </a:p>
          <a:p>
            <a:r>
              <a:rPr lang="en-US" altLang="ko-KR" dirty="0" smtClean="0">
                <a:solidFill>
                  <a:schemeClr val="tx1"/>
                </a:solidFill>
              </a:rPr>
              <a:t>Discussion and Future Work</a:t>
            </a:r>
          </a:p>
          <a:p>
            <a:r>
              <a:rPr lang="en-US" altLang="ko-KR" dirty="0" smtClean="0">
                <a:solidFill>
                  <a:schemeClr val="tx1"/>
                </a:solidFill>
              </a:rPr>
              <a:t>Conclusions</a:t>
            </a:r>
            <a:endParaRPr lang="ko-KR" altLang="en-US" dirty="0">
              <a:solidFill>
                <a:schemeClr val="tx1"/>
              </a:solidFill>
            </a:endParaRPr>
          </a:p>
        </p:txBody>
      </p:sp>
    </p:spTree>
    <p:extLst>
      <p:ext uri="{BB962C8B-B14F-4D97-AF65-F5344CB8AC3E}">
        <p14:creationId xmlns:p14="http://schemas.microsoft.com/office/powerpoint/2010/main" val="37094541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solidFill>
                  <a:schemeClr val="tx1"/>
                </a:solidFill>
              </a:rPr>
              <a:t>Introduction</a:t>
            </a:r>
            <a:endParaRPr lang="ko-KR" altLang="en-US" dirty="0">
              <a:solidFill>
                <a:schemeClr val="tx1"/>
              </a:solidFill>
            </a:endParaRPr>
          </a:p>
        </p:txBody>
      </p:sp>
      <p:sp>
        <p:nvSpPr>
          <p:cNvPr id="4" name="텍스트 개체 틀 3"/>
          <p:cNvSpPr>
            <a:spLocks noGrp="1"/>
          </p:cNvSpPr>
          <p:nvPr>
            <p:ph type="body" idx="1"/>
          </p:nvPr>
        </p:nvSpPr>
        <p:spPr/>
        <p:txBody>
          <a:bodyPr/>
          <a:lstStyle/>
          <a:p>
            <a:r>
              <a:rPr lang="en-US" altLang="ko-KR" dirty="0" smtClean="0">
                <a:solidFill>
                  <a:schemeClr val="tx1"/>
                </a:solidFill>
              </a:rPr>
              <a:t>A mood “sensor” as a vital next step in enhancing the context-awareness of mobile devices</a:t>
            </a:r>
            <a:endParaRPr lang="ko-KR" altLang="en-US" dirty="0">
              <a:solidFill>
                <a:schemeClr val="tx1"/>
              </a:solidFill>
            </a:endParaRPr>
          </a:p>
        </p:txBody>
      </p:sp>
    </p:spTree>
    <p:extLst>
      <p:ext uri="{BB962C8B-B14F-4D97-AF65-F5344CB8AC3E}">
        <p14:creationId xmlns:p14="http://schemas.microsoft.com/office/powerpoint/2010/main" val="203946018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p:txBody>
          <a:bodyPr>
            <a:normAutofit/>
          </a:bodyPr>
          <a:lstStyle/>
          <a:p>
            <a:r>
              <a:rPr lang="en-US" altLang="ko-KR" dirty="0" err="1" smtClean="0">
                <a:solidFill>
                  <a:schemeClr val="tx1"/>
                </a:solidFill>
              </a:rPr>
              <a:t>MoodScope</a:t>
            </a:r>
            <a:r>
              <a:rPr lang="en-US" altLang="ko-KR" dirty="0" smtClean="0">
                <a:solidFill>
                  <a:schemeClr val="tx1"/>
                </a:solidFill>
              </a:rPr>
              <a:t>: </a:t>
            </a:r>
            <a:r>
              <a:rPr lang="en-US" altLang="ko-KR" sz="2400" dirty="0" smtClean="0">
                <a:solidFill>
                  <a:schemeClr val="tx1"/>
                </a:solidFill>
              </a:rPr>
              <a:t>peer into usage data and infer mood</a:t>
            </a:r>
            <a:endParaRPr lang="ko-KR" altLang="en-US" dirty="0">
              <a:solidFill>
                <a:schemeClr val="tx1"/>
              </a:solidFill>
            </a:endParaRPr>
          </a:p>
        </p:txBody>
      </p:sp>
      <p:sp>
        <p:nvSpPr>
          <p:cNvPr id="3" name="내용 개체 틀 2"/>
          <p:cNvSpPr>
            <a:spLocks noGrp="1"/>
          </p:cNvSpPr>
          <p:nvPr>
            <p:ph idx="1"/>
          </p:nvPr>
        </p:nvSpPr>
        <p:spPr/>
        <p:txBody>
          <a:bodyPr/>
          <a:lstStyle/>
          <a:p>
            <a:r>
              <a:rPr lang="en-US" altLang="ko-KR" dirty="0" smtClean="0">
                <a:solidFill>
                  <a:schemeClr val="tx1"/>
                </a:solidFill>
              </a:rPr>
              <a:t>Approach</a:t>
            </a:r>
          </a:p>
          <a:p>
            <a:pPr lvl="1"/>
            <a:r>
              <a:rPr lang="en-US" altLang="ko-KR" dirty="0" smtClean="0">
                <a:solidFill>
                  <a:schemeClr val="tx1"/>
                </a:solidFill>
              </a:rPr>
              <a:t>Smartphones have rich information about us</a:t>
            </a:r>
          </a:p>
          <a:p>
            <a:pPr lvl="1"/>
            <a:r>
              <a:rPr lang="en-US" altLang="ko-KR" dirty="0" smtClean="0">
                <a:solidFill>
                  <a:schemeClr val="tx1"/>
                </a:solidFill>
              </a:rPr>
              <a:t>People use smartphone differently in different mood states</a:t>
            </a:r>
          </a:p>
          <a:p>
            <a:r>
              <a:rPr lang="en-US" altLang="ko-KR" dirty="0" err="1" smtClean="0">
                <a:solidFill>
                  <a:schemeClr val="tx1"/>
                </a:solidFill>
              </a:rPr>
              <a:t>MoodScope</a:t>
            </a:r>
            <a:endParaRPr lang="en-US" altLang="ko-KR" dirty="0" smtClean="0">
              <a:solidFill>
                <a:schemeClr val="tx1"/>
              </a:solidFill>
            </a:endParaRPr>
          </a:p>
          <a:p>
            <a:pPr lvl="1"/>
            <a:r>
              <a:rPr lang="en-US" altLang="ko-KR" dirty="0" smtClean="0">
                <a:solidFill>
                  <a:schemeClr val="tx1"/>
                </a:solidFill>
              </a:rPr>
              <a:t>Require no extra hardware sensors</a:t>
            </a:r>
          </a:p>
          <a:p>
            <a:pPr lvl="1"/>
            <a:r>
              <a:rPr lang="en-US" altLang="ko-KR" dirty="0" smtClean="0">
                <a:solidFill>
                  <a:schemeClr val="tx1"/>
                </a:solidFill>
              </a:rPr>
              <a:t>Does not rely on the use of microphone or camera</a:t>
            </a:r>
          </a:p>
          <a:p>
            <a:pPr lvl="1"/>
            <a:r>
              <a:rPr lang="en-US" altLang="ko-KR" dirty="0" smtClean="0">
                <a:solidFill>
                  <a:schemeClr val="tx1"/>
                </a:solidFill>
              </a:rPr>
              <a:t>Lightweight and power efficient</a:t>
            </a:r>
          </a:p>
          <a:p>
            <a:pPr lvl="2"/>
            <a:r>
              <a:rPr lang="en-US" altLang="ko-KR" dirty="0" smtClean="0">
                <a:solidFill>
                  <a:schemeClr val="tx1"/>
                </a:solidFill>
              </a:rPr>
              <a:t>Runs in the background, monitoring traces of user’s smartphone usage</a:t>
            </a:r>
          </a:p>
          <a:p>
            <a:pPr lvl="1"/>
            <a:r>
              <a:rPr lang="en-US" altLang="ko-KR" dirty="0" smtClean="0">
                <a:solidFill>
                  <a:schemeClr val="tx1"/>
                </a:solidFill>
              </a:rPr>
              <a:t>Application-independent</a:t>
            </a:r>
          </a:p>
          <a:p>
            <a:pPr lvl="2"/>
            <a:r>
              <a:rPr lang="en-US" altLang="ko-KR" dirty="0" smtClean="0">
                <a:solidFill>
                  <a:schemeClr val="tx1"/>
                </a:solidFill>
              </a:rPr>
              <a:t>Easy deploy on existing smartphones</a:t>
            </a:r>
            <a:endParaRPr lang="ko-KR" altLang="en-US" dirty="0">
              <a:solidFill>
                <a:schemeClr val="tx1"/>
              </a:solidFill>
            </a:endParaRPr>
          </a:p>
        </p:txBody>
      </p:sp>
    </p:spTree>
    <p:extLst>
      <p:ext uri="{BB962C8B-B14F-4D97-AF65-F5344CB8AC3E}">
        <p14:creationId xmlns:p14="http://schemas.microsoft.com/office/powerpoint/2010/main" val="365786665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solidFill>
                  <a:schemeClr val="tx1"/>
                </a:solidFill>
              </a:rPr>
              <a:t>Main Contribution</a:t>
            </a:r>
            <a:endParaRPr lang="ko-KR" altLang="en-US" dirty="0">
              <a:solidFill>
                <a:schemeClr val="tx1"/>
              </a:solidFill>
            </a:endParaRPr>
          </a:p>
        </p:txBody>
      </p:sp>
      <p:sp>
        <p:nvSpPr>
          <p:cNvPr id="3" name="내용 개체 틀 2"/>
          <p:cNvSpPr>
            <a:spLocks noGrp="1"/>
          </p:cNvSpPr>
          <p:nvPr>
            <p:ph idx="1"/>
          </p:nvPr>
        </p:nvSpPr>
        <p:spPr/>
        <p:txBody>
          <a:bodyPr/>
          <a:lstStyle/>
          <a:p>
            <a:r>
              <a:rPr lang="en-US" altLang="ko-KR" dirty="0" smtClean="0">
                <a:solidFill>
                  <a:schemeClr val="tx1"/>
                </a:solidFill>
              </a:rPr>
              <a:t>Demonstrate the feasibility of inferring mood from smartphone usage</a:t>
            </a:r>
          </a:p>
          <a:p>
            <a:pPr lvl="1"/>
            <a:r>
              <a:rPr lang="en-US" altLang="ko-KR" dirty="0" smtClean="0">
                <a:solidFill>
                  <a:schemeClr val="tx1"/>
                </a:solidFill>
              </a:rPr>
              <a:t>Daily mood averages estimate accuracy 66% , gradually grows 93% over two months of training</a:t>
            </a:r>
          </a:p>
          <a:p>
            <a:r>
              <a:rPr lang="en-US" altLang="ko-KR" dirty="0" smtClean="0">
                <a:solidFill>
                  <a:schemeClr val="tx1"/>
                </a:solidFill>
              </a:rPr>
              <a:t>Make discoveries regarding mood and mood inference</a:t>
            </a:r>
          </a:p>
          <a:p>
            <a:pPr lvl="1"/>
            <a:r>
              <a:rPr lang="en-US" altLang="ko-KR" dirty="0" smtClean="0">
                <a:solidFill>
                  <a:schemeClr val="tx1"/>
                </a:solidFill>
              </a:rPr>
              <a:t>Categorized application usage and phone calls are strong indicators of mood</a:t>
            </a:r>
          </a:p>
          <a:p>
            <a:r>
              <a:rPr lang="en-US" altLang="ko-KR" dirty="0" smtClean="0">
                <a:solidFill>
                  <a:schemeClr val="tx1"/>
                </a:solidFill>
              </a:rPr>
              <a:t>Design a user-friendly mood journaling tool to effectively collect user mood data</a:t>
            </a:r>
          </a:p>
          <a:p>
            <a:r>
              <a:rPr lang="en-US" altLang="ko-KR" dirty="0" smtClean="0">
                <a:solidFill>
                  <a:schemeClr val="tx1"/>
                </a:solidFill>
              </a:rPr>
              <a:t>Describe a lightweight, power-efficient, and easy-to-deploy realization of </a:t>
            </a:r>
            <a:r>
              <a:rPr lang="en-US" altLang="ko-KR" dirty="0" err="1" smtClean="0">
                <a:solidFill>
                  <a:schemeClr val="tx1"/>
                </a:solidFill>
              </a:rPr>
              <a:t>MoodScope</a:t>
            </a:r>
            <a:r>
              <a:rPr lang="en-US" altLang="ko-KR" dirty="0" smtClean="0">
                <a:solidFill>
                  <a:schemeClr val="tx1"/>
                </a:solidFill>
              </a:rPr>
              <a:t>, consuming only 3.5 </a:t>
            </a:r>
            <a:r>
              <a:rPr lang="en-US" altLang="ko-KR" dirty="0" err="1" smtClean="0">
                <a:solidFill>
                  <a:schemeClr val="tx1"/>
                </a:solidFill>
              </a:rPr>
              <a:t>milli</a:t>
            </a:r>
            <a:r>
              <a:rPr lang="en-US" altLang="ko-KR" dirty="0" smtClean="0">
                <a:solidFill>
                  <a:schemeClr val="tx1"/>
                </a:solidFill>
              </a:rPr>
              <a:t>-Watt-hours over a day</a:t>
            </a:r>
          </a:p>
          <a:p>
            <a:pPr lvl="1"/>
            <a:r>
              <a:rPr lang="en-US" altLang="ko-KR" dirty="0" smtClean="0">
                <a:solidFill>
                  <a:schemeClr val="tx1"/>
                </a:solidFill>
              </a:rPr>
              <a:t>Also include an API for developers</a:t>
            </a:r>
            <a:endParaRPr lang="ko-KR" altLang="en-US" dirty="0">
              <a:solidFill>
                <a:schemeClr val="tx1"/>
              </a:solidFill>
            </a:endParaRPr>
          </a:p>
        </p:txBody>
      </p:sp>
    </p:spTree>
    <p:extLst>
      <p:ext uri="{BB962C8B-B14F-4D97-AF65-F5344CB8AC3E}">
        <p14:creationId xmlns:p14="http://schemas.microsoft.com/office/powerpoint/2010/main" val="195363358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p:txBody>
          <a:bodyPr>
            <a:normAutofit/>
          </a:bodyPr>
          <a:lstStyle/>
          <a:p>
            <a:r>
              <a:rPr lang="en-US" altLang="ko-KR" dirty="0" smtClean="0">
                <a:solidFill>
                  <a:schemeClr val="tx1"/>
                </a:solidFill>
              </a:rPr>
              <a:t>Background </a:t>
            </a:r>
            <a:br>
              <a:rPr lang="en-US" altLang="ko-KR" dirty="0" smtClean="0">
                <a:solidFill>
                  <a:schemeClr val="tx1"/>
                </a:solidFill>
              </a:rPr>
            </a:br>
            <a:r>
              <a:rPr lang="en-US" altLang="ko-KR" dirty="0" smtClean="0">
                <a:solidFill>
                  <a:schemeClr val="tx1"/>
                </a:solidFill>
              </a:rPr>
              <a:t>and Motivational Applications</a:t>
            </a:r>
            <a:endParaRPr lang="ko-KR" altLang="en-US" dirty="0">
              <a:solidFill>
                <a:schemeClr val="tx1"/>
              </a:solidFill>
            </a:endParaRPr>
          </a:p>
        </p:txBody>
      </p:sp>
      <p:sp>
        <p:nvSpPr>
          <p:cNvPr id="4" name="텍스트 개체 틀 3"/>
          <p:cNvSpPr>
            <a:spLocks noGrp="1"/>
          </p:cNvSpPr>
          <p:nvPr>
            <p:ph type="body" idx="1"/>
          </p:nvPr>
        </p:nvSpPr>
        <p:spPr/>
        <p:txBody>
          <a:bodyPr/>
          <a:lstStyle/>
          <a:p>
            <a:pPr marL="342900" indent="-342900">
              <a:buFontTx/>
              <a:buChar char="-"/>
            </a:pPr>
            <a:r>
              <a:rPr lang="en-US" altLang="ko-KR" dirty="0" smtClean="0">
                <a:solidFill>
                  <a:schemeClr val="tx1"/>
                </a:solidFill>
              </a:rPr>
              <a:t>The Science of Mood</a:t>
            </a:r>
          </a:p>
          <a:p>
            <a:pPr marL="342900" indent="-342900">
              <a:buFontTx/>
              <a:buChar char="-"/>
            </a:pPr>
            <a:r>
              <a:rPr lang="en-US" altLang="ko-KR" dirty="0" smtClean="0">
                <a:solidFill>
                  <a:schemeClr val="tx1"/>
                </a:solidFill>
              </a:rPr>
              <a:t>Motivational Applications</a:t>
            </a:r>
            <a:endParaRPr lang="ko-KR" altLang="en-US" dirty="0">
              <a:solidFill>
                <a:schemeClr val="tx1"/>
              </a:solidFill>
            </a:endParaRPr>
          </a:p>
        </p:txBody>
      </p:sp>
    </p:spTree>
    <p:extLst>
      <p:ext uri="{BB962C8B-B14F-4D97-AF65-F5344CB8AC3E}">
        <p14:creationId xmlns:p14="http://schemas.microsoft.com/office/powerpoint/2010/main" val="2454785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solidFill>
                  <a:schemeClr val="tx1"/>
                </a:solidFill>
              </a:rPr>
              <a:t>Mood: </a:t>
            </a:r>
            <a:r>
              <a:rPr lang="en-US" altLang="ko-KR" sz="2400" dirty="0" smtClean="0">
                <a:solidFill>
                  <a:schemeClr val="tx1"/>
                </a:solidFill>
              </a:rPr>
              <a:t>is an affective state</a:t>
            </a:r>
            <a:endParaRPr lang="ko-KR" altLang="en-US" dirty="0">
              <a:solidFill>
                <a:schemeClr val="tx1"/>
              </a:solidFill>
            </a:endParaRPr>
          </a:p>
        </p:txBody>
      </p:sp>
      <p:sp>
        <p:nvSpPr>
          <p:cNvPr id="3" name="내용 개체 틀 2"/>
          <p:cNvSpPr>
            <a:spLocks noGrp="1"/>
          </p:cNvSpPr>
          <p:nvPr>
            <p:ph idx="1"/>
          </p:nvPr>
        </p:nvSpPr>
        <p:spPr/>
        <p:txBody>
          <a:bodyPr/>
          <a:lstStyle/>
          <a:p>
            <a:r>
              <a:rPr lang="en-US" altLang="ko-KR" dirty="0" smtClean="0">
                <a:solidFill>
                  <a:schemeClr val="tx1"/>
                </a:solidFill>
              </a:rPr>
              <a:t>Mood vs. Emotion</a:t>
            </a:r>
          </a:p>
          <a:p>
            <a:pPr lvl="1"/>
            <a:r>
              <a:rPr lang="en-US" altLang="ko-KR" dirty="0" smtClean="0">
                <a:solidFill>
                  <a:schemeClr val="tx1"/>
                </a:solidFill>
              </a:rPr>
              <a:t>Mood is typically </a:t>
            </a:r>
            <a:r>
              <a:rPr lang="en-US" altLang="ko-KR" b="1" dirty="0" smtClean="0">
                <a:solidFill>
                  <a:schemeClr val="tx1"/>
                </a:solidFill>
              </a:rPr>
              <a:t>less intensely felt </a:t>
            </a:r>
            <a:r>
              <a:rPr lang="en-US" altLang="ko-KR" dirty="0" smtClean="0">
                <a:solidFill>
                  <a:schemeClr val="tx1"/>
                </a:solidFill>
              </a:rPr>
              <a:t>by an individual and tends to </a:t>
            </a:r>
            <a:r>
              <a:rPr lang="en-US" altLang="ko-KR" b="1" dirty="0" smtClean="0">
                <a:solidFill>
                  <a:schemeClr val="tx1"/>
                </a:solidFill>
              </a:rPr>
              <a:t>last longer </a:t>
            </a:r>
            <a:r>
              <a:rPr lang="en-US" altLang="ko-KR" dirty="0" smtClean="0">
                <a:solidFill>
                  <a:schemeClr val="tx1"/>
                </a:solidFill>
              </a:rPr>
              <a:t>than emotion</a:t>
            </a:r>
          </a:p>
          <a:p>
            <a:pPr lvl="1"/>
            <a:r>
              <a:rPr lang="en-US" altLang="ko-KR" dirty="0" smtClean="0">
                <a:solidFill>
                  <a:schemeClr val="tx1"/>
                </a:solidFill>
              </a:rPr>
              <a:t>Mood is normally </a:t>
            </a:r>
            <a:r>
              <a:rPr lang="en-US" altLang="ko-KR" b="1" dirty="0" smtClean="0">
                <a:solidFill>
                  <a:schemeClr val="tx1"/>
                </a:solidFill>
              </a:rPr>
              <a:t>a reaction to a cumulative sequence of events </a:t>
            </a:r>
            <a:r>
              <a:rPr lang="en-US" altLang="ko-KR" dirty="0" smtClean="0">
                <a:solidFill>
                  <a:schemeClr val="tx1"/>
                </a:solidFill>
              </a:rPr>
              <a:t>while emotion is more spontaneous reaction or feeling caused by a specific event</a:t>
            </a:r>
          </a:p>
          <a:p>
            <a:pPr lvl="1"/>
            <a:r>
              <a:rPr lang="en-US" altLang="ko-KR" dirty="0" smtClean="0">
                <a:solidFill>
                  <a:schemeClr val="tx1"/>
                </a:solidFill>
              </a:rPr>
              <a:t>Mood is more </a:t>
            </a:r>
            <a:r>
              <a:rPr lang="en-US" altLang="ko-KR" b="1" dirty="0" smtClean="0">
                <a:solidFill>
                  <a:schemeClr val="tx1"/>
                </a:solidFill>
              </a:rPr>
              <a:t>internal</a:t>
            </a:r>
            <a:r>
              <a:rPr lang="en-US" altLang="ko-KR" dirty="0" smtClean="0">
                <a:solidFill>
                  <a:schemeClr val="tx1"/>
                </a:solidFill>
              </a:rPr>
              <a:t>, while emotion is more visible to others.</a:t>
            </a:r>
          </a:p>
          <a:p>
            <a:r>
              <a:rPr lang="en-US" altLang="ko-KR" dirty="0" smtClean="0">
                <a:solidFill>
                  <a:schemeClr val="tx1"/>
                </a:solidFill>
              </a:rPr>
              <a:t>[Psychology] 3 models to describe and measure affect</a:t>
            </a:r>
          </a:p>
          <a:p>
            <a:pPr lvl="1"/>
            <a:r>
              <a:rPr lang="en-US" altLang="ko-KR" dirty="0" err="1" smtClean="0">
                <a:solidFill>
                  <a:schemeClr val="tx1"/>
                </a:solidFill>
              </a:rPr>
              <a:t>Circumplex</a:t>
            </a:r>
            <a:r>
              <a:rPr lang="en-US" altLang="ko-KR" dirty="0" smtClean="0">
                <a:solidFill>
                  <a:schemeClr val="tx1"/>
                </a:solidFill>
              </a:rPr>
              <a:t> mood model</a:t>
            </a:r>
          </a:p>
          <a:p>
            <a:pPr lvl="1"/>
            <a:r>
              <a:rPr lang="en-US" altLang="ko-KR" dirty="0" smtClean="0">
                <a:solidFill>
                  <a:schemeClr val="tx1"/>
                </a:solidFill>
              </a:rPr>
              <a:t>Discrete categories – Ekman’s six basic categories</a:t>
            </a:r>
          </a:p>
          <a:p>
            <a:pPr lvl="1"/>
            <a:r>
              <a:rPr lang="en-US" altLang="ko-KR" dirty="0" smtClean="0">
                <a:solidFill>
                  <a:schemeClr val="tx1"/>
                </a:solidFill>
              </a:rPr>
              <a:t>Positive and Negative Affect Schedule (PANAS) model – checklist, 20 items</a:t>
            </a:r>
            <a:endParaRPr lang="ko-KR" altLang="en-US" dirty="0">
              <a:solidFill>
                <a:schemeClr val="tx1"/>
              </a:solidFill>
            </a:endParaRPr>
          </a:p>
        </p:txBody>
      </p:sp>
    </p:spTree>
    <p:extLst>
      <p:ext uri="{BB962C8B-B14F-4D97-AF65-F5344CB8AC3E}">
        <p14:creationId xmlns:p14="http://schemas.microsoft.com/office/powerpoint/2010/main" val="423078938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solidFill>
                  <a:schemeClr val="tx1"/>
                </a:solidFill>
              </a:rPr>
              <a:t>Mood Model: </a:t>
            </a:r>
            <a:r>
              <a:rPr lang="en-US" altLang="ko-KR" sz="2400" dirty="0" err="1" smtClean="0">
                <a:solidFill>
                  <a:schemeClr val="tx1"/>
                </a:solidFill>
              </a:rPr>
              <a:t>Circumplex</a:t>
            </a:r>
            <a:r>
              <a:rPr lang="en-US" altLang="ko-KR" sz="2400" dirty="0" smtClean="0">
                <a:solidFill>
                  <a:schemeClr val="tx1"/>
                </a:solidFill>
              </a:rPr>
              <a:t> mood model</a:t>
            </a:r>
            <a:endParaRPr lang="ko-KR" altLang="en-US" dirty="0">
              <a:solidFill>
                <a:schemeClr val="tx1"/>
              </a:solidFill>
            </a:endParaRPr>
          </a:p>
        </p:txBody>
      </p:sp>
      <p:pic>
        <p:nvPicPr>
          <p:cNvPr id="6" name="내용 개체 틀 5" descr="화면 캡처"/>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711884" y="2097024"/>
            <a:ext cx="6768232" cy="3778250"/>
          </a:xfrm>
        </p:spPr>
      </p:pic>
    </p:spTree>
    <p:extLst>
      <p:ext uri="{BB962C8B-B14F-4D97-AF65-F5344CB8AC3E}">
        <p14:creationId xmlns:p14="http://schemas.microsoft.com/office/powerpoint/2010/main" val="341668638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solidFill>
                  <a:schemeClr val="tx1"/>
                </a:solidFill>
              </a:rPr>
              <a:t>Motivational Applications: </a:t>
            </a:r>
            <a:br>
              <a:rPr lang="en-US" altLang="ko-KR" dirty="0" smtClean="0">
                <a:solidFill>
                  <a:schemeClr val="tx1"/>
                </a:solidFill>
              </a:rPr>
            </a:br>
            <a:r>
              <a:rPr lang="en-US" altLang="ko-KR" sz="2400" dirty="0" smtClean="0">
                <a:solidFill>
                  <a:schemeClr val="tx1"/>
                </a:solidFill>
              </a:rPr>
              <a:t>Automatic mood sensing can enable various applications</a:t>
            </a:r>
            <a:endParaRPr lang="ko-KR" altLang="en-US" dirty="0">
              <a:solidFill>
                <a:schemeClr val="tx1"/>
              </a:solidFill>
            </a:endParaRPr>
          </a:p>
        </p:txBody>
      </p:sp>
      <p:sp>
        <p:nvSpPr>
          <p:cNvPr id="3" name="내용 개체 틀 2"/>
          <p:cNvSpPr>
            <a:spLocks noGrp="1"/>
          </p:cNvSpPr>
          <p:nvPr>
            <p:ph idx="1"/>
          </p:nvPr>
        </p:nvSpPr>
        <p:spPr/>
        <p:txBody>
          <a:bodyPr/>
          <a:lstStyle/>
          <a:p>
            <a:r>
              <a:rPr lang="en-US" altLang="ko-KR" dirty="0" smtClean="0">
                <a:solidFill>
                  <a:schemeClr val="tx1"/>
                </a:solidFill>
              </a:rPr>
              <a:t>Mood logger and browser</a:t>
            </a:r>
          </a:p>
          <a:p>
            <a:pPr lvl="1"/>
            <a:r>
              <a:rPr lang="en-US" altLang="ko-KR" dirty="0" smtClean="0">
                <a:solidFill>
                  <a:schemeClr val="tx1"/>
                </a:solidFill>
              </a:rPr>
              <a:t>Recall valuable moments, understand the influence of factors on mood, help improve mental health</a:t>
            </a:r>
          </a:p>
          <a:p>
            <a:r>
              <a:rPr lang="en-US" altLang="ko-KR" dirty="0" smtClean="0">
                <a:solidFill>
                  <a:schemeClr val="tx1"/>
                </a:solidFill>
              </a:rPr>
              <a:t>Mood sharing</a:t>
            </a:r>
          </a:p>
          <a:p>
            <a:pPr lvl="1"/>
            <a:r>
              <a:rPr lang="en-US" altLang="ko-KR" dirty="0" smtClean="0">
                <a:solidFill>
                  <a:schemeClr val="tx1"/>
                </a:solidFill>
              </a:rPr>
              <a:t>Share mood with friends via social networks (convert mood states into a single sentence or through a colored icon)</a:t>
            </a:r>
          </a:p>
          <a:p>
            <a:r>
              <a:rPr lang="en-US" altLang="ko-KR" dirty="0" smtClean="0">
                <a:solidFill>
                  <a:schemeClr val="tx1"/>
                </a:solidFill>
              </a:rPr>
              <a:t>Mood-enhanced applications</a:t>
            </a:r>
          </a:p>
          <a:p>
            <a:pPr lvl="1"/>
            <a:r>
              <a:rPr lang="en-US" altLang="ko-KR" dirty="0" smtClean="0">
                <a:solidFill>
                  <a:schemeClr val="tx1"/>
                </a:solidFill>
              </a:rPr>
              <a:t>Music players could automatically create mood-based playlists</a:t>
            </a:r>
          </a:p>
          <a:p>
            <a:pPr lvl="1"/>
            <a:r>
              <a:rPr lang="en-US" altLang="ko-KR" dirty="0" smtClean="0">
                <a:solidFill>
                  <a:schemeClr val="tx1"/>
                </a:solidFill>
              </a:rPr>
              <a:t>Smartphones could change their theme, wallpaper or ringtone settings</a:t>
            </a:r>
          </a:p>
          <a:p>
            <a:pPr lvl="1"/>
            <a:r>
              <a:rPr lang="en-US" altLang="ko-KR" dirty="0" smtClean="0">
                <a:solidFill>
                  <a:schemeClr val="tx1"/>
                </a:solidFill>
              </a:rPr>
              <a:t>Web, image, and/or video search could filter results</a:t>
            </a:r>
          </a:p>
        </p:txBody>
      </p:sp>
    </p:spTree>
    <p:extLst>
      <p:ext uri="{BB962C8B-B14F-4D97-AF65-F5344CB8AC3E}">
        <p14:creationId xmlns:p14="http://schemas.microsoft.com/office/powerpoint/2010/main" val="85644163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p:txBody>
          <a:bodyPr>
            <a:normAutofit/>
          </a:bodyPr>
          <a:lstStyle/>
          <a:p>
            <a:r>
              <a:rPr lang="en-US" altLang="ko-KR" dirty="0" smtClean="0">
                <a:solidFill>
                  <a:schemeClr val="tx1"/>
                </a:solidFill>
              </a:rPr>
              <a:t>Related Work</a:t>
            </a:r>
            <a:endParaRPr lang="ko-KR" altLang="en-US" dirty="0">
              <a:solidFill>
                <a:schemeClr val="tx1"/>
              </a:solidFill>
            </a:endParaRPr>
          </a:p>
        </p:txBody>
      </p:sp>
      <p:sp>
        <p:nvSpPr>
          <p:cNvPr id="4" name="텍스트 개체 틀 3"/>
          <p:cNvSpPr>
            <a:spLocks noGrp="1"/>
          </p:cNvSpPr>
          <p:nvPr>
            <p:ph type="body" idx="1"/>
          </p:nvPr>
        </p:nvSpPr>
        <p:spPr/>
        <p:txBody>
          <a:bodyPr/>
          <a:lstStyle/>
          <a:p>
            <a:r>
              <a:rPr lang="en-US" altLang="ko-KR" dirty="0" smtClean="0">
                <a:solidFill>
                  <a:schemeClr val="tx1"/>
                </a:solidFill>
              </a:rPr>
              <a:t>Existing automated approaches for affect recognition</a:t>
            </a:r>
            <a:endParaRPr lang="ko-KR" altLang="en-US" dirty="0">
              <a:solidFill>
                <a:schemeClr val="tx1"/>
              </a:solidFill>
            </a:endParaRPr>
          </a:p>
        </p:txBody>
      </p:sp>
    </p:spTree>
    <p:extLst>
      <p:ext uri="{BB962C8B-B14F-4D97-AF65-F5344CB8AC3E}">
        <p14:creationId xmlns:p14="http://schemas.microsoft.com/office/powerpoint/2010/main" val="427094234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4" name="제목 3"/>
          <p:cNvSpPr>
            <a:spLocks noGrp="1"/>
          </p:cNvSpPr>
          <p:nvPr>
            <p:ph type="title"/>
          </p:nvPr>
        </p:nvSpPr>
        <p:spPr/>
        <p:txBody>
          <a:bodyPr/>
          <a:lstStyle/>
          <a:p>
            <a:r>
              <a:rPr lang="en-US" altLang="ko-KR" dirty="0" smtClean="0">
                <a:solidFill>
                  <a:schemeClr val="tx1"/>
                </a:solidFill>
              </a:rPr>
              <a:t>Related Work: </a:t>
            </a:r>
            <a:r>
              <a:rPr lang="en-US" altLang="ko-KR" sz="2400" dirty="0" smtClean="0">
                <a:solidFill>
                  <a:schemeClr val="tx1"/>
                </a:solidFill>
              </a:rPr>
              <a:t>sensor-based techniques</a:t>
            </a:r>
            <a:endParaRPr lang="ko-KR" altLang="en-US" dirty="0">
              <a:solidFill>
                <a:schemeClr val="tx1"/>
              </a:solidFill>
            </a:endParaRPr>
          </a:p>
        </p:txBody>
      </p:sp>
      <p:sp>
        <p:nvSpPr>
          <p:cNvPr id="5" name="내용 개체 틀 4"/>
          <p:cNvSpPr>
            <a:spLocks noGrp="1"/>
          </p:cNvSpPr>
          <p:nvPr>
            <p:ph idx="1"/>
          </p:nvPr>
        </p:nvSpPr>
        <p:spPr/>
        <p:txBody>
          <a:bodyPr/>
          <a:lstStyle/>
          <a:p>
            <a:r>
              <a:rPr lang="en-US" altLang="ko-KR" dirty="0" smtClean="0">
                <a:solidFill>
                  <a:schemeClr val="tx1"/>
                </a:solidFill>
              </a:rPr>
              <a:t>Recognizing emotions from voice and video</a:t>
            </a:r>
          </a:p>
          <a:p>
            <a:pPr lvl="1"/>
            <a:r>
              <a:rPr lang="en-US" altLang="ko-KR" dirty="0" smtClean="0">
                <a:solidFill>
                  <a:schemeClr val="tx1"/>
                </a:solidFill>
              </a:rPr>
              <a:t>Momentary smiles tell </a:t>
            </a:r>
            <a:r>
              <a:rPr lang="en-US" altLang="ko-KR" b="1" dirty="0" smtClean="0">
                <a:solidFill>
                  <a:schemeClr val="tx1"/>
                </a:solidFill>
              </a:rPr>
              <a:t>little about long-term mood </a:t>
            </a:r>
            <a:r>
              <a:rPr lang="en-US" altLang="ko-KR" dirty="0" smtClean="0">
                <a:solidFill>
                  <a:schemeClr val="tx1"/>
                </a:solidFill>
              </a:rPr>
              <a:t>states</a:t>
            </a:r>
          </a:p>
          <a:p>
            <a:pPr lvl="1"/>
            <a:r>
              <a:rPr lang="en-US" altLang="ko-KR" dirty="0" smtClean="0">
                <a:solidFill>
                  <a:schemeClr val="tx1"/>
                </a:solidFill>
              </a:rPr>
              <a:t>The facial or spoken expressions may not reflect their true feelings</a:t>
            </a:r>
          </a:p>
          <a:p>
            <a:pPr lvl="1"/>
            <a:r>
              <a:rPr lang="en-US" altLang="ko-KR" b="1" dirty="0" smtClean="0">
                <a:solidFill>
                  <a:schemeClr val="tx1"/>
                </a:solidFill>
              </a:rPr>
              <a:t>Sensing and computational burden</a:t>
            </a:r>
            <a:r>
              <a:rPr lang="en-US" altLang="ko-KR" dirty="0" smtClean="0">
                <a:solidFill>
                  <a:schemeClr val="tx1"/>
                </a:solidFill>
              </a:rPr>
              <a:t> on a smartphone</a:t>
            </a:r>
          </a:p>
          <a:p>
            <a:r>
              <a:rPr lang="en-US" altLang="ko-KR" dirty="0" smtClean="0">
                <a:solidFill>
                  <a:schemeClr val="tx1"/>
                </a:solidFill>
              </a:rPr>
              <a:t>Alternative physiological signals</a:t>
            </a:r>
          </a:p>
          <a:p>
            <a:pPr lvl="1"/>
            <a:r>
              <a:rPr lang="en-US" altLang="ko-KR" dirty="0" smtClean="0">
                <a:solidFill>
                  <a:schemeClr val="tx1"/>
                </a:solidFill>
              </a:rPr>
              <a:t>Skin conductance, heart rate, breath rate, blood pressure, skin temperature</a:t>
            </a:r>
          </a:p>
          <a:p>
            <a:pPr lvl="1"/>
            <a:r>
              <a:rPr lang="en-US" altLang="ko-KR" b="1" dirty="0" smtClean="0">
                <a:solidFill>
                  <a:schemeClr val="tx1"/>
                </a:solidFill>
              </a:rPr>
              <a:t>Difficult-to-fake indications of affective states</a:t>
            </a:r>
          </a:p>
          <a:p>
            <a:pPr lvl="1"/>
            <a:r>
              <a:rPr lang="en-US" altLang="ko-KR" dirty="0" smtClean="0">
                <a:solidFill>
                  <a:schemeClr val="tx1"/>
                </a:solidFill>
              </a:rPr>
              <a:t>Key limitation – requires </a:t>
            </a:r>
            <a:r>
              <a:rPr lang="en-US" altLang="ko-KR" b="1" dirty="0" smtClean="0">
                <a:solidFill>
                  <a:schemeClr val="tx1"/>
                </a:solidFill>
              </a:rPr>
              <a:t>additional hardware</a:t>
            </a:r>
          </a:p>
          <a:p>
            <a:pPr lvl="1"/>
            <a:endParaRPr lang="ko-KR" altLang="en-US" dirty="0">
              <a:solidFill>
                <a:schemeClr val="tx1"/>
              </a:solidFill>
            </a:endParaRPr>
          </a:p>
        </p:txBody>
      </p:sp>
    </p:spTree>
    <p:extLst>
      <p:ext uri="{BB962C8B-B14F-4D97-AF65-F5344CB8AC3E}">
        <p14:creationId xmlns:p14="http://schemas.microsoft.com/office/powerpoint/2010/main" val="140115875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a:solidFill>
                  <a:schemeClr val="tx1"/>
                </a:solidFill>
              </a:rPr>
              <a:t>Related Work: </a:t>
            </a:r>
            <a:r>
              <a:rPr lang="en-US" altLang="ko-KR" sz="2400" dirty="0">
                <a:solidFill>
                  <a:schemeClr val="tx1"/>
                </a:solidFill>
              </a:rPr>
              <a:t>sensor-based techniques</a:t>
            </a:r>
            <a:endParaRPr lang="ko-KR" altLang="en-US" dirty="0">
              <a:solidFill>
                <a:schemeClr val="tx1"/>
              </a:solidFill>
            </a:endParaRPr>
          </a:p>
        </p:txBody>
      </p:sp>
      <p:sp>
        <p:nvSpPr>
          <p:cNvPr id="3" name="내용 개체 틀 2"/>
          <p:cNvSpPr>
            <a:spLocks noGrp="1"/>
          </p:cNvSpPr>
          <p:nvPr>
            <p:ph idx="1"/>
          </p:nvPr>
        </p:nvSpPr>
        <p:spPr/>
        <p:txBody>
          <a:bodyPr/>
          <a:lstStyle/>
          <a:p>
            <a:r>
              <a:rPr lang="en-US" altLang="ko-KR" dirty="0" smtClean="0">
                <a:solidFill>
                  <a:schemeClr val="tx1"/>
                </a:solidFill>
              </a:rPr>
              <a:t>Leveraging signals from smartphones</a:t>
            </a:r>
          </a:p>
          <a:p>
            <a:pPr lvl="1"/>
            <a:r>
              <a:rPr lang="en-US" altLang="ko-KR" dirty="0" smtClean="0">
                <a:solidFill>
                  <a:schemeClr val="tx1"/>
                </a:solidFill>
              </a:rPr>
              <a:t>Classify users emotions based on typing </a:t>
            </a:r>
            <a:r>
              <a:rPr lang="en-US" altLang="ko-KR" b="1" dirty="0" smtClean="0">
                <a:solidFill>
                  <a:schemeClr val="tx1"/>
                </a:solidFill>
              </a:rPr>
              <a:t>characteristics</a:t>
            </a:r>
          </a:p>
          <a:p>
            <a:pPr lvl="1"/>
            <a:r>
              <a:rPr lang="en-US" altLang="ko-KR" dirty="0" smtClean="0">
                <a:solidFill>
                  <a:schemeClr val="tx1"/>
                </a:solidFill>
              </a:rPr>
              <a:t>Use smartphone usage patterns to model personality</a:t>
            </a:r>
          </a:p>
          <a:p>
            <a:pPr lvl="1"/>
            <a:r>
              <a:rPr lang="en-US" altLang="ko-KR" dirty="0" smtClean="0">
                <a:solidFill>
                  <a:schemeClr val="tx1"/>
                </a:solidFill>
              </a:rPr>
              <a:t>Emotion-related smartphone applications do not study </a:t>
            </a:r>
            <a:r>
              <a:rPr lang="en-US" altLang="ko-KR" b="1" dirty="0" smtClean="0">
                <a:solidFill>
                  <a:schemeClr val="tx1"/>
                </a:solidFill>
              </a:rPr>
              <a:t>automated mood </a:t>
            </a:r>
            <a:r>
              <a:rPr lang="en-US" altLang="ko-KR" dirty="0" smtClean="0">
                <a:solidFill>
                  <a:schemeClr val="tx1"/>
                </a:solidFill>
              </a:rPr>
              <a:t>or emotion inference</a:t>
            </a:r>
          </a:p>
          <a:p>
            <a:r>
              <a:rPr lang="en-US" altLang="ko-KR" b="1" dirty="0" smtClean="0">
                <a:solidFill>
                  <a:schemeClr val="tx1"/>
                </a:solidFill>
              </a:rPr>
              <a:t>Comparison to </a:t>
            </a:r>
            <a:r>
              <a:rPr lang="en-US" altLang="ko-KR" b="1" dirty="0" err="1" smtClean="0">
                <a:solidFill>
                  <a:schemeClr val="tx1"/>
                </a:solidFill>
              </a:rPr>
              <a:t>MoodScope</a:t>
            </a:r>
            <a:endParaRPr lang="en-US" altLang="ko-KR" b="1" dirty="0" smtClean="0">
              <a:solidFill>
                <a:schemeClr val="tx1"/>
              </a:solidFill>
            </a:endParaRPr>
          </a:p>
          <a:p>
            <a:pPr lvl="1"/>
            <a:r>
              <a:rPr lang="en-US" altLang="ko-KR" dirty="0" smtClean="0">
                <a:solidFill>
                  <a:schemeClr val="tx1"/>
                </a:solidFill>
              </a:rPr>
              <a:t>Exploits </a:t>
            </a:r>
            <a:r>
              <a:rPr lang="en-US" altLang="ko-KR" b="1" dirty="0" smtClean="0">
                <a:solidFill>
                  <a:schemeClr val="tx1"/>
                </a:solidFill>
              </a:rPr>
              <a:t>pre-existing usage patterns </a:t>
            </a:r>
            <a:r>
              <a:rPr lang="en-US" altLang="ko-KR" dirty="0" smtClean="0">
                <a:solidFill>
                  <a:schemeClr val="tx1"/>
                </a:solidFill>
              </a:rPr>
              <a:t>of an individual</a:t>
            </a:r>
          </a:p>
          <a:p>
            <a:pPr lvl="1"/>
            <a:r>
              <a:rPr lang="en-US" altLang="ko-KR" dirty="0" smtClean="0">
                <a:solidFill>
                  <a:schemeClr val="tx1"/>
                </a:solidFill>
              </a:rPr>
              <a:t>Avoids invasive image and audio data, design a mood recognition engine on </a:t>
            </a:r>
            <a:r>
              <a:rPr lang="en-US" altLang="ko-KR" b="1" dirty="0" smtClean="0">
                <a:solidFill>
                  <a:schemeClr val="tx1"/>
                </a:solidFill>
              </a:rPr>
              <a:t>current smartphone </a:t>
            </a:r>
            <a:r>
              <a:rPr lang="en-US" altLang="ko-KR" b="1" dirty="0" err="1" smtClean="0">
                <a:solidFill>
                  <a:schemeClr val="tx1"/>
                </a:solidFill>
              </a:rPr>
              <a:t>Oses</a:t>
            </a:r>
            <a:endParaRPr lang="en-US" altLang="ko-KR" b="1" dirty="0" smtClean="0">
              <a:solidFill>
                <a:schemeClr val="tx1"/>
              </a:solidFill>
            </a:endParaRPr>
          </a:p>
          <a:p>
            <a:pPr lvl="1"/>
            <a:r>
              <a:rPr lang="en-US" altLang="ko-KR" dirty="0" smtClean="0">
                <a:solidFill>
                  <a:schemeClr val="tx1"/>
                </a:solidFill>
              </a:rPr>
              <a:t>Run continuously in the </a:t>
            </a:r>
            <a:r>
              <a:rPr lang="en-US" altLang="ko-KR" b="1" dirty="0" smtClean="0">
                <a:solidFill>
                  <a:schemeClr val="tx1"/>
                </a:solidFill>
              </a:rPr>
              <a:t>background</a:t>
            </a:r>
            <a:r>
              <a:rPr lang="en-US" altLang="ko-KR" dirty="0" smtClean="0">
                <a:solidFill>
                  <a:schemeClr val="tx1"/>
                </a:solidFill>
              </a:rPr>
              <a:t> without compromising phone battery life</a:t>
            </a:r>
            <a:endParaRPr lang="ko-KR" altLang="en-US" dirty="0">
              <a:solidFill>
                <a:schemeClr val="tx1"/>
              </a:solidFill>
            </a:endParaRPr>
          </a:p>
        </p:txBody>
      </p:sp>
    </p:spTree>
    <p:extLst>
      <p:ext uri="{BB962C8B-B14F-4D97-AF65-F5344CB8AC3E}">
        <p14:creationId xmlns:p14="http://schemas.microsoft.com/office/powerpoint/2010/main" val="232168117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p:txBody>
          <a:bodyPr>
            <a:normAutofit/>
          </a:bodyPr>
          <a:lstStyle/>
          <a:p>
            <a:r>
              <a:rPr lang="en-US" altLang="ko-KR" dirty="0" smtClean="0">
                <a:solidFill>
                  <a:schemeClr val="tx1"/>
                </a:solidFill>
              </a:rPr>
              <a:t>User Study </a:t>
            </a:r>
            <a:br>
              <a:rPr lang="en-US" altLang="ko-KR" dirty="0" smtClean="0">
                <a:solidFill>
                  <a:schemeClr val="tx1"/>
                </a:solidFill>
              </a:rPr>
            </a:br>
            <a:r>
              <a:rPr lang="en-US" altLang="ko-KR" dirty="0" smtClean="0">
                <a:solidFill>
                  <a:schemeClr val="tx1"/>
                </a:solidFill>
              </a:rPr>
              <a:t>and Field Data Collection</a:t>
            </a:r>
            <a:endParaRPr lang="ko-KR" altLang="en-US" dirty="0">
              <a:solidFill>
                <a:schemeClr val="tx1"/>
              </a:solidFill>
            </a:endParaRPr>
          </a:p>
        </p:txBody>
      </p:sp>
      <p:sp>
        <p:nvSpPr>
          <p:cNvPr id="4" name="텍스트 개체 틀 3"/>
          <p:cNvSpPr>
            <a:spLocks noGrp="1"/>
          </p:cNvSpPr>
          <p:nvPr>
            <p:ph type="body" idx="1"/>
          </p:nvPr>
        </p:nvSpPr>
        <p:spPr>
          <a:xfrm>
            <a:off x="2589212" y="3530129"/>
            <a:ext cx="8915399" cy="1261327"/>
          </a:xfrm>
        </p:spPr>
        <p:txBody>
          <a:bodyPr>
            <a:normAutofit/>
          </a:bodyPr>
          <a:lstStyle/>
          <a:p>
            <a:pPr marL="342900" indent="-342900">
              <a:buFontTx/>
              <a:buChar char="-"/>
            </a:pPr>
            <a:r>
              <a:rPr lang="en-US" altLang="ko-KR" dirty="0" smtClean="0">
                <a:solidFill>
                  <a:schemeClr val="tx1"/>
                </a:solidFill>
              </a:rPr>
              <a:t>Pre-Study Focus Group</a:t>
            </a:r>
          </a:p>
          <a:p>
            <a:pPr marL="342900" indent="-342900">
              <a:buFontTx/>
              <a:buChar char="-"/>
            </a:pPr>
            <a:r>
              <a:rPr lang="en-US" altLang="ko-KR" dirty="0" smtClean="0">
                <a:solidFill>
                  <a:schemeClr val="tx1"/>
                </a:solidFill>
              </a:rPr>
              <a:t>Field Study</a:t>
            </a:r>
          </a:p>
          <a:p>
            <a:pPr marL="342900" indent="-342900">
              <a:buFontTx/>
              <a:buChar char="-"/>
            </a:pPr>
            <a:r>
              <a:rPr lang="en-US" altLang="ko-KR" dirty="0" smtClean="0">
                <a:solidFill>
                  <a:schemeClr val="tx1"/>
                </a:solidFill>
              </a:rPr>
              <a:t>Post-Study Focus Group</a:t>
            </a:r>
            <a:endParaRPr lang="ko-KR" altLang="en-US" dirty="0">
              <a:solidFill>
                <a:schemeClr val="tx1"/>
              </a:solidFill>
            </a:endParaRPr>
          </a:p>
        </p:txBody>
      </p:sp>
    </p:spTree>
    <p:extLst>
      <p:ext uri="{BB962C8B-B14F-4D97-AF65-F5344CB8AC3E}">
        <p14:creationId xmlns:p14="http://schemas.microsoft.com/office/powerpoint/2010/main" val="335807289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solidFill>
                  <a:schemeClr val="tx1"/>
                </a:solidFill>
              </a:rPr>
              <a:t>Participants: </a:t>
            </a:r>
            <a:br>
              <a:rPr lang="en-US" altLang="ko-KR" dirty="0" smtClean="0">
                <a:solidFill>
                  <a:schemeClr val="tx1"/>
                </a:solidFill>
              </a:rPr>
            </a:br>
            <a:r>
              <a:rPr lang="en-US" altLang="ko-KR" sz="2400" dirty="0" smtClean="0">
                <a:solidFill>
                  <a:schemeClr val="tx1"/>
                </a:solidFill>
              </a:rPr>
              <a:t>32 </a:t>
            </a:r>
            <a:r>
              <a:rPr lang="en-US" altLang="ko-KR" sz="2400" dirty="0" err="1" smtClean="0">
                <a:solidFill>
                  <a:schemeClr val="tx1"/>
                </a:solidFill>
              </a:rPr>
              <a:t>jailbroken</a:t>
            </a:r>
            <a:r>
              <a:rPr lang="en-US" altLang="ko-KR" sz="2400" dirty="0" smtClean="0">
                <a:solidFill>
                  <a:schemeClr val="tx1"/>
                </a:solidFill>
              </a:rPr>
              <a:t> iPhone users from China and the USA</a:t>
            </a:r>
            <a:endParaRPr lang="ko-KR" altLang="en-US" dirty="0">
              <a:solidFill>
                <a:schemeClr val="tx1"/>
              </a:solidFill>
            </a:endParaRPr>
          </a:p>
        </p:txBody>
      </p:sp>
      <p:sp>
        <p:nvSpPr>
          <p:cNvPr id="3" name="내용 개체 틀 2"/>
          <p:cNvSpPr>
            <a:spLocks noGrp="1"/>
          </p:cNvSpPr>
          <p:nvPr>
            <p:ph idx="1"/>
          </p:nvPr>
        </p:nvSpPr>
        <p:spPr/>
        <p:txBody>
          <a:bodyPr/>
          <a:lstStyle/>
          <a:p>
            <a:r>
              <a:rPr lang="en-US" altLang="ko-KR" dirty="0" smtClean="0">
                <a:solidFill>
                  <a:schemeClr val="tx1"/>
                </a:solidFill>
              </a:rPr>
              <a:t>24 college and graduate students, 2 software engineers, 1 web editor, 1 salesman, 1 teacher</a:t>
            </a:r>
          </a:p>
          <a:p>
            <a:r>
              <a:rPr lang="en-US" altLang="ko-KR" dirty="0" smtClean="0">
                <a:solidFill>
                  <a:schemeClr val="tx1"/>
                </a:solidFill>
              </a:rPr>
              <a:t>Aged between 18 and 29 with 11 females</a:t>
            </a:r>
          </a:p>
          <a:p>
            <a:r>
              <a:rPr lang="en-US" altLang="ko-KR" dirty="0" smtClean="0">
                <a:solidFill>
                  <a:schemeClr val="tx1"/>
                </a:solidFill>
              </a:rPr>
              <a:t>25 in Beijing, China and 7 at a US university</a:t>
            </a:r>
          </a:p>
          <a:p>
            <a:pPr lvl="1"/>
            <a:r>
              <a:rPr lang="en-US" altLang="ko-KR" dirty="0" smtClean="0">
                <a:solidFill>
                  <a:schemeClr val="tx1"/>
                </a:solidFill>
              </a:rPr>
              <a:t>Participants from Beijing took part in two focus group discussions</a:t>
            </a:r>
          </a:p>
          <a:p>
            <a:r>
              <a:rPr lang="en-US" altLang="ko-KR" dirty="0" smtClean="0">
                <a:solidFill>
                  <a:schemeClr val="tx1"/>
                </a:solidFill>
              </a:rPr>
              <a:t>Compensated with RMB500 or $75 USD and became eligible for and iPad 2 raffle after completion of the study </a:t>
            </a:r>
            <a:endParaRPr lang="ko-KR" altLang="en-US" dirty="0">
              <a:solidFill>
                <a:schemeClr val="tx1"/>
              </a:solidFill>
            </a:endParaRPr>
          </a:p>
        </p:txBody>
      </p:sp>
    </p:spTree>
    <p:extLst>
      <p:ext uri="{BB962C8B-B14F-4D97-AF65-F5344CB8AC3E}">
        <p14:creationId xmlns:p14="http://schemas.microsoft.com/office/powerpoint/2010/main" val="334438451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solidFill>
                  <a:schemeClr val="tx1"/>
                </a:solidFill>
              </a:rPr>
              <a:t>Pre-Study Focus Group:</a:t>
            </a:r>
            <a:br>
              <a:rPr lang="en-US" altLang="ko-KR" dirty="0" smtClean="0">
                <a:solidFill>
                  <a:schemeClr val="tx1"/>
                </a:solidFill>
              </a:rPr>
            </a:br>
            <a:r>
              <a:rPr lang="en-US" altLang="ko-KR" sz="2400" dirty="0">
                <a:solidFill>
                  <a:schemeClr val="tx1"/>
                </a:solidFill>
              </a:rPr>
              <a:t>T</a:t>
            </a:r>
            <a:r>
              <a:rPr lang="en-US" altLang="ko-KR" sz="2400" dirty="0" smtClean="0">
                <a:solidFill>
                  <a:schemeClr val="tx1"/>
                </a:solidFill>
              </a:rPr>
              <a:t>o gather insight into what data we should collect</a:t>
            </a:r>
            <a:endParaRPr lang="ko-KR" altLang="en-US" dirty="0">
              <a:solidFill>
                <a:schemeClr val="tx1"/>
              </a:solidFill>
            </a:endParaRPr>
          </a:p>
        </p:txBody>
      </p:sp>
      <p:sp>
        <p:nvSpPr>
          <p:cNvPr id="3" name="내용 개체 틀 2"/>
          <p:cNvSpPr>
            <a:spLocks noGrp="1"/>
          </p:cNvSpPr>
          <p:nvPr>
            <p:ph idx="1"/>
          </p:nvPr>
        </p:nvSpPr>
        <p:spPr/>
        <p:txBody>
          <a:bodyPr>
            <a:normAutofit/>
          </a:bodyPr>
          <a:lstStyle/>
          <a:p>
            <a:r>
              <a:rPr lang="en-US" altLang="ko-KR" dirty="0" smtClean="0">
                <a:solidFill>
                  <a:schemeClr val="tx1"/>
                </a:solidFill>
              </a:rPr>
              <a:t>Two-part pre-study focus group</a:t>
            </a:r>
          </a:p>
          <a:p>
            <a:pPr lvl="1"/>
            <a:r>
              <a:rPr lang="en-US" altLang="ko-KR" dirty="0" smtClean="0">
                <a:solidFill>
                  <a:schemeClr val="tx1"/>
                </a:solidFill>
              </a:rPr>
              <a:t>Impact of mood changes on smartphone usage habits</a:t>
            </a:r>
          </a:p>
          <a:p>
            <a:pPr lvl="1"/>
            <a:r>
              <a:rPr lang="en-US" altLang="ko-KR" dirty="0" smtClean="0">
                <a:solidFill>
                  <a:schemeClr val="tx1"/>
                </a:solidFill>
              </a:rPr>
              <a:t>Opinions on mood sharing </a:t>
            </a:r>
            <a:endParaRPr lang="en-US" altLang="ko-KR" dirty="0">
              <a:solidFill>
                <a:schemeClr val="tx1"/>
              </a:solidFill>
            </a:endParaRPr>
          </a:p>
          <a:p>
            <a:r>
              <a:rPr lang="en-US" altLang="ko-KR" dirty="0" smtClean="0">
                <a:solidFill>
                  <a:schemeClr val="tx1"/>
                </a:solidFill>
              </a:rPr>
              <a:t>Results</a:t>
            </a:r>
          </a:p>
          <a:p>
            <a:pPr lvl="1"/>
            <a:r>
              <a:rPr lang="en-US" altLang="ko-KR" b="1" dirty="0" smtClean="0">
                <a:solidFill>
                  <a:schemeClr val="tx1"/>
                </a:solidFill>
              </a:rPr>
              <a:t>All but one </a:t>
            </a:r>
            <a:r>
              <a:rPr lang="en-US" altLang="ko-KR" dirty="0" smtClean="0">
                <a:solidFill>
                  <a:schemeClr val="tx1"/>
                </a:solidFill>
              </a:rPr>
              <a:t>indicted that they use different applications and/or communicate with different sets of people depending on their mood and would like their smartphone settings to automatically change with their moods</a:t>
            </a:r>
          </a:p>
          <a:p>
            <a:pPr lvl="1"/>
            <a:r>
              <a:rPr lang="en-US" altLang="ko-KR" b="1" dirty="0" smtClean="0">
                <a:solidFill>
                  <a:schemeClr val="tx1"/>
                </a:solidFill>
              </a:rPr>
              <a:t>All but one </a:t>
            </a:r>
            <a:r>
              <a:rPr lang="en-US" altLang="ko-KR" dirty="0" smtClean="0">
                <a:solidFill>
                  <a:schemeClr val="tx1"/>
                </a:solidFill>
              </a:rPr>
              <a:t>responded that they would like to publish their mood through SNS</a:t>
            </a:r>
          </a:p>
          <a:p>
            <a:pPr lvl="1"/>
            <a:r>
              <a:rPr lang="en-US" altLang="ko-KR" b="1" dirty="0" smtClean="0">
                <a:solidFill>
                  <a:schemeClr val="tx1"/>
                </a:solidFill>
              </a:rPr>
              <a:t>All</a:t>
            </a:r>
            <a:r>
              <a:rPr lang="en-US" altLang="ko-KR" dirty="0" smtClean="0">
                <a:solidFill>
                  <a:schemeClr val="tx1"/>
                </a:solidFill>
              </a:rPr>
              <a:t> indicated that they would like to share their mood within certain social circles</a:t>
            </a:r>
          </a:p>
          <a:p>
            <a:pPr lvl="1"/>
            <a:r>
              <a:rPr lang="en-US" altLang="ko-KR" b="1" dirty="0" smtClean="0">
                <a:solidFill>
                  <a:schemeClr val="tx1"/>
                </a:solidFill>
              </a:rPr>
              <a:t>All</a:t>
            </a:r>
            <a:r>
              <a:rPr lang="en-US" altLang="ko-KR" dirty="0" smtClean="0">
                <a:solidFill>
                  <a:schemeClr val="tx1"/>
                </a:solidFill>
              </a:rPr>
              <a:t> interested in seeing others’ mood, particularly of their friends</a:t>
            </a:r>
            <a:endParaRPr lang="ko-KR" altLang="en-US" dirty="0">
              <a:solidFill>
                <a:schemeClr val="tx1"/>
              </a:solidFill>
            </a:endParaRPr>
          </a:p>
        </p:txBody>
      </p:sp>
    </p:spTree>
    <p:extLst>
      <p:ext uri="{BB962C8B-B14F-4D97-AF65-F5344CB8AC3E}">
        <p14:creationId xmlns:p14="http://schemas.microsoft.com/office/powerpoint/2010/main" val="389444025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solidFill>
                  <a:schemeClr val="tx1"/>
                </a:solidFill>
              </a:rPr>
              <a:t>Field Study: </a:t>
            </a:r>
            <a:br>
              <a:rPr lang="en-US" altLang="ko-KR" dirty="0" smtClean="0">
                <a:solidFill>
                  <a:schemeClr val="tx1"/>
                </a:solidFill>
              </a:rPr>
            </a:br>
            <a:r>
              <a:rPr lang="en-US" altLang="ko-KR" sz="2400" dirty="0" smtClean="0">
                <a:solidFill>
                  <a:schemeClr val="tx1"/>
                </a:solidFill>
              </a:rPr>
              <a:t>Mood Journaling Application</a:t>
            </a:r>
            <a:endParaRPr lang="ko-KR" altLang="en-US" dirty="0">
              <a:solidFill>
                <a:schemeClr val="tx1"/>
              </a:solidFill>
            </a:endParaRPr>
          </a:p>
        </p:txBody>
      </p:sp>
      <p:pic>
        <p:nvPicPr>
          <p:cNvPr id="6" name="내용 개체 틀 5" descr="화면 캡처"/>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2589213" y="2491896"/>
            <a:ext cx="4313237" cy="3061658"/>
          </a:xfrm>
        </p:spPr>
      </p:pic>
      <p:pic>
        <p:nvPicPr>
          <p:cNvPr id="7" name="내용 개체 틀 6" descr="화면 캡처"/>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7191375" y="2476787"/>
            <a:ext cx="4313238" cy="3076001"/>
          </a:xfrm>
        </p:spPr>
      </p:pic>
    </p:spTree>
    <p:extLst>
      <p:ext uri="{BB962C8B-B14F-4D97-AF65-F5344CB8AC3E}">
        <p14:creationId xmlns:p14="http://schemas.microsoft.com/office/powerpoint/2010/main" val="164839001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5" name="제목 4"/>
          <p:cNvSpPr>
            <a:spLocks noGrp="1"/>
          </p:cNvSpPr>
          <p:nvPr>
            <p:ph type="title"/>
          </p:nvPr>
        </p:nvSpPr>
        <p:spPr/>
        <p:txBody>
          <a:bodyPr/>
          <a:lstStyle/>
          <a:p>
            <a:r>
              <a:rPr lang="en-US" altLang="ko-KR" dirty="0">
                <a:solidFill>
                  <a:schemeClr val="tx1"/>
                </a:solidFill>
              </a:rPr>
              <a:t>Field Study: </a:t>
            </a:r>
            <a:br>
              <a:rPr lang="en-US" altLang="ko-KR" dirty="0">
                <a:solidFill>
                  <a:schemeClr val="tx1"/>
                </a:solidFill>
              </a:rPr>
            </a:br>
            <a:r>
              <a:rPr lang="en-US" altLang="ko-KR" dirty="0" smtClean="0">
                <a:solidFill>
                  <a:schemeClr val="tx1"/>
                </a:solidFill>
              </a:rPr>
              <a:t>Smartphone Interaction Logger</a:t>
            </a:r>
            <a:endParaRPr lang="ko-KR" altLang="en-US" dirty="0">
              <a:solidFill>
                <a:schemeClr val="tx1"/>
              </a:solidFill>
            </a:endParaRPr>
          </a:p>
        </p:txBody>
      </p:sp>
      <p:sp>
        <p:nvSpPr>
          <p:cNvPr id="6" name="내용 개체 틀 5"/>
          <p:cNvSpPr>
            <a:spLocks noGrp="1"/>
          </p:cNvSpPr>
          <p:nvPr>
            <p:ph idx="1"/>
          </p:nvPr>
        </p:nvSpPr>
        <p:spPr/>
        <p:txBody>
          <a:bodyPr/>
          <a:lstStyle/>
          <a:p>
            <a:r>
              <a:rPr lang="en-US" altLang="ko-KR" dirty="0" smtClean="0">
                <a:solidFill>
                  <a:schemeClr val="tx1"/>
                </a:solidFill>
              </a:rPr>
              <a:t>Users are asked to input their mood at least four times a day, with at least three hours between each input</a:t>
            </a:r>
          </a:p>
          <a:p>
            <a:r>
              <a:rPr lang="en-US" altLang="ko-KR" dirty="0" smtClean="0">
                <a:solidFill>
                  <a:schemeClr val="tx1"/>
                </a:solidFill>
              </a:rPr>
              <a:t>Logger</a:t>
            </a:r>
          </a:p>
          <a:p>
            <a:pPr lvl="1"/>
            <a:r>
              <a:rPr lang="en-US" altLang="ko-KR" dirty="0" smtClean="0">
                <a:solidFill>
                  <a:schemeClr val="tx1"/>
                </a:solidFill>
              </a:rPr>
              <a:t>Captures user behavior by using daemons operating in the background, Requiring no user interaction</a:t>
            </a:r>
          </a:p>
          <a:p>
            <a:pPr lvl="1"/>
            <a:r>
              <a:rPr lang="en-US" altLang="ko-KR" dirty="0" smtClean="0">
                <a:solidFill>
                  <a:schemeClr val="tx1"/>
                </a:solidFill>
              </a:rPr>
              <a:t>Date archived nightly to a server over a cell data or Wi-Fi connection</a:t>
            </a:r>
          </a:p>
          <a:p>
            <a:pPr lvl="1"/>
            <a:r>
              <a:rPr lang="en-US" altLang="ko-KR" dirty="0" smtClean="0">
                <a:solidFill>
                  <a:schemeClr val="tx1"/>
                </a:solidFill>
              </a:rPr>
              <a:t>Hashing all private user data</a:t>
            </a:r>
          </a:p>
          <a:p>
            <a:endParaRPr lang="en-US" altLang="ko-KR" dirty="0" smtClean="0">
              <a:solidFill>
                <a:schemeClr val="tx1"/>
              </a:solidFill>
            </a:endParaRPr>
          </a:p>
          <a:p>
            <a:r>
              <a:rPr lang="en-US" altLang="ko-KR" dirty="0" smtClean="0">
                <a:solidFill>
                  <a:schemeClr val="tx1"/>
                </a:solidFill>
              </a:rPr>
              <a:t>Using these data, create feature tables for mood models</a:t>
            </a:r>
            <a:endParaRPr lang="en-US" altLang="ko-KR" dirty="0">
              <a:solidFill>
                <a:schemeClr val="tx1"/>
              </a:solidFill>
            </a:endParaRPr>
          </a:p>
        </p:txBody>
      </p:sp>
    </p:spTree>
    <p:extLst>
      <p:ext uri="{BB962C8B-B14F-4D97-AF65-F5344CB8AC3E}">
        <p14:creationId xmlns:p14="http://schemas.microsoft.com/office/powerpoint/2010/main" val="122319299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p:txBody>
          <a:bodyPr>
            <a:normAutofit fontScale="90000"/>
          </a:bodyPr>
          <a:lstStyle/>
          <a:p>
            <a:r>
              <a:rPr lang="en-US" altLang="ko-KR" dirty="0" smtClean="0">
                <a:solidFill>
                  <a:schemeClr val="tx1"/>
                </a:solidFill>
              </a:rPr>
              <a:t>Post-Study Focus Group: </a:t>
            </a:r>
            <a:r>
              <a:rPr lang="en-US" altLang="ko-KR" sz="2700" dirty="0" smtClean="0">
                <a:solidFill>
                  <a:schemeClr val="tx1"/>
                </a:solidFill>
              </a:rPr>
              <a:t>Ask for opinions about usability and effectiveness of mood journaling application</a:t>
            </a:r>
            <a:endParaRPr lang="ko-KR" altLang="en-US" dirty="0">
              <a:solidFill>
                <a:schemeClr val="tx1"/>
              </a:solidFill>
            </a:endParaRPr>
          </a:p>
        </p:txBody>
      </p:sp>
      <p:sp>
        <p:nvSpPr>
          <p:cNvPr id="3" name="내용 개체 틀 2"/>
          <p:cNvSpPr>
            <a:spLocks noGrp="1"/>
          </p:cNvSpPr>
          <p:nvPr>
            <p:ph idx="1"/>
          </p:nvPr>
        </p:nvSpPr>
        <p:spPr/>
        <p:txBody>
          <a:bodyPr>
            <a:normAutofit/>
          </a:bodyPr>
          <a:lstStyle/>
          <a:p>
            <a:r>
              <a:rPr lang="en-US" altLang="ko-KR" dirty="0" smtClean="0">
                <a:solidFill>
                  <a:schemeClr val="tx1"/>
                </a:solidFill>
              </a:rPr>
              <a:t>Feedback</a:t>
            </a:r>
          </a:p>
          <a:p>
            <a:pPr lvl="1"/>
            <a:r>
              <a:rPr lang="en-US" altLang="ko-KR" b="1" dirty="0" smtClean="0">
                <a:solidFill>
                  <a:schemeClr val="tx1"/>
                </a:solidFill>
              </a:rPr>
              <a:t>All but one </a:t>
            </a:r>
            <a:r>
              <a:rPr lang="en-US" altLang="ko-KR" dirty="0" smtClean="0">
                <a:solidFill>
                  <a:schemeClr val="tx1"/>
                </a:solidFill>
              </a:rPr>
              <a:t>indicated the application is easy to use, the other participant had suffered a bug of our application, which fixed once it was reported</a:t>
            </a:r>
          </a:p>
          <a:p>
            <a:pPr lvl="1"/>
            <a:r>
              <a:rPr lang="en-US" altLang="ko-KR" b="1" dirty="0" smtClean="0">
                <a:solidFill>
                  <a:schemeClr val="tx1"/>
                </a:solidFill>
              </a:rPr>
              <a:t>Only three</a:t>
            </a:r>
            <a:r>
              <a:rPr lang="en-US" altLang="ko-KR" dirty="0" smtClean="0">
                <a:solidFill>
                  <a:schemeClr val="tx1"/>
                </a:solidFill>
              </a:rPr>
              <a:t> reported that prompting for four mood inputs per day was too frequent, two of them explained that their mood didn’t change quickly</a:t>
            </a:r>
          </a:p>
          <a:p>
            <a:pPr lvl="1"/>
            <a:r>
              <a:rPr lang="en-US" altLang="ko-KR" b="1" dirty="0" smtClean="0">
                <a:solidFill>
                  <a:schemeClr val="tx1"/>
                </a:solidFill>
              </a:rPr>
              <a:t>All but one </a:t>
            </a:r>
            <a:r>
              <a:rPr lang="en-US" altLang="ko-KR" dirty="0" smtClean="0">
                <a:solidFill>
                  <a:schemeClr val="tx1"/>
                </a:solidFill>
              </a:rPr>
              <a:t>stated that they entered their mood immediately after receiving a reminder at least 50% of the time, main reasons for non-immediate inputs were that they were busy or not convenient</a:t>
            </a:r>
          </a:p>
          <a:p>
            <a:r>
              <a:rPr lang="en-US" altLang="ko-KR" dirty="0" smtClean="0">
                <a:solidFill>
                  <a:schemeClr val="tx1"/>
                </a:solidFill>
              </a:rPr>
              <a:t>Limitation of mood journaling application</a:t>
            </a:r>
          </a:p>
          <a:p>
            <a:pPr lvl="1"/>
            <a:r>
              <a:rPr lang="en-US" altLang="ko-KR" dirty="0" smtClean="0">
                <a:solidFill>
                  <a:schemeClr val="tx1"/>
                </a:solidFill>
              </a:rPr>
              <a:t>Sometimes affective state could change faster than every three hours</a:t>
            </a:r>
          </a:p>
          <a:p>
            <a:pPr lvl="1"/>
            <a:r>
              <a:rPr lang="en-US" altLang="ko-KR" dirty="0" smtClean="0">
                <a:solidFill>
                  <a:schemeClr val="tx1"/>
                </a:solidFill>
              </a:rPr>
              <a:t>Primary focuses: minimize burden of entry and capture long-lasting mood states</a:t>
            </a:r>
          </a:p>
        </p:txBody>
      </p:sp>
    </p:spTree>
    <p:extLst>
      <p:ext uri="{BB962C8B-B14F-4D97-AF65-F5344CB8AC3E}">
        <p14:creationId xmlns:p14="http://schemas.microsoft.com/office/powerpoint/2010/main" val="104174672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solidFill>
                  <a:schemeClr val="tx1"/>
                </a:solidFill>
              </a:rPr>
              <a:t>Characteristics of User Mood Entries:</a:t>
            </a:r>
            <a:br>
              <a:rPr lang="en-US" altLang="ko-KR" dirty="0" smtClean="0">
                <a:solidFill>
                  <a:schemeClr val="tx1"/>
                </a:solidFill>
              </a:rPr>
            </a:br>
            <a:r>
              <a:rPr lang="en-US" altLang="ko-KR" sz="2400" dirty="0" smtClean="0">
                <a:solidFill>
                  <a:schemeClr val="tx1"/>
                </a:solidFill>
              </a:rPr>
              <a:t>Mood is fairly constant and slow-to-change</a:t>
            </a:r>
            <a:endParaRPr lang="ko-KR" altLang="en-US" dirty="0">
              <a:solidFill>
                <a:schemeClr val="tx1"/>
              </a:solidFill>
            </a:endParaRPr>
          </a:p>
        </p:txBody>
      </p:sp>
      <mc:AlternateContent xmlns:mc="http://schemas.openxmlformats.org/markup-compatibility/2006" xmlns:a14="http://schemas.microsoft.com/office/drawing/2010/main">
        <mc:Choice Requires="a14">
          <p:sp>
            <p:nvSpPr>
              <p:cNvPr id="3" name="내용 개체 틀 2"/>
              <p:cNvSpPr>
                <a:spLocks noGrp="1"/>
              </p:cNvSpPr>
              <p:nvPr>
                <p:ph idx="1"/>
              </p:nvPr>
            </p:nvSpPr>
            <p:spPr/>
            <p:txBody>
              <a:bodyPr/>
              <a:lstStyle/>
              <a:p>
                <a:r>
                  <a:rPr lang="en-US" altLang="ko-KR" dirty="0" smtClean="0">
                    <a:solidFill>
                      <a:schemeClr val="tx1"/>
                    </a:solidFill>
                  </a:rPr>
                  <a:t>Daily Response Rate</a:t>
                </a:r>
              </a:p>
              <a:p>
                <a:pPr lvl="1"/>
                <a:r>
                  <a:rPr lang="en-US" altLang="ko-KR" dirty="0" smtClean="0">
                    <a:solidFill>
                      <a:schemeClr val="tx1"/>
                    </a:solidFill>
                  </a:rPr>
                  <a:t>6.6%(1), 8.2%(2), 10.2%(3), 75%(</a:t>
                </a:r>
                <a14:m>
                  <m:oMath xmlns:m="http://schemas.openxmlformats.org/officeDocument/2006/math">
                    <m:r>
                      <a:rPr lang="en-US" altLang="ko-KR" i="1" smtClean="0">
                        <a:solidFill>
                          <a:schemeClr val="tx1"/>
                        </a:solidFill>
                        <a:latin typeface="Cambria Math" panose="02040503050406030204" pitchFamily="18" charset="0"/>
                        <a:ea typeface="Cambria Math" panose="02040503050406030204" pitchFamily="18" charset="0"/>
                      </a:rPr>
                      <m:t>≥</m:t>
                    </m:r>
                  </m:oMath>
                </a14:m>
                <a:r>
                  <a:rPr lang="en-US" altLang="ko-KR" dirty="0" smtClean="0">
                    <a:solidFill>
                      <a:schemeClr val="tx1"/>
                    </a:solidFill>
                  </a:rPr>
                  <a:t>4)</a:t>
                </a:r>
              </a:p>
              <a:p>
                <a:r>
                  <a:rPr lang="en-US" altLang="ko-KR" dirty="0" smtClean="0">
                    <a:solidFill>
                      <a:schemeClr val="tx1"/>
                    </a:solidFill>
                  </a:rPr>
                  <a:t>Daily Mood Persistence</a:t>
                </a:r>
              </a:p>
              <a:p>
                <a:pPr lvl="1"/>
                <a:r>
                  <a:rPr lang="en-US" altLang="ko-KR" dirty="0" smtClean="0">
                    <a:solidFill>
                      <a:schemeClr val="tx1"/>
                    </a:solidFill>
                  </a:rPr>
                  <a:t>Average standard deviation of 0.41, Maximum standard deviation of 1.73</a:t>
                </a:r>
              </a:p>
              <a:p>
                <a:r>
                  <a:rPr lang="en-US" altLang="ko-KR" dirty="0" smtClean="0">
                    <a:solidFill>
                      <a:schemeClr val="tx1"/>
                    </a:solidFill>
                  </a:rPr>
                  <a:t>Mood Distribution</a:t>
                </a:r>
              </a:p>
              <a:p>
                <a:endParaRPr lang="en-US" altLang="ko-KR" dirty="0">
                  <a:solidFill>
                    <a:schemeClr val="tx1"/>
                  </a:solidFill>
                </a:endParaRPr>
              </a:p>
            </p:txBody>
          </p:sp>
        </mc:Choice>
        <mc:Fallback xmlns="">
          <p:sp>
            <p:nvSpPr>
              <p:cNvPr id="3" name="내용 개체 틀 2"/>
              <p:cNvSpPr>
                <a:spLocks noGrp="1" noRot="1" noChangeAspect="1" noMove="1" noResize="1" noEditPoints="1" noAdjustHandles="1" noChangeArrowheads="1" noChangeShapeType="1" noTextEdit="1"/>
              </p:cNvSpPr>
              <p:nvPr>
                <p:ph idx="1"/>
              </p:nvPr>
            </p:nvSpPr>
            <p:spPr>
              <a:blipFill rotWithShape="0">
                <a:blip r:embed="rId3"/>
                <a:stretch>
                  <a:fillRect l="-479" t="-806"/>
                </a:stretch>
              </a:blipFill>
            </p:spPr>
            <p:txBody>
              <a:bodyPr/>
              <a:lstStyle/>
              <a:p>
                <a:r>
                  <a:rPr lang="ko-KR" altLang="en-US">
                    <a:noFill/>
                  </a:rPr>
                  <a:t> </a:t>
                </a:r>
              </a:p>
            </p:txBody>
          </p:sp>
        </mc:Fallback>
      </mc:AlternateContent>
      <p:pic>
        <p:nvPicPr>
          <p:cNvPr id="5" name="그림 4" descr="화면 캡처"/>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89212" y="4171574"/>
            <a:ext cx="8424672" cy="2512125"/>
          </a:xfrm>
          <a:prstGeom prst="rect">
            <a:avLst/>
          </a:prstGeom>
        </p:spPr>
      </p:pic>
    </p:spTree>
    <p:extLst>
      <p:ext uri="{BB962C8B-B14F-4D97-AF65-F5344CB8AC3E}">
        <p14:creationId xmlns:p14="http://schemas.microsoft.com/office/powerpoint/2010/main" val="363600360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gradFill>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solidFill>
                  <a:schemeClr val="tx1"/>
                </a:solidFill>
              </a:rPr>
              <a:t>Smartphone Usage Data</a:t>
            </a:r>
            <a:endParaRPr lang="ko-KR" altLang="en-US" dirty="0">
              <a:solidFill>
                <a:schemeClr val="tx1"/>
              </a:solidFill>
            </a:endParaRPr>
          </a:p>
        </p:txBody>
      </p:sp>
      <p:sp>
        <p:nvSpPr>
          <p:cNvPr id="3" name="내용 개체 틀 2"/>
          <p:cNvSpPr>
            <a:spLocks noGrp="1"/>
          </p:cNvSpPr>
          <p:nvPr>
            <p:ph idx="1"/>
          </p:nvPr>
        </p:nvSpPr>
        <p:spPr/>
        <p:txBody>
          <a:bodyPr/>
          <a:lstStyle/>
          <a:p>
            <a:r>
              <a:rPr lang="en-US" altLang="ko-KR" dirty="0" smtClean="0">
                <a:solidFill>
                  <a:schemeClr val="tx1"/>
                </a:solidFill>
              </a:rPr>
              <a:t>Smartphone Usage Data</a:t>
            </a:r>
          </a:p>
          <a:p>
            <a:pPr lvl="1"/>
            <a:r>
              <a:rPr lang="en-US" altLang="ko-KR" dirty="0" smtClean="0">
                <a:solidFill>
                  <a:schemeClr val="tx1"/>
                </a:solidFill>
              </a:rPr>
              <a:t>15,683 phone calls</a:t>
            </a:r>
          </a:p>
          <a:p>
            <a:pPr lvl="1"/>
            <a:r>
              <a:rPr lang="en-US" altLang="ko-KR" dirty="0" smtClean="0">
                <a:solidFill>
                  <a:schemeClr val="tx1"/>
                </a:solidFill>
              </a:rPr>
              <a:t>36,989 </a:t>
            </a:r>
            <a:r>
              <a:rPr lang="en-US" altLang="ko-KR" dirty="0" err="1" smtClean="0">
                <a:solidFill>
                  <a:schemeClr val="tx1"/>
                </a:solidFill>
              </a:rPr>
              <a:t>SMSes</a:t>
            </a:r>
            <a:endParaRPr lang="en-US" altLang="ko-KR" dirty="0" smtClean="0">
              <a:solidFill>
                <a:schemeClr val="tx1"/>
              </a:solidFill>
            </a:endParaRPr>
          </a:p>
          <a:p>
            <a:pPr lvl="1"/>
            <a:r>
              <a:rPr lang="en-US" altLang="ko-KR" dirty="0" smtClean="0">
                <a:solidFill>
                  <a:schemeClr val="tx1"/>
                </a:solidFill>
              </a:rPr>
              <a:t>13,476 </a:t>
            </a:r>
            <a:r>
              <a:rPr lang="en-US" altLang="ko-KR" dirty="0" err="1" smtClean="0">
                <a:solidFill>
                  <a:schemeClr val="tx1"/>
                </a:solidFill>
              </a:rPr>
              <a:t>emailes</a:t>
            </a:r>
            <a:endParaRPr lang="en-US" altLang="ko-KR" dirty="0" smtClean="0">
              <a:solidFill>
                <a:schemeClr val="tx1"/>
              </a:solidFill>
            </a:endParaRPr>
          </a:p>
          <a:p>
            <a:pPr lvl="1"/>
            <a:r>
              <a:rPr lang="en-US" altLang="ko-KR" dirty="0" smtClean="0">
                <a:solidFill>
                  <a:schemeClr val="tx1"/>
                </a:solidFill>
              </a:rPr>
              <a:t>142,633 instances of application usage</a:t>
            </a:r>
          </a:p>
          <a:p>
            <a:pPr lvl="2"/>
            <a:r>
              <a:rPr lang="en-US" altLang="ko-KR" dirty="0" smtClean="0">
                <a:solidFill>
                  <a:schemeClr val="tx1"/>
                </a:solidFill>
              </a:rPr>
              <a:t>1,678 unique applications</a:t>
            </a:r>
          </a:p>
          <a:p>
            <a:pPr lvl="1"/>
            <a:r>
              <a:rPr lang="en-US" altLang="ko-KR" dirty="0" smtClean="0">
                <a:solidFill>
                  <a:schemeClr val="tx1"/>
                </a:solidFill>
              </a:rPr>
              <a:t>27,411 Web visits</a:t>
            </a:r>
          </a:p>
          <a:p>
            <a:pPr lvl="1"/>
            <a:r>
              <a:rPr lang="en-US" altLang="ko-KR" dirty="0" smtClean="0">
                <a:solidFill>
                  <a:schemeClr val="tx1"/>
                </a:solidFill>
              </a:rPr>
              <a:t>1,146 unique clustered location records</a:t>
            </a:r>
          </a:p>
          <a:p>
            <a:r>
              <a:rPr lang="en-US" altLang="ko-KR" dirty="0" smtClean="0">
                <a:solidFill>
                  <a:schemeClr val="tx1"/>
                </a:solidFill>
              </a:rPr>
              <a:t>Use these smartphone usage data and the self-reported mood entries to train mood models in </a:t>
            </a:r>
            <a:r>
              <a:rPr lang="en-US" altLang="ko-KR" dirty="0" err="1" smtClean="0">
                <a:solidFill>
                  <a:schemeClr val="tx1"/>
                </a:solidFill>
              </a:rPr>
              <a:t>MoodScope</a:t>
            </a:r>
            <a:endParaRPr lang="ko-KR" altLang="en-US" dirty="0">
              <a:solidFill>
                <a:schemeClr val="tx1"/>
              </a:solidFill>
            </a:endParaRPr>
          </a:p>
        </p:txBody>
      </p:sp>
    </p:spTree>
    <p:extLst>
      <p:ext uri="{BB962C8B-B14F-4D97-AF65-F5344CB8AC3E}">
        <p14:creationId xmlns:p14="http://schemas.microsoft.com/office/powerpoint/2010/main" val="53964648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gradFill>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p:txBody>
          <a:bodyPr>
            <a:normAutofit/>
          </a:bodyPr>
          <a:lstStyle/>
          <a:p>
            <a:r>
              <a:rPr lang="en-US" altLang="ko-KR" dirty="0" smtClean="0">
                <a:solidFill>
                  <a:schemeClr val="tx1"/>
                </a:solidFill>
              </a:rPr>
              <a:t>The Design of </a:t>
            </a:r>
            <a:r>
              <a:rPr lang="en-US" altLang="ko-KR" dirty="0" err="1" smtClean="0">
                <a:solidFill>
                  <a:schemeClr val="tx1"/>
                </a:solidFill>
              </a:rPr>
              <a:t>MoodScope</a:t>
            </a:r>
            <a:r>
              <a:rPr lang="en-US" altLang="ko-KR" dirty="0" smtClean="0">
                <a:solidFill>
                  <a:schemeClr val="tx1"/>
                </a:solidFill>
              </a:rPr>
              <a:t> Models</a:t>
            </a:r>
            <a:endParaRPr lang="ko-KR" altLang="en-US" dirty="0">
              <a:solidFill>
                <a:schemeClr val="tx1"/>
              </a:solidFill>
            </a:endParaRPr>
          </a:p>
        </p:txBody>
      </p:sp>
      <p:sp>
        <p:nvSpPr>
          <p:cNvPr id="4" name="텍스트 개체 틀 3"/>
          <p:cNvSpPr>
            <a:spLocks noGrp="1"/>
          </p:cNvSpPr>
          <p:nvPr>
            <p:ph type="body" idx="1"/>
          </p:nvPr>
        </p:nvSpPr>
        <p:spPr>
          <a:xfrm>
            <a:off x="2589212" y="3530129"/>
            <a:ext cx="8915399" cy="1261327"/>
          </a:xfrm>
        </p:spPr>
        <p:txBody>
          <a:bodyPr>
            <a:normAutofit/>
          </a:bodyPr>
          <a:lstStyle/>
          <a:p>
            <a:r>
              <a:rPr lang="en-US" altLang="ko-KR" dirty="0" smtClean="0">
                <a:solidFill>
                  <a:schemeClr val="tx1"/>
                </a:solidFill>
              </a:rPr>
              <a:t>The crux of </a:t>
            </a:r>
            <a:r>
              <a:rPr lang="en-US" altLang="ko-KR" dirty="0" err="1" smtClean="0">
                <a:solidFill>
                  <a:schemeClr val="tx1"/>
                </a:solidFill>
              </a:rPr>
              <a:t>MoodScope</a:t>
            </a:r>
            <a:r>
              <a:rPr lang="en-US" altLang="ko-KR" dirty="0" smtClean="0">
                <a:solidFill>
                  <a:schemeClr val="tx1"/>
                </a:solidFill>
              </a:rPr>
              <a:t> is in its ability to estimate a user’s mood</a:t>
            </a:r>
            <a:endParaRPr lang="ko-KR" altLang="en-US" dirty="0">
              <a:solidFill>
                <a:schemeClr val="tx1"/>
              </a:solidFill>
            </a:endParaRPr>
          </a:p>
        </p:txBody>
      </p:sp>
    </p:spTree>
    <p:extLst>
      <p:ext uri="{BB962C8B-B14F-4D97-AF65-F5344CB8AC3E}">
        <p14:creationId xmlns:p14="http://schemas.microsoft.com/office/powerpoint/2010/main" val="101814143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gradFill>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solidFill>
                  <a:schemeClr val="tx1"/>
                </a:solidFill>
              </a:rPr>
              <a:t>Daily Averages as </a:t>
            </a:r>
            <a:r>
              <a:rPr lang="en-US" altLang="ko-KR" dirty="0" err="1" smtClean="0">
                <a:solidFill>
                  <a:schemeClr val="tx1"/>
                </a:solidFill>
              </a:rPr>
              <a:t>MoodScope</a:t>
            </a:r>
            <a:r>
              <a:rPr lang="en-US" altLang="ko-KR" dirty="0" smtClean="0">
                <a:solidFill>
                  <a:schemeClr val="tx1"/>
                </a:solidFill>
              </a:rPr>
              <a:t> Output</a:t>
            </a:r>
            <a:br>
              <a:rPr lang="en-US" altLang="ko-KR" dirty="0" smtClean="0">
                <a:solidFill>
                  <a:schemeClr val="tx1"/>
                </a:solidFill>
              </a:rPr>
            </a:br>
            <a:endParaRPr lang="ko-KR" altLang="en-US" dirty="0">
              <a:solidFill>
                <a:schemeClr val="tx1"/>
              </a:solidFill>
            </a:endParaRPr>
          </a:p>
        </p:txBody>
      </p:sp>
      <p:sp>
        <p:nvSpPr>
          <p:cNvPr id="3" name="내용 개체 틀 2"/>
          <p:cNvSpPr>
            <a:spLocks noGrp="1"/>
          </p:cNvSpPr>
          <p:nvPr>
            <p:ph idx="1"/>
          </p:nvPr>
        </p:nvSpPr>
        <p:spPr/>
        <p:txBody>
          <a:bodyPr/>
          <a:lstStyle/>
          <a:p>
            <a:r>
              <a:rPr lang="en-US" altLang="ko-KR" dirty="0" smtClean="0">
                <a:solidFill>
                  <a:schemeClr val="tx1"/>
                </a:solidFill>
              </a:rPr>
              <a:t>Separate the mood inputs into their two dimensions</a:t>
            </a:r>
          </a:p>
          <a:p>
            <a:r>
              <a:rPr lang="en-US" altLang="ko-KR" dirty="0" smtClean="0">
                <a:solidFill>
                  <a:schemeClr val="tx1"/>
                </a:solidFill>
              </a:rPr>
              <a:t>Average all inputs in a calendar day.</a:t>
            </a:r>
          </a:p>
          <a:p>
            <a:r>
              <a:rPr lang="en-US" altLang="ko-KR" dirty="0" smtClean="0">
                <a:solidFill>
                  <a:schemeClr val="tx1"/>
                </a:solidFill>
              </a:rPr>
              <a:t>The resulting average moods for each of the sixty days of training act as sixty pairs of labels for our mood model </a:t>
            </a:r>
          </a:p>
          <a:p>
            <a:endParaRPr lang="en-US" altLang="ko-KR" dirty="0">
              <a:solidFill>
                <a:schemeClr val="tx1"/>
              </a:solidFill>
            </a:endParaRPr>
          </a:p>
          <a:p>
            <a:r>
              <a:rPr lang="en-US" altLang="ko-KR" dirty="0" smtClean="0">
                <a:solidFill>
                  <a:schemeClr val="tx1"/>
                </a:solidFill>
              </a:rPr>
              <a:t>A robust estimation of daily mood averages serves as the output of </a:t>
            </a:r>
            <a:r>
              <a:rPr lang="en-US" altLang="ko-KR" dirty="0" err="1" smtClean="0">
                <a:solidFill>
                  <a:schemeClr val="tx1"/>
                </a:solidFill>
              </a:rPr>
              <a:t>MoodScope’s</a:t>
            </a:r>
            <a:r>
              <a:rPr lang="en-US" altLang="ko-KR" dirty="0" smtClean="0">
                <a:solidFill>
                  <a:schemeClr val="tx1"/>
                </a:solidFill>
              </a:rPr>
              <a:t> Mood Inference Engine</a:t>
            </a:r>
            <a:endParaRPr lang="ko-KR" altLang="en-US" dirty="0">
              <a:solidFill>
                <a:schemeClr val="tx1"/>
              </a:solidFill>
            </a:endParaRPr>
          </a:p>
        </p:txBody>
      </p:sp>
    </p:spTree>
    <p:extLst>
      <p:ext uri="{BB962C8B-B14F-4D97-AF65-F5344CB8AC3E}">
        <p14:creationId xmlns:p14="http://schemas.microsoft.com/office/powerpoint/2010/main" val="23850500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gradFill>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solidFill>
                  <a:schemeClr val="tx1"/>
                </a:solidFill>
              </a:rPr>
              <a:t>Usage Records as </a:t>
            </a:r>
            <a:r>
              <a:rPr lang="en-US" altLang="ko-KR" dirty="0" err="1" smtClean="0">
                <a:solidFill>
                  <a:schemeClr val="tx1"/>
                </a:solidFill>
              </a:rPr>
              <a:t>MoodScope</a:t>
            </a:r>
            <a:r>
              <a:rPr lang="en-US" altLang="ko-KR" dirty="0" smtClean="0">
                <a:solidFill>
                  <a:schemeClr val="tx1"/>
                </a:solidFill>
              </a:rPr>
              <a:t> Input</a:t>
            </a:r>
            <a:endParaRPr lang="ko-KR" altLang="en-US" dirty="0">
              <a:solidFill>
                <a:schemeClr val="tx1"/>
              </a:solidFill>
            </a:endParaRPr>
          </a:p>
        </p:txBody>
      </p:sp>
      <p:sp>
        <p:nvSpPr>
          <p:cNvPr id="3" name="내용 개체 틀 2"/>
          <p:cNvSpPr>
            <a:spLocks noGrp="1"/>
          </p:cNvSpPr>
          <p:nvPr>
            <p:ph idx="1"/>
          </p:nvPr>
        </p:nvSpPr>
        <p:spPr/>
        <p:txBody>
          <a:bodyPr/>
          <a:lstStyle/>
          <a:p>
            <a:r>
              <a:rPr lang="en-US" altLang="ko-KR" dirty="0" smtClean="0">
                <a:solidFill>
                  <a:schemeClr val="tx1"/>
                </a:solidFill>
              </a:rPr>
              <a:t>Build </a:t>
            </a:r>
            <a:r>
              <a:rPr lang="en-US" altLang="ko-KR" dirty="0" err="1" smtClean="0">
                <a:solidFill>
                  <a:schemeClr val="tx1"/>
                </a:solidFill>
              </a:rPr>
              <a:t>MoodScope’s</a:t>
            </a:r>
            <a:r>
              <a:rPr lang="en-US" altLang="ko-KR" dirty="0" smtClean="0">
                <a:solidFill>
                  <a:schemeClr val="tx1"/>
                </a:solidFill>
              </a:rPr>
              <a:t> inference feature table on the usage records collected by logger</a:t>
            </a:r>
          </a:p>
          <a:p>
            <a:r>
              <a:rPr lang="en-US" altLang="ko-KR" dirty="0" smtClean="0">
                <a:solidFill>
                  <a:schemeClr val="tx1"/>
                </a:solidFill>
              </a:rPr>
              <a:t>Mood-sensitive behavior</a:t>
            </a:r>
          </a:p>
          <a:p>
            <a:pPr lvl="1"/>
            <a:r>
              <a:rPr lang="en-US" altLang="ko-KR" dirty="0" smtClean="0">
                <a:solidFill>
                  <a:schemeClr val="tx1"/>
                </a:solidFill>
              </a:rPr>
              <a:t>Social interaction</a:t>
            </a:r>
          </a:p>
          <a:p>
            <a:pPr lvl="1"/>
            <a:r>
              <a:rPr lang="en-US" altLang="ko-KR" dirty="0" smtClean="0">
                <a:solidFill>
                  <a:schemeClr val="tx1"/>
                </a:solidFill>
              </a:rPr>
              <a:t>Routine activity</a:t>
            </a:r>
            <a:endParaRPr lang="en-US" altLang="ko-KR" dirty="0">
              <a:solidFill>
                <a:schemeClr val="tx1"/>
              </a:solidFill>
            </a:endParaRPr>
          </a:p>
          <a:p>
            <a:r>
              <a:rPr lang="en-US" altLang="ko-KR" dirty="0" smtClean="0">
                <a:solidFill>
                  <a:schemeClr val="tx1"/>
                </a:solidFill>
              </a:rPr>
              <a:t>Indirectly observe these patterns</a:t>
            </a:r>
          </a:p>
          <a:p>
            <a:pPr lvl="1"/>
            <a:r>
              <a:rPr lang="en-US" altLang="ko-KR" dirty="0" smtClean="0">
                <a:solidFill>
                  <a:schemeClr val="tx1"/>
                </a:solidFill>
              </a:rPr>
              <a:t>Through a variety of social interaction and routine activity relative frequency histograms</a:t>
            </a:r>
          </a:p>
        </p:txBody>
      </p:sp>
    </p:spTree>
    <p:extLst>
      <p:ext uri="{BB962C8B-B14F-4D97-AF65-F5344CB8AC3E}">
        <p14:creationId xmlns:p14="http://schemas.microsoft.com/office/powerpoint/2010/main" val="3749360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gradFill>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a:solidFill>
                  <a:schemeClr val="tx1"/>
                </a:solidFill>
              </a:rPr>
              <a:t>Usage Records as </a:t>
            </a:r>
            <a:r>
              <a:rPr lang="en-US" altLang="ko-KR" dirty="0" err="1">
                <a:solidFill>
                  <a:schemeClr val="tx1"/>
                </a:solidFill>
              </a:rPr>
              <a:t>MoodScope</a:t>
            </a:r>
            <a:r>
              <a:rPr lang="en-US" altLang="ko-KR" dirty="0">
                <a:solidFill>
                  <a:schemeClr val="tx1"/>
                </a:solidFill>
              </a:rPr>
              <a:t> </a:t>
            </a:r>
            <a:r>
              <a:rPr lang="en-US" altLang="ko-KR" dirty="0" smtClean="0">
                <a:solidFill>
                  <a:schemeClr val="tx1"/>
                </a:solidFill>
              </a:rPr>
              <a:t>Input:</a:t>
            </a:r>
            <a:br>
              <a:rPr lang="en-US" altLang="ko-KR" dirty="0" smtClean="0">
                <a:solidFill>
                  <a:schemeClr val="tx1"/>
                </a:solidFill>
              </a:rPr>
            </a:br>
            <a:r>
              <a:rPr lang="en-US" altLang="ko-KR" sz="2400" dirty="0" smtClean="0">
                <a:solidFill>
                  <a:schemeClr val="tx1"/>
                </a:solidFill>
              </a:rPr>
              <a:t>Initial feature table</a:t>
            </a:r>
            <a:endParaRPr lang="ko-KR" altLang="en-US" dirty="0">
              <a:solidFill>
                <a:schemeClr val="tx1"/>
              </a:solidFill>
            </a:endParaRPr>
          </a:p>
        </p:txBody>
      </p:sp>
      <p:pic>
        <p:nvPicPr>
          <p:cNvPr id="6" name="내용 개체 틀 5" descr="화면 캡처"/>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432760" y="2133600"/>
            <a:ext cx="5326480" cy="3778250"/>
          </a:xfrm>
        </p:spPr>
      </p:pic>
    </p:spTree>
    <p:extLst>
      <p:ext uri="{BB962C8B-B14F-4D97-AF65-F5344CB8AC3E}">
        <p14:creationId xmlns:p14="http://schemas.microsoft.com/office/powerpoint/2010/main" val="836573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gradFill>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solidFill>
                  <a:schemeClr val="tx1"/>
                </a:solidFill>
              </a:rPr>
              <a:t>Internal Model of </a:t>
            </a:r>
            <a:r>
              <a:rPr lang="en-US" altLang="ko-KR" dirty="0" err="1" smtClean="0">
                <a:solidFill>
                  <a:schemeClr val="tx1"/>
                </a:solidFill>
              </a:rPr>
              <a:t>MoodScope</a:t>
            </a:r>
            <a:r>
              <a:rPr lang="en-US" altLang="ko-KR" dirty="0" smtClean="0">
                <a:solidFill>
                  <a:schemeClr val="tx1"/>
                </a:solidFill>
              </a:rPr>
              <a:t>:</a:t>
            </a:r>
            <a:br>
              <a:rPr lang="en-US" altLang="ko-KR" dirty="0" smtClean="0">
                <a:solidFill>
                  <a:schemeClr val="tx1"/>
                </a:solidFill>
              </a:rPr>
            </a:br>
            <a:r>
              <a:rPr lang="en-US" altLang="ko-KR" sz="2400" dirty="0" smtClean="0">
                <a:solidFill>
                  <a:schemeClr val="tx1"/>
                </a:solidFill>
              </a:rPr>
              <a:t>Multi-Linear Regression</a:t>
            </a:r>
            <a:endParaRPr lang="ko-KR" altLang="en-US" dirty="0">
              <a:solidFill>
                <a:schemeClr val="tx1"/>
              </a:solidFill>
            </a:endParaRPr>
          </a:p>
        </p:txBody>
      </p:sp>
      <p:sp>
        <p:nvSpPr>
          <p:cNvPr id="3" name="내용 개체 틀 2"/>
          <p:cNvSpPr>
            <a:spLocks noGrp="1"/>
          </p:cNvSpPr>
          <p:nvPr>
            <p:ph idx="1"/>
          </p:nvPr>
        </p:nvSpPr>
        <p:spPr/>
        <p:txBody>
          <a:bodyPr/>
          <a:lstStyle/>
          <a:p>
            <a:r>
              <a:rPr lang="en-US" altLang="ko-KR" dirty="0" smtClean="0">
                <a:solidFill>
                  <a:schemeClr val="tx1"/>
                </a:solidFill>
              </a:rPr>
              <a:t>The daily averages of mood are non-integer numerical values</a:t>
            </a:r>
          </a:p>
          <a:p>
            <a:pPr lvl="1"/>
            <a:r>
              <a:rPr lang="en-US" altLang="ko-KR" dirty="0" smtClean="0">
                <a:solidFill>
                  <a:schemeClr val="tx1"/>
                </a:solidFill>
              </a:rPr>
              <a:t>Use least-squares multiple linear regression</a:t>
            </a:r>
          </a:p>
          <a:p>
            <a:r>
              <a:rPr lang="en-US" altLang="ko-KR" dirty="0" smtClean="0">
                <a:solidFill>
                  <a:schemeClr val="tx1"/>
                </a:solidFill>
              </a:rPr>
              <a:t>Use Leave-One-Out-Cross-Validation(LOOCV) </a:t>
            </a:r>
          </a:p>
          <a:p>
            <a:pPr lvl="1"/>
            <a:r>
              <a:rPr lang="en-US" altLang="ko-KR" dirty="0" smtClean="0">
                <a:solidFill>
                  <a:schemeClr val="tx1"/>
                </a:solidFill>
              </a:rPr>
              <a:t>Trains the model on all but one of the samples and validates the model on the remaining sample</a:t>
            </a:r>
            <a:endParaRPr lang="ko-KR" altLang="en-US" dirty="0">
              <a:solidFill>
                <a:schemeClr val="tx1"/>
              </a:solidFill>
            </a:endParaRPr>
          </a:p>
        </p:txBody>
      </p:sp>
    </p:spTree>
    <p:extLst>
      <p:ext uri="{BB962C8B-B14F-4D97-AF65-F5344CB8AC3E}">
        <p14:creationId xmlns:p14="http://schemas.microsoft.com/office/powerpoint/2010/main" val="173320534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gradFill>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a:solidFill>
                  <a:schemeClr val="tx1"/>
                </a:solidFill>
              </a:rPr>
              <a:t>Internal Model of </a:t>
            </a:r>
            <a:r>
              <a:rPr lang="en-US" altLang="ko-KR" dirty="0" err="1">
                <a:solidFill>
                  <a:schemeClr val="tx1"/>
                </a:solidFill>
              </a:rPr>
              <a:t>MoodScope</a:t>
            </a:r>
            <a:r>
              <a:rPr lang="en-US" altLang="ko-KR" dirty="0">
                <a:solidFill>
                  <a:schemeClr val="tx1"/>
                </a:solidFill>
              </a:rPr>
              <a:t>:</a:t>
            </a:r>
            <a:br>
              <a:rPr lang="en-US" altLang="ko-KR" dirty="0">
                <a:solidFill>
                  <a:schemeClr val="tx1"/>
                </a:solidFill>
              </a:rPr>
            </a:br>
            <a:r>
              <a:rPr lang="en-US" altLang="ko-KR" sz="2400" dirty="0" smtClean="0">
                <a:solidFill>
                  <a:schemeClr val="tx1"/>
                </a:solidFill>
              </a:rPr>
              <a:t>Sequential Forward Selection of Features</a:t>
            </a:r>
            <a:endParaRPr lang="ko-KR" altLang="en-US" dirty="0">
              <a:solidFill>
                <a:schemeClr val="tx1"/>
              </a:solidFill>
            </a:endParaRPr>
          </a:p>
        </p:txBody>
      </p:sp>
      <p:sp>
        <p:nvSpPr>
          <p:cNvPr id="3" name="내용 개체 틀 2"/>
          <p:cNvSpPr>
            <a:spLocks noGrp="1"/>
          </p:cNvSpPr>
          <p:nvPr>
            <p:ph idx="1"/>
          </p:nvPr>
        </p:nvSpPr>
        <p:spPr/>
        <p:txBody>
          <a:bodyPr>
            <a:normAutofit/>
          </a:bodyPr>
          <a:lstStyle/>
          <a:p>
            <a:r>
              <a:rPr lang="en-US" altLang="ko-KR" dirty="0" smtClean="0">
                <a:solidFill>
                  <a:schemeClr val="tx1"/>
                </a:solidFill>
              </a:rPr>
              <a:t>Choose a subset of relevant features to accelerate the learning process</a:t>
            </a:r>
          </a:p>
          <a:p>
            <a:r>
              <a:rPr lang="en-US" altLang="ko-KR" dirty="0" smtClean="0">
                <a:solidFill>
                  <a:schemeClr val="tx1"/>
                </a:solidFill>
              </a:rPr>
              <a:t>Sequential Forward Selection (SFS) – pick a subset Y of the feature table that will give the best regression</a:t>
            </a:r>
          </a:p>
          <a:p>
            <a:pPr lvl="1"/>
            <a:r>
              <a:rPr lang="en-US" altLang="ko-KR" dirty="0" smtClean="0">
                <a:solidFill>
                  <a:schemeClr val="tx1"/>
                </a:solidFill>
              </a:rPr>
              <a:t>Y starts out as an empty set</a:t>
            </a:r>
          </a:p>
          <a:p>
            <a:pPr lvl="1"/>
            <a:r>
              <a:rPr lang="en-US" altLang="ko-KR" dirty="0" smtClean="0">
                <a:solidFill>
                  <a:schemeClr val="tx1"/>
                </a:solidFill>
              </a:rPr>
              <a:t>SFS iterates, finding the feature x which is not already in Y that provides the best fit to the data</a:t>
            </a:r>
          </a:p>
          <a:p>
            <a:pPr lvl="2"/>
            <a:r>
              <a:rPr lang="en-US" altLang="ko-KR" dirty="0" smtClean="0">
                <a:solidFill>
                  <a:schemeClr val="tx1"/>
                </a:solidFill>
              </a:rPr>
              <a:t>Minimizing the mean error of the fit, adds x to Y, continues to iterate</a:t>
            </a:r>
          </a:p>
          <a:p>
            <a:pPr lvl="1"/>
            <a:r>
              <a:rPr lang="en-US" altLang="ko-KR" dirty="0" smtClean="0">
                <a:solidFill>
                  <a:schemeClr val="tx1"/>
                </a:solidFill>
              </a:rPr>
              <a:t>SFS stop running when it reaches a local minimum</a:t>
            </a:r>
          </a:p>
          <a:p>
            <a:r>
              <a:rPr lang="en-US" altLang="ko-KR" dirty="0" smtClean="0">
                <a:solidFill>
                  <a:schemeClr val="tx1"/>
                </a:solidFill>
              </a:rPr>
              <a:t>Through this process, SFS appropriately select the data’s most representative features, reducing the dimensionality of feature table</a:t>
            </a:r>
          </a:p>
        </p:txBody>
      </p:sp>
    </p:spTree>
    <p:extLst>
      <p:ext uri="{BB962C8B-B14F-4D97-AF65-F5344CB8AC3E}">
        <p14:creationId xmlns:p14="http://schemas.microsoft.com/office/powerpoint/2010/main" val="146666331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gradFill>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a:solidFill>
                  <a:schemeClr val="tx1"/>
                </a:solidFill>
              </a:rPr>
              <a:t>Internal Model of </a:t>
            </a:r>
            <a:r>
              <a:rPr lang="en-US" altLang="ko-KR" dirty="0" err="1">
                <a:solidFill>
                  <a:schemeClr val="tx1"/>
                </a:solidFill>
              </a:rPr>
              <a:t>MoodScope</a:t>
            </a:r>
            <a:r>
              <a:rPr lang="en-US" altLang="ko-KR" dirty="0">
                <a:solidFill>
                  <a:schemeClr val="tx1"/>
                </a:solidFill>
              </a:rPr>
              <a:t>:</a:t>
            </a:r>
            <a:br>
              <a:rPr lang="en-US" altLang="ko-KR" dirty="0">
                <a:solidFill>
                  <a:schemeClr val="tx1"/>
                </a:solidFill>
              </a:rPr>
            </a:br>
            <a:r>
              <a:rPr lang="en-US" altLang="ko-KR" sz="2400" dirty="0" smtClean="0">
                <a:solidFill>
                  <a:schemeClr val="tx1"/>
                </a:solidFill>
              </a:rPr>
              <a:t>Personalized Mood Model</a:t>
            </a:r>
            <a:endParaRPr lang="ko-KR" altLang="en-US" dirty="0">
              <a:solidFill>
                <a:schemeClr val="tx1"/>
              </a:solidFill>
            </a:endParaRPr>
          </a:p>
        </p:txBody>
      </p:sp>
      <p:pic>
        <p:nvPicPr>
          <p:cNvPr id="8" name="내용 개체 틀 7" descr="화면 캡처"/>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38300" y="2541119"/>
            <a:ext cx="8915400" cy="2963211"/>
          </a:xfrm>
        </p:spPr>
      </p:pic>
    </p:spTree>
    <p:extLst>
      <p:ext uri="{BB962C8B-B14F-4D97-AF65-F5344CB8AC3E}">
        <p14:creationId xmlns:p14="http://schemas.microsoft.com/office/powerpoint/2010/main" val="337798850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gradFill>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a:solidFill>
                  <a:schemeClr val="tx1"/>
                </a:solidFill>
              </a:rPr>
              <a:t>Internal Model of </a:t>
            </a:r>
            <a:r>
              <a:rPr lang="en-US" altLang="ko-KR" dirty="0" err="1">
                <a:solidFill>
                  <a:schemeClr val="tx1"/>
                </a:solidFill>
              </a:rPr>
              <a:t>MoodScope</a:t>
            </a:r>
            <a:r>
              <a:rPr lang="en-US" altLang="ko-KR" dirty="0">
                <a:solidFill>
                  <a:schemeClr val="tx1"/>
                </a:solidFill>
              </a:rPr>
              <a:t>:</a:t>
            </a:r>
            <a:br>
              <a:rPr lang="en-US" altLang="ko-KR" dirty="0">
                <a:solidFill>
                  <a:schemeClr val="tx1"/>
                </a:solidFill>
              </a:rPr>
            </a:br>
            <a:r>
              <a:rPr lang="en-US" altLang="ko-KR" sz="2400" dirty="0">
                <a:solidFill>
                  <a:schemeClr val="tx1"/>
                </a:solidFill>
              </a:rPr>
              <a:t>Personalized Mood </a:t>
            </a:r>
            <a:r>
              <a:rPr lang="en-US" altLang="ko-KR" sz="2400" dirty="0" smtClean="0">
                <a:solidFill>
                  <a:schemeClr val="tx1"/>
                </a:solidFill>
              </a:rPr>
              <a:t>Model</a:t>
            </a:r>
            <a:endParaRPr lang="ko-KR" altLang="en-US" dirty="0">
              <a:solidFill>
                <a:schemeClr val="tx1"/>
              </a:solidFill>
            </a:endParaRPr>
          </a:p>
        </p:txBody>
      </p:sp>
      <p:pic>
        <p:nvPicPr>
          <p:cNvPr id="6" name="내용 개체 틀 5" descr="화면 캡처"/>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638300" y="2445568"/>
            <a:ext cx="8915400" cy="3154313"/>
          </a:xfrm>
        </p:spPr>
      </p:pic>
    </p:spTree>
    <p:extLst>
      <p:ext uri="{BB962C8B-B14F-4D97-AF65-F5344CB8AC3E}">
        <p14:creationId xmlns:p14="http://schemas.microsoft.com/office/powerpoint/2010/main" val="355022761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gradFill>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a:solidFill>
                  <a:schemeClr val="tx1"/>
                </a:solidFill>
              </a:rPr>
              <a:t>Internal Model of </a:t>
            </a:r>
            <a:r>
              <a:rPr lang="en-US" altLang="ko-KR" dirty="0" err="1">
                <a:solidFill>
                  <a:schemeClr val="tx1"/>
                </a:solidFill>
              </a:rPr>
              <a:t>MoodScope</a:t>
            </a:r>
            <a:r>
              <a:rPr lang="en-US" altLang="ko-KR" dirty="0">
                <a:solidFill>
                  <a:schemeClr val="tx1"/>
                </a:solidFill>
              </a:rPr>
              <a:t>:</a:t>
            </a:r>
            <a:br>
              <a:rPr lang="en-US" altLang="ko-KR" dirty="0">
                <a:solidFill>
                  <a:schemeClr val="tx1"/>
                </a:solidFill>
              </a:rPr>
            </a:br>
            <a:r>
              <a:rPr lang="en-US" altLang="ko-KR" sz="2400" dirty="0" smtClean="0">
                <a:solidFill>
                  <a:schemeClr val="tx1"/>
                </a:solidFill>
              </a:rPr>
              <a:t>All-User </a:t>
            </a:r>
            <a:r>
              <a:rPr lang="en-US" altLang="ko-KR" sz="2400" dirty="0">
                <a:solidFill>
                  <a:schemeClr val="tx1"/>
                </a:solidFill>
              </a:rPr>
              <a:t>Mood Model</a:t>
            </a:r>
            <a:endParaRPr lang="ko-KR" altLang="en-US" dirty="0">
              <a:solidFill>
                <a:schemeClr val="tx1"/>
              </a:solidFill>
            </a:endParaRPr>
          </a:p>
        </p:txBody>
      </p:sp>
      <p:sp>
        <p:nvSpPr>
          <p:cNvPr id="3" name="내용 개체 틀 2"/>
          <p:cNvSpPr>
            <a:spLocks noGrp="1"/>
          </p:cNvSpPr>
          <p:nvPr>
            <p:ph idx="1"/>
          </p:nvPr>
        </p:nvSpPr>
        <p:spPr/>
        <p:txBody>
          <a:bodyPr/>
          <a:lstStyle/>
          <a:p>
            <a:r>
              <a:rPr lang="en-US" altLang="ko-KR" dirty="0" smtClean="0">
                <a:solidFill>
                  <a:schemeClr val="tx1"/>
                </a:solidFill>
              </a:rPr>
              <a:t>Attempt to reduce the amount of training required by the training by forming a “one-size-fits-all” mood </a:t>
            </a:r>
            <a:r>
              <a:rPr lang="en-US" altLang="ko-KR" dirty="0" smtClean="0">
                <a:solidFill>
                  <a:schemeClr val="tx1"/>
                </a:solidFill>
              </a:rPr>
              <a:t>model </a:t>
            </a:r>
            <a:r>
              <a:rPr lang="en-US" altLang="ko-KR" dirty="0" smtClean="0">
                <a:solidFill>
                  <a:schemeClr val="tx1"/>
                </a:solidFill>
              </a:rPr>
              <a:t>created from an aggregate of all of the users’ data</a:t>
            </a:r>
            <a:r>
              <a:rPr lang="en-US" altLang="ko-KR" dirty="0" smtClean="0">
                <a:solidFill>
                  <a:schemeClr val="tx1"/>
                </a:solidFill>
              </a:rPr>
              <a:t> </a:t>
            </a:r>
            <a:endParaRPr lang="en-US" altLang="ko-KR" dirty="0" smtClean="0">
              <a:solidFill>
                <a:schemeClr val="tx1"/>
              </a:solidFill>
            </a:endParaRPr>
          </a:p>
          <a:p>
            <a:r>
              <a:rPr lang="en-US" altLang="ko-KR" dirty="0" smtClean="0">
                <a:solidFill>
                  <a:schemeClr val="tx1"/>
                </a:solidFill>
              </a:rPr>
              <a:t>“one-size-fits-all” mood model</a:t>
            </a:r>
          </a:p>
          <a:p>
            <a:pPr lvl="1"/>
            <a:r>
              <a:rPr lang="en-US" altLang="ko-KR" dirty="0" smtClean="0">
                <a:solidFill>
                  <a:schemeClr val="tx1"/>
                </a:solidFill>
              </a:rPr>
              <a:t>Remove a user’s data from our dataset</a:t>
            </a:r>
          </a:p>
          <a:p>
            <a:pPr lvl="1"/>
            <a:r>
              <a:rPr lang="en-US" altLang="ko-KR" dirty="0" smtClean="0">
                <a:solidFill>
                  <a:schemeClr val="tx1"/>
                </a:solidFill>
              </a:rPr>
              <a:t>Preform a multi-linear regression on the remaining data</a:t>
            </a:r>
          </a:p>
          <a:p>
            <a:pPr lvl="1"/>
            <a:r>
              <a:rPr lang="en-US" altLang="ko-KR" dirty="0" smtClean="0">
                <a:solidFill>
                  <a:schemeClr val="tx1"/>
                </a:solidFill>
              </a:rPr>
              <a:t>Apply the model to the user’s data and compute the mean-squared-error of the computed mood</a:t>
            </a:r>
          </a:p>
          <a:p>
            <a:r>
              <a:rPr lang="en-US" altLang="ko-KR" dirty="0" smtClean="0">
                <a:solidFill>
                  <a:schemeClr val="tx1"/>
                </a:solidFill>
              </a:rPr>
              <a:t>Only 66% of pleasure estimates, 67% of activeness estimates are off by less than 0.25 squared-error</a:t>
            </a:r>
          </a:p>
        </p:txBody>
      </p:sp>
    </p:spTree>
    <p:extLst>
      <p:ext uri="{BB962C8B-B14F-4D97-AF65-F5344CB8AC3E}">
        <p14:creationId xmlns:p14="http://schemas.microsoft.com/office/powerpoint/2010/main" val="22579013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gradFill>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a:solidFill>
                  <a:schemeClr val="tx1"/>
                </a:solidFill>
              </a:rPr>
              <a:t>Internal Model of </a:t>
            </a:r>
            <a:r>
              <a:rPr lang="en-US" altLang="ko-KR" dirty="0" err="1">
                <a:solidFill>
                  <a:schemeClr val="tx1"/>
                </a:solidFill>
              </a:rPr>
              <a:t>MoodScope</a:t>
            </a:r>
            <a:r>
              <a:rPr lang="en-US" altLang="ko-KR" dirty="0">
                <a:solidFill>
                  <a:schemeClr val="tx1"/>
                </a:solidFill>
              </a:rPr>
              <a:t>:</a:t>
            </a:r>
            <a:br>
              <a:rPr lang="en-US" altLang="ko-KR" dirty="0">
                <a:solidFill>
                  <a:schemeClr val="tx1"/>
                </a:solidFill>
              </a:rPr>
            </a:br>
            <a:r>
              <a:rPr lang="en-US" altLang="ko-KR" sz="2400" dirty="0" smtClean="0">
                <a:solidFill>
                  <a:schemeClr val="tx1"/>
                </a:solidFill>
              </a:rPr>
              <a:t>Hybrid Mood Model Approaches</a:t>
            </a:r>
            <a:endParaRPr lang="ko-KR" altLang="en-US" dirty="0">
              <a:solidFill>
                <a:schemeClr val="tx1"/>
              </a:solidFill>
            </a:endParaRPr>
          </a:p>
        </p:txBody>
      </p:sp>
      <p:sp>
        <p:nvSpPr>
          <p:cNvPr id="3" name="내용 개체 틀 2"/>
          <p:cNvSpPr>
            <a:spLocks noGrp="1"/>
          </p:cNvSpPr>
          <p:nvPr>
            <p:ph idx="1"/>
          </p:nvPr>
        </p:nvSpPr>
        <p:spPr/>
        <p:txBody>
          <a:bodyPr/>
          <a:lstStyle/>
          <a:p>
            <a:r>
              <a:rPr lang="en-US" altLang="ko-KR" dirty="0" smtClean="0">
                <a:solidFill>
                  <a:schemeClr val="tx1"/>
                </a:solidFill>
              </a:rPr>
              <a:t>Blend together the respective strengths of the personalized (high accuracy) and all-user (no user training) modeling approaches</a:t>
            </a:r>
          </a:p>
          <a:p>
            <a:pPr lvl="1"/>
            <a:r>
              <a:rPr lang="en-US" altLang="ko-KR" dirty="0" smtClean="0">
                <a:solidFill>
                  <a:schemeClr val="tx1"/>
                </a:solidFill>
              </a:rPr>
              <a:t>Combine a small amount of user-specific training data with larger amounts of training data collected from the general user population</a:t>
            </a:r>
          </a:p>
          <a:p>
            <a:r>
              <a:rPr lang="en-US" altLang="ko-KR" dirty="0" smtClean="0">
                <a:solidFill>
                  <a:schemeClr val="tx1"/>
                </a:solidFill>
              </a:rPr>
              <a:t>Fit a multi-linear regression model with a modified objective function that prioritizes reducing residual errors related to personalized training data above errors related to training data sourced from the rest of the population</a:t>
            </a:r>
          </a:p>
          <a:p>
            <a:pPr lvl="1"/>
            <a:r>
              <a:rPr lang="en-US" altLang="ko-KR" dirty="0" smtClean="0">
                <a:solidFill>
                  <a:schemeClr val="tx1"/>
                </a:solidFill>
              </a:rPr>
              <a:t>As a result, the hybrid model is able to incorporate unique characteristics in how an individual user’s smartphone data relate to their mood while also capturing the coarse-grain patterns that are common across all people</a:t>
            </a:r>
          </a:p>
        </p:txBody>
      </p:sp>
    </p:spTree>
    <p:extLst>
      <p:ext uri="{BB962C8B-B14F-4D97-AF65-F5344CB8AC3E}">
        <p14:creationId xmlns:p14="http://schemas.microsoft.com/office/powerpoint/2010/main" val="85154738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gradFill>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a:solidFill>
                  <a:schemeClr val="tx1"/>
                </a:solidFill>
              </a:rPr>
              <a:t>Internal Model of </a:t>
            </a:r>
            <a:r>
              <a:rPr lang="en-US" altLang="ko-KR" dirty="0" err="1">
                <a:solidFill>
                  <a:schemeClr val="tx1"/>
                </a:solidFill>
              </a:rPr>
              <a:t>MoodScope</a:t>
            </a:r>
            <a:r>
              <a:rPr lang="en-US" altLang="ko-KR" dirty="0">
                <a:solidFill>
                  <a:schemeClr val="tx1"/>
                </a:solidFill>
              </a:rPr>
              <a:t>:</a:t>
            </a:r>
            <a:br>
              <a:rPr lang="en-US" altLang="ko-KR" dirty="0">
                <a:solidFill>
                  <a:schemeClr val="tx1"/>
                </a:solidFill>
              </a:rPr>
            </a:br>
            <a:r>
              <a:rPr lang="en-US" altLang="ko-KR" sz="2400" dirty="0">
                <a:solidFill>
                  <a:schemeClr val="tx1"/>
                </a:solidFill>
              </a:rPr>
              <a:t>Hybrid Mood Model Approaches</a:t>
            </a:r>
            <a:endParaRPr lang="ko-KR" altLang="en-US" dirty="0">
              <a:solidFill>
                <a:schemeClr val="tx1"/>
              </a:solidFill>
            </a:endParaRPr>
          </a:p>
        </p:txBody>
      </p:sp>
      <p:pic>
        <p:nvPicPr>
          <p:cNvPr id="4" name="내용 개체 틀 3" descr="화면 캡처"/>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386223" y="2133600"/>
            <a:ext cx="5419554" cy="3778250"/>
          </a:xfrm>
        </p:spPr>
      </p:pic>
    </p:spTree>
    <p:extLst>
      <p:ext uri="{BB962C8B-B14F-4D97-AF65-F5344CB8AC3E}">
        <p14:creationId xmlns:p14="http://schemas.microsoft.com/office/powerpoint/2010/main" val="423157146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gradFill>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a:solidFill>
                  <a:schemeClr val="tx1"/>
                </a:solidFill>
              </a:rPr>
              <a:t>Internal Model of </a:t>
            </a:r>
            <a:r>
              <a:rPr lang="en-US" altLang="ko-KR" dirty="0" err="1">
                <a:solidFill>
                  <a:schemeClr val="tx1"/>
                </a:solidFill>
              </a:rPr>
              <a:t>MoodScope</a:t>
            </a:r>
            <a:r>
              <a:rPr lang="en-US" altLang="ko-KR" dirty="0">
                <a:solidFill>
                  <a:schemeClr val="tx1"/>
                </a:solidFill>
              </a:rPr>
              <a:t>:</a:t>
            </a:r>
            <a:br>
              <a:rPr lang="en-US" altLang="ko-KR" dirty="0">
                <a:solidFill>
                  <a:schemeClr val="tx1"/>
                </a:solidFill>
              </a:rPr>
            </a:br>
            <a:r>
              <a:rPr lang="en-US" altLang="ko-KR" sz="2400" dirty="0" smtClean="0">
                <a:solidFill>
                  <a:schemeClr val="tx1"/>
                </a:solidFill>
              </a:rPr>
              <a:t>Comparison to </a:t>
            </a:r>
            <a:r>
              <a:rPr lang="en-US" altLang="ko-KR" sz="2400" dirty="0" err="1" smtClean="0">
                <a:solidFill>
                  <a:schemeClr val="tx1"/>
                </a:solidFill>
              </a:rPr>
              <a:t>Strawman</a:t>
            </a:r>
            <a:r>
              <a:rPr lang="en-US" altLang="ko-KR" sz="2400" dirty="0" smtClean="0">
                <a:solidFill>
                  <a:schemeClr val="tx1"/>
                </a:solidFill>
              </a:rPr>
              <a:t> Models</a:t>
            </a:r>
            <a:endParaRPr lang="ko-KR" altLang="en-US" dirty="0">
              <a:solidFill>
                <a:schemeClr val="tx1"/>
              </a:solidFill>
            </a:endParaRPr>
          </a:p>
        </p:txBody>
      </p:sp>
      <p:pic>
        <p:nvPicPr>
          <p:cNvPr id="4" name="내용 개체 틀 3" descr="화면 캡처"/>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447416" y="2779539"/>
            <a:ext cx="7297168" cy="2486372"/>
          </a:xfrm>
        </p:spPr>
      </p:pic>
    </p:spTree>
    <p:extLst>
      <p:ext uri="{BB962C8B-B14F-4D97-AF65-F5344CB8AC3E}">
        <p14:creationId xmlns:p14="http://schemas.microsoft.com/office/powerpoint/2010/main" val="39207302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gradFill>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a:solidFill>
                  <a:schemeClr val="tx1"/>
                </a:solidFill>
              </a:rPr>
              <a:t>Internal Model of </a:t>
            </a:r>
            <a:r>
              <a:rPr lang="en-US" altLang="ko-KR" dirty="0" err="1">
                <a:solidFill>
                  <a:schemeClr val="tx1"/>
                </a:solidFill>
              </a:rPr>
              <a:t>MoodScope</a:t>
            </a:r>
            <a:r>
              <a:rPr lang="en-US" altLang="ko-KR" dirty="0">
                <a:solidFill>
                  <a:schemeClr val="tx1"/>
                </a:solidFill>
              </a:rPr>
              <a:t>:</a:t>
            </a:r>
            <a:br>
              <a:rPr lang="en-US" altLang="ko-KR" dirty="0">
                <a:solidFill>
                  <a:schemeClr val="tx1"/>
                </a:solidFill>
              </a:rPr>
            </a:br>
            <a:r>
              <a:rPr lang="en-US" altLang="ko-KR" sz="2400" dirty="0" smtClean="0">
                <a:solidFill>
                  <a:schemeClr val="tx1"/>
                </a:solidFill>
              </a:rPr>
              <a:t>Predicting Two-Dimensional Mood</a:t>
            </a:r>
            <a:endParaRPr lang="ko-KR" altLang="en-US" dirty="0">
              <a:solidFill>
                <a:schemeClr val="tx1"/>
              </a:solidFill>
            </a:endParaRPr>
          </a:p>
        </p:txBody>
      </p:sp>
      <p:sp>
        <p:nvSpPr>
          <p:cNvPr id="3" name="내용 개체 틀 2"/>
          <p:cNvSpPr>
            <a:spLocks noGrp="1"/>
          </p:cNvSpPr>
          <p:nvPr>
            <p:ph idx="1"/>
          </p:nvPr>
        </p:nvSpPr>
        <p:spPr/>
        <p:txBody>
          <a:bodyPr/>
          <a:lstStyle/>
          <a:p>
            <a:r>
              <a:rPr lang="en-US" altLang="ko-KR" dirty="0" smtClean="0">
                <a:solidFill>
                  <a:schemeClr val="tx1"/>
                </a:solidFill>
              </a:rPr>
              <a:t>Two months of personalized training data</a:t>
            </a:r>
          </a:p>
          <a:p>
            <a:pPr lvl="1"/>
            <a:r>
              <a:rPr lang="en-US" altLang="ko-KR" dirty="0" smtClean="0">
                <a:solidFill>
                  <a:schemeClr val="tx1"/>
                </a:solidFill>
              </a:rPr>
              <a:t>Each dimension is within 0.25 squared error for 93% of the days</a:t>
            </a:r>
          </a:p>
          <a:p>
            <a:pPr lvl="1"/>
            <a:r>
              <a:rPr lang="en-US" altLang="ko-KR" dirty="0" smtClean="0">
                <a:solidFill>
                  <a:schemeClr val="tx1"/>
                </a:solidFill>
              </a:rPr>
              <a:t>85% of the estimated two-dimensional daily moods are within 0.25 squared error</a:t>
            </a:r>
          </a:p>
          <a:p>
            <a:r>
              <a:rPr lang="en-US" altLang="ko-KR" dirty="0" smtClean="0">
                <a:solidFill>
                  <a:schemeClr val="tx1"/>
                </a:solidFill>
              </a:rPr>
              <a:t>Significantly better than</a:t>
            </a:r>
          </a:p>
          <a:p>
            <a:pPr lvl="1"/>
            <a:r>
              <a:rPr lang="en-US" altLang="ko-KR" dirty="0" smtClean="0">
                <a:solidFill>
                  <a:schemeClr val="tx1"/>
                </a:solidFill>
              </a:rPr>
              <a:t>Random guessing at 4% accuracy</a:t>
            </a:r>
          </a:p>
          <a:p>
            <a:pPr lvl="1"/>
            <a:r>
              <a:rPr lang="en-US" altLang="ko-KR" dirty="0" smtClean="0">
                <a:solidFill>
                  <a:schemeClr val="tx1"/>
                </a:solidFill>
              </a:rPr>
              <a:t>Choosing the most common mood (P4, A3) at 25.4% accuracy</a:t>
            </a:r>
            <a:endParaRPr lang="ko-KR" altLang="en-US" dirty="0">
              <a:solidFill>
                <a:schemeClr val="tx1"/>
              </a:solidFill>
            </a:endParaRPr>
          </a:p>
        </p:txBody>
      </p:sp>
    </p:spTree>
    <p:extLst>
      <p:ext uri="{BB962C8B-B14F-4D97-AF65-F5344CB8AC3E}">
        <p14:creationId xmlns:p14="http://schemas.microsoft.com/office/powerpoint/2010/main" val="246949154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gradFill>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solidFill>
                  <a:schemeClr val="tx1"/>
                </a:solidFill>
              </a:rPr>
              <a:t>Feature Table Characteristics:</a:t>
            </a:r>
            <a:br>
              <a:rPr lang="en-US" altLang="ko-KR" dirty="0" smtClean="0">
                <a:solidFill>
                  <a:schemeClr val="tx1"/>
                </a:solidFill>
              </a:rPr>
            </a:br>
            <a:r>
              <a:rPr lang="en-US" altLang="ko-KR" sz="2400" dirty="0" smtClean="0">
                <a:solidFill>
                  <a:schemeClr val="tx1"/>
                </a:solidFill>
              </a:rPr>
              <a:t>Discriminative Features</a:t>
            </a:r>
            <a:endParaRPr lang="ko-KR" altLang="en-US" dirty="0">
              <a:solidFill>
                <a:schemeClr val="tx1"/>
              </a:solidFill>
            </a:endParaRPr>
          </a:p>
        </p:txBody>
      </p:sp>
      <p:pic>
        <p:nvPicPr>
          <p:cNvPr id="4" name="내용 개체 틀 3" descr="화면 캡처"/>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38300" y="2477193"/>
            <a:ext cx="8915400" cy="3091063"/>
          </a:xfrm>
        </p:spPr>
      </p:pic>
    </p:spTree>
    <p:extLst>
      <p:ext uri="{BB962C8B-B14F-4D97-AF65-F5344CB8AC3E}">
        <p14:creationId xmlns:p14="http://schemas.microsoft.com/office/powerpoint/2010/main" val="293482321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gradFill>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a:solidFill>
                  <a:schemeClr val="tx1"/>
                </a:solidFill>
              </a:rPr>
              <a:t>Feature Table Characteristics:</a:t>
            </a:r>
            <a:br>
              <a:rPr lang="en-US" altLang="ko-KR" dirty="0">
                <a:solidFill>
                  <a:schemeClr val="tx1"/>
                </a:solidFill>
              </a:rPr>
            </a:br>
            <a:r>
              <a:rPr lang="en-US" altLang="ko-KR" sz="2400" dirty="0" smtClean="0">
                <a:solidFill>
                  <a:schemeClr val="tx1"/>
                </a:solidFill>
              </a:rPr>
              <a:t>Positively and Negatively Correlated Features</a:t>
            </a:r>
            <a:endParaRPr lang="ko-KR" altLang="en-US" dirty="0">
              <a:solidFill>
                <a:schemeClr val="tx1"/>
              </a:solidFill>
            </a:endParaRPr>
          </a:p>
        </p:txBody>
      </p:sp>
      <p:pic>
        <p:nvPicPr>
          <p:cNvPr id="4" name="내용 개체 틀 3" descr="화면 캡처"/>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337150" y="2133600"/>
            <a:ext cx="5517701" cy="3778250"/>
          </a:xfrm>
        </p:spPr>
      </p:pic>
    </p:spTree>
    <p:extLst>
      <p:ext uri="{BB962C8B-B14F-4D97-AF65-F5344CB8AC3E}">
        <p14:creationId xmlns:p14="http://schemas.microsoft.com/office/powerpoint/2010/main" val="293678145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gradFill>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p:txBody>
          <a:bodyPr>
            <a:normAutofit/>
          </a:bodyPr>
          <a:lstStyle/>
          <a:p>
            <a:r>
              <a:rPr lang="en-US" altLang="ko-KR" dirty="0" smtClean="0">
                <a:solidFill>
                  <a:schemeClr val="tx1"/>
                </a:solidFill>
              </a:rPr>
              <a:t>Mood Inference Engine</a:t>
            </a:r>
            <a:endParaRPr lang="ko-KR" altLang="en-US" dirty="0">
              <a:solidFill>
                <a:schemeClr val="tx1"/>
              </a:solidFill>
            </a:endParaRPr>
          </a:p>
        </p:txBody>
      </p:sp>
      <p:sp>
        <p:nvSpPr>
          <p:cNvPr id="4" name="텍스트 개체 틀 3"/>
          <p:cNvSpPr>
            <a:spLocks noGrp="1"/>
          </p:cNvSpPr>
          <p:nvPr>
            <p:ph type="body" idx="1"/>
          </p:nvPr>
        </p:nvSpPr>
        <p:spPr>
          <a:xfrm>
            <a:off x="2589212" y="3530129"/>
            <a:ext cx="8915399" cy="834607"/>
          </a:xfrm>
        </p:spPr>
        <p:txBody>
          <a:bodyPr>
            <a:normAutofit/>
          </a:bodyPr>
          <a:lstStyle/>
          <a:p>
            <a:pPr marL="342900" indent="-342900">
              <a:buFontTx/>
              <a:buChar char="-"/>
            </a:pPr>
            <a:r>
              <a:rPr lang="en-US" altLang="ko-KR" dirty="0" smtClean="0">
                <a:solidFill>
                  <a:schemeClr val="tx1"/>
                </a:solidFill>
              </a:rPr>
              <a:t>Training on the Cloud</a:t>
            </a:r>
          </a:p>
          <a:p>
            <a:pPr marL="342900" indent="-342900">
              <a:buFontTx/>
              <a:buChar char="-"/>
            </a:pPr>
            <a:r>
              <a:rPr lang="en-US" altLang="ko-KR" dirty="0" smtClean="0">
                <a:solidFill>
                  <a:schemeClr val="tx1"/>
                </a:solidFill>
              </a:rPr>
              <a:t>Inference on the Phone</a:t>
            </a:r>
          </a:p>
        </p:txBody>
      </p:sp>
    </p:spTree>
    <p:extLst>
      <p:ext uri="{BB962C8B-B14F-4D97-AF65-F5344CB8AC3E}">
        <p14:creationId xmlns:p14="http://schemas.microsoft.com/office/powerpoint/2010/main" val="113723651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gradFill>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4" name="제목 3"/>
          <p:cNvSpPr>
            <a:spLocks noGrp="1"/>
          </p:cNvSpPr>
          <p:nvPr>
            <p:ph type="title"/>
          </p:nvPr>
        </p:nvSpPr>
        <p:spPr/>
        <p:txBody>
          <a:bodyPr/>
          <a:lstStyle/>
          <a:p>
            <a:r>
              <a:rPr lang="en-US" altLang="ko-KR" dirty="0" smtClean="0">
                <a:solidFill>
                  <a:schemeClr val="tx1"/>
                </a:solidFill>
              </a:rPr>
              <a:t>Mood Inference Engine</a:t>
            </a:r>
            <a:endParaRPr lang="ko-KR" altLang="en-US" dirty="0">
              <a:solidFill>
                <a:schemeClr val="tx1"/>
              </a:solidFill>
            </a:endParaRPr>
          </a:p>
        </p:txBody>
      </p:sp>
      <p:pic>
        <p:nvPicPr>
          <p:cNvPr id="6" name="내용 개체 틀 5" descr="화면 캡처"/>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457156" y="2133600"/>
            <a:ext cx="5277689" cy="3778250"/>
          </a:xfrm>
        </p:spPr>
      </p:pic>
    </p:spTree>
    <p:extLst>
      <p:ext uri="{BB962C8B-B14F-4D97-AF65-F5344CB8AC3E}">
        <p14:creationId xmlns:p14="http://schemas.microsoft.com/office/powerpoint/2010/main" val="142614592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gradFill>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solidFill>
                  <a:schemeClr val="tx1"/>
                </a:solidFill>
              </a:rPr>
              <a:t>Training on the Cloud</a:t>
            </a:r>
            <a:endParaRPr lang="ko-KR" altLang="en-US" dirty="0">
              <a:solidFill>
                <a:schemeClr val="tx1"/>
              </a:solidFill>
            </a:endParaRPr>
          </a:p>
        </p:txBody>
      </p:sp>
      <p:sp>
        <p:nvSpPr>
          <p:cNvPr id="3" name="내용 개체 틀 2"/>
          <p:cNvSpPr>
            <a:spLocks noGrp="1"/>
          </p:cNvSpPr>
          <p:nvPr>
            <p:ph idx="1"/>
          </p:nvPr>
        </p:nvSpPr>
        <p:spPr/>
        <p:txBody>
          <a:bodyPr/>
          <a:lstStyle/>
          <a:p>
            <a:r>
              <a:rPr lang="en-US" altLang="ko-KR" dirty="0" smtClean="0">
                <a:solidFill>
                  <a:schemeClr val="tx1"/>
                </a:solidFill>
              </a:rPr>
              <a:t>Performs a combination of SFS and multi-linear regression</a:t>
            </a:r>
          </a:p>
          <a:p>
            <a:r>
              <a:rPr lang="en-US" altLang="ko-KR" dirty="0" smtClean="0">
                <a:solidFill>
                  <a:schemeClr val="tx1"/>
                </a:solidFill>
              </a:rPr>
              <a:t>A collection of Unix bash scripts and Perl scripts – 815 lines of code</a:t>
            </a:r>
          </a:p>
          <a:p>
            <a:r>
              <a:rPr lang="en-US" altLang="ko-KR" dirty="0" smtClean="0">
                <a:solidFill>
                  <a:schemeClr val="tx1"/>
                </a:solidFill>
              </a:rPr>
              <a:t>Models are trained using MATLAB scripts that perform multi-linear regression with feature selection</a:t>
            </a:r>
          </a:p>
          <a:p>
            <a:r>
              <a:rPr lang="en-US" altLang="ko-KR" dirty="0" smtClean="0">
                <a:solidFill>
                  <a:schemeClr val="tx1"/>
                </a:solidFill>
              </a:rPr>
              <a:t>Use the Hybrid Mood Model to bootstrap the training mechanism</a:t>
            </a:r>
          </a:p>
          <a:p>
            <a:r>
              <a:rPr lang="en-US" altLang="ko-KR" dirty="0" smtClean="0">
                <a:solidFill>
                  <a:schemeClr val="tx1"/>
                </a:solidFill>
              </a:rPr>
              <a:t>On a </a:t>
            </a:r>
            <a:r>
              <a:rPr lang="en-US" altLang="ko-KR" dirty="0" err="1" smtClean="0">
                <a:solidFill>
                  <a:schemeClr val="tx1"/>
                </a:solidFill>
              </a:rPr>
              <a:t>QuadCore</a:t>
            </a:r>
            <a:r>
              <a:rPr lang="en-US" altLang="ko-KR" dirty="0" smtClean="0">
                <a:solidFill>
                  <a:schemeClr val="tx1"/>
                </a:solidFill>
              </a:rPr>
              <a:t> 2.4GHz Intel i7 processor, these two stages take on average 12 minutes at 100% computation to train a single mood model</a:t>
            </a:r>
          </a:p>
        </p:txBody>
      </p:sp>
    </p:spTree>
    <p:extLst>
      <p:ext uri="{BB962C8B-B14F-4D97-AF65-F5344CB8AC3E}">
        <p14:creationId xmlns:p14="http://schemas.microsoft.com/office/powerpoint/2010/main" val="337359342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gradFill>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solidFill>
                  <a:schemeClr val="tx1"/>
                </a:solidFill>
              </a:rPr>
              <a:t>Inference on the Phone</a:t>
            </a:r>
            <a:endParaRPr lang="ko-KR" altLang="en-US" dirty="0">
              <a:solidFill>
                <a:schemeClr val="tx1"/>
              </a:solidFill>
            </a:endParaRPr>
          </a:p>
        </p:txBody>
      </p:sp>
      <p:pic>
        <p:nvPicPr>
          <p:cNvPr id="4" name="내용 개체 틀 3" descr="화면 캡처"/>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803203" y="1999487"/>
            <a:ext cx="4585595" cy="4329451"/>
          </a:xfrm>
        </p:spPr>
      </p:pic>
    </p:spTree>
    <p:extLst>
      <p:ext uri="{BB962C8B-B14F-4D97-AF65-F5344CB8AC3E}">
        <p14:creationId xmlns:p14="http://schemas.microsoft.com/office/powerpoint/2010/main" val="372380522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gradFill>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solidFill>
                  <a:schemeClr val="tx1"/>
                </a:solidFill>
              </a:rPr>
              <a:t>Application Programming Interface</a:t>
            </a:r>
            <a:endParaRPr lang="ko-KR" altLang="en-US" dirty="0">
              <a:solidFill>
                <a:schemeClr val="tx1"/>
              </a:solidFill>
            </a:endParaRPr>
          </a:p>
        </p:txBody>
      </p:sp>
      <p:pic>
        <p:nvPicPr>
          <p:cNvPr id="4" name="내용 개체 틀 3" descr="화면 캡처"/>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528390" y="2274643"/>
            <a:ext cx="7135221" cy="3496163"/>
          </a:xfrm>
        </p:spPr>
      </p:pic>
    </p:spTree>
    <p:extLst>
      <p:ext uri="{BB962C8B-B14F-4D97-AF65-F5344CB8AC3E}">
        <p14:creationId xmlns:p14="http://schemas.microsoft.com/office/powerpoint/2010/main" val="370032510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gradFill>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p:txBody>
          <a:bodyPr>
            <a:normAutofit/>
          </a:bodyPr>
          <a:lstStyle/>
          <a:p>
            <a:r>
              <a:rPr lang="en-US" altLang="ko-KR" dirty="0" err="1" smtClean="0">
                <a:solidFill>
                  <a:schemeClr val="tx1"/>
                </a:solidFill>
              </a:rPr>
              <a:t>MoodScope</a:t>
            </a:r>
            <a:r>
              <a:rPr lang="en-US" altLang="ko-KR" dirty="0" smtClean="0">
                <a:solidFill>
                  <a:schemeClr val="tx1"/>
                </a:solidFill>
              </a:rPr>
              <a:t> </a:t>
            </a:r>
            <a:br>
              <a:rPr lang="en-US" altLang="ko-KR" dirty="0" smtClean="0">
                <a:solidFill>
                  <a:schemeClr val="tx1"/>
                </a:solidFill>
              </a:rPr>
            </a:br>
            <a:r>
              <a:rPr lang="en-US" altLang="ko-KR" dirty="0" smtClean="0">
                <a:solidFill>
                  <a:schemeClr val="tx1"/>
                </a:solidFill>
              </a:rPr>
              <a:t>Social Sharing </a:t>
            </a:r>
            <a:r>
              <a:rPr lang="en-US" altLang="ko-KR" dirty="0" err="1" smtClean="0">
                <a:solidFill>
                  <a:schemeClr val="tx1"/>
                </a:solidFill>
              </a:rPr>
              <a:t>Applicatioin</a:t>
            </a:r>
            <a:endParaRPr lang="ko-KR" altLang="en-US" dirty="0">
              <a:solidFill>
                <a:schemeClr val="tx1"/>
              </a:solidFill>
            </a:endParaRPr>
          </a:p>
        </p:txBody>
      </p:sp>
      <p:sp>
        <p:nvSpPr>
          <p:cNvPr id="4" name="텍스트 개체 틀 3"/>
          <p:cNvSpPr>
            <a:spLocks noGrp="1"/>
          </p:cNvSpPr>
          <p:nvPr>
            <p:ph type="body" idx="1"/>
          </p:nvPr>
        </p:nvSpPr>
        <p:spPr>
          <a:xfrm>
            <a:off x="2589212" y="3530129"/>
            <a:ext cx="8915399" cy="834607"/>
          </a:xfrm>
        </p:spPr>
        <p:txBody>
          <a:bodyPr>
            <a:normAutofit/>
          </a:bodyPr>
          <a:lstStyle/>
          <a:p>
            <a:r>
              <a:rPr lang="en-US" altLang="ko-KR" dirty="0" smtClean="0">
                <a:solidFill>
                  <a:schemeClr val="tx1"/>
                </a:solidFill>
              </a:rPr>
              <a:t>An end-to-end demonstration of a fully functional mood-aware application</a:t>
            </a:r>
          </a:p>
        </p:txBody>
      </p:sp>
    </p:spTree>
    <p:extLst>
      <p:ext uri="{BB962C8B-B14F-4D97-AF65-F5344CB8AC3E}">
        <p14:creationId xmlns:p14="http://schemas.microsoft.com/office/powerpoint/2010/main" val="81334001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gradFill>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solidFill>
                  <a:schemeClr val="tx1"/>
                </a:solidFill>
              </a:rPr>
              <a:t>Discussion and Future Work</a:t>
            </a:r>
            <a:endParaRPr lang="ko-KR" altLang="en-US" dirty="0">
              <a:solidFill>
                <a:schemeClr val="tx1"/>
              </a:solidFill>
            </a:endParaRPr>
          </a:p>
        </p:txBody>
      </p:sp>
      <p:sp>
        <p:nvSpPr>
          <p:cNvPr id="3" name="텍스트 개체 틀 2"/>
          <p:cNvSpPr>
            <a:spLocks noGrp="1"/>
          </p:cNvSpPr>
          <p:nvPr>
            <p:ph type="body" idx="1"/>
          </p:nvPr>
        </p:nvSpPr>
        <p:spPr>
          <a:xfrm>
            <a:off x="2589212" y="3530128"/>
            <a:ext cx="8915399" cy="1797775"/>
          </a:xfrm>
        </p:spPr>
        <p:txBody>
          <a:bodyPr>
            <a:normAutofit/>
          </a:bodyPr>
          <a:lstStyle/>
          <a:p>
            <a:pPr marL="342900" indent="-342900">
              <a:buFontTx/>
              <a:buChar char="-"/>
            </a:pPr>
            <a:r>
              <a:rPr lang="en-US" altLang="ko-KR" dirty="0" smtClean="0">
                <a:solidFill>
                  <a:schemeClr val="tx1"/>
                </a:solidFill>
              </a:rPr>
              <a:t>Small-scale Validation</a:t>
            </a:r>
          </a:p>
          <a:p>
            <a:pPr marL="342900" indent="-342900">
              <a:buFontTx/>
              <a:buChar char="-"/>
            </a:pPr>
            <a:r>
              <a:rPr lang="en-US" altLang="ko-KR" dirty="0">
                <a:solidFill>
                  <a:schemeClr val="tx1"/>
                </a:solidFill>
              </a:rPr>
              <a:t>Entering </a:t>
            </a:r>
            <a:r>
              <a:rPr lang="en-US" altLang="ko-KR" dirty="0" smtClean="0">
                <a:solidFill>
                  <a:schemeClr val="tx1"/>
                </a:solidFill>
              </a:rPr>
              <a:t>Mood Four Times Daily</a:t>
            </a:r>
          </a:p>
          <a:p>
            <a:pPr marL="342900" indent="-342900">
              <a:buFontTx/>
              <a:buChar char="-"/>
            </a:pPr>
            <a:r>
              <a:rPr lang="en-US" altLang="ko-KR" dirty="0" smtClean="0">
                <a:solidFill>
                  <a:schemeClr val="tx1"/>
                </a:solidFill>
              </a:rPr>
              <a:t>Factor Capturing Limitation</a:t>
            </a:r>
          </a:p>
          <a:p>
            <a:pPr marL="342900" indent="-342900">
              <a:buFontTx/>
              <a:buChar char="-"/>
            </a:pPr>
            <a:r>
              <a:rPr lang="en-US" altLang="ko-KR" dirty="0">
                <a:solidFill>
                  <a:schemeClr val="tx1"/>
                </a:solidFill>
              </a:rPr>
              <a:t>Privacy </a:t>
            </a:r>
            <a:r>
              <a:rPr lang="en-US" altLang="ko-KR" dirty="0" smtClean="0">
                <a:solidFill>
                  <a:schemeClr val="tx1"/>
                </a:solidFill>
              </a:rPr>
              <a:t>Preserving Mechanisms</a:t>
            </a:r>
            <a:endParaRPr lang="en-US" altLang="ko-KR" dirty="0">
              <a:solidFill>
                <a:schemeClr val="tx1"/>
              </a:solidFill>
            </a:endParaRPr>
          </a:p>
        </p:txBody>
      </p:sp>
    </p:spTree>
    <p:extLst>
      <p:ext uri="{BB962C8B-B14F-4D97-AF65-F5344CB8AC3E}">
        <p14:creationId xmlns:p14="http://schemas.microsoft.com/office/powerpoint/2010/main" val="422752417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gradFill>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solidFill>
                  <a:schemeClr val="tx1"/>
                </a:solidFill>
              </a:rPr>
              <a:t>Conclusions</a:t>
            </a:r>
            <a:endParaRPr lang="ko-KR" altLang="en-US" dirty="0">
              <a:solidFill>
                <a:schemeClr val="tx1"/>
              </a:solidFill>
            </a:endParaRPr>
          </a:p>
        </p:txBody>
      </p:sp>
      <p:sp>
        <p:nvSpPr>
          <p:cNvPr id="3" name="텍스트 개체 틀 2"/>
          <p:cNvSpPr>
            <a:spLocks noGrp="1"/>
          </p:cNvSpPr>
          <p:nvPr>
            <p:ph type="body" idx="1"/>
          </p:nvPr>
        </p:nvSpPr>
        <p:spPr>
          <a:xfrm>
            <a:off x="2589212" y="3530128"/>
            <a:ext cx="8915399" cy="3053552"/>
          </a:xfrm>
        </p:spPr>
        <p:txBody>
          <a:bodyPr>
            <a:normAutofit/>
          </a:bodyPr>
          <a:lstStyle/>
          <a:p>
            <a:pPr marL="342900" indent="-342900">
              <a:buFontTx/>
              <a:buChar char="-"/>
            </a:pPr>
            <a:r>
              <a:rPr lang="en-US" altLang="ko-KR" dirty="0" smtClean="0">
                <a:solidFill>
                  <a:schemeClr val="tx1"/>
                </a:solidFill>
              </a:rPr>
              <a:t>Mood inference, a vital next step for application context-awareness</a:t>
            </a:r>
          </a:p>
          <a:p>
            <a:pPr marL="342900" indent="-342900">
              <a:buFontTx/>
              <a:buChar char="-"/>
            </a:pPr>
            <a:r>
              <a:rPr lang="en-US" altLang="ko-KR" dirty="0" smtClean="0">
                <a:solidFill>
                  <a:schemeClr val="tx1"/>
                </a:solidFill>
              </a:rPr>
              <a:t>Study the possibility of mood-inference from smartphone usage analysis, using statistical regression techniques, regress the daily average of mood.</a:t>
            </a:r>
          </a:p>
          <a:p>
            <a:pPr marL="342900" indent="-342900">
              <a:buFontTx/>
              <a:buChar char="-"/>
            </a:pPr>
            <a:r>
              <a:rPr lang="en-US" altLang="ko-KR" dirty="0" smtClean="0">
                <a:solidFill>
                  <a:schemeClr val="tx1"/>
                </a:solidFill>
              </a:rPr>
              <a:t>Also find that phone calls and categorized applications strongly predicted mood</a:t>
            </a:r>
          </a:p>
          <a:p>
            <a:pPr marL="342900" indent="-342900">
              <a:buFontTx/>
              <a:buChar char="-"/>
            </a:pPr>
            <a:r>
              <a:rPr lang="en-US" altLang="ko-KR" dirty="0" smtClean="0">
                <a:solidFill>
                  <a:schemeClr val="tx1"/>
                </a:solidFill>
              </a:rPr>
              <a:t>Build a Mood Inference Engine that can apply mood models to smartphone user data in real time</a:t>
            </a:r>
            <a:endParaRPr lang="ko-KR" altLang="en-US" dirty="0">
              <a:solidFill>
                <a:schemeClr val="tx1"/>
              </a:solidFill>
            </a:endParaRPr>
          </a:p>
        </p:txBody>
      </p:sp>
    </p:spTree>
    <p:extLst>
      <p:ext uri="{BB962C8B-B14F-4D97-AF65-F5344CB8AC3E}">
        <p14:creationId xmlns:p14="http://schemas.microsoft.com/office/powerpoint/2010/main" val="793544069"/>
      </p:ext>
    </p:extLst>
  </p:cSld>
  <p:clrMapOvr>
    <a:masterClrMapping/>
  </p:clrMapOvr>
  <p:timing>
    <p:tnLst>
      <p:par>
        <p:cTn id="1" dur="indefinite" restart="never" nodeType="tmRoot"/>
      </p:par>
    </p:tnLst>
  </p:timing>
</p:sld>
</file>

<file path=ppt/theme/theme1.xml><?xml version="1.0" encoding="utf-8"?>
<a:theme xmlns:a="http://schemas.openxmlformats.org/drawingml/2006/main" name="줄기">
  <a:themeElements>
    <a:clrScheme name="줄기">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Office">
      <a:majorFont>
        <a:latin typeface="맑은 고딕"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줄기">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맑은 고딕"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825</TotalTime>
  <Words>2008</Words>
  <Application>Microsoft Office PowerPoint</Application>
  <PresentationFormat>와이드스크린</PresentationFormat>
  <Paragraphs>221</Paragraphs>
  <Slides>43</Slides>
  <Notes>8</Notes>
  <HiddenSlides>0</HiddenSlides>
  <MMClips>0</MMClips>
  <ScaleCrop>false</ScaleCrop>
  <HeadingPairs>
    <vt:vector size="6" baseType="variant">
      <vt:variant>
        <vt:lpstr>사용한 글꼴</vt:lpstr>
      </vt:variant>
      <vt:variant>
        <vt:i4>4</vt:i4>
      </vt:variant>
      <vt:variant>
        <vt:lpstr>테마</vt:lpstr>
      </vt:variant>
      <vt:variant>
        <vt:i4>1</vt:i4>
      </vt:variant>
      <vt:variant>
        <vt:lpstr>슬라이드 제목</vt:lpstr>
      </vt:variant>
      <vt:variant>
        <vt:i4>43</vt:i4>
      </vt:variant>
    </vt:vector>
  </HeadingPairs>
  <TitlesOfParts>
    <vt:vector size="48" baseType="lpstr">
      <vt:lpstr>맑은 고딕</vt:lpstr>
      <vt:lpstr>Arial</vt:lpstr>
      <vt:lpstr>Cambria Math</vt:lpstr>
      <vt:lpstr>Wingdings 3</vt:lpstr>
      <vt:lpstr>줄기</vt:lpstr>
      <vt:lpstr>MoodScope:  Building a Mood Sensor from Smartphone Usage Patterns</vt:lpstr>
      <vt:lpstr>Contents</vt:lpstr>
      <vt:lpstr>Introduction</vt:lpstr>
      <vt:lpstr>MoodScope: peer into usage data and infer mood</vt:lpstr>
      <vt:lpstr>Main Contribution</vt:lpstr>
      <vt:lpstr>Background  and Motivational Applications</vt:lpstr>
      <vt:lpstr>Mood: is an affective state</vt:lpstr>
      <vt:lpstr>Mood Model: Circumplex mood model</vt:lpstr>
      <vt:lpstr>Motivational Applications:  Automatic mood sensing can enable various applications</vt:lpstr>
      <vt:lpstr>Related Work</vt:lpstr>
      <vt:lpstr>Related Work: sensor-based techniques</vt:lpstr>
      <vt:lpstr>Related Work: sensor-based techniques</vt:lpstr>
      <vt:lpstr>User Study  and Field Data Collection</vt:lpstr>
      <vt:lpstr>Participants:  32 jailbroken iPhone users from China and the USA</vt:lpstr>
      <vt:lpstr>Pre-Study Focus Group: To gather insight into what data we should collect</vt:lpstr>
      <vt:lpstr>Field Study:  Mood Journaling Application</vt:lpstr>
      <vt:lpstr>Field Study:  Smartphone Interaction Logger</vt:lpstr>
      <vt:lpstr>Post-Study Focus Group: Ask for opinions about usability and effectiveness of mood journaling application</vt:lpstr>
      <vt:lpstr>Characteristics of User Mood Entries: Mood is fairly constant and slow-to-change</vt:lpstr>
      <vt:lpstr>Smartphone Usage Data</vt:lpstr>
      <vt:lpstr>The Design of MoodScope Models</vt:lpstr>
      <vt:lpstr>Daily Averages as MoodScope Output </vt:lpstr>
      <vt:lpstr>Usage Records as MoodScope Input</vt:lpstr>
      <vt:lpstr>Usage Records as MoodScope Input: Initial feature table</vt:lpstr>
      <vt:lpstr>Internal Model of MoodScope: Multi-Linear Regression</vt:lpstr>
      <vt:lpstr>Internal Model of MoodScope: Sequential Forward Selection of Features</vt:lpstr>
      <vt:lpstr>Internal Model of MoodScope: Personalized Mood Model</vt:lpstr>
      <vt:lpstr>Internal Model of MoodScope: Personalized Mood Model</vt:lpstr>
      <vt:lpstr>Internal Model of MoodScope: All-User Mood Model</vt:lpstr>
      <vt:lpstr>Internal Model of MoodScope: Hybrid Mood Model Approaches</vt:lpstr>
      <vt:lpstr>Internal Model of MoodScope: Hybrid Mood Model Approaches</vt:lpstr>
      <vt:lpstr>Internal Model of MoodScope: Comparison to Strawman Models</vt:lpstr>
      <vt:lpstr>Internal Model of MoodScope: Predicting Two-Dimensional Mood</vt:lpstr>
      <vt:lpstr>Feature Table Characteristics: Discriminative Features</vt:lpstr>
      <vt:lpstr>Feature Table Characteristics: Positively and Negatively Correlated Features</vt:lpstr>
      <vt:lpstr>Mood Inference Engine</vt:lpstr>
      <vt:lpstr>Mood Inference Engine</vt:lpstr>
      <vt:lpstr>Training on the Cloud</vt:lpstr>
      <vt:lpstr>Inference on the Phone</vt:lpstr>
      <vt:lpstr>Application Programming Interface</vt:lpstr>
      <vt:lpstr>MoodScope  Social Sharing Applicatioin</vt:lpstr>
      <vt:lpstr>Discussion and Future Work</vt:lpstr>
      <vt:lpstr>Conclusions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MoodScope: Building a Mood Sensor from Smartphone usage patterns</dc:title>
  <dc:creator>seamoon</dc:creator>
  <cp:lastModifiedBy>seamoon</cp:lastModifiedBy>
  <cp:revision>56</cp:revision>
  <dcterms:created xsi:type="dcterms:W3CDTF">2013-08-12T06:58:13Z</dcterms:created>
  <dcterms:modified xsi:type="dcterms:W3CDTF">2013-08-14T07:32:24Z</dcterms:modified>
</cp:coreProperties>
</file>