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18" r:id="rId2"/>
    <p:sldId id="349" r:id="rId3"/>
    <p:sldId id="353" r:id="rId4"/>
    <p:sldId id="350" r:id="rId5"/>
    <p:sldId id="351" r:id="rId6"/>
    <p:sldId id="357" r:id="rId7"/>
    <p:sldId id="359" r:id="rId8"/>
    <p:sldId id="361" r:id="rId9"/>
    <p:sldId id="366" r:id="rId10"/>
    <p:sldId id="363" r:id="rId11"/>
    <p:sldId id="367" r:id="rId12"/>
    <p:sldId id="368" r:id="rId13"/>
    <p:sldId id="369" r:id="rId14"/>
    <p:sldId id="370" r:id="rId15"/>
    <p:sldId id="371" r:id="rId16"/>
    <p:sldId id="388" r:id="rId17"/>
    <p:sldId id="389" r:id="rId18"/>
    <p:sldId id="391" r:id="rId19"/>
    <p:sldId id="392" r:id="rId20"/>
    <p:sldId id="390" r:id="rId21"/>
    <p:sldId id="385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2" r:id="rId32"/>
    <p:sldId id="384" r:id="rId33"/>
    <p:sldId id="383" r:id="rId34"/>
    <p:sldId id="386" r:id="rId35"/>
    <p:sldId id="387" r:id="rId36"/>
    <p:sldId id="354" r:id="rId37"/>
    <p:sldId id="356" r:id="rId38"/>
    <p:sldId id="355" r:id="rId39"/>
    <p:sldId id="352" r:id="rId40"/>
    <p:sldId id="348" r:id="rId41"/>
  </p:sldIdLst>
  <p:sldSz cx="12192000" cy="6858000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89" autoAdjust="0"/>
    <p:restoredTop sz="76404" autoAdjust="0"/>
  </p:normalViewPr>
  <p:slideViewPr>
    <p:cSldViewPr snapToGrid="0">
      <p:cViewPr varScale="1">
        <p:scale>
          <a:sx n="81" d="100"/>
          <a:sy n="81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48D896D9-EDBC-4A7E-9D32-BA1E3127DC7F}" type="datetimeFigureOut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1C27EE89-522F-479C-9CA3-9033FB71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5447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o.wikipedia.org/wiki/%EC%97%91%EC%8A%A4%EB%B0%95%EC%8A%A4_360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ko.wikipedia.org/wiki/%ED%82%A4%EB%84%A5%ED%8A%B8#cite_note-9" TargetMode="External"/><Relationship Id="rId4" Type="http://schemas.openxmlformats.org/officeDocument/2006/relationships/hyperlink" Target="https://ko.wikipedia.org/wiki/%ED%82%A4%EB%84%A5%ED%8A%B8#cite_note-mina-1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7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8207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340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0594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DeepASL</a:t>
            </a:r>
            <a:r>
              <a:rPr lang="ko-KR" altLang="en-US" dirty="0" smtClean="0"/>
              <a:t>이 이용될 수 있는 시나리오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수화를</a:t>
            </a:r>
            <a:r>
              <a:rPr lang="en-US" altLang="ko-KR" dirty="0" smtClean="0"/>
              <a:t> </a:t>
            </a:r>
            <a:r>
              <a:rPr lang="ko-KR" altLang="en-US" dirty="0" smtClean="0"/>
              <a:t>쓰는 사람과 말을 하는 사람</a:t>
            </a:r>
            <a:r>
              <a:rPr lang="en-US" altLang="ko-KR" dirty="0" smtClean="0"/>
              <a:t>.</a:t>
            </a:r>
            <a:r>
              <a:rPr lang="ko-KR" altLang="en-US" dirty="0" smtClean="0"/>
              <a:t> 말을 하는 사람이 수화를 몰라도 </a:t>
            </a:r>
            <a:r>
              <a:rPr lang="en-US" altLang="ko-KR" dirty="0" smtClean="0"/>
              <a:t>face-to-face</a:t>
            </a:r>
            <a:r>
              <a:rPr lang="ko-KR" altLang="en-US" dirty="0" smtClean="0"/>
              <a:t>로 대화가 가능해진다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그림 </a:t>
            </a:r>
            <a:r>
              <a:rPr lang="en-US" altLang="ko-KR" dirty="0" smtClean="0"/>
              <a:t>(b)</a:t>
            </a:r>
            <a:r>
              <a:rPr lang="ko-KR" altLang="en-US" dirty="0" smtClean="0"/>
              <a:t>와 같이 </a:t>
            </a:r>
            <a:r>
              <a:rPr lang="en-US" altLang="ko-KR" dirty="0" smtClean="0"/>
              <a:t>wearable device </a:t>
            </a:r>
            <a:r>
              <a:rPr lang="ko-KR" altLang="en-US" dirty="0" smtClean="0"/>
              <a:t>의 형태로도 구현될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수가 있고</a:t>
            </a:r>
            <a:r>
              <a:rPr lang="en-US" altLang="ko-KR" baseline="0" dirty="0" smtClean="0"/>
              <a:t>,</a:t>
            </a:r>
            <a:endParaRPr lang="en-US" altLang="ko-KR" dirty="0" smtClean="0"/>
          </a:p>
          <a:p>
            <a:r>
              <a:rPr lang="ko-KR" altLang="en-US" dirty="0" smtClean="0"/>
              <a:t>손이나</a:t>
            </a:r>
            <a:r>
              <a:rPr lang="en-US" altLang="ko-KR" dirty="0" smtClean="0"/>
              <a:t> </a:t>
            </a:r>
            <a:r>
              <a:rPr lang="ko-KR" altLang="en-US" dirty="0" smtClean="0"/>
              <a:t>팔에 따로 센서를 부착하지 않고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간단하게 목에 걸고 있기만 하면 되기 때문에 </a:t>
            </a:r>
            <a:r>
              <a:rPr lang="en-US" altLang="ko-KR" dirty="0" smtClean="0"/>
              <a:t>intrusive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하지 않다</a:t>
            </a:r>
            <a:r>
              <a:rPr lang="en-US" altLang="ko-KR" baseline="0" dirty="0" smtClean="0"/>
              <a:t>.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speech recognition</a:t>
            </a:r>
            <a:r>
              <a:rPr lang="en-US" altLang="ko-KR" baseline="0" dirty="0" smtClean="0"/>
              <a:t> technology</a:t>
            </a:r>
            <a:r>
              <a:rPr lang="ko-KR" altLang="en-US" baseline="0" dirty="0" smtClean="0"/>
              <a:t>는 여기에 자세히 언급이 되어 있지 </a:t>
            </a:r>
            <a:r>
              <a:rPr lang="ko-KR" altLang="en-US" baseline="0" dirty="0" smtClean="0"/>
              <a:t>않음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198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495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DeepASL</a:t>
            </a:r>
            <a:r>
              <a:rPr lang="en-US" altLang="ko-KR" dirty="0" smtClean="0"/>
              <a:t> </a:t>
            </a:r>
            <a:r>
              <a:rPr lang="ko-KR" altLang="en-US" dirty="0" smtClean="0"/>
              <a:t>에서 손의 움직임부터 </a:t>
            </a:r>
            <a:r>
              <a:rPr lang="en-US" altLang="ko-KR" dirty="0" smtClean="0"/>
              <a:t>face-to-face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communication </a:t>
            </a:r>
            <a:r>
              <a:rPr lang="ko-KR" altLang="en-US" dirty="0" smtClean="0"/>
              <a:t>까지 </a:t>
            </a:r>
            <a:r>
              <a:rPr lang="ko-KR" altLang="en-US" baseline="0" dirty="0" smtClean="0"/>
              <a:t>모두 구현한 것이 아니다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엄밀히 말하면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DeepASL</a:t>
            </a:r>
            <a:r>
              <a:rPr lang="ko-KR" altLang="en-US" baseline="0" dirty="0" smtClean="0"/>
              <a:t>은 추출된 </a:t>
            </a:r>
            <a:r>
              <a:rPr lang="en-US" altLang="ko-KR" baseline="0" dirty="0" smtClean="0"/>
              <a:t>joints data</a:t>
            </a:r>
            <a:r>
              <a:rPr lang="ko-KR" altLang="en-US" baseline="0" dirty="0" smtClean="0"/>
              <a:t>를 가공하여 문장으로 만드는 부분까지가 </a:t>
            </a:r>
            <a:r>
              <a:rPr lang="en-US" altLang="ko-KR" baseline="0" dirty="0" err="1" smtClean="0"/>
              <a:t>DeepASL</a:t>
            </a:r>
            <a:r>
              <a:rPr lang="ko-KR" altLang="en-US" baseline="0" dirty="0" smtClean="0"/>
              <a:t>에서 </a:t>
            </a:r>
            <a:r>
              <a:rPr lang="en-US" altLang="ko-KR" baseline="0" dirty="0" smtClean="0"/>
              <a:t>design </a:t>
            </a:r>
            <a:r>
              <a:rPr lang="ko-KR" altLang="en-US" baseline="0" dirty="0" smtClean="0"/>
              <a:t>한 내용이다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그러면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raw data</a:t>
            </a:r>
            <a:r>
              <a:rPr lang="ko-KR" altLang="en-US" baseline="0" dirty="0" smtClean="0"/>
              <a:t>는 추출하는 부분은 다른 모듈이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해 주어야 하는데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그 모듈이 </a:t>
            </a:r>
            <a:r>
              <a:rPr lang="en-US" altLang="ko-KR" baseline="0" dirty="0" smtClean="0"/>
              <a:t>Leap Motion</a:t>
            </a:r>
            <a:r>
              <a:rPr lang="ko-KR" altLang="en-US" baseline="0" dirty="0" smtClean="0"/>
              <a:t>이라는 </a:t>
            </a:r>
            <a:r>
              <a:rPr lang="en-US" altLang="ko-KR" baseline="0" dirty="0" smtClean="0"/>
              <a:t>sensing </a:t>
            </a:r>
            <a:r>
              <a:rPr lang="ko-KR" altLang="en-US" baseline="0" dirty="0" smtClean="0"/>
              <a:t>기술이다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Leap Motion</a:t>
            </a:r>
            <a:r>
              <a:rPr lang="ko-KR" altLang="en-US" baseline="0" dirty="0" smtClean="0"/>
              <a:t>을 채택한 이유는 </a:t>
            </a:r>
            <a:endParaRPr lang="en-US" altLang="ko-KR" baseline="0" dirty="0" smtClean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빛이나 실내 실외 서 있거나 걷거나 이러한 </a:t>
            </a:r>
            <a:r>
              <a:rPr lang="en-US" altLang="ko-KR" baseline="0" dirty="0" smtClean="0"/>
              <a:t>real-world scenario </a:t>
            </a:r>
            <a:r>
              <a:rPr lang="ko-KR" altLang="en-US" baseline="0" dirty="0" smtClean="0"/>
              <a:t>에서도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손이나 팔꿈치에 센서를 여러 개 부착하지 않아도 </a:t>
            </a:r>
            <a:endParaRPr lang="en-US" altLang="ko-KR" baseline="0" dirty="0" smtClean="0"/>
          </a:p>
          <a:p>
            <a:r>
              <a:rPr lang="ko-KR" altLang="en-US" baseline="0" dirty="0" smtClean="0"/>
              <a:t>앞에서 언급한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가지 </a:t>
            </a:r>
            <a:r>
              <a:rPr lang="en-US" altLang="ko-KR" baseline="0" dirty="0" smtClean="0"/>
              <a:t>key characteristic</a:t>
            </a:r>
            <a:r>
              <a:rPr lang="ko-KR" altLang="en-US" baseline="0" dirty="0" smtClean="0"/>
              <a:t>을 정확하게 </a:t>
            </a:r>
            <a:r>
              <a:rPr lang="ko-KR" altLang="en-US" baseline="0" dirty="0" err="1" smtClean="0"/>
              <a:t>캡쳐할</a:t>
            </a:r>
            <a:r>
              <a:rPr lang="ko-KR" altLang="en-US" baseline="0" dirty="0" smtClean="0"/>
              <a:t> 수 있기 </a:t>
            </a:r>
            <a:r>
              <a:rPr lang="ko-KR" altLang="en-US" baseline="0" dirty="0" smtClean="0"/>
              <a:t>때문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555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ko-KR" b="1" dirty="0" err="1" smtClean="0">
                <a:effectLst/>
              </a:rPr>
              <a:t>키넥트</a:t>
            </a:r>
            <a:r>
              <a:rPr lang="ko-KR" altLang="ko-KR" dirty="0" smtClean="0">
                <a:effectLst/>
              </a:rPr>
              <a:t>(Kinect)는 </a:t>
            </a:r>
            <a:r>
              <a:rPr lang="ko-KR" altLang="ko-KR" dirty="0" err="1" smtClean="0">
                <a:effectLst/>
              </a:rPr>
              <a:t>콘트롤러</a:t>
            </a:r>
            <a:r>
              <a:rPr lang="ko-KR" altLang="ko-KR" dirty="0" smtClean="0">
                <a:effectLst/>
              </a:rPr>
              <a:t> 없이 이용자의 신체를 이용하여 게임과 엔터테인먼트를 경험할 수 있는 </a:t>
            </a:r>
            <a:r>
              <a:rPr lang="ko-KR" altLang="ko-KR" dirty="0" err="1" smtClean="0">
                <a:effectLst/>
                <a:hlinkClick r:id="rId3" tooltip="엑스박스 360"/>
              </a:rPr>
              <a:t>엑스박스</a:t>
            </a:r>
            <a:r>
              <a:rPr lang="ko-KR" altLang="ko-KR" dirty="0" smtClean="0">
                <a:effectLst/>
                <a:hlinkClick r:id="rId3" tooltip="엑스박스 360"/>
              </a:rPr>
              <a:t> 360</a:t>
            </a:r>
            <a:r>
              <a:rPr lang="ko-KR" altLang="ko-KR" dirty="0" smtClean="0">
                <a:effectLst/>
              </a:rPr>
              <a:t>과 연결해서 사용하는 주변기기이다. </a:t>
            </a:r>
            <a:r>
              <a:rPr lang="ko-KR" altLang="ko-KR" dirty="0" err="1" smtClean="0">
                <a:effectLst/>
              </a:rPr>
              <a:t>키넥트는</a:t>
            </a:r>
            <a:r>
              <a:rPr lang="ko-KR" altLang="ko-KR" dirty="0" smtClean="0">
                <a:effectLst/>
              </a:rPr>
              <a:t> 센서를 통해 사용자의 동작을 인식하고,</a:t>
            </a:r>
            <a:r>
              <a:rPr lang="ko-KR" altLang="ko-KR" baseline="30000" dirty="0" smtClean="0">
                <a:effectLst/>
                <a:hlinkClick r:id="rId4"/>
              </a:rPr>
              <a:t>[1]</a:t>
            </a:r>
            <a:r>
              <a:rPr lang="ko-KR" altLang="ko-KR" dirty="0" smtClean="0">
                <a:effectLst/>
              </a:rPr>
              <a:t> 마이크 모듈로 음성을 인식한다. </a:t>
            </a:r>
            <a:r>
              <a:rPr lang="ko-KR" altLang="ko-KR" dirty="0" err="1" smtClean="0">
                <a:effectLst/>
              </a:rPr>
              <a:t>키넥트</a:t>
            </a:r>
            <a:r>
              <a:rPr lang="ko-KR" altLang="ko-KR" dirty="0" smtClean="0">
                <a:effectLst/>
              </a:rPr>
              <a:t> 센서는 저가의 </a:t>
            </a:r>
            <a:r>
              <a:rPr lang="ko-KR" altLang="ko-KR" b="1" dirty="0" smtClean="0">
                <a:effectLst/>
              </a:rPr>
              <a:t>깊이 카메라로써</a:t>
            </a:r>
            <a:r>
              <a:rPr lang="ko-KR" altLang="ko-KR" dirty="0" smtClean="0">
                <a:effectLst/>
              </a:rPr>
              <a:t>, 실시간으로 깊이 정보뿐만 아니라 RGB영상과 </a:t>
            </a:r>
            <a:r>
              <a:rPr lang="ko-KR" altLang="ko-KR" b="1" dirty="0" smtClean="0">
                <a:effectLst/>
              </a:rPr>
              <a:t>관절 추적 정보를 </a:t>
            </a:r>
            <a:r>
              <a:rPr lang="ko-KR" altLang="ko-KR" dirty="0" smtClean="0">
                <a:effectLst/>
              </a:rPr>
              <a:t>제공한다. </a:t>
            </a:r>
            <a:r>
              <a:rPr lang="ko-KR" altLang="ko-KR" dirty="0" err="1" smtClean="0">
                <a:effectLst/>
              </a:rPr>
              <a:t>키넥트</a:t>
            </a:r>
            <a:r>
              <a:rPr lang="ko-KR" altLang="ko-KR" dirty="0" smtClean="0">
                <a:effectLst/>
              </a:rPr>
              <a:t> 센서로부터 제공되는 데이터의 사용은 </a:t>
            </a:r>
            <a:r>
              <a:rPr lang="ko-KR" altLang="ko-KR" b="1" dirty="0" smtClean="0">
                <a:effectLst/>
              </a:rPr>
              <a:t>제스처 인식</a:t>
            </a:r>
            <a:r>
              <a:rPr lang="ko-KR" altLang="ko-KR" dirty="0" smtClean="0">
                <a:effectLst/>
              </a:rPr>
              <a:t>을 위해 필요한 사람/신체부위 검출 및 포즈 추정의 수고를 덜어주고, 게임이나 인간-컴퓨터 상호작용 응용 개발을 쉽게 만들고 있다.</a:t>
            </a:r>
            <a:r>
              <a:rPr lang="ko-KR" altLang="ko-KR" baseline="30000" dirty="0" smtClean="0">
                <a:effectLst/>
                <a:hlinkClick r:id="rId5"/>
              </a:rPr>
              <a:t>[9]</a:t>
            </a:r>
            <a:r>
              <a:rPr lang="ko-KR" altLang="ko-KR" dirty="0" smtClean="0">
                <a:effectLst/>
              </a:rPr>
              <a:t> 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03621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194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multi-layer</a:t>
            </a:r>
            <a:r>
              <a:rPr lang="en-US" altLang="ko-KR" baseline="0" dirty="0" smtClean="0"/>
              <a:t> system architecture </a:t>
            </a:r>
            <a:r>
              <a:rPr lang="ko-KR" altLang="en-US" baseline="0" dirty="0" smtClean="0"/>
              <a:t>로 되어 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수화를 하는 동안 </a:t>
            </a:r>
            <a:r>
              <a:rPr lang="en-US" altLang="ko-KR" baseline="0" dirty="0" smtClean="0"/>
              <a:t>Leap Motion</a:t>
            </a:r>
            <a:r>
              <a:rPr lang="ko-KR" altLang="en-US" baseline="0" dirty="0" smtClean="0"/>
              <a:t>을 통해 손가락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손바닥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팔뚝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손목부터 팔꿈치까지의</a:t>
            </a:r>
            <a:r>
              <a:rPr lang="en-US" altLang="ko-KR" baseline="0" dirty="0" smtClean="0"/>
              <a:t>) 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3D </a:t>
            </a:r>
            <a:r>
              <a:rPr lang="ko-KR" altLang="en-US" baseline="0" dirty="0" smtClean="0"/>
              <a:t>좌표가</a:t>
            </a:r>
            <a:r>
              <a:rPr lang="en-US" altLang="ko-KR" baseline="0" dirty="0" smtClean="0"/>
              <a:t> </a:t>
            </a:r>
            <a:r>
              <a:rPr lang="ko-KR" altLang="en-US" b="1" baseline="0" dirty="0" smtClean="0"/>
              <a:t>시간 순서로 추출</a:t>
            </a:r>
            <a:r>
              <a:rPr lang="ko-KR" altLang="en-US" baseline="0" dirty="0" smtClean="0"/>
              <a:t>된다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세 가지 특징 </a:t>
            </a:r>
            <a:r>
              <a:rPr lang="en-US" altLang="ko-KR" baseline="0" dirty="0" smtClean="0"/>
              <a:t>– </a:t>
            </a:r>
            <a:r>
              <a:rPr lang="ko-KR" altLang="en-US" baseline="0" dirty="0" smtClean="0"/>
              <a:t>손의 모양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손의 움직임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두 손의 상대 위치라는 세가지 </a:t>
            </a:r>
            <a:r>
              <a:rPr lang="en-US" altLang="ko-KR" baseline="0" dirty="0" smtClean="0"/>
              <a:t>key characteristic </a:t>
            </a:r>
            <a:r>
              <a:rPr lang="ko-KR" altLang="en-US" baseline="0" dirty="0" smtClean="0"/>
              <a:t>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각각의 </a:t>
            </a:r>
            <a:r>
              <a:rPr lang="en-US" altLang="ko-KR" baseline="0" dirty="0" smtClean="0"/>
              <a:t>frame</a:t>
            </a:r>
            <a:r>
              <a:rPr lang="ko-KR" altLang="en-US" baseline="0" dirty="0" smtClean="0"/>
              <a:t>에서 추출되고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시공간상의 궤적으로 도출한다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dirty="0" smtClean="0"/>
              <a:t>세 번째는 </a:t>
            </a:r>
            <a:r>
              <a:rPr lang="en-US" altLang="ko-KR" dirty="0" smtClean="0"/>
              <a:t>word level </a:t>
            </a:r>
            <a:r>
              <a:rPr lang="en-US" altLang="ko-KR" dirty="0" smtClean="0"/>
              <a:t>translation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hierarchical</a:t>
            </a:r>
            <a:r>
              <a:rPr lang="en-US" altLang="ko-KR" baseline="0" dirty="0" smtClean="0"/>
              <a:t> bidirectional deep recurrent neural network(HB-RNN)</a:t>
            </a:r>
            <a:r>
              <a:rPr lang="ko-KR" altLang="en-US" baseline="0" dirty="0" smtClean="0"/>
              <a:t>을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사용하여 </a:t>
            </a:r>
            <a:r>
              <a:rPr lang="en-US" altLang="ko-KR" baseline="0" dirty="0" smtClean="0"/>
              <a:t>layer 2 </a:t>
            </a:r>
            <a:r>
              <a:rPr lang="ko-KR" altLang="en-US" baseline="0" dirty="0" smtClean="0"/>
              <a:t>에서 생성한 궤적을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가지고 손의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모양과 움직임을 </a:t>
            </a:r>
            <a:r>
              <a:rPr lang="ko-KR" altLang="en-US" baseline="0" dirty="0" smtClean="0"/>
              <a:t>모델링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8059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Leap Motion</a:t>
            </a:r>
            <a:r>
              <a:rPr lang="ko-KR" altLang="en-US" dirty="0" smtClean="0"/>
              <a:t>에서 그림에서 보이는 골관절</a:t>
            </a:r>
            <a:r>
              <a:rPr lang="en-US" altLang="ko-KR" dirty="0" smtClean="0"/>
              <a:t> data</a:t>
            </a:r>
            <a:r>
              <a:rPr lang="ko-KR" altLang="en-US" dirty="0" smtClean="0"/>
              <a:t>를 가져온다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시간 순으로 끊어서 사진 찍듯이 찰칵찰칵 좌표를 저장한다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시간 순으로 되어 있는 골관절의 </a:t>
            </a:r>
            <a:r>
              <a:rPr lang="en-US" altLang="ko-KR" dirty="0" smtClean="0"/>
              <a:t>3D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좌표들의 </a:t>
            </a:r>
            <a:r>
              <a:rPr lang="en-US" altLang="ko-KR" baseline="0" dirty="0" smtClean="0"/>
              <a:t>t</a:t>
            </a:r>
            <a:r>
              <a:rPr lang="ko-KR" altLang="en-US" baseline="0" dirty="0" smtClean="0"/>
              <a:t>번째 프레임을 </a:t>
            </a:r>
            <a:r>
              <a:rPr lang="en-US" altLang="ko-KR" baseline="0" dirty="0" err="1" smtClean="0"/>
              <a:t>J</a:t>
            </a:r>
            <a:r>
              <a:rPr lang="en-US" altLang="ko-KR" baseline="-25000" dirty="0" err="1" smtClean="0"/>
              <a:t>i,j,t</a:t>
            </a:r>
            <a:r>
              <a:rPr lang="en-US" altLang="ko-KR" baseline="-25000" dirty="0" smtClean="0"/>
              <a:t> </a:t>
            </a:r>
            <a:r>
              <a:rPr lang="ko-KR" altLang="en-US" baseline="0" dirty="0" smtClean="0"/>
              <a:t>로 나타낸다고 되어 있는데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="1" baseline="0" dirty="0" err="1" smtClean="0"/>
              <a:t>시간순으로</a:t>
            </a:r>
            <a:r>
              <a:rPr lang="ko-KR" altLang="en-US" b="1" baseline="0" dirty="0" smtClean="0"/>
              <a:t> 되어 있는 </a:t>
            </a:r>
            <a:r>
              <a:rPr lang="en-US" altLang="ko-KR" b="1" baseline="0" dirty="0" smtClean="0"/>
              <a:t>frame</a:t>
            </a:r>
            <a:r>
              <a:rPr lang="ko-KR" altLang="en-US" b="1" baseline="0" dirty="0" smtClean="0"/>
              <a:t>들 중에서 </a:t>
            </a:r>
            <a:r>
              <a:rPr lang="en-US" altLang="ko-KR" b="1" baseline="0" dirty="0" smtClean="0"/>
              <a:t>t </a:t>
            </a:r>
            <a:r>
              <a:rPr lang="ko-KR" altLang="en-US" b="1" baseline="0" dirty="0" smtClean="0"/>
              <a:t>번째</a:t>
            </a:r>
            <a:r>
              <a:rPr lang="en-US" altLang="ko-KR" b="1" baseline="0" dirty="0" smtClean="0"/>
              <a:t> frame</a:t>
            </a:r>
            <a:r>
              <a:rPr lang="ko-KR" altLang="en-US" b="1" baseline="0" dirty="0" smtClean="0"/>
              <a:t>의 특정 </a:t>
            </a:r>
            <a:r>
              <a:rPr lang="en-US" altLang="ko-KR" b="1" baseline="0" dirty="0" smtClean="0"/>
              <a:t>joint </a:t>
            </a:r>
            <a:r>
              <a:rPr lang="ko-KR" altLang="en-US" b="1" baseline="0" dirty="0" smtClean="0"/>
              <a:t>좌표라고 보시면 된다</a:t>
            </a:r>
            <a:r>
              <a:rPr lang="en-US" altLang="ko-KR" b="1" baseline="0" dirty="0" smtClean="0"/>
              <a:t>.</a:t>
            </a:r>
            <a:endParaRPr lang="ko-KR" altLang="en-US" b="1" baseline="-25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133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noise</a:t>
            </a:r>
            <a:r>
              <a:rPr lang="ko-KR" altLang="en-US" dirty="0" smtClean="0"/>
              <a:t>를 줄이기 위해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SG </a:t>
            </a:r>
            <a:r>
              <a:rPr lang="ko-KR" altLang="en-US" baseline="0" dirty="0" smtClean="0"/>
              <a:t>필터를 사용하고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 필터는 </a:t>
            </a:r>
            <a:r>
              <a:rPr lang="ko-KR" altLang="en-US" baseline="0" dirty="0" err="1" smtClean="0"/>
              <a:t>스무딩을</a:t>
            </a:r>
            <a:r>
              <a:rPr lang="ko-KR" altLang="en-US" baseline="0" dirty="0" smtClean="0"/>
              <a:t> 하여 </a:t>
            </a:r>
            <a:r>
              <a:rPr lang="en-US" altLang="ko-KR" baseline="0" dirty="0" smtClean="0"/>
              <a:t>signal to noise ratio </a:t>
            </a:r>
            <a:r>
              <a:rPr lang="ko-KR" altLang="en-US" baseline="0" dirty="0" smtClean="0"/>
              <a:t>를 개선하는 역할을 한다 </a:t>
            </a:r>
            <a:r>
              <a:rPr lang="en-US" altLang="ko-KR" baseline="0" dirty="0" smtClean="0"/>
              <a:t>-&gt; </a:t>
            </a:r>
            <a:r>
              <a:rPr lang="ko-KR" altLang="en-US" baseline="0" dirty="0" smtClean="0"/>
              <a:t>즉 </a:t>
            </a:r>
            <a:r>
              <a:rPr lang="en-US" altLang="ko-KR" baseline="0" dirty="0" smtClean="0"/>
              <a:t>noise</a:t>
            </a:r>
            <a:r>
              <a:rPr lang="ko-KR" altLang="en-US" baseline="0" dirty="0" smtClean="0"/>
              <a:t>를 줄이는 작업</a:t>
            </a:r>
            <a:endParaRPr lang="en-US" altLang="ko-KR" baseline="0" dirty="0" smtClean="0"/>
          </a:p>
          <a:p>
            <a:r>
              <a:rPr lang="ko-KR" altLang="en-US" baseline="0" dirty="0" smtClean="0"/>
              <a:t>다음과 같이 디자인되었다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 smtClean="0"/>
              <a:t>t-2, </a:t>
            </a:r>
            <a:r>
              <a:rPr lang="ko-KR" altLang="en-US" baseline="0" dirty="0" smtClean="0"/>
              <a:t>부터</a:t>
            </a:r>
            <a:r>
              <a:rPr lang="en-US" altLang="ko-KR" baseline="0" dirty="0" smtClean="0"/>
              <a:t> t+2</a:t>
            </a:r>
            <a:r>
              <a:rPr lang="ko-KR" altLang="en-US" baseline="0" dirty="0" smtClean="0"/>
              <a:t>까지 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가지 시간대에 </a:t>
            </a:r>
            <a:r>
              <a:rPr lang="en-US" altLang="ko-KR" baseline="0" dirty="0" smtClean="0"/>
              <a:t>17</a:t>
            </a:r>
            <a:r>
              <a:rPr lang="ko-KR" altLang="en-US" baseline="0" dirty="0" smtClean="0"/>
              <a:t>배</a:t>
            </a:r>
            <a:r>
              <a:rPr lang="en-US" altLang="ko-KR" baseline="0" dirty="0" smtClean="0"/>
              <a:t>, 12</a:t>
            </a:r>
            <a:r>
              <a:rPr lang="ko-KR" altLang="en-US" baseline="0" dirty="0" smtClean="0"/>
              <a:t>배</a:t>
            </a:r>
            <a:r>
              <a:rPr lang="en-US" altLang="ko-KR" baseline="0" dirty="0" smtClean="0"/>
              <a:t>, -3</a:t>
            </a:r>
            <a:r>
              <a:rPr lang="ko-KR" altLang="en-US" baseline="0" dirty="0" smtClean="0"/>
              <a:t>배의 가중치를 주고 평균을 낸 값이다</a:t>
            </a:r>
            <a:r>
              <a:rPr lang="en-US" altLang="ko-KR" baseline="0" dirty="0" smtClean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이렇게 가중평균 값을 </a:t>
            </a:r>
            <a:r>
              <a:rPr lang="ko-KR" altLang="en-US" baseline="0" dirty="0" err="1" smtClean="0"/>
              <a:t>스무딩한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J </a:t>
            </a:r>
            <a:r>
              <a:rPr lang="ko-KR" altLang="en-US" baseline="0" dirty="0" smtClean="0"/>
              <a:t>로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스무딩한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3D </a:t>
            </a:r>
            <a:r>
              <a:rPr lang="ko-KR" altLang="en-US" baseline="0" dirty="0" smtClean="0"/>
              <a:t>좌표로 나타낸다</a:t>
            </a:r>
            <a:r>
              <a:rPr lang="en-US" altLang="ko-KR" baseline="0" dirty="0" smtClean="0"/>
              <a:t>. 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필터를 적용한 결과를 </a:t>
            </a:r>
            <a:r>
              <a:rPr lang="en-US" altLang="ko-KR" baseline="0" dirty="0" smtClean="0"/>
              <a:t>raw data </a:t>
            </a:r>
            <a:r>
              <a:rPr lang="ko-KR" altLang="en-US" baseline="0" dirty="0" smtClean="0"/>
              <a:t>대신 사용한다</a:t>
            </a:r>
            <a:r>
              <a:rPr lang="en-US" altLang="ko-KR" baseline="0" dirty="0" smtClean="0"/>
              <a:t>. </a:t>
            </a:r>
            <a:endParaRPr lang="ko-KR" altLang="en-US" baseline="-25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6485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오른손바닥 </a:t>
            </a:r>
            <a:r>
              <a:rPr lang="ko-KR" altLang="en-US" baseline="0" dirty="0" smtClean="0"/>
              <a:t>중심을 기준으로 상대좌표로 나타내면 </a:t>
            </a:r>
            <a:r>
              <a:rPr lang="en-US" altLang="ko-KR" b="1" baseline="0" dirty="0" smtClean="0"/>
              <a:t>hand shape</a:t>
            </a:r>
            <a:r>
              <a:rPr lang="ko-KR" altLang="en-US" b="1" baseline="0" dirty="0" smtClean="0"/>
              <a:t>와 두 손의 </a:t>
            </a:r>
            <a:r>
              <a:rPr lang="en-US" altLang="ko-KR" b="1" baseline="0" dirty="0" smtClean="0"/>
              <a:t>relative</a:t>
            </a:r>
            <a:r>
              <a:rPr lang="ko-KR" altLang="en-US" b="1" baseline="0" dirty="0" smtClean="0"/>
              <a:t> </a:t>
            </a:r>
            <a:r>
              <a:rPr lang="en-US" altLang="ko-KR" b="1" baseline="0" dirty="0" smtClean="0"/>
              <a:t>location</a:t>
            </a:r>
            <a:r>
              <a:rPr lang="ko-KR" altLang="en-US" baseline="0" dirty="0" smtClean="0"/>
              <a:t>을 잘 나타낼 수 있게 된다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movement</a:t>
            </a:r>
            <a:r>
              <a:rPr lang="ko-KR" altLang="en-US" baseline="0" dirty="0" smtClean="0"/>
              <a:t>는 상대 좌표로 하지 않는다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당연한 얘기인 것이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상대좌표를 쓰면 오른손의 중심은 항상 </a:t>
            </a:r>
            <a:r>
              <a:rPr lang="en-US" altLang="ko-KR" baseline="0" dirty="0" smtClean="0"/>
              <a:t>(0,0,0)</a:t>
            </a:r>
            <a:r>
              <a:rPr lang="ko-KR" altLang="en-US" baseline="0" dirty="0" smtClean="0"/>
              <a:t>이므로 오른손의 움직임을 알 수가 없게 된다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952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3356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이렇게 </a:t>
            </a:r>
            <a:r>
              <a:rPr lang="en-US" altLang="ko-KR" baseline="0" dirty="0" err="1" smtClean="0"/>
              <a:t>sequantial</a:t>
            </a:r>
            <a:r>
              <a:rPr lang="en-US" altLang="ko-KR" baseline="0" dirty="0" smtClean="0"/>
              <a:t> data </a:t>
            </a:r>
            <a:r>
              <a:rPr lang="ko-KR" altLang="en-US" baseline="0" dirty="0" smtClean="0"/>
              <a:t>를 </a:t>
            </a:r>
            <a:r>
              <a:rPr lang="en-US" altLang="ko-KR" baseline="0" dirty="0" smtClean="0"/>
              <a:t>RNN</a:t>
            </a:r>
            <a:r>
              <a:rPr lang="ko-KR" altLang="en-US" baseline="0" dirty="0" smtClean="0"/>
              <a:t>에 응용하는 </a:t>
            </a:r>
            <a:r>
              <a:rPr lang="ko-KR" altLang="en-US" baseline="0" dirty="0" smtClean="0"/>
              <a:t>쉬운 </a:t>
            </a:r>
            <a:r>
              <a:rPr lang="ko-KR" altLang="en-US" baseline="0" dirty="0" smtClean="0"/>
              <a:t>예로는 </a:t>
            </a:r>
            <a:endParaRPr lang="en-US" altLang="ko-KR" baseline="0" dirty="0" smtClean="0"/>
          </a:p>
          <a:p>
            <a:r>
              <a:rPr lang="ko-KR" altLang="en-US" baseline="0" dirty="0" err="1" smtClean="0"/>
              <a:t>검색어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자동 완성 기능을 들 수 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몇 글자만 입력해도 가장 높은 확률을 가진 완성된 </a:t>
            </a:r>
            <a:r>
              <a:rPr lang="ko-KR" altLang="en-US" baseline="0" dirty="0" err="1" smtClean="0"/>
              <a:t>검색어와</a:t>
            </a:r>
            <a:r>
              <a:rPr lang="ko-KR" altLang="en-US" baseline="0" dirty="0" smtClean="0"/>
              <a:t> 그 다음 그 다음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이렇게 추천해 준다</a:t>
            </a:r>
            <a:r>
              <a:rPr lang="en-US" altLang="ko-KR" baseline="0" dirty="0" smtClean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err="1" smtClean="0"/>
              <a:t>검색어</a:t>
            </a:r>
            <a:r>
              <a:rPr lang="ko-KR" altLang="en-US" baseline="0" dirty="0" smtClean="0"/>
              <a:t> 자동 완성 기능을 위해 </a:t>
            </a:r>
            <a:r>
              <a:rPr lang="en-US" altLang="ko-KR" baseline="0" dirty="0" smtClean="0"/>
              <a:t>RNN</a:t>
            </a:r>
            <a:r>
              <a:rPr lang="ko-KR" altLang="en-US" baseline="0" dirty="0" smtClean="0"/>
              <a:t>을 학습시켰다면</a:t>
            </a:r>
            <a:r>
              <a:rPr lang="en-US" altLang="ko-KR" baseline="0" dirty="0" smtClean="0"/>
              <a:t>, input</a:t>
            </a:r>
            <a:r>
              <a:rPr lang="ko-KR" altLang="en-US" baseline="0" dirty="0" smtClean="0"/>
              <a:t>으로 </a:t>
            </a:r>
            <a:r>
              <a:rPr lang="en-US" altLang="ko-KR" baseline="0" dirty="0" err="1" smtClean="0"/>
              <a:t>hel</a:t>
            </a:r>
            <a:r>
              <a:rPr lang="ko-KR" altLang="en-US" baseline="0" dirty="0" smtClean="0"/>
              <a:t>을 주면</a:t>
            </a:r>
            <a:r>
              <a:rPr lang="en-US" altLang="ko-KR" baseline="0" dirty="0" smtClean="0"/>
              <a:t>, </a:t>
            </a:r>
            <a:r>
              <a:rPr lang="en-US" altLang="ko-KR" baseline="0" dirty="0" smtClean="0"/>
              <a:t>output </a:t>
            </a:r>
            <a:r>
              <a:rPr lang="ko-KR" altLang="en-US" baseline="0" dirty="0" smtClean="0"/>
              <a:t>으로 </a:t>
            </a:r>
            <a:r>
              <a:rPr lang="en-US" altLang="ko-KR" baseline="0" dirty="0" smtClean="0"/>
              <a:t>ell</a:t>
            </a:r>
            <a:r>
              <a:rPr lang="ko-KR" altLang="en-US" baseline="0" dirty="0" smtClean="0"/>
              <a:t>를 각각 내서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높은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확률로 </a:t>
            </a:r>
            <a:r>
              <a:rPr lang="en-US" altLang="ko-KR" baseline="0" dirty="0" smtClean="0"/>
              <a:t>hello</a:t>
            </a:r>
            <a:r>
              <a:rPr lang="ko-KR" altLang="en-US" baseline="0" dirty="0" smtClean="0"/>
              <a:t>를 추천할 것이다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아래 그림이 </a:t>
            </a:r>
            <a:r>
              <a:rPr lang="en-US" altLang="ko-KR" baseline="0" dirty="0" smtClean="0"/>
              <a:t>RNN</a:t>
            </a:r>
            <a:r>
              <a:rPr lang="ko-KR" altLang="en-US" baseline="0" dirty="0" smtClean="0"/>
              <a:t>에 해당하는 그림이다</a:t>
            </a:r>
            <a:r>
              <a:rPr lang="en-US" altLang="ko-KR" baseline="0" dirty="0" smtClean="0"/>
              <a:t>. A</a:t>
            </a:r>
            <a:r>
              <a:rPr lang="ko-KR" altLang="en-US" baseline="0" dirty="0" smtClean="0"/>
              <a:t>가 </a:t>
            </a:r>
            <a:r>
              <a:rPr lang="en-US" altLang="ko-KR" baseline="0" dirty="0" smtClean="0"/>
              <a:t>hidden layer </a:t>
            </a:r>
            <a:r>
              <a:rPr lang="ko-KR" altLang="en-US" baseline="0" dirty="0" smtClean="0"/>
              <a:t>이고 </a:t>
            </a:r>
            <a:r>
              <a:rPr lang="en-US" altLang="ko-KR" baseline="0" dirty="0" smtClean="0"/>
              <a:t>y</a:t>
            </a:r>
            <a:r>
              <a:rPr lang="ko-KR" altLang="en-US" baseline="0" dirty="0" smtClean="0"/>
              <a:t>가 </a:t>
            </a:r>
            <a:r>
              <a:rPr lang="en-US" altLang="ko-KR" baseline="0" dirty="0" smtClean="0"/>
              <a:t>output </a:t>
            </a:r>
            <a:r>
              <a:rPr lang="ko-KR" altLang="en-US" baseline="0" dirty="0" smtClean="0"/>
              <a:t>이다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hidden layer</a:t>
            </a:r>
            <a:r>
              <a:rPr lang="ko-KR" altLang="en-US" baseline="0" dirty="0" smtClean="0"/>
              <a:t>에서는 과거에서 넘어온 상태에 새로운 </a:t>
            </a:r>
            <a:r>
              <a:rPr lang="en-US" altLang="ko-KR" baseline="0" dirty="0" smtClean="0"/>
              <a:t>input</a:t>
            </a:r>
            <a:r>
              <a:rPr lang="ko-KR" altLang="en-US" baseline="0" dirty="0" smtClean="0"/>
              <a:t>을 추가적으로 반영하여 현재 상태를 만들고 다음 상태로 전해줌으로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과거를 반영하는 역할을 한다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activation function </a:t>
            </a:r>
            <a:r>
              <a:rPr lang="ko-KR" altLang="en-US" baseline="0" dirty="0" smtClean="0"/>
              <a:t>은 </a:t>
            </a:r>
            <a:r>
              <a:rPr lang="ko-KR" altLang="en-US" baseline="0" dirty="0" err="1" smtClean="0"/>
              <a:t>여러가지가</a:t>
            </a:r>
            <a:r>
              <a:rPr lang="ko-KR" altLang="en-US" baseline="0" dirty="0" smtClean="0"/>
              <a:t> 있는데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일례로는 </a:t>
            </a:r>
            <a:r>
              <a:rPr lang="en-US" altLang="ko-KR" baseline="0" dirty="0" smtClean="0"/>
              <a:t>logistic </a:t>
            </a:r>
            <a:r>
              <a:rPr lang="en-US" altLang="ko-KR" baseline="0" dirty="0" smtClean="0"/>
              <a:t>function </a:t>
            </a:r>
            <a:r>
              <a:rPr lang="ko-KR" altLang="en-US" baseline="0" dirty="0" smtClean="0"/>
              <a:t>이 </a:t>
            </a:r>
            <a:r>
              <a:rPr lang="ko-KR" altLang="en-US" baseline="0" dirty="0" smtClean="0"/>
              <a:t>있다</a:t>
            </a:r>
            <a:r>
              <a:rPr lang="en-US" altLang="ko-KR" baseline="0" dirty="0" smtClean="0"/>
              <a:t>. logistic</a:t>
            </a:r>
            <a:r>
              <a:rPr lang="ko-KR" altLang="en-US" baseline="0" dirty="0" smtClean="0"/>
              <a:t> 은 </a:t>
            </a:r>
            <a:r>
              <a:rPr lang="en-US" altLang="ko-KR" baseline="0" dirty="0" smtClean="0"/>
              <a:t>true false</a:t>
            </a:r>
            <a:r>
              <a:rPr lang="ko-KR" altLang="en-US" baseline="0" dirty="0" smtClean="0"/>
              <a:t>를 나타낸다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smtClean="0"/>
              <a:t>-&gt; 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activation </a:t>
            </a:r>
            <a:r>
              <a:rPr lang="en-US" altLang="ko-KR" baseline="0" dirty="0" smtClean="0"/>
              <a:t>function </a:t>
            </a:r>
            <a:r>
              <a:rPr lang="ko-KR" altLang="en-US" baseline="0" dirty="0" smtClean="0"/>
              <a:t>이 </a:t>
            </a:r>
            <a:r>
              <a:rPr lang="en-US" altLang="ko-KR" baseline="0" dirty="0" smtClean="0"/>
              <a:t>logistic</a:t>
            </a:r>
            <a:r>
              <a:rPr lang="ko-KR" altLang="en-US" baseline="0" dirty="0" smtClean="0"/>
              <a:t>이면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계산된 결과를 </a:t>
            </a:r>
            <a:r>
              <a:rPr lang="ko-KR" altLang="en-US" baseline="0" dirty="0" smtClean="0"/>
              <a:t>반영한 </a:t>
            </a:r>
            <a:r>
              <a:rPr lang="ko-KR" altLang="en-US" baseline="0" dirty="0" err="1" smtClean="0"/>
              <a:t>반영하지않는다를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결정하게 된다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그런데 이러한 </a:t>
            </a:r>
            <a:r>
              <a:rPr lang="ko-KR" altLang="en-US" baseline="0" dirty="0" err="1" smtClean="0"/>
              <a:t>단방향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RNN</a:t>
            </a:r>
            <a:r>
              <a:rPr lang="ko-KR" altLang="en-US" baseline="0" dirty="0" smtClean="0"/>
              <a:t>의 경우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그림과 식에서 확인할 수 있듯이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과거의 정보만을 반영할 수 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그러나 수화는 </a:t>
            </a:r>
            <a:r>
              <a:rPr lang="en-US" altLang="ko-KR" baseline="0" dirty="0" smtClean="0"/>
              <a:t>want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what</a:t>
            </a:r>
            <a:r>
              <a:rPr lang="ko-KR" altLang="en-US" baseline="0" dirty="0" smtClean="0"/>
              <a:t>처럼 앞부분이 비슷한 경우가 </a:t>
            </a:r>
            <a:r>
              <a:rPr lang="ko-KR" altLang="en-US" b="0" baseline="0" dirty="0" smtClean="0"/>
              <a:t>많다</a:t>
            </a:r>
            <a:r>
              <a:rPr lang="en-US" altLang="ko-KR" b="0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그런데 </a:t>
            </a:r>
            <a:r>
              <a:rPr lang="en-US" altLang="ko-KR" baseline="0" dirty="0" smtClean="0"/>
              <a:t>ASL</a:t>
            </a:r>
            <a:r>
              <a:rPr lang="ko-KR" altLang="en-US" baseline="0" dirty="0" smtClean="0"/>
              <a:t>처럼 앞부분이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비슷한 경우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검색어</a:t>
            </a:r>
            <a:r>
              <a:rPr lang="ko-KR" altLang="en-US" baseline="0" dirty="0" smtClean="0"/>
              <a:t> 자동 완성의 예로 보면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마치 </a:t>
            </a:r>
            <a:r>
              <a:rPr lang="en-US" altLang="ko-KR" baseline="0" dirty="0" smtClean="0"/>
              <a:t>h</a:t>
            </a:r>
            <a:r>
              <a:rPr lang="ko-KR" altLang="en-US" baseline="0" dirty="0" smtClean="0"/>
              <a:t>만 입력했을 때</a:t>
            </a:r>
            <a:r>
              <a:rPr lang="en-US" altLang="ko-KR" baseline="0" dirty="0" smtClean="0"/>
              <a:t> hello</a:t>
            </a:r>
            <a:r>
              <a:rPr lang="ko-KR" altLang="en-US" baseline="0" dirty="0" smtClean="0"/>
              <a:t>를 추천해야 하나 </a:t>
            </a:r>
            <a:r>
              <a:rPr lang="en-US" altLang="ko-KR" baseline="0" dirty="0" smtClean="0"/>
              <a:t>hi</a:t>
            </a:r>
            <a:r>
              <a:rPr lang="ko-KR" altLang="en-US" baseline="0" dirty="0" smtClean="0"/>
              <a:t>를 추천해야 하나 혼란에 빠지는 상황이 발생할 수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이는 곧 특정 수화가 무슨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단어인지를 잘못 예측하는 에러가 될 것이다</a:t>
            </a:r>
            <a:r>
              <a:rPr lang="en-US" altLang="ko-KR" baseline="0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107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그래서 </a:t>
            </a:r>
            <a:r>
              <a:rPr lang="en-US" altLang="ko-KR" baseline="0" dirty="0" err="1" smtClean="0"/>
              <a:t>DeepASL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에서는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앞에서 보여드린 </a:t>
            </a:r>
            <a:r>
              <a:rPr lang="ko-KR" altLang="en-US" baseline="0" dirty="0" err="1" smtClean="0"/>
              <a:t>단방향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RNN</a:t>
            </a:r>
            <a:r>
              <a:rPr lang="ko-KR" altLang="en-US" baseline="0" dirty="0" smtClean="0"/>
              <a:t>이 아닌 양방향 으로 학습하는 </a:t>
            </a:r>
            <a:r>
              <a:rPr lang="en-US" altLang="ko-KR" baseline="0" dirty="0" smtClean="0"/>
              <a:t>RNN</a:t>
            </a:r>
            <a:r>
              <a:rPr lang="ko-KR" altLang="en-US" baseline="0" dirty="0" smtClean="0"/>
              <a:t>이 필요하다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앞의 그림을 보면 </a:t>
            </a:r>
            <a:r>
              <a:rPr lang="ko-KR" altLang="en-US" baseline="0" dirty="0" err="1" smtClean="0"/>
              <a:t>단방향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RNN</a:t>
            </a:r>
            <a:r>
              <a:rPr lang="ko-KR" altLang="en-US" baseline="0" dirty="0" smtClean="0"/>
              <a:t>은 과거의 정보만을 반영할 수 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LSTM</a:t>
            </a:r>
            <a:r>
              <a:rPr lang="ko-KR" altLang="en-US" baseline="0" dirty="0" smtClean="0"/>
              <a:t>은 </a:t>
            </a:r>
            <a:r>
              <a:rPr lang="en-US" altLang="ko-KR" baseline="0" dirty="0" smtClean="0"/>
              <a:t>h</a:t>
            </a:r>
            <a:r>
              <a:rPr lang="en-US" altLang="ko-KR" b="0" baseline="-25000" dirty="0" smtClean="0"/>
              <a:t>t-1</a:t>
            </a:r>
            <a:r>
              <a:rPr lang="ko-KR" altLang="en-US" baseline="0" dirty="0" smtClean="0"/>
              <a:t>과 </a:t>
            </a:r>
            <a:r>
              <a:rPr lang="en-US" altLang="ko-KR" baseline="0" dirty="0" err="1" smtClean="0"/>
              <a:t>x</a:t>
            </a:r>
            <a:r>
              <a:rPr lang="en-US" altLang="ko-KR" baseline="-25000" dirty="0" err="1" smtClean="0"/>
              <a:t>t</a:t>
            </a:r>
            <a:r>
              <a:rPr lang="ko-KR" altLang="en-US" baseline="0" dirty="0" smtClean="0"/>
              <a:t>를 언제 반영하고 반영하지 않을 것인지 까지도 학습할 수 있는 메커니즘이라고 한다</a:t>
            </a:r>
            <a:r>
              <a:rPr lang="en-US" altLang="ko-KR" baseline="0" dirty="0" smtClean="0"/>
              <a:t>. </a:t>
            </a:r>
            <a:endParaRPr lang="en-US" altLang="ko-KR" baseline="-25000" dirty="0" smtClean="0"/>
          </a:p>
          <a:p>
            <a:r>
              <a:rPr lang="ko-KR" altLang="en-US" baseline="0" dirty="0" smtClean="0"/>
              <a:t>과거의 기억을 언제 한 번 확 잊고 새로 시작할 것인지</a:t>
            </a:r>
            <a:r>
              <a:rPr lang="en-US" altLang="ko-KR" baseline="0" dirty="0" smtClean="0"/>
              <a:t>, input</a:t>
            </a:r>
            <a:r>
              <a:rPr lang="ko-KR" altLang="en-US" baseline="0" dirty="0" smtClean="0"/>
              <a:t>을 반영할 것인지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034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bidirectional RNN</a:t>
            </a:r>
            <a:r>
              <a:rPr lang="ko-KR" altLang="en-US" baseline="0" dirty="0" smtClean="0"/>
              <a:t>을 여러 계층 연결시킨 모양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앞에서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번째 </a:t>
            </a:r>
            <a:r>
              <a:rPr lang="ko-KR" altLang="en-US" baseline="0" dirty="0" err="1" smtClean="0"/>
              <a:t>레이어에서</a:t>
            </a:r>
            <a:r>
              <a:rPr lang="ko-KR" altLang="en-US" baseline="0" dirty="0" smtClean="0"/>
              <a:t> 도출한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가지 </a:t>
            </a:r>
            <a:r>
              <a:rPr lang="en-US" altLang="ko-KR" baseline="0" dirty="0" smtClean="0"/>
              <a:t>trajectory – </a:t>
            </a:r>
            <a:r>
              <a:rPr lang="ko-KR" altLang="en-US" baseline="0" dirty="0" smtClean="0"/>
              <a:t>오른손 </a:t>
            </a:r>
            <a:r>
              <a:rPr lang="en-US" altLang="ko-KR" baseline="0" dirty="0" smtClean="0"/>
              <a:t>shape, movement </a:t>
            </a:r>
            <a:r>
              <a:rPr lang="ko-KR" altLang="en-US" baseline="0" dirty="0" smtClean="0"/>
              <a:t>왼손 </a:t>
            </a:r>
            <a:r>
              <a:rPr lang="en-US" altLang="ko-KR" baseline="0" dirty="0" smtClean="0"/>
              <a:t>shape, movement </a:t>
            </a:r>
            <a:r>
              <a:rPr lang="ko-KR" altLang="en-US" baseline="0" dirty="0" smtClean="0"/>
              <a:t>를 </a:t>
            </a:r>
            <a:r>
              <a:rPr lang="en-US" altLang="ko-KR" baseline="0" dirty="0" smtClean="0"/>
              <a:t>input</a:t>
            </a:r>
            <a:r>
              <a:rPr lang="ko-KR" altLang="en-US" baseline="0" dirty="0" smtClean="0"/>
              <a:t>으로 하고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3</a:t>
            </a:r>
            <a:r>
              <a:rPr lang="ko-KR" altLang="en-US" baseline="0" dirty="0" smtClean="0"/>
              <a:t>개의 </a:t>
            </a:r>
            <a:r>
              <a:rPr lang="en-US" altLang="ko-KR" baseline="0" dirty="0" smtClean="0"/>
              <a:t>B-RNN</a:t>
            </a:r>
            <a:r>
              <a:rPr lang="ko-KR" altLang="en-US" baseline="0" dirty="0" smtClean="0"/>
              <a:t>과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개의</a:t>
            </a:r>
            <a:r>
              <a:rPr lang="en-US" altLang="ko-KR" baseline="0" dirty="0" smtClean="0"/>
              <a:t> fusion layer</a:t>
            </a:r>
            <a:r>
              <a:rPr lang="ko-KR" altLang="en-US" baseline="0" dirty="0" smtClean="0"/>
              <a:t>와 하나의 </a:t>
            </a:r>
            <a:r>
              <a:rPr lang="en-US" altLang="ko-KR" baseline="0" dirty="0" smtClean="0"/>
              <a:t>fully connected layer</a:t>
            </a:r>
            <a:r>
              <a:rPr lang="ko-KR" altLang="en-US" baseline="0" dirty="0" smtClean="0"/>
              <a:t>와  마지막으로 </a:t>
            </a:r>
            <a:r>
              <a:rPr lang="en-US" altLang="ko-KR" baseline="0" dirty="0" err="1" smtClean="0"/>
              <a:t>softmax</a:t>
            </a:r>
            <a:r>
              <a:rPr lang="en-US" altLang="ko-KR" baseline="0" dirty="0" smtClean="0"/>
              <a:t> layer</a:t>
            </a:r>
            <a:r>
              <a:rPr lang="ko-KR" altLang="en-US" baseline="0" dirty="0" smtClean="0"/>
              <a:t>가 있다</a:t>
            </a:r>
            <a:r>
              <a:rPr lang="en-US" altLang="ko-KR" baseline="0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629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S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M </a:t>
            </a:r>
            <a:r>
              <a:rPr lang="ko-KR" altLang="en-US" baseline="0" dirty="0" smtClean="0"/>
              <a:t>을 </a:t>
            </a:r>
            <a:r>
              <a:rPr lang="en-US" altLang="ko-KR" baseline="0" dirty="0" smtClean="0"/>
              <a:t>input</a:t>
            </a:r>
            <a:r>
              <a:rPr lang="ko-KR" altLang="en-US" baseline="0" dirty="0" smtClean="0"/>
              <a:t>으로 한 </a:t>
            </a:r>
            <a:r>
              <a:rPr lang="en-US" altLang="ko-KR" baseline="0" dirty="0" smtClean="0"/>
              <a:t>forward hidden layer backward hidden layer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output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연결하여 새로운 </a:t>
            </a:r>
            <a:r>
              <a:rPr lang="en-US" altLang="ko-KR" baseline="0" dirty="0" smtClean="0"/>
              <a:t>representation </a:t>
            </a:r>
            <a:r>
              <a:rPr lang="ko-KR" altLang="en-US" baseline="0" dirty="0" smtClean="0"/>
              <a:t>을 </a:t>
            </a:r>
            <a:r>
              <a:rPr lang="ko-KR" altLang="en-US" baseline="0" dirty="0" smtClean="0"/>
              <a:t>만들고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이것이 한 손에 대한 </a:t>
            </a:r>
            <a:r>
              <a:rPr lang="en-US" altLang="ko-KR" baseline="0" dirty="0" smtClean="0"/>
              <a:t>representation</a:t>
            </a:r>
            <a:r>
              <a:rPr lang="ko-KR" altLang="en-US" baseline="0" dirty="0" smtClean="0"/>
              <a:t>이 된다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한 손에 대한 </a:t>
            </a:r>
            <a:r>
              <a:rPr lang="en-US" altLang="ko-KR" baseline="0" dirty="0" smtClean="0"/>
              <a:t>representation</a:t>
            </a:r>
            <a:r>
              <a:rPr lang="ko-KR" altLang="en-US" baseline="0" dirty="0" smtClean="0"/>
              <a:t>을 </a:t>
            </a:r>
            <a:r>
              <a:rPr lang="en-US" altLang="ko-KR" baseline="0" dirty="0" smtClean="0"/>
              <a:t>input</a:t>
            </a:r>
            <a:r>
              <a:rPr lang="ko-KR" altLang="en-US" baseline="0" dirty="0" smtClean="0"/>
              <a:t>으로 한 </a:t>
            </a:r>
            <a:r>
              <a:rPr lang="en-US" altLang="ko-KR" baseline="0" dirty="0" smtClean="0"/>
              <a:t>forward hidden layer backward hidden layer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output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8298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7357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이 </a:t>
            </a:r>
            <a:r>
              <a:rPr lang="en-US" altLang="ko-KR" baseline="0" dirty="0" smtClean="0"/>
              <a:t>output </a:t>
            </a:r>
            <a:r>
              <a:rPr lang="ko-KR" altLang="en-US" baseline="0" dirty="0" smtClean="0"/>
              <a:t>이 정답일 확률이 몇이고</a:t>
            </a:r>
            <a:endParaRPr lang="en-US" altLang="ko-KR" baseline="0" dirty="0" smtClean="0"/>
          </a:p>
          <a:p>
            <a:r>
              <a:rPr lang="ko-KR" altLang="en-US" baseline="0" dirty="0" smtClean="0"/>
              <a:t>이 </a:t>
            </a:r>
            <a:r>
              <a:rPr lang="en-US" altLang="ko-KR" baseline="0" dirty="0" smtClean="0"/>
              <a:t>output </a:t>
            </a:r>
            <a:r>
              <a:rPr lang="ko-KR" altLang="en-US" baseline="0" dirty="0" smtClean="0"/>
              <a:t>이 정답일 확률이 몇이다</a:t>
            </a:r>
            <a:endParaRPr lang="en-US" altLang="ko-KR" baseline="0" dirty="0" smtClean="0"/>
          </a:p>
          <a:p>
            <a:r>
              <a:rPr lang="ko-KR" altLang="en-US" baseline="0" dirty="0" smtClean="0"/>
              <a:t>그 확률을 다 합치면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이 되도록 </a:t>
            </a:r>
            <a:r>
              <a:rPr lang="en-US" altLang="ko-KR" baseline="0" dirty="0" smtClean="0"/>
              <a:t>normalize </a:t>
            </a:r>
            <a:r>
              <a:rPr lang="ko-KR" altLang="en-US" baseline="0" dirty="0" smtClean="0"/>
              <a:t>하는 것이 </a:t>
            </a:r>
            <a:r>
              <a:rPr lang="en-US" altLang="ko-KR" baseline="0" dirty="0" err="1" smtClean="0"/>
              <a:t>softmax</a:t>
            </a:r>
            <a:r>
              <a:rPr lang="en-US" altLang="ko-KR" baseline="0" dirty="0" smtClean="0"/>
              <a:t> function </a:t>
            </a:r>
            <a:r>
              <a:rPr lang="ko-KR" altLang="en-US" baseline="0" dirty="0" smtClean="0"/>
              <a:t>이다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-&gt; </a:t>
            </a:r>
            <a:r>
              <a:rPr lang="ko-KR" altLang="en-US" baseline="0" dirty="0" smtClean="0"/>
              <a:t>이렇게 해서</a:t>
            </a:r>
            <a:r>
              <a:rPr lang="en-US" altLang="ko-KR" baseline="0" dirty="0" smtClean="0"/>
              <a:t>..</a:t>
            </a:r>
            <a:r>
              <a:rPr lang="ko-KR" altLang="en-US" baseline="0" dirty="0" smtClean="0"/>
              <a:t>이 사인이 </a:t>
            </a:r>
            <a:r>
              <a:rPr lang="en-US" altLang="ko-KR" baseline="0" dirty="0" smtClean="0"/>
              <a:t>what</a:t>
            </a:r>
            <a:r>
              <a:rPr lang="ko-KR" altLang="en-US" baseline="0" dirty="0" smtClean="0"/>
              <a:t>일 확률이 몇이고 </a:t>
            </a:r>
            <a:r>
              <a:rPr lang="en-US" altLang="ko-KR" baseline="0" dirty="0" smtClean="0"/>
              <a:t>want</a:t>
            </a:r>
            <a:r>
              <a:rPr lang="ko-KR" altLang="en-US" baseline="0" dirty="0" smtClean="0"/>
              <a:t>일 확률이 몇이다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이렇게 결과가 나오는 것이다</a:t>
            </a:r>
            <a:r>
              <a:rPr lang="en-US" altLang="ko-KR" baseline="0" dirty="0" smtClean="0"/>
              <a:t>.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0315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  <a:p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0035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6505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6702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  <a:p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18927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 smtClean="0"/>
              <a:t>top 200</a:t>
            </a:r>
            <a:r>
              <a:rPr lang="ko-KR" altLang="en-US" baseline="0" dirty="0" smtClean="0"/>
              <a:t>에 속하는 </a:t>
            </a:r>
            <a:r>
              <a:rPr lang="en-US" altLang="ko-KR" baseline="0" dirty="0" smtClean="0"/>
              <a:t>most commonly used words</a:t>
            </a:r>
            <a:r>
              <a:rPr lang="ko-KR" altLang="en-US" baseline="0" dirty="0" smtClean="0"/>
              <a:t> 중에 </a:t>
            </a:r>
            <a:endParaRPr lang="en-US" altLang="ko-KR" baseline="0" dirty="0" smtClean="0"/>
          </a:p>
          <a:p>
            <a:r>
              <a:rPr lang="en-US" altLang="ko-KR" baseline="0" dirty="0" smtClean="0"/>
              <a:t>5</a:t>
            </a:r>
            <a:r>
              <a:rPr lang="ko-KR" altLang="en-US" baseline="0" dirty="0" smtClean="0"/>
              <a:t>개 품사 </a:t>
            </a:r>
            <a:r>
              <a:rPr lang="en-US" altLang="ko-KR" baseline="0" dirty="0" smtClean="0"/>
              <a:t>– </a:t>
            </a:r>
            <a:r>
              <a:rPr lang="ko-KR" altLang="en-US" baseline="0" dirty="0" smtClean="0"/>
              <a:t>대명사 명사 동사 형용사 부사 에 속하는 전체 </a:t>
            </a:r>
            <a:r>
              <a:rPr lang="en-US" altLang="ko-KR" baseline="0" dirty="0" smtClean="0"/>
              <a:t>56</a:t>
            </a:r>
            <a:r>
              <a:rPr lang="ko-KR" altLang="en-US" baseline="0" dirty="0" smtClean="0"/>
              <a:t>개 단어를 선별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이 중 </a:t>
            </a:r>
            <a:r>
              <a:rPr lang="ko-KR" altLang="en-US" baseline="0" dirty="0" err="1" smtClean="0"/>
              <a:t>밑줄친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29</a:t>
            </a:r>
            <a:r>
              <a:rPr lang="ko-KR" altLang="en-US" baseline="0" dirty="0" smtClean="0"/>
              <a:t>개 단어는 두 손으로 표현하는 </a:t>
            </a:r>
            <a:r>
              <a:rPr lang="ko-KR" altLang="en-US" baseline="0" dirty="0" smtClean="0"/>
              <a:t>단어</a:t>
            </a: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4245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69134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7495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95204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71641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83465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8316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aseline="0" dirty="0" smtClean="0"/>
              <a:t>Top-K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예를 들어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검색하여 찾으려고 한 페이지가 맨 위에 있을 확률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맨 위에서 두 번째 내에 있을 확률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세 번째 내에 있을 확률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7595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err="1" smtClean="0"/>
              <a:t>에러율이</a:t>
            </a:r>
            <a:r>
              <a:rPr lang="ko-KR" altLang="en-US" baseline="0" dirty="0" smtClean="0"/>
              <a:t> 가장 높은 경우도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단어짜리 문장에서 평균 </a:t>
            </a:r>
            <a:r>
              <a:rPr lang="en-US" altLang="ko-KR" baseline="0" dirty="0" smtClean="0"/>
              <a:t>0.64 </a:t>
            </a:r>
            <a:r>
              <a:rPr lang="ko-KR" altLang="en-US" baseline="0" dirty="0" smtClean="0"/>
              <a:t>단어만 수정이 필요하다는 뜻으로 해석할 수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아주 좋은 결과라고 말하고 있다</a:t>
            </a:r>
            <a:r>
              <a:rPr lang="en-US" altLang="ko-KR" baseline="0" dirty="0" smtClean="0"/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smtClean="0"/>
              <a:t>똑같이</a:t>
            </a:r>
            <a:r>
              <a:rPr lang="en-US" altLang="ko-KR" baseline="0" dirty="0" smtClean="0"/>
              <a:t> 4</a:t>
            </a:r>
            <a:r>
              <a:rPr lang="ko-KR" altLang="en-US" baseline="0" dirty="0" smtClean="0"/>
              <a:t>단어짜리 문장에서 평균 </a:t>
            </a:r>
            <a:r>
              <a:rPr lang="en-US" altLang="ko-KR" baseline="0" dirty="0" smtClean="0"/>
              <a:t>0.33 </a:t>
            </a:r>
            <a:r>
              <a:rPr lang="ko-KR" altLang="en-US" baseline="0" dirty="0" smtClean="0"/>
              <a:t>단어만 수정이 필요하다</a:t>
            </a: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baseline="0" dirty="0" err="1" smtClean="0"/>
              <a:t>에러율이</a:t>
            </a:r>
            <a:r>
              <a:rPr lang="ko-KR" altLang="en-US" baseline="0" dirty="0" smtClean="0"/>
              <a:t> 낮을 뿐더러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충분히 </a:t>
            </a:r>
            <a:r>
              <a:rPr lang="en-US" altLang="ko-KR" baseline="0" dirty="0" smtClean="0"/>
              <a:t>generalize </a:t>
            </a:r>
            <a:r>
              <a:rPr lang="ko-KR" altLang="en-US" baseline="0" dirty="0" smtClean="0"/>
              <a:t>할 수 있다는 가능성을 보여준다</a:t>
            </a:r>
            <a:r>
              <a:rPr lang="en-US" altLang="ko-KR" baseline="0" dirty="0" smtClean="0"/>
              <a:t>. </a:t>
            </a: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6964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61762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28774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7151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두 번째 예는 수화를 하는 아이들이나 어른들이 </a:t>
            </a:r>
            <a:r>
              <a:rPr lang="en-US" altLang="ko-KR" dirty="0" smtClean="0"/>
              <a:t>motion</a:t>
            </a:r>
            <a:r>
              <a:rPr lang="ko-KR" altLang="en-US" dirty="0" smtClean="0"/>
              <a:t>은 기억하는데 뜻이 생각나지 않는 시나리오를 가정하고 만든 애플리케이션이다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비유하자면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영한사전이라고 볼 수 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스펠링을 알고 있는데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뜻이 생각나지 않는 경우에 쓸 수 있다</a:t>
            </a:r>
            <a:r>
              <a:rPr lang="en-US" altLang="ko-KR" baseline="0" dirty="0" smtClean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001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2771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7915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4269-3895-4D73-AB19-E2459B7E22A1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47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9226-3B51-485C-A496-108072EE445A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45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5FB8F-C900-48AD-90A0-4FCC9444B3DF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01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743-1DE0-41C3-9CE9-E52EB09A9A04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70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F0AC0-1582-4266-8D92-517EF700F502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41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A13F-E98A-4BE7-A84B-09818B5BF535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381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849F-0CA1-45C9-A299-E1E274F14E97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57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E764-4CEE-48EF-8F7C-C3B2042AB0EE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02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CF607-FD51-4F45-93F7-59C319328B45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74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26D6-92CD-4A60-B5BE-3CA5561151F5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47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FCA00-0786-4692-BE7D-84BC813D6C2B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87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B4282-3F80-4483-A3B2-605FCC20FB20}" type="datetime1">
              <a:rPr lang="ko-KR" altLang="en-US" smtClean="0"/>
              <a:t>2018-10-16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22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32486" y="1042851"/>
            <a:ext cx="11355860" cy="2387600"/>
          </a:xfrm>
        </p:spPr>
        <p:txBody>
          <a:bodyPr>
            <a:normAutofit/>
          </a:bodyPr>
          <a:lstStyle/>
          <a:p>
            <a:r>
              <a:rPr lang="en-US" altLang="ko-KR" sz="3600" b="1" dirty="0" err="1" smtClean="0"/>
              <a:t>DeepASL</a:t>
            </a:r>
            <a:r>
              <a:rPr lang="en-US" altLang="ko-KR" sz="3600" b="1" dirty="0" smtClean="0"/>
              <a:t>: </a:t>
            </a:r>
            <a:r>
              <a:rPr lang="en-US" altLang="ko-KR" sz="3600" dirty="0" smtClean="0"/>
              <a:t>Enabling Ubiquitous and Non-Intrusive Word and Sentence-Level </a:t>
            </a:r>
            <a:br>
              <a:rPr lang="en-US" altLang="ko-KR" sz="3600" dirty="0" smtClean="0"/>
            </a:br>
            <a:r>
              <a:rPr lang="en-US" altLang="ko-KR" sz="3600" dirty="0" smtClean="0"/>
              <a:t>Sign Language Translation</a:t>
            </a:r>
            <a:r>
              <a:rPr lang="en-US" altLang="ko-KR" sz="4400" dirty="0" smtClean="0"/>
              <a:t/>
            </a:r>
            <a:br>
              <a:rPr lang="en-US" altLang="ko-KR" sz="4400" dirty="0" smtClean="0"/>
            </a:br>
            <a:endParaRPr lang="ko-KR" altLang="en-US" sz="2400" dirty="0"/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1524000" y="413212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dirty="0" smtClean="0"/>
          </a:p>
          <a:p>
            <a:r>
              <a:rPr lang="en-US" altLang="ko-KR" dirty="0" err="1" smtClean="0"/>
              <a:t>Biyi</a:t>
            </a:r>
            <a:r>
              <a:rPr lang="en-US" altLang="ko-KR" dirty="0" smtClean="0"/>
              <a:t> Fang, Jillian Co, </a:t>
            </a:r>
            <a:r>
              <a:rPr lang="en-US" altLang="ko-KR" dirty="0" err="1" smtClean="0"/>
              <a:t>Mi</a:t>
            </a:r>
            <a:r>
              <a:rPr lang="en-US" altLang="ko-KR" dirty="0" smtClean="0"/>
              <a:t> Zhang</a:t>
            </a:r>
          </a:p>
          <a:p>
            <a:r>
              <a:rPr lang="en-US" altLang="ko-KR" dirty="0" smtClean="0"/>
              <a:t>Michigan State University</a:t>
            </a:r>
          </a:p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/>
              <a:t>ACM </a:t>
            </a:r>
            <a:r>
              <a:rPr lang="en-US" altLang="ko-KR" dirty="0" err="1"/>
              <a:t>Sensys</a:t>
            </a:r>
            <a:r>
              <a:rPr lang="en-US" altLang="ko-KR" dirty="0"/>
              <a:t>, 2017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026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Motivation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err="1" smtClean="0"/>
              <a:t>DeepASL</a:t>
            </a:r>
            <a:endParaRPr lang="en-US" altLang="ko-KR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Background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Challenges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System Details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Evaluation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Conclusion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dirty="0" smtClean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2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Contents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349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b="1" dirty="0" smtClean="0"/>
              <a:t>undeniable communication barrier</a:t>
            </a:r>
            <a:r>
              <a:rPr lang="en-US" sz="2200" dirty="0" smtClean="0"/>
              <a:t> between deaf people and hearing majority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Very few people with normal hearing understand sign language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sigh language interpreter, writing on paper, typing on a mobile phone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key limitations in terms of </a:t>
            </a:r>
            <a:r>
              <a:rPr lang="en-US" altLang="ko-KR" sz="2000" b="1" dirty="0" smtClean="0"/>
              <a:t>cost, availability, or convenience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existing sign language translation systems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intrusive or constrained by resolution or ambient lighting conditions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only single-sign ASL translation rather than </a:t>
            </a:r>
            <a:r>
              <a:rPr lang="en-US" altLang="ko-KR" sz="2000" b="1" dirty="0" smtClean="0"/>
              <a:t>sentence-level translation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requiring users to pause between adjacent signs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2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Motivation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552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err="1" smtClean="0"/>
              <a:t>DeepASL</a:t>
            </a:r>
            <a:r>
              <a:rPr lang="en-US" sz="2200" dirty="0" smtClean="0"/>
              <a:t> – American Sign Language(ASL) translation technology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deep learning-based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non-intrusive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both word and sentence levels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8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as an </a:t>
            </a:r>
            <a:r>
              <a:rPr lang="en-US" sz="2200" b="1" dirty="0" smtClean="0"/>
              <a:t>always-available</a:t>
            </a:r>
            <a:r>
              <a:rPr lang="en-US" sz="2200" dirty="0" smtClean="0"/>
              <a:t> virtual sign language interpreter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 smtClean="0"/>
              <a:t>DeepASL</a:t>
            </a:r>
            <a:r>
              <a:rPr lang="en-US" sz="2000" dirty="0" smtClean="0"/>
              <a:t> </a:t>
            </a:r>
            <a:r>
              <a:rPr lang="en-US" altLang="ko-KR" sz="2000" dirty="0" smtClean="0"/>
              <a:t>can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be embedded </a:t>
            </a:r>
            <a:r>
              <a:rPr lang="en-US" altLang="ko-KR" sz="2000" b="1" dirty="0" smtClean="0"/>
              <a:t>inside a wearable device, a mobile phone, a tablet,         a laptop, a desktop computer, or a cloud server</a:t>
            </a:r>
            <a:r>
              <a:rPr lang="en-US" altLang="ko-KR" sz="2000" dirty="0" smtClean="0"/>
              <a:t> to enable </a:t>
            </a:r>
            <a:r>
              <a:rPr lang="en-US" altLang="ko-KR" sz="2000" b="1" dirty="0" smtClean="0"/>
              <a:t>ubiquitous</a:t>
            </a:r>
            <a:r>
              <a:rPr lang="en-US" altLang="ko-KR" sz="2000" dirty="0" smtClean="0"/>
              <a:t> sign language translation</a:t>
            </a: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 smtClean="0"/>
              <a:t>DeepASL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192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505" y="739507"/>
            <a:ext cx="10476295" cy="3312093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b="1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err="1" smtClean="0"/>
              <a:t>DeepASL</a:t>
            </a:r>
            <a:r>
              <a:rPr lang="en-US" sz="2400" b="1" dirty="0" smtClean="0"/>
              <a:t> – Envisioned Scenario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5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030942"/>
            <a:ext cx="112709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Figure 1: Illustration of an envisioned scenario of real-time two-way communication enabled by </a:t>
            </a:r>
            <a:r>
              <a:rPr lang="en-US" altLang="ko-KR" b="1" dirty="0" err="1" smtClean="0"/>
              <a:t>DeepASL</a:t>
            </a:r>
            <a:endParaRPr lang="en-US" altLang="ko-KR" b="1" dirty="0"/>
          </a:p>
          <a:p>
            <a:endParaRPr lang="en-US" altLang="ko-KR" b="1" dirty="0" smtClean="0"/>
          </a:p>
          <a:p>
            <a:pPr marL="342900" indent="-342900">
              <a:buAutoNum type="alphaLcParenBoth"/>
            </a:pPr>
            <a:r>
              <a:rPr lang="en-US" altLang="ko-KR" dirty="0" err="1" smtClean="0"/>
              <a:t>DeepASL</a:t>
            </a:r>
            <a:r>
              <a:rPr lang="en-US" altLang="ko-KR" dirty="0" smtClean="0"/>
              <a:t> </a:t>
            </a:r>
            <a:r>
              <a:rPr lang="en-US" altLang="ko-KR" dirty="0"/>
              <a:t>translated</a:t>
            </a:r>
            <a:r>
              <a:rPr lang="ko-KR" altLang="en-US" dirty="0"/>
              <a:t> </a:t>
            </a:r>
            <a:r>
              <a:rPr lang="en-US" altLang="ko-KR" dirty="0"/>
              <a:t>the signs </a:t>
            </a:r>
            <a:r>
              <a:rPr lang="en-US" altLang="ko-KR" dirty="0" smtClean="0"/>
              <a:t>performed by the deaf person into spoken English and </a:t>
            </a:r>
            <a:r>
              <a:rPr lang="en-US" altLang="ko-KR" b="1" dirty="0" smtClean="0"/>
              <a:t>broadcasts </a:t>
            </a:r>
            <a:r>
              <a:rPr lang="en-US" altLang="ko-KR" dirty="0" smtClean="0"/>
              <a:t>the translated ASL sentence </a:t>
            </a:r>
            <a:r>
              <a:rPr lang="en-US" altLang="ko-KR" b="1" dirty="0" smtClean="0"/>
              <a:t>via a speaker</a:t>
            </a:r>
          </a:p>
          <a:p>
            <a:pPr marL="342900" indent="-342900">
              <a:buAutoNum type="alphaLcParenBoth"/>
            </a:pPr>
            <a:r>
              <a:rPr lang="en-US" altLang="ko-KR" dirty="0" err="1" smtClean="0"/>
              <a:t>DeepASL</a:t>
            </a:r>
            <a:r>
              <a:rPr lang="en-US" altLang="ko-KR" dirty="0" smtClean="0"/>
              <a:t> captures the signs </a:t>
            </a:r>
            <a:r>
              <a:rPr lang="en-US" altLang="ko-KR" b="1" dirty="0" smtClean="0"/>
              <a:t>in a non-intrusive manner</a:t>
            </a:r>
          </a:p>
          <a:p>
            <a:pPr marL="342900" indent="-342900">
              <a:buAutoNum type="alphaLcParenBoth"/>
            </a:pPr>
            <a:r>
              <a:rPr lang="en-US" altLang="ko-KR" dirty="0" err="1" smtClean="0"/>
              <a:t>DeepASL</a:t>
            </a:r>
            <a:r>
              <a:rPr lang="en-US" altLang="ko-KR" dirty="0" smtClean="0"/>
              <a:t> leverage</a:t>
            </a:r>
            <a:r>
              <a:rPr lang="ko-KR" altLang="en-US" dirty="0" smtClean="0"/>
              <a:t> </a:t>
            </a:r>
            <a:r>
              <a:rPr lang="en-US" altLang="ko-KR" b="1" dirty="0" smtClean="0"/>
              <a:t>the speech recognition technology</a:t>
            </a:r>
            <a:r>
              <a:rPr lang="en-US" altLang="ko-KR" dirty="0" smtClean="0"/>
              <a:t> to translate spoken English into texts, and projects the texts through a pair of </a:t>
            </a:r>
            <a:r>
              <a:rPr lang="en-US" altLang="ko-KR" b="1" dirty="0" smtClean="0"/>
              <a:t>augmented reality(AR) glasses</a:t>
            </a:r>
            <a:endParaRPr lang="en-US" altLang="ko-KR" b="1" dirty="0"/>
          </a:p>
          <a:p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0916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Characteristics of ASL – </a:t>
            </a:r>
            <a:r>
              <a:rPr lang="en-US" sz="2200" b="1" dirty="0" smtClean="0"/>
              <a:t>three key sources</a:t>
            </a:r>
            <a:r>
              <a:rPr lang="en-US" sz="2200" dirty="0" smtClean="0"/>
              <a:t> of information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1800" b="1" dirty="0" smtClean="0"/>
              <a:t>hand shape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1800" b="1" dirty="0" smtClean="0"/>
              <a:t>hand movement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1800" b="1" dirty="0" smtClean="0"/>
              <a:t>relative location of two hands</a:t>
            </a:r>
            <a:endParaRPr lang="en-US" sz="18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Background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6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718" y="2526927"/>
            <a:ext cx="7881938" cy="33404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7151" y="5867399"/>
            <a:ext cx="10631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Figure 2: Illustration on how hand shape, hand movement, and relative location of two hands altogether encodes the meaning of </a:t>
            </a:r>
            <a:r>
              <a:rPr lang="en-US" altLang="ko-KR" b="1" dirty="0" smtClean="0"/>
              <a:t>two ASL </a:t>
            </a:r>
            <a:r>
              <a:rPr lang="en-US" altLang="ko-KR" b="1" dirty="0"/>
              <a:t>signs: “small” and “big”.</a:t>
            </a:r>
            <a:r>
              <a:rPr lang="en-US" altLang="ko-KR" dirty="0"/>
              <a:t> </a:t>
            </a:r>
            <a:endParaRPr lang="en-US" altLang="ko-KR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67051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398192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sensing modality to capture ASL signs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Leap Motion is able to </a:t>
            </a:r>
            <a:r>
              <a:rPr lang="en-US" sz="2200" b="1" dirty="0" smtClean="0"/>
              <a:t>precisely capture the three key characteristics </a:t>
            </a:r>
            <a:r>
              <a:rPr lang="en-US" sz="2200" dirty="0" smtClean="0"/>
              <a:t>of ASL signs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under </a:t>
            </a:r>
            <a:r>
              <a:rPr lang="en-US" sz="2000" b="1" dirty="0" smtClean="0"/>
              <a:t>real-world scenarios </a:t>
            </a:r>
            <a:r>
              <a:rPr lang="en-US" sz="2000" dirty="0" smtClean="0"/>
              <a:t>in a </a:t>
            </a:r>
            <a:r>
              <a:rPr lang="en-US" sz="2000" b="1" dirty="0" smtClean="0"/>
              <a:t>non-intrusive</a:t>
            </a:r>
            <a:r>
              <a:rPr lang="en-US" sz="2000" dirty="0" smtClean="0"/>
              <a:t> manner 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infrared light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to capture the signs </a:t>
            </a:r>
            <a:r>
              <a:rPr lang="en-US" sz="2000" b="1" dirty="0" smtClean="0"/>
              <a:t>in a contactless manner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to see the signs </a:t>
            </a:r>
            <a:r>
              <a:rPr lang="en-US" sz="2000" b="1" dirty="0" smtClean="0"/>
              <a:t>in poor lighting conditions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to extract </a:t>
            </a:r>
            <a:r>
              <a:rPr lang="en-US" sz="2000" b="1" dirty="0" smtClean="0"/>
              <a:t>skeleton joints </a:t>
            </a:r>
            <a:r>
              <a:rPr lang="en-US" sz="2000" dirty="0" smtClean="0"/>
              <a:t>of the fingers, palms and forearms from the raw infrared images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to preserves </a:t>
            </a:r>
            <a:r>
              <a:rPr lang="en-US" altLang="ko-KR" sz="2000" b="1" dirty="0"/>
              <a:t>the privacy </a:t>
            </a:r>
            <a:r>
              <a:rPr lang="en-US" altLang="ko-KR" sz="2000" dirty="0"/>
              <a:t>of the user and bystanders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Design Choice - Leap Motion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790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Design Choice - Leap Motion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8</a:t>
            </a:fld>
            <a:endParaRPr lang="ko-KR" altLang="en-US" dirty="0"/>
          </a:p>
        </p:txBody>
      </p:sp>
      <p:grpSp>
        <p:nvGrpSpPr>
          <p:cNvPr id="8" name="그룹 7"/>
          <p:cNvGrpSpPr/>
          <p:nvPr/>
        </p:nvGrpSpPr>
        <p:grpSpPr>
          <a:xfrm>
            <a:off x="2357284" y="794421"/>
            <a:ext cx="7646008" cy="3106664"/>
            <a:chOff x="1932655" y="1843547"/>
            <a:chExt cx="8295600" cy="3450823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2655" y="1843547"/>
              <a:ext cx="8295600" cy="314265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120112" y="4884123"/>
              <a:ext cx="7920686" cy="41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/>
                <a:t>Figure 3: The skeleton joints of two ASL signs: “small” and “big”.</a:t>
              </a:r>
              <a:r>
                <a:rPr lang="en-US" altLang="ko-KR" dirty="0"/>
                <a:t> </a:t>
              </a:r>
              <a:endParaRPr lang="en-US" altLang="ko-KR" sz="1600" b="1" dirty="0" smtClean="0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211531" y="4350768"/>
            <a:ext cx="7852647" cy="2332975"/>
            <a:chOff x="2211531" y="4055808"/>
            <a:chExt cx="7852647" cy="2332975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1531" y="4055808"/>
              <a:ext cx="7852647" cy="193462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487628" y="6019451"/>
              <a:ext cx="73004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/>
                <a:t>Table 1: Comparison of sensing modalities for ASL translation.</a:t>
              </a:r>
              <a:r>
                <a:rPr lang="en-US" altLang="ko-KR" dirty="0"/>
                <a:t> </a:t>
              </a:r>
              <a:endParaRPr lang="en-US" altLang="ko-KR" dirty="0" smtClean="0"/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2211531" y="5914103"/>
            <a:ext cx="7852647" cy="371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55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875" y="2741682"/>
            <a:ext cx="7397623" cy="4032547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419294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ASL Characteristics Extraction</a:t>
            </a:r>
            <a:endParaRPr lang="en-US" sz="18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ASL Characteristics Organization</a:t>
            </a:r>
            <a:endParaRPr lang="en-US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ASL Sentence Translation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Similarity </a:t>
            </a:r>
            <a:r>
              <a:rPr lang="en-US" altLang="ko-KR" sz="2200" dirty="0"/>
              <a:t>between Different Signs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Challenges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347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142" y="764788"/>
            <a:ext cx="4850318" cy="6093211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6750405" cy="5963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4. translating the whole sentence end-to-end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</a:rPr>
              <a:t>without requiring  users to pause between adjacent signs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860000"/>
                </a:solidFill>
              </a:rPr>
              <a:t>3. a hierarchical bidirectional RNN(HB-RNN)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860000"/>
                </a:solidFill>
              </a:rPr>
              <a:t>spatial structure – hand shape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860000"/>
                </a:solidFill>
              </a:rPr>
              <a:t>temporal dynamics – hand movement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2. three characteristics extracted from each frame of the sequence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resulting in a number of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spatio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-temporal trajectories of ASL characteristics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1. a temporal sequence of 3D coordinates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by the Leap Motion during signing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Multi-layer System architecture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79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ASL Characteristics Extraction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 smtClean="0"/>
              <a:t>the the </a:t>
            </a:r>
            <a:r>
              <a:rPr lang="en-US" sz="1800" i="1" dirty="0" smtClean="0"/>
              <a:t>t</a:t>
            </a:r>
            <a:r>
              <a:rPr lang="en-US" sz="1800" dirty="0" smtClean="0"/>
              <a:t>-</a:t>
            </a:r>
            <a:r>
              <a:rPr lang="en-US" sz="1800" dirty="0" err="1" smtClean="0"/>
              <a:t>th</a:t>
            </a:r>
            <a:r>
              <a:rPr lang="en-US" sz="1800" dirty="0" smtClean="0"/>
              <a:t> frame of the temporal sequence of the 3D coordinates of the skeleton joints</a:t>
            </a:r>
          </a:p>
          <a:p>
            <a:pPr lvl="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200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800" dirty="0" smtClean="0"/>
              <a:t>	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i="1" dirty="0" smtClean="0"/>
              <a:t>j</a:t>
            </a:r>
            <a:r>
              <a:rPr lang="en-US" sz="2000" dirty="0" smtClean="0"/>
              <a:t> is the skeleton joint index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 1. ASL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Characteristics Extraction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11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383" y="1863120"/>
            <a:ext cx="3182608" cy="380961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3562131" y="2295931"/>
            <a:ext cx="5036647" cy="354150"/>
            <a:chOff x="2005012" y="2353637"/>
            <a:chExt cx="6637667" cy="466725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5012" y="2353637"/>
              <a:ext cx="5286375" cy="466725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37754" y="2391736"/>
              <a:ext cx="1304925" cy="390525"/>
            </a:xfrm>
            <a:prstGeom prst="rect">
              <a:avLst/>
            </a:prstGeom>
          </p:spPr>
        </p:pic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7418" y="3324871"/>
            <a:ext cx="7684782" cy="290271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87628" y="6238211"/>
            <a:ext cx="7300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Figure 6: The skeleton joints tracked by the Leap Motion sensor.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01395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/>
              <a:t>ASL Characteristics </a:t>
            </a:r>
            <a:r>
              <a:rPr lang="en-US" altLang="ko-KR" sz="2200" dirty="0" smtClean="0"/>
              <a:t>Extraction</a:t>
            </a:r>
            <a:endParaRPr lang="en-US" sz="22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The Skeleton joints data provided by the Leap Motion sensor is </a:t>
            </a:r>
            <a:r>
              <a:rPr lang="en-US" sz="2000" b="1" dirty="0" smtClean="0"/>
              <a:t>noisy </a:t>
            </a:r>
            <a:r>
              <a:rPr lang="en-US" sz="2000" dirty="0" smtClean="0"/>
              <a:t>in its raw form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err="1" smtClean="0"/>
              <a:t>Savitzky-Golay</a:t>
            </a:r>
            <a:r>
              <a:rPr lang="en-US" sz="2200" dirty="0" smtClean="0"/>
              <a:t> filter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 smtClean="0"/>
              <a:t>to improve the signal to noise ratio </a:t>
            </a:r>
            <a:r>
              <a:rPr lang="en-US" sz="2000" dirty="0" smtClean="0"/>
              <a:t>of the raw skeleton joints data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effective in smoothing skeleton joints data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The </a:t>
            </a:r>
            <a:r>
              <a:rPr lang="en-US" sz="2000" dirty="0" err="1" smtClean="0"/>
              <a:t>Savitzky-Golay</a:t>
            </a:r>
            <a:r>
              <a:rPr lang="en-US" sz="2000" dirty="0" smtClean="0"/>
              <a:t> filter is designed as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      denotes the smoothed 3D coordinates of the skeleton joints in the </a:t>
            </a:r>
            <a:r>
              <a:rPr lang="en-US" sz="2000" i="1" dirty="0" smtClean="0"/>
              <a:t>t</a:t>
            </a:r>
            <a:r>
              <a:rPr lang="en-US" sz="2000" dirty="0" smtClean="0"/>
              <a:t>-</a:t>
            </a:r>
            <a:r>
              <a:rPr lang="en-US" sz="2000" dirty="0" err="1" smtClean="0"/>
              <a:t>th</a:t>
            </a:r>
            <a:r>
              <a:rPr lang="en-US" sz="2000" dirty="0" smtClean="0"/>
              <a:t> frame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1</a:t>
            </a:r>
            <a:r>
              <a:rPr lang="en-US" altLang="ko-KR" sz="2400" b="1" dirty="0"/>
              <a:t>. ASL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Characteristics Extraction</a:t>
            </a:r>
          </a:p>
          <a:p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12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27" y="4359964"/>
            <a:ext cx="8121320" cy="44841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491" y="5085051"/>
            <a:ext cx="534960" cy="38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0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/>
              <a:t>ASL Characteristics </a:t>
            </a:r>
            <a:r>
              <a:rPr lang="en-US" altLang="ko-KR" sz="2200" dirty="0" smtClean="0"/>
              <a:t>Extraction</a:t>
            </a:r>
            <a:endParaRPr lang="en-US" sz="22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absolute spatial location -&gt; relative coordinates to the right hand(palm center)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hand </a:t>
            </a:r>
            <a:r>
              <a:rPr lang="en-US" sz="2000" b="1" dirty="0" smtClean="0"/>
              <a:t>shape</a:t>
            </a:r>
            <a:r>
              <a:rPr lang="en-US" sz="2000" dirty="0" smtClean="0"/>
              <a:t> information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hand</a:t>
            </a:r>
            <a:r>
              <a:rPr lang="ko-KR" altLang="en-US" sz="2000" dirty="0" smtClean="0"/>
              <a:t> </a:t>
            </a:r>
            <a:r>
              <a:rPr lang="en-US" altLang="ko-KR" sz="2000" b="1" dirty="0" smtClean="0"/>
              <a:t>movement</a:t>
            </a:r>
            <a:r>
              <a:rPr lang="en-US" altLang="ko-KR" sz="2000" dirty="0" smtClean="0"/>
              <a:t> information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spatial displacement of each skeleton joint between two consecutive frames</a:t>
            </a: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4 trajectories - right hand shape, right hand movement, left hand shape(also relative location), left hand movement 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i="1" dirty="0" err="1" smtClean="0"/>
              <a:t>S</a:t>
            </a:r>
            <a:r>
              <a:rPr lang="en-US" i="1" baseline="-25000" dirty="0" err="1" smtClean="0"/>
              <a:t>right</a:t>
            </a:r>
            <a:r>
              <a:rPr lang="en-US" i="1" baseline="-25000" dirty="0" smtClean="0"/>
              <a:t> </a:t>
            </a:r>
            <a:r>
              <a:rPr lang="en-US" i="1" dirty="0" smtClean="0"/>
              <a:t>, </a:t>
            </a:r>
            <a:r>
              <a:rPr lang="en-US" b="1" i="1" dirty="0" err="1" smtClean="0"/>
              <a:t>M</a:t>
            </a:r>
            <a:r>
              <a:rPr lang="en-US" i="1" baseline="-25000" dirty="0" err="1" smtClean="0"/>
              <a:t>right</a:t>
            </a:r>
            <a:r>
              <a:rPr lang="en-US" i="1" baseline="-25000" dirty="0" smtClean="0"/>
              <a:t> </a:t>
            </a:r>
            <a:r>
              <a:rPr lang="en-US" i="1" dirty="0" smtClean="0"/>
              <a:t>, </a:t>
            </a:r>
            <a:r>
              <a:rPr lang="en-US" b="1" i="1" dirty="0" err="1" smtClean="0"/>
              <a:t>S</a:t>
            </a:r>
            <a:r>
              <a:rPr lang="en-US" i="1" baseline="-25000" dirty="0" err="1" smtClean="0"/>
              <a:t>left</a:t>
            </a:r>
            <a:r>
              <a:rPr lang="en-US" i="1" baseline="-25000" dirty="0" smtClean="0"/>
              <a:t> </a:t>
            </a:r>
            <a:r>
              <a:rPr lang="en-US" i="1" dirty="0" smtClean="0"/>
              <a:t>, </a:t>
            </a:r>
            <a:r>
              <a:rPr lang="en-US" b="1" i="1" dirty="0" err="1" smtClean="0"/>
              <a:t>M</a:t>
            </a:r>
            <a:r>
              <a:rPr lang="en-US" i="1" baseline="-25000" dirty="0" err="1" smtClean="0"/>
              <a:t>left</a:t>
            </a:r>
            <a:endParaRPr lang="en-US" i="1" baseline="-25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1</a:t>
            </a:r>
            <a:r>
              <a:rPr lang="en-US" altLang="ko-KR" sz="2400" b="1" dirty="0"/>
              <a:t>. ASL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Characteristics Extraction</a:t>
            </a:r>
          </a:p>
          <a:p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323" y="2253697"/>
            <a:ext cx="5910263" cy="58951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897" y="3890135"/>
            <a:ext cx="6297580" cy="126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142" y="764788"/>
            <a:ext cx="4850318" cy="6093211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6750405" cy="5963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</a:rPr>
              <a:t>translating the whole sentence end-to-end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</a:rPr>
              <a:t>without requiring  users to pause between adjacent signs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860000"/>
                </a:solidFill>
              </a:rPr>
              <a:t>a hierarchical bidirectional RNN(HB-RNN)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860000"/>
                </a:solidFill>
              </a:rPr>
              <a:t>spatial structure – hand shape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860000"/>
                </a:solidFill>
              </a:rPr>
              <a:t>temporal dynamics – hand movement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three characteristics extracted from each frame of the sequence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resulting in a number of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spatio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-temporal trajectories of ASL characteristics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a temporal sequence of 3D coordinates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by the Leap Motion during signing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Multi-layer System architecture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85751" y="2027902"/>
            <a:ext cx="11747710" cy="15153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80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(Unidirectional) RNN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powerful model for </a:t>
            </a:r>
            <a:r>
              <a:rPr lang="en-US" sz="2000" b="1" dirty="0" smtClean="0"/>
              <a:t>sequential data </a:t>
            </a:r>
            <a:r>
              <a:rPr lang="en-US" sz="2000" dirty="0" smtClean="0"/>
              <a:t>modeling</a:t>
            </a: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speech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recognition, natural language processing, language translation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Unidirectional RNN can </a:t>
            </a:r>
            <a:r>
              <a:rPr lang="en-US" sz="2000" b="1" dirty="0"/>
              <a:t>o</a:t>
            </a:r>
            <a:r>
              <a:rPr lang="en-US" sz="2000" b="1" dirty="0" smtClean="0"/>
              <a:t>nly access the past information </a:t>
            </a:r>
            <a:r>
              <a:rPr lang="en-US" sz="2000" dirty="0" smtClean="0"/>
              <a:t>at each time point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But, different signs share very </a:t>
            </a:r>
            <a:r>
              <a:rPr lang="en-US" sz="2000" b="1" dirty="0" smtClean="0"/>
              <a:t>similar characteristics at the beginning </a:t>
            </a:r>
            <a:r>
              <a:rPr lang="en-US" sz="2000" dirty="0" smtClean="0"/>
              <a:t>of the signs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2. Word-Level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15</a:t>
            </a:fld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654583" y="2576946"/>
            <a:ext cx="7480014" cy="2461923"/>
            <a:chOff x="2760133" y="2407317"/>
            <a:chExt cx="8382394" cy="2686093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5324" y="2407317"/>
              <a:ext cx="5545276" cy="2686093"/>
            </a:xfrm>
            <a:prstGeom prst="rect">
              <a:avLst/>
            </a:prstGeom>
          </p:spPr>
        </p:pic>
        <p:sp>
          <p:nvSpPr>
            <p:cNvPr id="9" name="직사각형 8"/>
            <p:cNvSpPr/>
            <p:nvPr/>
          </p:nvSpPr>
          <p:spPr>
            <a:xfrm>
              <a:off x="2760133" y="3268133"/>
              <a:ext cx="6129867" cy="94826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195191" y="3522994"/>
              <a:ext cx="19473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FF0000"/>
                  </a:solidFill>
                </a:rPr>
                <a:t>hidden layer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195191" y="4434874"/>
              <a:ext cx="19473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FF0000"/>
                  </a:solidFill>
                </a:rPr>
                <a:t>input layer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95193" y="2665824"/>
              <a:ext cx="19473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FF0000"/>
                  </a:solidFill>
                </a:rPr>
                <a:t>output layer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3" y="3557714"/>
            <a:ext cx="3587823" cy="44713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2813879"/>
            <a:ext cx="2332264" cy="50079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516650" y="4104387"/>
            <a:ext cx="27462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chemeClr val="accent1">
                    <a:lumMod val="75000"/>
                  </a:schemeClr>
                </a:solidFill>
              </a:rPr>
              <a:t>W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: weight matrices</a:t>
            </a: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: bias value</a:t>
            </a:r>
          </a:p>
          <a:p>
            <a:pPr>
              <a:lnSpc>
                <a:spcPct val="150000"/>
              </a:lnSpc>
            </a:pPr>
            <a:r>
              <a:rPr lang="en-US" altLang="ko-KR" i="1" dirty="0" smtClean="0">
                <a:solidFill>
                  <a:schemeClr val="accent1">
                    <a:lumMod val="75000"/>
                  </a:schemeClr>
                </a:solidFill>
              </a:rPr>
              <a:t>θ </a:t>
            </a:r>
            <a:r>
              <a:rPr lang="en-US" altLang="ko-KR" dirty="0" smtClean="0">
                <a:solidFill>
                  <a:schemeClr val="accent1">
                    <a:lumMod val="75000"/>
                  </a:schemeClr>
                </a:solidFill>
              </a:rPr>
              <a:t>: activation function</a:t>
            </a:r>
          </a:p>
        </p:txBody>
      </p:sp>
    </p:spTree>
    <p:extLst>
      <p:ext uri="{BB962C8B-B14F-4D97-AF65-F5344CB8AC3E}">
        <p14:creationId xmlns:p14="http://schemas.microsoft.com/office/powerpoint/2010/main" val="94088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Bidirectional RNN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two separate recurrent hidden layers (backward layer, forward layer)</a:t>
            </a: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can utilize both </a:t>
            </a:r>
            <a:r>
              <a:rPr lang="en-US" sz="2000" b="1" dirty="0" smtClean="0"/>
              <a:t>the past and future information</a:t>
            </a:r>
            <a:r>
              <a:rPr lang="en-US" sz="2000" dirty="0" smtClean="0"/>
              <a:t> at each time point to infer the sign    being performed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With LSTM(Long Short-Term Memory)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 smtClean="0"/>
              <a:t>for solving vanishing and exploding gradients problem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2. Word-Level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16</a:t>
            </a:fld>
            <a:endParaRPr lang="ko-KR" altLang="en-US" dirty="0"/>
          </a:p>
        </p:txBody>
      </p:sp>
      <p:grpSp>
        <p:nvGrpSpPr>
          <p:cNvPr id="3" name="그룹 2"/>
          <p:cNvGrpSpPr/>
          <p:nvPr/>
        </p:nvGrpSpPr>
        <p:grpSpPr>
          <a:xfrm>
            <a:off x="1648663" y="2962656"/>
            <a:ext cx="8568233" cy="2389336"/>
            <a:chOff x="743712" y="3137400"/>
            <a:chExt cx="9717024" cy="3135042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712" y="3137400"/>
              <a:ext cx="9717024" cy="255750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445760" y="5787842"/>
              <a:ext cx="8282163" cy="484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/>
                <a:t>Figure 7: The network architecture of bidirectional RNN (B-RNN).</a:t>
              </a:r>
              <a:r>
                <a:rPr lang="en-US" altLang="ko-KR" dirty="0"/>
                <a:t> </a:t>
              </a:r>
              <a:endParaRPr lang="en-US" altLang="ko-KR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15314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Hierarchical Bidirectional RNN for Single-Sign Modeling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2. Word-Level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17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942" y="1431064"/>
            <a:ext cx="7643490" cy="47620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9471" y="6176349"/>
            <a:ext cx="9851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/>
              <a:t>Figure 8: The architecture of the hierarchical bidirectional deep recurrent neural network (HB-RNN) for word-level ASL translation.</a:t>
            </a:r>
            <a:r>
              <a:rPr lang="en-US" altLang="ko-KR" sz="1600" dirty="0"/>
              <a:t> </a:t>
            </a:r>
            <a:endParaRPr lang="en-US" altLang="ko-KR" sz="1600" dirty="0" smtClean="0"/>
          </a:p>
        </p:txBody>
      </p:sp>
    </p:spTree>
    <p:extLst>
      <p:ext uri="{BB962C8B-B14F-4D97-AF65-F5344CB8AC3E}">
        <p14:creationId xmlns:p14="http://schemas.microsoft.com/office/powerpoint/2010/main" val="394799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Hierarchical Bidirectional RNN for Single-Sign Modeling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input - </a:t>
            </a:r>
            <a:r>
              <a:rPr lang="en-US" altLang="ko-KR" sz="2000" dirty="0"/>
              <a:t>4 trajectories </a:t>
            </a:r>
            <a:endParaRPr lang="en-US" altLang="ko-KR" sz="2000" dirty="0" smtClean="0"/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b="1" i="1" dirty="0" err="1" smtClean="0"/>
              <a:t>S</a:t>
            </a:r>
            <a:r>
              <a:rPr lang="en-US" altLang="ko-KR" i="1" baseline="-25000" dirty="0" err="1" smtClean="0"/>
              <a:t>right</a:t>
            </a:r>
            <a:r>
              <a:rPr lang="en-US" altLang="ko-KR" i="1" baseline="-25000" dirty="0" smtClean="0"/>
              <a:t> </a:t>
            </a:r>
            <a:r>
              <a:rPr lang="en-US" altLang="ko-KR" i="1" dirty="0"/>
              <a:t>, </a:t>
            </a:r>
            <a:r>
              <a:rPr lang="en-US" altLang="ko-KR" b="1" i="1" dirty="0" err="1"/>
              <a:t>M</a:t>
            </a:r>
            <a:r>
              <a:rPr lang="en-US" altLang="ko-KR" i="1" baseline="-25000" dirty="0" err="1"/>
              <a:t>right</a:t>
            </a:r>
            <a:r>
              <a:rPr lang="en-US" altLang="ko-KR" i="1" baseline="-25000" dirty="0"/>
              <a:t> </a:t>
            </a:r>
            <a:r>
              <a:rPr lang="en-US" altLang="ko-KR" i="1" dirty="0"/>
              <a:t>, </a:t>
            </a:r>
            <a:r>
              <a:rPr lang="en-US" altLang="ko-KR" b="1" i="1" dirty="0" err="1"/>
              <a:t>S</a:t>
            </a:r>
            <a:r>
              <a:rPr lang="en-US" altLang="ko-KR" i="1" baseline="-25000" dirty="0" err="1"/>
              <a:t>left</a:t>
            </a:r>
            <a:r>
              <a:rPr lang="en-US" altLang="ko-KR" i="1" baseline="-25000" dirty="0"/>
              <a:t> </a:t>
            </a:r>
            <a:r>
              <a:rPr lang="en-US" altLang="ko-KR" i="1" dirty="0"/>
              <a:t>, </a:t>
            </a:r>
            <a:r>
              <a:rPr lang="en-US" altLang="ko-KR" b="1" i="1" dirty="0" err="1" smtClean="0"/>
              <a:t>M</a:t>
            </a:r>
            <a:r>
              <a:rPr lang="en-US" altLang="ko-KR" i="1" baseline="-25000" dirty="0" err="1" smtClean="0"/>
              <a:t>left</a:t>
            </a:r>
            <a:endParaRPr lang="en-US" altLang="ko-KR" i="1" baseline="-25000" dirty="0" smtClean="0"/>
          </a:p>
          <a:p>
            <a:pPr lvl="4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i="1" baseline="-25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4 separate B-RNN (bl</a:t>
            </a:r>
            <a:r>
              <a:rPr lang="en-US" altLang="ko-KR" sz="2000" baseline="-25000" dirty="0"/>
              <a:t>1</a:t>
            </a:r>
            <a:r>
              <a:rPr lang="en-US" altLang="ko-KR" sz="2000" dirty="0" smtClean="0"/>
              <a:t>) </a:t>
            </a:r>
            <a:r>
              <a:rPr lang="en-US" altLang="ko-KR" sz="2000" b="1" dirty="0" smtClean="0"/>
              <a:t>for one hand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transform into </a:t>
            </a:r>
            <a:r>
              <a:rPr lang="en-US" altLang="ko-KR" b="1" dirty="0" smtClean="0"/>
              <a:t>new representation </a:t>
            </a:r>
            <a:r>
              <a:rPr lang="en-US" altLang="ko-KR" dirty="0" smtClean="0"/>
              <a:t>in both forward layer and backward layer 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 </a:t>
            </a:r>
          </a:p>
          <a:p>
            <a:pPr lvl="4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2 fusion layer (fl</a:t>
            </a:r>
            <a:r>
              <a:rPr lang="en-US" altLang="ko-KR" sz="2000" baseline="-25000" dirty="0" smtClean="0"/>
              <a:t>1</a:t>
            </a:r>
            <a:r>
              <a:rPr lang="en-US" altLang="ko-KR" sz="2000" dirty="0" smtClean="0"/>
              <a:t>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concatenate </a:t>
            </a:r>
            <a:r>
              <a:rPr lang="en-US" altLang="ko-KR" b="1" dirty="0" smtClean="0"/>
              <a:t>one hand </a:t>
            </a:r>
            <a:r>
              <a:rPr lang="en-US" altLang="ko-KR" dirty="0" smtClean="0"/>
              <a:t>representation, </a:t>
            </a:r>
            <a:r>
              <a:rPr lang="en-US" altLang="ko-KR" i="1" dirty="0" err="1"/>
              <a:t>i</a:t>
            </a:r>
            <a:r>
              <a:rPr lang="en-US" altLang="ko-KR" i="1" dirty="0" smtClean="0"/>
              <a:t> = {right, left}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i="1" dirty="0" smtClean="0"/>
              <a:t> </a:t>
            </a:r>
          </a:p>
          <a:p>
            <a:pPr lvl="4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2 separate B-RNN (bl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 </a:t>
            </a:r>
            <a:r>
              <a:rPr lang="en-US" sz="2000" b="1" dirty="0" smtClean="0"/>
              <a:t>for one hand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transform into </a:t>
            </a:r>
            <a:r>
              <a:rPr lang="en-US" b="1" dirty="0" smtClean="0"/>
              <a:t>new representation </a:t>
            </a:r>
            <a:r>
              <a:rPr lang="en-US" altLang="ko-KR" dirty="0"/>
              <a:t>in both forward layer and backward </a:t>
            </a:r>
            <a:r>
              <a:rPr lang="en-US" altLang="ko-KR" dirty="0" smtClean="0"/>
              <a:t>layer</a:t>
            </a:r>
          </a:p>
          <a:p>
            <a:pPr marL="914400" lvl="2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dirty="0" smtClean="0"/>
              <a:t>           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2. Word-Level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148" y="2947233"/>
            <a:ext cx="3470996" cy="41016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148" y="4465726"/>
            <a:ext cx="4103543" cy="38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4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Hierarchical Bidirectional RNN for Single-Sign Modeling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one fusion layer(fl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800" dirty="0"/>
              <a:t>concatenate </a:t>
            </a:r>
            <a:r>
              <a:rPr lang="en-US" altLang="ko-KR" sz="1800" b="1" dirty="0" smtClean="0"/>
              <a:t>two </a:t>
            </a:r>
            <a:r>
              <a:rPr lang="en-US" altLang="ko-KR" sz="1800" b="1" dirty="0"/>
              <a:t>hand </a:t>
            </a:r>
            <a:r>
              <a:rPr lang="en-US" altLang="ko-KR" sz="1800" dirty="0" smtClean="0"/>
              <a:t>representation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8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1 B-RNN </a:t>
            </a:r>
            <a:r>
              <a:rPr lang="en-US" altLang="ko-KR" sz="2000" dirty="0"/>
              <a:t>(</a:t>
            </a:r>
            <a:r>
              <a:rPr lang="en-US" altLang="ko-KR" sz="2000" dirty="0" smtClean="0"/>
              <a:t>bl</a:t>
            </a:r>
            <a:r>
              <a:rPr lang="en-US" altLang="ko-KR" sz="2000" baseline="-25000" dirty="0" smtClean="0"/>
              <a:t>3</a:t>
            </a:r>
            <a:r>
              <a:rPr lang="en-US" altLang="ko-KR" sz="2000" dirty="0" smtClean="0"/>
              <a:t>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              ,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Fully Connected(fc) &amp; </a:t>
            </a:r>
            <a:r>
              <a:rPr lang="en-US" altLang="ko-KR" sz="2000" dirty="0" err="1" smtClean="0"/>
              <a:t>Softmax</a:t>
            </a:r>
            <a:r>
              <a:rPr lang="en-US" altLang="ko-KR" sz="2000" dirty="0" smtClean="0"/>
              <a:t>(</a:t>
            </a:r>
            <a:r>
              <a:rPr lang="en-US" altLang="ko-KR" sz="2000" dirty="0" err="1" smtClean="0"/>
              <a:t>sm</a:t>
            </a:r>
            <a:r>
              <a:rPr lang="en-US" altLang="ko-KR" sz="2000" dirty="0" smtClean="0"/>
              <a:t>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The output of fc is summed up </a:t>
            </a:r>
            <a:r>
              <a:rPr lang="en-US" altLang="ko-KR" sz="1600" b="1" dirty="0" smtClean="0"/>
              <a:t>across all the frames in the temporal sequence</a:t>
            </a:r>
            <a:r>
              <a:rPr lang="en-US" altLang="ko-KR" sz="1600" dirty="0" smtClean="0"/>
              <a:t> 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and then normalized by the </a:t>
            </a:r>
            <a:r>
              <a:rPr lang="en-US" altLang="ko-KR" sz="1600" dirty="0" err="1" smtClean="0"/>
              <a:t>Softmax</a:t>
            </a:r>
            <a:r>
              <a:rPr lang="en-US" altLang="ko-KR" sz="1600" dirty="0" smtClean="0"/>
              <a:t> function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2. Word-Level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19</a:t>
            </a:fld>
            <a:endParaRPr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744" y="3070157"/>
            <a:ext cx="901513" cy="38045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425" y="3070491"/>
            <a:ext cx="880836" cy="39699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442" y="1819673"/>
            <a:ext cx="448417" cy="40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34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2. Word-Level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20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942" y="1431064"/>
            <a:ext cx="7643490" cy="476208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02806"/>
            <a:ext cx="10915149" cy="578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9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Comparative Models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HB-RNN-M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hand movement information only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HB-RNN-S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hand shape information only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SB-RNN (simple bidirectional RNN model)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without hierarchical structure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H-RNN(hierarchical unidirectional RNN model)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with forward recurrent layer only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4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i="1" baseline="-25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</a:t>
            </a:r>
            <a:r>
              <a:rPr lang="en-US" altLang="ko-KR" sz="2400" b="1" dirty="0" smtClean="0"/>
              <a:t>2. Word-Level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732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142" y="764788"/>
            <a:ext cx="4850318" cy="6093211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6750405" cy="5963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</a:rPr>
              <a:t>translating the whole sentence end-to-end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2060"/>
                </a:solidFill>
              </a:rPr>
              <a:t>without requiring  users to pause between adjacent signs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860000"/>
                </a:solidFill>
              </a:rPr>
              <a:t>a hierarchical bidirectional RNN(HB-RNN)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860000"/>
                </a:solidFill>
              </a:rPr>
              <a:t>spatial structure – hand shape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860000"/>
                </a:solidFill>
              </a:rPr>
              <a:t>temporal dynamics – hand movement 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three characteristics extracted from each frame of the sequence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resulting in a number of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spatio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-temporal trajectories of ASL characteristics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a temporal sequence of 3D coordinates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by the Leap Motion during signing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Multi-layer System architecture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85751" y="793808"/>
            <a:ext cx="11747710" cy="15153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62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HB-RNN still requires pre-segmenting and post-processing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requires users to</a:t>
            </a:r>
            <a:r>
              <a:rPr lang="en-US" sz="2000" b="1" dirty="0" smtClean="0"/>
              <a:t> pause </a:t>
            </a:r>
            <a:r>
              <a:rPr lang="en-US" sz="2000" dirty="0" smtClean="0"/>
              <a:t>between adjacent signings </a:t>
            </a:r>
            <a:r>
              <a:rPr lang="en-US" sz="2000" dirty="0" smtClean="0">
                <a:solidFill>
                  <a:srgbClr val="C00000"/>
                </a:solidFill>
              </a:rPr>
              <a:t>-&gt; impractical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Connectionist</a:t>
            </a:r>
            <a:r>
              <a:rPr lang="ko-KR" altLang="en-US" sz="2200" dirty="0" smtClean="0"/>
              <a:t> </a:t>
            </a:r>
            <a:r>
              <a:rPr lang="en-US" altLang="ko-KR" sz="2200" dirty="0" smtClean="0"/>
              <a:t>Temporal Classification(CTC)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key technique of the modern automatic speech recognition systems such as Apple </a:t>
            </a:r>
            <a:r>
              <a:rPr lang="en-US" sz="2000" dirty="0" err="1" smtClean="0"/>
              <a:t>Siri</a:t>
            </a:r>
            <a:r>
              <a:rPr lang="en-US" sz="2000" dirty="0" smtClean="0"/>
              <a:t> and Amazon Alexa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It eliminates the necessity of pre-segmentation and post-processing (and pause)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CTC-based probabilistic approach </a:t>
            </a:r>
            <a:r>
              <a:rPr lang="en-US" sz="2200" b="1" dirty="0" smtClean="0"/>
              <a:t>built on top of the HB-RNN model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b="1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3</a:t>
            </a:r>
            <a:r>
              <a:rPr lang="en-US" altLang="ko-KR" sz="2400" b="1" dirty="0" smtClean="0"/>
              <a:t>. Sentence-Level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18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549713" cy="59634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 smtClean="0"/>
              <a:t>Modifications on HB-RNN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add a blank symbol {blank} into the ASL ward vocabulary: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err="1"/>
              <a:t>a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new</a:t>
            </a:r>
            <a:r>
              <a:rPr lang="ko-KR" altLang="en-US" sz="2000" dirty="0" smtClean="0"/>
              <a:t> </a:t>
            </a:r>
            <a:r>
              <a:rPr lang="en-US" altLang="ko-KR" sz="2000" dirty="0" err="1" smtClean="0"/>
              <a:t>softmax</a:t>
            </a:r>
            <a:r>
              <a:rPr lang="en-US" altLang="ko-KR" sz="2000" dirty="0" smtClean="0"/>
              <a:t> layer which computes the probabilities of a sequence of multiple signs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2060"/>
                </a:solidFill>
              </a:rPr>
              <a:t>the </a:t>
            </a:r>
            <a:r>
              <a:rPr lang="en-US" dirty="0" err="1" smtClean="0">
                <a:solidFill>
                  <a:srgbClr val="002060"/>
                </a:solidFill>
              </a:rPr>
              <a:t>softmax</a:t>
            </a:r>
            <a:r>
              <a:rPr lang="en-US" dirty="0" smtClean="0">
                <a:solidFill>
                  <a:srgbClr val="002060"/>
                </a:solidFill>
              </a:rPr>
              <a:t> layer in HB-RNN computes the probability of a single sign</a:t>
            </a:r>
            <a:endParaRPr lang="en-US" dirty="0">
              <a:solidFill>
                <a:srgbClr val="002060"/>
              </a:solidFill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Based on the modified </a:t>
            </a:r>
            <a:r>
              <a:rPr lang="en-US" dirty="0" err="1" smtClean="0"/>
              <a:t>softmax</a:t>
            </a:r>
            <a:r>
              <a:rPr lang="en-US" dirty="0" smtClean="0"/>
              <a:t> layer, the probabilities of the </a:t>
            </a:r>
            <a:r>
              <a:rPr lang="en-US" b="1" dirty="0" smtClean="0"/>
              <a:t>possible sentences </a:t>
            </a:r>
            <a:r>
              <a:rPr lang="en-US" dirty="0" smtClean="0"/>
              <a:t>can be computed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compute the probability of a </a:t>
            </a:r>
            <a:r>
              <a:rPr lang="en-US" sz="2000" b="1" dirty="0" smtClean="0"/>
              <a:t>target label sequence </a:t>
            </a:r>
            <a:r>
              <a:rPr lang="en-US" sz="2000" dirty="0" smtClean="0"/>
              <a:t>by </a:t>
            </a:r>
            <a:r>
              <a:rPr lang="en-US" sz="2000" b="1" dirty="0" smtClean="0"/>
              <a:t>marginalizing</a:t>
            </a:r>
            <a:r>
              <a:rPr lang="en-US" sz="2000" dirty="0" smtClean="0"/>
              <a:t> equivalent sequence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‘SSL’, ‘SLL’, ‘S_L’, ‘SL_’  are equivalent to “SL”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delete adjacent duplicate labels and remove all the blank symbols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{-</a:t>
            </a:r>
            <a:r>
              <a:rPr lang="en-US" dirty="0"/>
              <a:t>D-OOGG</a:t>
            </a:r>
            <a:r>
              <a:rPr lang="en-US" dirty="0" smtClean="0"/>
              <a:t>},</a:t>
            </a:r>
            <a:r>
              <a:rPr lang="en-US" altLang="ko-KR" dirty="0" smtClean="0"/>
              <a:t> {-</a:t>
            </a:r>
            <a:r>
              <a:rPr lang="en-US" dirty="0"/>
              <a:t>DD-OGG-</a:t>
            </a:r>
            <a:r>
              <a:rPr lang="en-US" dirty="0" smtClean="0"/>
              <a:t>} -&gt; {DOG}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System Details</a:t>
            </a:r>
            <a:r>
              <a:rPr lang="en-US" altLang="ko-KR" sz="2400" b="1" dirty="0"/>
              <a:t> 3</a:t>
            </a:r>
            <a:r>
              <a:rPr lang="en-US" altLang="ko-KR" sz="2400" b="1" dirty="0" smtClean="0"/>
              <a:t>. Sentence-Level ASL Translation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24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906" y="1409701"/>
            <a:ext cx="2644440" cy="37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4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Dataset Design - </a:t>
            </a:r>
            <a:r>
              <a:rPr lang="en-US" sz="2200" b="1" dirty="0" smtClean="0">
                <a:solidFill>
                  <a:srgbClr val="C00000"/>
                </a:solidFill>
              </a:rPr>
              <a:t>ASL Words Dataset</a:t>
            </a:r>
            <a:r>
              <a:rPr lang="en-US" sz="2200" dirty="0" smtClean="0"/>
              <a:t>, ASL Sentences Dataset, In-the-Field Dataset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25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680" y="1472437"/>
            <a:ext cx="9414013" cy="497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2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Dataset Design - ASL Words Dataset, </a:t>
            </a:r>
            <a:r>
              <a:rPr lang="en-US" sz="2200" b="1" dirty="0" smtClean="0">
                <a:solidFill>
                  <a:srgbClr val="C00000"/>
                </a:solidFill>
              </a:rPr>
              <a:t>ASL Sentences Dataset</a:t>
            </a:r>
            <a:r>
              <a:rPr lang="en-US" sz="2200" dirty="0" smtClean="0"/>
              <a:t>, In-the-Field Dataset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simple sentence template: </a:t>
            </a:r>
            <a:r>
              <a:rPr lang="en-US" sz="2000" i="1" dirty="0" smtClean="0"/>
              <a:t>subject</a:t>
            </a:r>
            <a:r>
              <a:rPr lang="en-US" sz="2000" baseline="30000" dirty="0" smtClean="0"/>
              <a:t>(4)</a:t>
            </a:r>
            <a:r>
              <a:rPr lang="en-US" sz="2000" dirty="0" smtClean="0"/>
              <a:t> + </a:t>
            </a:r>
            <a:r>
              <a:rPr lang="en-US" sz="2000" i="1" dirty="0" smtClean="0"/>
              <a:t>predicate</a:t>
            </a:r>
            <a:r>
              <a:rPr lang="en-US" sz="2000" baseline="30000" dirty="0" smtClean="0"/>
              <a:t>(4)</a:t>
            </a:r>
            <a:r>
              <a:rPr lang="en-US" sz="2000" dirty="0" smtClean="0"/>
              <a:t> + </a:t>
            </a:r>
            <a:r>
              <a:rPr lang="en-US" sz="2000" i="1" dirty="0" smtClean="0"/>
              <a:t>attributive</a:t>
            </a:r>
            <a:r>
              <a:rPr lang="en-US" sz="2000" baseline="30000" dirty="0" smtClean="0"/>
              <a:t>(4)</a:t>
            </a:r>
            <a:r>
              <a:rPr lang="en-US" sz="2000" dirty="0" smtClean="0"/>
              <a:t> + </a:t>
            </a:r>
            <a:r>
              <a:rPr lang="en-US" sz="2000" i="1" dirty="0" smtClean="0"/>
              <a:t>object</a:t>
            </a:r>
            <a:r>
              <a:rPr lang="en-US" sz="2000" baseline="30000" dirty="0" smtClean="0"/>
              <a:t>(4)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{I, you, mother, who}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{</a:t>
            </a:r>
            <a:r>
              <a:rPr lang="en-US" dirty="0" err="1" smtClean="0"/>
              <a:t>dontwant</a:t>
            </a:r>
            <a:r>
              <a:rPr lang="en-US" altLang="ko-KR" dirty="0"/>
              <a:t>, like, want, need</a:t>
            </a:r>
            <a:r>
              <a:rPr lang="en-US" dirty="0" smtClean="0"/>
              <a:t>}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{big, small, cold, more}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{time, food, drink, clothes}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100 meaningful sentences</a:t>
            </a: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39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Dataset Design - ASL Words Dataset, ASL Sentences Dataset, </a:t>
            </a:r>
            <a:r>
              <a:rPr lang="en-US" sz="2200" b="1" dirty="0" smtClean="0">
                <a:solidFill>
                  <a:srgbClr val="C00000"/>
                </a:solidFill>
              </a:rPr>
              <a:t>In-the-Field Dataset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three common real-world factor</a:t>
            </a:r>
          </a:p>
          <a:p>
            <a:pPr marL="1371600" lvl="2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lighting conditions</a:t>
            </a:r>
          </a:p>
          <a:p>
            <a:pPr marL="1371600" lvl="2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body postures – stands or walks</a:t>
            </a:r>
          </a:p>
          <a:p>
            <a:pPr marL="1371600" lvl="2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interference sources – people and device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671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200" dirty="0"/>
              <a:t>S</a:t>
            </a:r>
            <a:r>
              <a:rPr lang="en-US" altLang="ko-KR" sz="2200" dirty="0" smtClean="0"/>
              <a:t>ummary</a:t>
            </a:r>
            <a:r>
              <a:rPr lang="ko-KR" altLang="en-US" sz="2200" dirty="0" smtClean="0"/>
              <a:t> </a:t>
            </a:r>
            <a:r>
              <a:rPr lang="en-US" altLang="ko-KR" sz="2200" dirty="0" smtClean="0"/>
              <a:t>of Datasets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27 words * 10(</a:t>
            </a:r>
            <a:r>
              <a:rPr lang="en-US" altLang="ko-KR" sz="2000" dirty="0" smtClean="0"/>
              <a:t>±</a:t>
            </a:r>
            <a:r>
              <a:rPr lang="en-US" sz="2000" dirty="0" smtClean="0"/>
              <a:t>3) samples * 11 participants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29 </a:t>
            </a:r>
            <a:r>
              <a:rPr lang="en-US" altLang="ko-KR" sz="2000" dirty="0"/>
              <a:t>words * 10(±3</a:t>
            </a:r>
            <a:r>
              <a:rPr lang="en-US" altLang="ko-KR" sz="2000" dirty="0" smtClean="0"/>
              <a:t>)</a:t>
            </a:r>
            <a:r>
              <a:rPr lang="en-US" altLang="ko-KR" sz="2000" dirty="0"/>
              <a:t> samples</a:t>
            </a:r>
            <a:r>
              <a:rPr lang="en-US" altLang="ko-KR" sz="2000" dirty="0" smtClean="0"/>
              <a:t> </a:t>
            </a:r>
            <a:r>
              <a:rPr lang="en-US" altLang="ko-KR" sz="2000" dirty="0"/>
              <a:t>* 11 </a:t>
            </a:r>
            <a:r>
              <a:rPr lang="en-US" altLang="ko-KR" sz="2000" dirty="0" smtClean="0"/>
              <a:t>participants</a:t>
            </a:r>
            <a:endParaRPr lang="en-US" sz="20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80</a:t>
            </a:r>
            <a:r>
              <a:rPr lang="en-US" altLang="ko-KR" sz="2000" dirty="0"/>
              <a:t>(±3</a:t>
            </a:r>
            <a:r>
              <a:rPr lang="en-US" altLang="ko-KR" sz="2000" dirty="0" smtClean="0"/>
              <a:t>) sentences </a:t>
            </a:r>
            <a:r>
              <a:rPr lang="en-US" altLang="ko-KR" sz="2000" dirty="0"/>
              <a:t>* 11 </a:t>
            </a:r>
            <a:r>
              <a:rPr lang="en-US" altLang="ko-KR" sz="2000" dirty="0" smtClean="0"/>
              <a:t>participants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25 words * 3(±1)</a:t>
            </a:r>
            <a:r>
              <a:rPr lang="en-US" altLang="ko-KR" sz="2000" dirty="0"/>
              <a:t> samples</a:t>
            </a:r>
            <a:r>
              <a:rPr lang="en-US" altLang="ko-KR" sz="2000" dirty="0" smtClean="0"/>
              <a:t> * 3 participants * 6 scenario</a:t>
            </a: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48" y="3336706"/>
            <a:ext cx="10597213" cy="279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454463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Evaluation Metrics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 smtClean="0"/>
              <a:t>Word-Level</a:t>
            </a:r>
            <a:r>
              <a:rPr lang="en-US" sz="2000" dirty="0" smtClean="0"/>
              <a:t> Translation Performance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word translation accuracy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confusion matrix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Top-K accuracy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 smtClean="0"/>
              <a:t>Sentence-Level </a:t>
            </a:r>
            <a:r>
              <a:rPr lang="en-US" sz="2000" dirty="0" smtClean="0"/>
              <a:t>Translation Performance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Word Error Rate(WER)</a:t>
            </a: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the minimum number of word insertions, substitutions, and deletions from the ground truth / the number of words in the ground truth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989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30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768624"/>
            <a:ext cx="6781800" cy="604610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1055707"/>
            <a:ext cx="4671658" cy="159900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269067" y="768624"/>
            <a:ext cx="237066" cy="480244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945465" y="768625"/>
            <a:ext cx="237066" cy="48024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45067" y="3589867"/>
            <a:ext cx="6350000" cy="20180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762001" y="5130806"/>
            <a:ext cx="6350000" cy="2018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32737" y="768624"/>
            <a:ext cx="11454463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74464" y="3094983"/>
            <a:ext cx="44891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ko-KR" altLang="en-US" sz="2000" dirty="0" smtClean="0"/>
              <a:t>세로</a:t>
            </a:r>
            <a:r>
              <a:rPr lang="en-US" altLang="ko-KR" sz="2000" dirty="0" smtClean="0"/>
              <a:t>: false positive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ko-KR" altLang="en-US" sz="2000" dirty="0" smtClean="0"/>
              <a:t>가로</a:t>
            </a:r>
            <a:r>
              <a:rPr lang="en-US" altLang="ko-KR" sz="2000" dirty="0" smtClean="0"/>
              <a:t>: false negative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the lowest precision</a:t>
            </a:r>
            <a:endParaRPr lang="en-US" altLang="ko-KR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word#15 : 90.7% precision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the lowest recall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word#29: 84.3% recall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163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31</a:t>
            </a:fld>
            <a:endParaRPr lang="ko-KR" alt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2737" y="768624"/>
            <a:ext cx="11454463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the highest(98.4%), the lowest(90.6%)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HB-RNN model is capable of capturing the key characteristics of ASL words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the standard deviation is as low as 2.4%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generalization capability across different users</a:t>
            </a:r>
            <a:endParaRPr lang="en-US" sz="20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146" y="2612580"/>
            <a:ext cx="4856028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51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32</a:t>
            </a:fld>
            <a:endParaRPr lang="ko-KR" alt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2737" y="768624"/>
            <a:ext cx="11454463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The Necessity of Model Components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5.1%, 5.0%, 3.4%, 0.8% increase in average Top-1 accuracy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56" y="2425438"/>
            <a:ext cx="10750423" cy="36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7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33</a:t>
            </a:fld>
            <a:endParaRPr lang="ko-KR" alt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2737" y="768624"/>
            <a:ext cx="11454463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Sentence-Level Translation Performance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unseen participants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Top-1 WER is </a:t>
            </a:r>
            <a:r>
              <a:rPr lang="en-US" altLang="ko-KR" dirty="0"/>
              <a:t>16.1 </a:t>
            </a:r>
            <a:r>
              <a:rPr lang="en-US" altLang="ko-KR" dirty="0" smtClean="0"/>
              <a:t>± 3.7%  -&gt;  0.64 words need to correct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unseen sentences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Top-1 WER is 8.2 </a:t>
            </a:r>
            <a:r>
              <a:rPr lang="en-US" altLang="ko-KR" dirty="0" smtClean="0"/>
              <a:t>±5.4%  -&gt;  0.33 words need to correct</a:t>
            </a:r>
            <a:endParaRPr 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69" y="3312220"/>
            <a:ext cx="4365965" cy="326433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510" y="3295287"/>
            <a:ext cx="4399757" cy="329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6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34</a:t>
            </a:fld>
            <a:endParaRPr lang="ko-KR" alt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2737" y="768624"/>
            <a:ext cx="11454463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Robustness of ASL Translation in the Field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comparable accuracy </a:t>
            </a:r>
            <a:r>
              <a:rPr lang="en-US" sz="2000" b="1" dirty="0" smtClean="0"/>
              <a:t>in the real-world condition</a:t>
            </a:r>
            <a:endParaRPr lang="en-US" sz="20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612" y="2527488"/>
            <a:ext cx="9844149" cy="244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0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 smtClean="0"/>
              <a:t>Evaluation</a:t>
            </a: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35</a:t>
            </a:fld>
            <a:endParaRPr lang="ko-KR" alt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2737" y="768624"/>
            <a:ext cx="11454463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Runtime Performance</a:t>
            </a:r>
            <a:endParaRPr lang="en-US" sz="2200" b="1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/>
              <a:t>D</a:t>
            </a:r>
            <a:r>
              <a:rPr lang="en-US" sz="2000" dirty="0" smtClean="0"/>
              <a:t>uring inference, only one sample is passing through the network</a:t>
            </a: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Time dependency nature eliminate the possibility of </a:t>
            </a:r>
            <a:r>
              <a:rPr lang="en-US" sz="2000" b="1" dirty="0" smtClean="0"/>
              <a:t>parallelism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During inference CPUs are better choice than GPU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222" y="2808165"/>
            <a:ext cx="6358467" cy="387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Application#1: Personal Interpreter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Applications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36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011" y="1369437"/>
            <a:ext cx="7100888" cy="3606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4930" y="5055610"/>
            <a:ext cx="9815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Figure 16: The </a:t>
            </a:r>
            <a:r>
              <a:rPr lang="en-US" altLang="ko-KR" sz="2000" b="1" i="1" dirty="0"/>
              <a:t>Personal Interpreter </a:t>
            </a:r>
            <a:r>
              <a:rPr lang="en-US" altLang="ko-KR" sz="2000" b="1" dirty="0"/>
              <a:t>application: 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pPr marL="457200" indent="-457200">
              <a:buAutoNum type="alphaLcParenBoth"/>
            </a:pPr>
            <a:r>
              <a:rPr lang="en-US" altLang="ko-KR" sz="2000" dirty="0" smtClean="0"/>
              <a:t>a </a:t>
            </a:r>
            <a:r>
              <a:rPr lang="en-US" altLang="ko-KR" sz="2000" dirty="0"/>
              <a:t>deaf person performing ASL while wearing a Microsoft </a:t>
            </a:r>
            <a:r>
              <a:rPr lang="en-US" altLang="ko-KR" sz="2000" dirty="0" err="1"/>
              <a:t>Hololens</a:t>
            </a:r>
            <a:r>
              <a:rPr lang="en-US" altLang="ko-KR" sz="2000" dirty="0"/>
              <a:t> AR headset; </a:t>
            </a:r>
            <a:endParaRPr lang="en-US" altLang="ko-KR" sz="2000" dirty="0" smtClean="0"/>
          </a:p>
          <a:p>
            <a:pPr marL="457200" indent="-457200">
              <a:buAutoNum type="alphaLcParenBoth"/>
            </a:pPr>
            <a:r>
              <a:rPr lang="en-US" altLang="ko-KR" sz="2000" dirty="0" smtClean="0"/>
              <a:t>a screenshot </a:t>
            </a:r>
            <a:r>
              <a:rPr lang="en-US" altLang="ko-KR" sz="2000" dirty="0"/>
              <a:t>from AR perspective</a:t>
            </a:r>
            <a:r>
              <a:rPr lang="en-US" altLang="ko-KR" sz="2000" dirty="0" smtClean="0"/>
              <a:t>.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68369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Application#2: ASL Dictionary</a:t>
            </a:r>
            <a:endParaRPr lang="en-US" sz="1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Applications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37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84929" y="5055610"/>
            <a:ext cx="98155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Figure 17: The </a:t>
            </a:r>
            <a:r>
              <a:rPr lang="en-US" altLang="ko-KR" sz="2000" b="1" i="1" dirty="0"/>
              <a:t>ASL Dictionary </a:t>
            </a:r>
            <a:r>
              <a:rPr lang="en-US" altLang="ko-KR" sz="2000" b="1" dirty="0"/>
              <a:t>application: 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pPr marL="457200" indent="-457200">
              <a:buAutoNum type="alphaLcParenBoth"/>
            </a:pPr>
            <a:r>
              <a:rPr lang="en-US" altLang="ko-KR" sz="2000" dirty="0" smtClean="0"/>
              <a:t>a </a:t>
            </a:r>
            <a:r>
              <a:rPr lang="en-US" altLang="ko-KR" sz="2000" dirty="0"/>
              <a:t>deaf person </a:t>
            </a:r>
            <a:r>
              <a:rPr lang="en-US" altLang="ko-KR" sz="2000" dirty="0" smtClean="0"/>
              <a:t>looking up </a:t>
            </a:r>
            <a:r>
              <a:rPr lang="en-US" altLang="ko-KR" sz="2000" dirty="0"/>
              <a:t>an ASL word “help”; </a:t>
            </a:r>
            <a:endParaRPr lang="en-US" altLang="ko-KR" sz="2000" dirty="0" smtClean="0"/>
          </a:p>
          <a:p>
            <a:pPr marL="457200" indent="-457200">
              <a:buAutoNum type="alphaLcParenBoth"/>
            </a:pPr>
            <a:r>
              <a:rPr lang="en-US" altLang="ko-KR" sz="2000" dirty="0" smtClean="0"/>
              <a:t>a </a:t>
            </a:r>
            <a:r>
              <a:rPr lang="en-US" altLang="ko-KR" sz="2000" dirty="0"/>
              <a:t>screenshot of the tablet application. </a:t>
            </a:r>
            <a:br>
              <a:rPr lang="en-US" altLang="ko-KR" sz="2000" dirty="0"/>
            </a:br>
            <a:endParaRPr lang="ko-KR" altLang="en-US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024" y="1293709"/>
            <a:ext cx="831532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Main Contribution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The innovative solution provided by </a:t>
            </a:r>
            <a:r>
              <a:rPr lang="en-US" sz="2000" dirty="0" err="1" smtClean="0"/>
              <a:t>DeepASL</a:t>
            </a:r>
            <a:r>
              <a:rPr lang="en-US" sz="2000" dirty="0" smtClean="0"/>
              <a:t> represents a significant contribution to the advancement of sign language translation technology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b="1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Moreover, the development of </a:t>
            </a:r>
            <a:r>
              <a:rPr lang="en-US" sz="2000" dirty="0" err="1" smtClean="0"/>
              <a:t>DeepASL</a:t>
            </a:r>
            <a:r>
              <a:rPr lang="en-US" sz="2000" dirty="0" smtClean="0"/>
              <a:t> enables a wide range of applications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b="1" dirty="0" smtClean="0"/>
              <a:t>two prototype applications </a:t>
            </a:r>
            <a:r>
              <a:rPr lang="en-US" dirty="0" smtClean="0"/>
              <a:t>on top of </a:t>
            </a:r>
            <a:r>
              <a:rPr lang="en-US" dirty="0" err="1" smtClean="0"/>
              <a:t>DeepASL</a:t>
            </a:r>
            <a:r>
              <a:rPr lang="en-US" dirty="0" smtClean="0"/>
              <a:t> to demonstrate its practical value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the approach is </a:t>
            </a:r>
            <a:r>
              <a:rPr lang="en-US" sz="2000" b="1" dirty="0" smtClean="0"/>
              <a:t>generic</a:t>
            </a:r>
            <a:r>
              <a:rPr lang="en-US" sz="2000" dirty="0" smtClean="0"/>
              <a:t> at modeling signs expressed by hands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/>
              <a:t>I</a:t>
            </a:r>
            <a:r>
              <a:rPr lang="en-US" dirty="0" smtClean="0"/>
              <a:t>t can be leveraged for developing sign language translation technologies </a:t>
            </a:r>
            <a:r>
              <a:rPr lang="en-US" b="1" dirty="0" smtClean="0"/>
              <a:t>for any </a:t>
            </a:r>
            <a:r>
              <a:rPr lang="en-US" dirty="0" smtClean="0"/>
              <a:t>of the 300 sign languages in use around the world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Conclusion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932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Pros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generic – American Sign Language </a:t>
            </a:r>
            <a:r>
              <a:rPr lang="ko-KR" altLang="en-US" sz="2000" dirty="0" smtClean="0"/>
              <a:t>외에도 적용 가능</a:t>
            </a: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2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 smtClean="0"/>
              <a:t>Cons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ko-KR" altLang="en-US" sz="2000" dirty="0" smtClean="0"/>
              <a:t>너무</a:t>
            </a:r>
            <a:r>
              <a:rPr lang="en-US" sz="2000" dirty="0" smtClean="0"/>
              <a:t> </a:t>
            </a:r>
            <a:r>
              <a:rPr lang="ko-KR" altLang="en-US" sz="2000" dirty="0" smtClean="0"/>
              <a:t>한정된</a:t>
            </a:r>
            <a:r>
              <a:rPr lang="en-US" sz="2000" dirty="0" smtClean="0"/>
              <a:t> dataset </a:t>
            </a:r>
            <a:r>
              <a:rPr lang="ko-KR" altLang="en-US" sz="2000" dirty="0" smtClean="0"/>
              <a:t>만으로 실험</a:t>
            </a:r>
            <a:endParaRPr lang="en-US" altLang="ko-KR" sz="2000" dirty="0" smtClean="0"/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/>
              <a:t>sample</a:t>
            </a:r>
            <a:r>
              <a:rPr lang="ko-KR" altLang="en-US" dirty="0" smtClean="0"/>
              <a:t>을 많이 수집하기는 했으나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해당하는 </a:t>
            </a:r>
            <a:r>
              <a:rPr lang="en-US" altLang="ko-KR" dirty="0" smtClean="0"/>
              <a:t>ASL </a:t>
            </a:r>
            <a:r>
              <a:rPr lang="ko-KR" altLang="en-US" dirty="0" smtClean="0"/>
              <a:t>단어 </a:t>
            </a:r>
            <a:r>
              <a:rPr lang="en-US" altLang="ko-KR" dirty="0" smtClean="0"/>
              <a:t>domain </a:t>
            </a:r>
            <a:r>
              <a:rPr lang="ko-KR" altLang="en-US" dirty="0" smtClean="0"/>
              <a:t>자체가 너무 작음</a:t>
            </a:r>
            <a:endParaRPr lang="en-US" altLang="ko-KR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Critique</a:t>
            </a:r>
            <a:endParaRPr lang="en-US" sz="2400" b="1" dirty="0"/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735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2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6159</TotalTime>
  <Words>2953</Words>
  <Application>Microsoft Office PowerPoint</Application>
  <PresentationFormat>와이드스크린</PresentationFormat>
  <Paragraphs>528</Paragraphs>
  <Slides>40</Slides>
  <Notes>39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4" baseType="lpstr">
      <vt:lpstr>맑은 고딕</vt:lpstr>
      <vt:lpstr>Arial</vt:lpstr>
      <vt:lpstr>Wingdings</vt:lpstr>
      <vt:lpstr>Office 테마</vt:lpstr>
      <vt:lpstr>DeepASL: Enabling Ubiquitous and Non-Intrusive Word and Sentence-Level  Sign Language Translation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Device to Device Communication in LTE  System Aspect, Sidelink Transmission, Receiver Synchronization</dc:title>
  <dc:creator>Windows 사용자</dc:creator>
  <cp:lastModifiedBy>Windows 사용자</cp:lastModifiedBy>
  <cp:revision>630</cp:revision>
  <cp:lastPrinted>2018-10-16T04:58:46Z</cp:lastPrinted>
  <dcterms:created xsi:type="dcterms:W3CDTF">2018-04-11T10:53:16Z</dcterms:created>
  <dcterms:modified xsi:type="dcterms:W3CDTF">2018-10-16T07:17:45Z</dcterms:modified>
</cp:coreProperties>
</file>