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8" r:id="rId3"/>
    <p:sldId id="291" r:id="rId4"/>
    <p:sldId id="306" r:id="rId5"/>
    <p:sldId id="308" r:id="rId6"/>
    <p:sldId id="318" r:id="rId7"/>
    <p:sldId id="309" r:id="rId8"/>
    <p:sldId id="334" r:id="rId9"/>
    <p:sldId id="314" r:id="rId10"/>
    <p:sldId id="328" r:id="rId11"/>
    <p:sldId id="316" r:id="rId12"/>
    <p:sldId id="320" r:id="rId13"/>
    <p:sldId id="327" r:id="rId14"/>
    <p:sldId id="317" r:id="rId15"/>
    <p:sldId id="319" r:id="rId16"/>
    <p:sldId id="325" r:id="rId17"/>
    <p:sldId id="326" r:id="rId18"/>
    <p:sldId id="321" r:id="rId19"/>
    <p:sldId id="322" r:id="rId20"/>
    <p:sldId id="323" r:id="rId21"/>
    <p:sldId id="330" r:id="rId22"/>
    <p:sldId id="324" r:id="rId23"/>
    <p:sldId id="333" r:id="rId24"/>
    <p:sldId id="332" r:id="rId25"/>
    <p:sldId id="335" r:id="rId26"/>
    <p:sldId id="336" r:id="rId27"/>
    <p:sldId id="337" r:id="rId28"/>
    <p:sldId id="339" r:id="rId29"/>
    <p:sldId id="338" r:id="rId30"/>
    <p:sldId id="340" r:id="rId31"/>
    <p:sldId id="331" r:id="rId32"/>
    <p:sldId id="329" r:id="rId33"/>
    <p:sldId id="292" r:id="rId34"/>
  </p:sldIdLst>
  <p:sldSz cx="12192000" cy="6858000"/>
  <p:notesSz cx="6865938" cy="91582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A6F4"/>
    <a:srgbClr val="820000"/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E796F54-34B8-45D1-9FEE-9D63F8D3E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373B01-2774-4D8C-9000-896D7A9D33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A3BF530E-AABA-49B4-84EE-8B57C0DAF225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6F4C006-2C03-473B-9748-38764ED1BF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3E2157A-6705-48C9-BFFE-464D9FDFA1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9109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97E75389-7F08-4B48-9C25-FB01AABA581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57544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59505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9C0A85EA-C886-406F-BDE7-731C423645A8}" type="datetimeFigureOut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4588"/>
            <a:ext cx="5495925" cy="3090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407426"/>
            <a:ext cx="5492750" cy="3606076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8698785"/>
            <a:ext cx="2975240" cy="459504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E1C17003-6A3F-4027-A3C3-9AD4597674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6660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ECB0A6-8768-4A82-B845-F6A85BF75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60054"/>
            <a:ext cx="9144000" cy="2387600"/>
          </a:xfrm>
        </p:spPr>
        <p:txBody>
          <a:bodyPr anchor="b"/>
          <a:lstStyle>
            <a:lvl1pPr algn="ctr">
              <a:defRPr sz="60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EDBB45E-C685-414B-8FCE-FEAE35362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57C11B-7594-4DFD-A3CF-2AD8188DC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CFF1-DE49-4B3E-A81C-0811F95A3810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7C9C14-ECFC-43BF-BFC4-766DBC76E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19B2588-B852-4AEE-911C-BB7CF7282E82}"/>
              </a:ext>
            </a:extLst>
          </p:cNvPr>
          <p:cNvCxnSpPr/>
          <p:nvPr userDrawn="1"/>
        </p:nvCxnSpPr>
        <p:spPr>
          <a:xfrm>
            <a:off x="1524000" y="3165894"/>
            <a:ext cx="9144000" cy="0"/>
          </a:xfrm>
          <a:prstGeom prst="line">
            <a:avLst/>
          </a:prstGeom>
          <a:ln w="76200">
            <a:solidFill>
              <a:srgbClr val="8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E19E9BA5-8EC6-4D79-8BFC-857C77A3A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fld id="{04FDA885-5356-4B12-A793-9925FD0B30C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818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88FDC7-18A1-44E2-AE82-5CD536BEB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345" y="275615"/>
            <a:ext cx="10515600" cy="801254"/>
          </a:xfrm>
        </p:spPr>
        <p:txBody>
          <a:bodyPr/>
          <a:lstStyle>
            <a:lvl1pPr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1892EC-ADAB-470A-B88C-D444719BD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4351338"/>
          </a:xfrm>
        </p:spPr>
        <p:txBody>
          <a:bodyPr/>
          <a:lstStyle>
            <a:lvl1pPr>
              <a:lnSpc>
                <a:spcPts val="3800"/>
              </a:lnSpc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  <a:lvl2pPr marL="685800" indent="-228600">
              <a:lnSpc>
                <a:spcPts val="3800"/>
              </a:lnSpc>
              <a:buFont typeface="Wingdings" panose="05000000000000000000" pitchFamily="2" charset="2"/>
              <a:buChar char="§"/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2pPr>
            <a:lvl3pPr marL="1143000" indent="-228600">
              <a:lnSpc>
                <a:spcPts val="3800"/>
              </a:lnSpc>
              <a:buFont typeface="함초롬돋움" panose="020B0604000101010101" pitchFamily="50" charset="-127"/>
              <a:buChar char="-"/>
              <a:defRPr sz="22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3pPr>
            <a:lvl4pPr>
              <a:lnSpc>
                <a:spcPts val="3800"/>
              </a:lnSpc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4pPr>
            <a:lvl5pPr>
              <a:lnSpc>
                <a:spcPts val="3800"/>
              </a:lnSpc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2501A1-D62C-4DAE-AB50-9F10424C3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fld id="{4AFE0BFA-EF39-4615-878E-5252F1BF7D97}" type="datetime1">
              <a:rPr lang="ko-KR" altLang="en-US" smtClean="0"/>
              <a:pPr/>
              <a:t>2019-11-13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1B0B0F5-6957-42A2-AD1D-632737B10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BA23F7-5741-49AF-ADFE-61D9850A1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defRPr>
            </a:lvl1pPr>
          </a:lstStyle>
          <a:p>
            <a:fld id="{04FDA885-5356-4B12-A793-9925FD0B30C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8191DA3-8B7F-4196-BDF4-09F68333973C}"/>
              </a:ext>
            </a:extLst>
          </p:cNvPr>
          <p:cNvCxnSpPr>
            <a:cxnSpLocks/>
          </p:cNvCxnSpPr>
          <p:nvPr userDrawn="1"/>
        </p:nvCxnSpPr>
        <p:spPr>
          <a:xfrm>
            <a:off x="144303" y="1256125"/>
            <a:ext cx="11756367" cy="0"/>
          </a:xfrm>
          <a:prstGeom prst="line">
            <a:avLst/>
          </a:prstGeom>
          <a:ln w="76200">
            <a:solidFill>
              <a:srgbClr val="8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64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3E2375D-F62B-4E14-8B0F-AAF113CF1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3C47EF-08B0-44E3-889B-B35802BA8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3FB24D-32BA-4E49-A263-6BC3FB1A1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A622F-6B9B-4CDE-8BF2-DE771D506E07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84691B-110D-4D8C-84F5-CC8DB56F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99E3C8C-7130-4293-92D5-929351AE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6564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59429D-08C3-4CAF-8ACA-DD8C4E5C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40C3683-98AB-4401-A5F6-AF78BAD1D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51E5D6C-D6E6-4795-8778-5087D5D839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7131B7-798B-427C-892B-0ABDD9C0A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BDA21-7F6E-44D3-9B7A-3B3E3893058D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BCACAB-28F1-45E9-BBFE-E686BCAC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DBA6A1-1875-4683-A068-AAA6F255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6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92474A-193D-4853-8032-AC583A25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E08F90-3518-47FD-8037-265A7643A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A420FB-E820-47C4-A0A7-177762005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6B6B9A8-A3E4-49B7-A110-69CE718D8D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F6419DA-4388-48EE-847B-D41BC4BAF5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6B99159-FBE2-4996-BB81-5FAE80CD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A7EEC-D2A0-4522-92BC-BDB99B5A6365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FA9FD7B-77C8-412D-9A1A-85931758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EB72EA6-CC6B-497D-BDDC-A28FBB2D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0421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E3833DA-5FAD-47E8-8A73-A39E2807F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791308A-1F86-4856-B9FA-F916AAEB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3C4A6-8FD8-4836-A108-A8E7C25AECF0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4AF3832-3172-444D-A244-A79246152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02E0B9B-D94C-41FF-95C2-134FB278A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08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781DC75-9EEC-4DD7-9AE5-4754F429D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10C3B-FE31-42C9-89B1-7AF75B183BFE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4B8848F-2201-44C7-944B-CA1A4A612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33F327-0168-446E-89F0-32D182077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308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3A4F60-A394-471D-AB15-2E6B10668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0BE0FD-D304-496C-B148-BDAD495A1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2C76A09-7AE3-4FAF-9B43-B40B981A5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A11CEFC-0102-45CF-A220-83A35CEDF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006FF-10B9-432D-B5F2-992D5D506CD7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57913DB-6082-4CB5-BF2E-6FBCC454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63F8C5B-4AA6-440F-A874-1E89377D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68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7095AC-A4A8-4342-B734-A3EA97A6D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050FCF6-ED4B-46D7-A820-28EDADDE1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9954E7A-1B9A-468D-877D-B01DFFA80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848B34-8017-4731-AEAB-66D7501D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F17D3-E187-4C09-B224-BD2882EF3E48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333457-E147-4B40-8ACD-61FC729E4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D0DCD-A985-4CA5-B0CE-12E4E228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91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A45BD5-19CB-48F3-BF2F-E44AE5B9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3BB099A-5957-492A-BC60-21E8BA2EA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31A452-030B-4B87-B0DB-FB5222CA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E13A6-94EF-45F5-BAF4-D422F909099F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B7104B-5380-4CB8-AF69-499439A4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37064A-BA17-4B28-BC7B-B8F0FC69D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74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E203F17-DC38-4526-862D-D90529CFD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F1E654D-BC01-411A-86A2-6C8067B02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904C87-CB0A-4563-9E74-E3107C8F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468B3-A048-4DAA-B93C-6F20A5504329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39111F2-97CB-43C1-8AA6-7D60021A1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106A88-65D3-4DFB-8D56-63AE1A33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657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A41BF89-BF49-4931-B32D-26EB8E5A5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2CF4AA-FC6B-4925-809F-39F72F6354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A4CE55-0C84-48AA-BA57-A72A82A04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74FF0-5A28-46B6-B76B-9B1734E72531}" type="datetime1">
              <a:rPr lang="ko-KR" altLang="en-US" smtClean="0"/>
              <a:t>2019-11-13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9354BB0-A6FD-4964-8FD0-B8C4DD27CE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54B3FE-74A8-472E-9435-FE5724E4B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DA885-5356-4B12-A793-9925FD0B30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49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bsec.tistory.com/1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en.wikipedia.org/wiki/Replay_attack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parkjonghyuk.net/lecture/modernCrypto/lecturenote/chap04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CB26EF-4D86-4D21-AB52-C578147A4A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altLang="ko-KR" b="1" dirty="0"/>
              <a:t>DTLS </a:t>
            </a:r>
            <a:r>
              <a:rPr lang="ko-KR" altLang="en-US" b="1" dirty="0" err="1" smtClean="0"/>
              <a:t>튜토리얼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en-US" altLang="ko-KR" sz="4400" b="1" dirty="0" smtClean="0"/>
              <a:t>(</a:t>
            </a:r>
            <a:r>
              <a:rPr lang="en-US" altLang="ko-KR" sz="4000" b="1" dirty="0" smtClean="0"/>
              <a:t>RFC 4347, 6347)</a:t>
            </a:r>
            <a:br>
              <a:rPr lang="en-US" altLang="ko-KR" sz="4000" b="1" dirty="0" smtClean="0"/>
            </a:br>
            <a:r>
              <a:rPr lang="en-US" altLang="ko-KR" sz="4000" b="1" dirty="0" smtClean="0"/>
              <a:t>(RFC 5246)</a:t>
            </a:r>
            <a:endParaRPr lang="ko-KR" altLang="en-US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DA4A7AF-4493-4635-A5F3-1DEF8D4BA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00DC5B4-BF98-4721-8196-0ADF6BC23E9E}"/>
              </a:ext>
            </a:extLst>
          </p:cNvPr>
          <p:cNvSpPr/>
          <p:nvPr/>
        </p:nvSpPr>
        <p:spPr>
          <a:xfrm>
            <a:off x="2407920" y="5225759"/>
            <a:ext cx="737616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4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Seunghoon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Woo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Korea University</a:t>
            </a:r>
          </a:p>
          <a:p>
            <a:pPr algn="ctr"/>
            <a:r>
              <a:rPr lang="en-US" altLang="ko-KR" sz="24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November 13</a:t>
            </a:r>
            <a:r>
              <a:rPr lang="en-US" altLang="ko-KR" sz="2400" baseline="3000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th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2019</a:t>
            </a:r>
            <a:endParaRPr lang="ko-KR" altLang="en-US" sz="24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60F7D0F-C6EB-4E35-AA9F-D1F4B3A9E322}"/>
              </a:ext>
            </a:extLst>
          </p:cNvPr>
          <p:cNvSpPr/>
          <p:nvPr/>
        </p:nvSpPr>
        <p:spPr>
          <a:xfrm>
            <a:off x="1275942" y="3307663"/>
            <a:ext cx="9817669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TLS and DTLS: A Tale of Two </a:t>
            </a:r>
            <a:r>
              <a:rPr lang="en-US" altLang="ko-KR" sz="2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Protocols, Kenny Paterson </a:t>
            </a:r>
          </a:p>
          <a:p>
            <a:pPr algn="ctr"/>
            <a:r>
              <a:rPr lang="en-US" altLang="ko-KR" sz="2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and</a:t>
            </a:r>
          </a:p>
          <a:p>
            <a:pPr algn="ctr"/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Securing </a:t>
            </a:r>
            <a:r>
              <a:rPr lang="en-US" altLang="ko-KR" sz="2400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IoT</a:t>
            </a:r>
            <a:r>
              <a:rPr lang="en-US" altLang="ko-KR" sz="24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applications with </a:t>
            </a:r>
            <a:r>
              <a:rPr lang="en-US" altLang="ko-KR" sz="24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DTLS, ARM</a:t>
            </a:r>
            <a:endParaRPr lang="en-US" altLang="ko-KR" sz="2000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703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b="1" dirty="0"/>
              <a:t>SSL/TLS </a:t>
            </a:r>
            <a:r>
              <a:rPr lang="ko-KR" altLang="en-US" b="1" dirty="0"/>
              <a:t>리뷰</a:t>
            </a:r>
            <a:endParaRPr lang="en-US" altLang="ko-KR" b="1" dirty="0"/>
          </a:p>
          <a:p>
            <a:pPr marL="514350" indent="-514350">
              <a:buFont typeface="+mj-lt"/>
              <a:buAutoNum type="arabicPeriod"/>
            </a:pPr>
            <a:r>
              <a:rPr lang="en-US" altLang="ko-KR" b="1" dirty="0"/>
              <a:t>DTLS vs </a:t>
            </a:r>
            <a:r>
              <a:rPr lang="en-US" altLang="ko-KR" b="1" dirty="0" smtClean="0"/>
              <a:t>TLS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b="1" dirty="0" smtClean="0"/>
              <a:t>Attack to DTLS</a:t>
            </a:r>
            <a:endParaRPr lang="en-US" altLang="ko-KR" b="1" dirty="0"/>
          </a:p>
          <a:p>
            <a:pPr marL="514350" indent="-514350">
              <a:buFont typeface="+mj-lt"/>
              <a:buAutoNum type="arabicPeriod"/>
            </a:pPr>
            <a:endParaRPr lang="en-US" altLang="ko-KR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01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/>
              <a:t>SSL/TLS </a:t>
            </a:r>
            <a:r>
              <a:rPr lang="ko-KR" altLang="en-US" b="1"/>
              <a:t>리뷰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SSL/TLS </a:t>
            </a:r>
            <a:r>
              <a:rPr lang="ko-KR" altLang="en-US"/>
              <a:t>란</a:t>
            </a:r>
            <a:r>
              <a:rPr lang="en-US" altLang="ko-KR"/>
              <a:t>?</a:t>
            </a:r>
          </a:p>
          <a:p>
            <a:pPr lvl="1"/>
            <a:r>
              <a:rPr lang="ko-KR" altLang="en-US"/>
              <a:t>네트워크를 통해 작동하는 서버</a:t>
            </a:r>
            <a:r>
              <a:rPr lang="en-US" altLang="ko-KR"/>
              <a:t>, </a:t>
            </a:r>
            <a:r>
              <a:rPr lang="ko-KR" altLang="en-US"/>
              <a:t>시스템 및 어플리케이션 간의 </a:t>
            </a:r>
            <a:r>
              <a:rPr lang="ko-KR" altLang="en-US" b="1" u="sng"/>
              <a:t>인증</a:t>
            </a:r>
            <a:r>
              <a:rPr lang="ko-KR" altLang="en-US"/>
              <a:t> 및 </a:t>
            </a:r>
            <a:r>
              <a:rPr lang="en-US" altLang="ko-KR"/>
              <a:t/>
            </a:r>
            <a:br>
              <a:rPr lang="en-US" altLang="ko-KR"/>
            </a:br>
            <a:r>
              <a:rPr lang="ko-KR" altLang="en-US" b="1" u="sng"/>
              <a:t>데이터 암호화</a:t>
            </a:r>
            <a:r>
              <a:rPr lang="ko-KR" altLang="en-US"/>
              <a:t>를 제공하는 </a:t>
            </a:r>
            <a:r>
              <a:rPr lang="ko-KR" altLang="en-US" b="1"/>
              <a:t>암호화 프로토콜</a:t>
            </a:r>
            <a:endParaRPr lang="en-US" altLang="ko-KR" b="1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9E20ACB-EBD6-41D2-AEA2-CF65DD5E6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529" y="3162984"/>
            <a:ext cx="5361950" cy="342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ko-KR" b="1" dirty="0"/>
              <a:t>SSL/TLS </a:t>
            </a:r>
            <a:r>
              <a:rPr lang="ko-KR" altLang="en-US" b="1" dirty="0" smtClean="0"/>
              <a:t>리뷰</a:t>
            </a:r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1EC0E9D-DD5A-4BD5-A3A1-CCBAC58613B2}"/>
              </a:ext>
            </a:extLst>
          </p:cNvPr>
          <p:cNvSpPr/>
          <p:nvPr/>
        </p:nvSpPr>
        <p:spPr>
          <a:xfrm>
            <a:off x="8716389" y="913615"/>
            <a:ext cx="33352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/>
              <a:t>&lt;</a:t>
            </a:r>
            <a:r>
              <a:rPr lang="ko-KR" altLang="en-US" sz="1400" dirty="0"/>
              <a:t>출처</a:t>
            </a:r>
            <a:r>
              <a:rPr lang="en-US" altLang="ko-KR" sz="1400" dirty="0"/>
              <a:t>: https://www.crocus.co.kr/1387&gt;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t="8154" b="2800"/>
          <a:stretch/>
        </p:blipFill>
        <p:spPr>
          <a:xfrm>
            <a:off x="3343769" y="1365915"/>
            <a:ext cx="7332176" cy="5492085"/>
          </a:xfrm>
          <a:prstGeom prst="rect">
            <a:avLst/>
          </a:prstGeom>
        </p:spPr>
      </p:pic>
      <p:sp>
        <p:nvSpPr>
          <p:cNvPr id="5" name="슬라이드 번호 개체 틀 3">
            <a:extLst>
              <a:ext uri="{FF2B5EF4-FFF2-40B4-BE49-F238E27FC236}">
                <a16:creationId xmlns:a16="http://schemas.microsoft.com/office/drawing/2014/main" id="{3E245302-3EA5-475D-A2A8-0C3271274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06791"/>
            <a:ext cx="2743200" cy="365125"/>
          </a:xfrm>
        </p:spPr>
        <p:txBody>
          <a:bodyPr/>
          <a:lstStyle/>
          <a:p>
            <a:fld id="{04FDA885-5356-4B12-A793-9925FD0B30C9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22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809358" cy="5511334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b="1" dirty="0"/>
              <a:t>DTLS (Datagram Transport Layer </a:t>
            </a:r>
            <a:r>
              <a:rPr lang="en-US" altLang="ko-KR" b="1" dirty="0" smtClean="0"/>
              <a:t>Security)</a:t>
            </a:r>
            <a:endParaRPr lang="en-US" altLang="ko-KR" b="1" dirty="0"/>
          </a:p>
          <a:p>
            <a:pPr lvl="1"/>
            <a:r>
              <a:rPr lang="en-US" altLang="ko-KR" dirty="0" smtClean="0"/>
              <a:t>TLS</a:t>
            </a:r>
            <a:r>
              <a:rPr lang="ko-KR" altLang="en-US" dirty="0" smtClean="0"/>
              <a:t>를 기반으로 </a:t>
            </a:r>
            <a:r>
              <a:rPr lang="ko-KR" altLang="en-US" dirty="0" smtClean="0"/>
              <a:t>제작된 </a:t>
            </a:r>
            <a:r>
              <a:rPr lang="ko-KR" altLang="en-US" dirty="0"/>
              <a:t>보안 통신 프로토콜</a:t>
            </a:r>
            <a:endParaRPr lang="en-US" altLang="ko-KR" dirty="0"/>
          </a:p>
          <a:p>
            <a:pPr lvl="2"/>
            <a:r>
              <a:rPr lang="en-US" altLang="ko-KR" b="1" dirty="0"/>
              <a:t>(</a:t>
            </a:r>
            <a:r>
              <a:rPr lang="ko-KR" altLang="en-US" b="1" dirty="0"/>
              <a:t>차이점</a:t>
            </a:r>
            <a:r>
              <a:rPr lang="en-US" altLang="ko-KR" b="1" dirty="0"/>
              <a:t>)</a:t>
            </a:r>
            <a:r>
              <a:rPr lang="en-US" altLang="ko-KR" dirty="0"/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UDP</a:t>
            </a:r>
            <a:r>
              <a:rPr lang="en-US" altLang="ko-KR" dirty="0"/>
              <a:t> </a:t>
            </a:r>
            <a:r>
              <a:rPr lang="ko-KR" altLang="en-US" dirty="0"/>
              <a:t>위에서 </a:t>
            </a:r>
            <a:r>
              <a:rPr lang="ko-KR" altLang="en-US" dirty="0" smtClean="0"/>
              <a:t>동작함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많은 </a:t>
            </a:r>
            <a:r>
              <a:rPr lang="en-US" altLang="ko-KR" dirty="0" err="1" smtClean="0"/>
              <a:t>IoT</a:t>
            </a:r>
            <a:r>
              <a:rPr lang="ko-KR" altLang="en-US" dirty="0" smtClean="0"/>
              <a:t>장비 및 서비스들이 </a:t>
            </a:r>
            <a:r>
              <a:rPr lang="en-US" altLang="ko-KR" dirty="0" smtClean="0"/>
              <a:t>UDP </a:t>
            </a:r>
            <a:r>
              <a:rPr lang="ko-KR" altLang="en-US" dirty="0" smtClean="0"/>
              <a:t>사용 중</a:t>
            </a:r>
            <a:endParaRPr lang="en-US" altLang="ko-KR" dirty="0"/>
          </a:p>
          <a:p>
            <a:pPr lvl="4"/>
            <a:r>
              <a:rPr lang="ko-KR" altLang="en-US" dirty="0" smtClean="0"/>
              <a:t>예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CoAP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게임 </a:t>
            </a:r>
            <a:r>
              <a:rPr lang="ko-KR" altLang="en-US" dirty="0"/>
              <a:t>스트리밍 클라이언트</a:t>
            </a:r>
            <a:r>
              <a:rPr lang="en-US" altLang="ko-KR" dirty="0"/>
              <a:t>, VPN </a:t>
            </a:r>
            <a:r>
              <a:rPr lang="ko-KR" altLang="en-US" dirty="0" smtClean="0"/>
              <a:t>등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Non-IP-based </a:t>
            </a:r>
            <a:r>
              <a:rPr lang="ko-KR" altLang="en-US" dirty="0" smtClean="0"/>
              <a:t>통신에서도 유용함 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예</a:t>
            </a:r>
            <a:r>
              <a:rPr lang="en-US" altLang="ko-KR" dirty="0" smtClean="0"/>
              <a:t>: low-power WAN </a:t>
            </a:r>
            <a:r>
              <a:rPr lang="ko-KR" altLang="en-US" dirty="0" smtClean="0"/>
              <a:t>프로토콜</a:t>
            </a:r>
            <a:endParaRPr lang="en-US" altLang="ko-KR" dirty="0"/>
          </a:p>
          <a:p>
            <a:pPr lvl="1"/>
            <a:r>
              <a:rPr lang="en-US" altLang="ko-KR" dirty="0" smtClean="0"/>
              <a:t>TLS </a:t>
            </a:r>
            <a:r>
              <a:rPr lang="en-US" altLang="ko-KR" dirty="0"/>
              <a:t>1.1 </a:t>
            </a:r>
            <a:r>
              <a:rPr lang="en-US" altLang="ko-KR" dirty="0" smtClean="0"/>
              <a:t>-&gt; DTLS </a:t>
            </a:r>
            <a:r>
              <a:rPr lang="en-US" altLang="ko-KR" dirty="0"/>
              <a:t>1.0 (2006)</a:t>
            </a:r>
          </a:p>
          <a:p>
            <a:pPr lvl="1"/>
            <a:r>
              <a:rPr lang="en-US" altLang="ko-KR" dirty="0"/>
              <a:t>TLS 1.2 </a:t>
            </a:r>
            <a:r>
              <a:rPr lang="en-US" altLang="ko-KR" dirty="0" smtClean="0"/>
              <a:t>-&gt; DTLS </a:t>
            </a:r>
            <a:r>
              <a:rPr lang="en-US" altLang="ko-KR" dirty="0"/>
              <a:t>1.2 (2012)</a:t>
            </a:r>
            <a:endParaRPr lang="en-US" altLang="ko-KR" b="1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06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809358" cy="5511334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dirty="0" smtClean="0"/>
              <a:t>TCP vs UDP</a:t>
            </a:r>
          </a:p>
          <a:p>
            <a:pPr marL="685800" lvl="2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b="1" dirty="0" smtClean="0"/>
              <a:t>TCP </a:t>
            </a:r>
            <a:r>
              <a:rPr lang="ko-KR" altLang="en-US" b="1" dirty="0" smtClean="0"/>
              <a:t>와 </a:t>
            </a:r>
            <a:r>
              <a:rPr lang="en-US" altLang="ko-KR" b="1" dirty="0" smtClean="0"/>
              <a:t>UDP </a:t>
            </a:r>
            <a:r>
              <a:rPr lang="ko-KR" altLang="en-US" b="1" dirty="0" smtClean="0"/>
              <a:t>의 차이점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6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103095"/>
              </p:ext>
            </p:extLst>
          </p:nvPr>
        </p:nvGraphicFramePr>
        <p:xfrm>
          <a:off x="959658" y="2851960"/>
          <a:ext cx="6096000" cy="2667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826257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4895254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430874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Feature</a:t>
                      </a:r>
                      <a:endParaRPr lang="ko-KR" altLang="en-US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TCP</a:t>
                      </a:r>
                      <a:endParaRPr lang="ko-KR" altLang="en-US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/>
                        <a:t>UDP</a:t>
                      </a:r>
                      <a:endParaRPr lang="ko-KR" altLang="en-US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88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Connection establishment and teardown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X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242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Congestion Control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X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949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Fragmentation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X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945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Rate Control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O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X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0294759"/>
                  </a:ext>
                </a:extLst>
              </a:tr>
            </a:tbl>
          </a:graphicData>
        </a:graphic>
      </p:graphicFrame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038" y="1988746"/>
            <a:ext cx="4439752" cy="425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3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5342123"/>
          </a:xfrm>
        </p:spPr>
        <p:txBody>
          <a:bodyPr>
            <a:normAutofit/>
          </a:bodyPr>
          <a:lstStyle/>
          <a:p>
            <a:r>
              <a:rPr lang="en-US" altLang="ko-KR" b="1" dirty="0"/>
              <a:t>DTLS protocol architecture 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1CA7C03-1F92-444A-A99E-8A257E7B5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316" y="2285064"/>
            <a:ext cx="5437909" cy="41217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79477" y="4247803"/>
            <a:ext cx="3836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&lt;&lt; </a:t>
            </a:r>
            <a:r>
              <a:rPr lang="ko-KR" altLang="en-US" dirty="0" smtClean="0"/>
              <a:t>데이터를 암호화하고 압축하여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 </a:t>
            </a:r>
            <a:r>
              <a:rPr lang="ko-KR" altLang="en-US" dirty="0" smtClean="0"/>
              <a:t>안전하게 전송하는 프로토콜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     (</a:t>
            </a:r>
            <a:r>
              <a:rPr lang="ko-KR" altLang="en-US" dirty="0" smtClean="0"/>
              <a:t>실제 패킷을 다루는 부분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522" y="2992583"/>
            <a:ext cx="2906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DTLS </a:t>
            </a:r>
            <a:r>
              <a:rPr lang="ko-KR" altLang="en-US" dirty="0" smtClean="0"/>
              <a:t>세션 연결 수립을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위한 </a:t>
            </a:r>
            <a:r>
              <a:rPr lang="en-US" altLang="ko-KR" dirty="0" smtClean="0"/>
              <a:t>Handshake </a:t>
            </a:r>
            <a:r>
              <a:rPr lang="ko-KR" altLang="en-US" dirty="0" smtClean="0"/>
              <a:t>담당 </a:t>
            </a:r>
            <a:r>
              <a:rPr lang="en-US" altLang="ko-KR" dirty="0" smtClean="0"/>
              <a:t>&gt;&gt;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951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0515600" cy="5342123"/>
          </a:xfrm>
        </p:spPr>
        <p:txBody>
          <a:bodyPr>
            <a:normAutofit/>
          </a:bodyPr>
          <a:lstStyle/>
          <a:p>
            <a:r>
              <a:rPr lang="en-US" altLang="ko-KR" b="1" dirty="0"/>
              <a:t>DTLS protocol architecture </a:t>
            </a:r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40664" y="3786137"/>
            <a:ext cx="37432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Handshake </a:t>
            </a:r>
            <a:r>
              <a:rPr lang="ko-KR" altLang="en-US" dirty="0" smtClean="0"/>
              <a:t>이후 </a:t>
            </a:r>
            <a:r>
              <a:rPr lang="en-US" altLang="ko-KR" dirty="0" smtClean="0"/>
              <a:t>configuration </a:t>
            </a:r>
            <a:r>
              <a:rPr lang="ko-KR" altLang="en-US" dirty="0" smtClean="0"/>
              <a:t>에 </a:t>
            </a:r>
            <a:endParaRPr lang="en-US" altLang="ko-KR" dirty="0" smtClean="0"/>
          </a:p>
          <a:p>
            <a:r>
              <a:rPr lang="ko-KR" altLang="en-US" dirty="0" smtClean="0"/>
              <a:t>따라 실제로 전송하는 데이터를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UDP </a:t>
            </a:r>
            <a:r>
              <a:rPr lang="ko-KR" altLang="en-US" dirty="0" err="1" smtClean="0"/>
              <a:t>데이터그램으로</a:t>
            </a:r>
            <a:r>
              <a:rPr lang="ko-KR" altLang="en-US" dirty="0" smtClean="0"/>
              <a:t> 바꾸는 기능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908" y="2130196"/>
            <a:ext cx="5425756" cy="423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8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ko-KR" altLang="en-US" b="1" dirty="0" smtClean="0"/>
              <a:t>문제점</a:t>
            </a:r>
            <a:endParaRPr lang="en-US" altLang="ko-KR" b="1" dirty="0" smtClean="0"/>
          </a:p>
          <a:p>
            <a:pPr lvl="1"/>
            <a:r>
              <a:rPr lang="ko-KR" altLang="en-US" dirty="0" smtClean="0"/>
              <a:t>기존 </a:t>
            </a:r>
            <a:r>
              <a:rPr lang="en-US" altLang="ko-KR" dirty="0" smtClean="0"/>
              <a:t>TLS 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TCP </a:t>
            </a:r>
            <a:r>
              <a:rPr lang="ko-KR" altLang="en-US" dirty="0" smtClean="0"/>
              <a:t>위에서 </a:t>
            </a:r>
            <a:r>
              <a:rPr lang="ko-KR" altLang="en-US" dirty="0" smtClean="0"/>
              <a:t>동작함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TLS</a:t>
            </a:r>
            <a:endParaRPr lang="en-US" altLang="ko-KR" dirty="0"/>
          </a:p>
          <a:p>
            <a:pPr lvl="2"/>
            <a:r>
              <a:rPr lang="en-US" altLang="ko-KR" dirty="0" smtClean="0"/>
              <a:t>Handshake </a:t>
            </a:r>
            <a:r>
              <a:rPr lang="ko-KR" altLang="en-US" dirty="0" smtClean="0"/>
              <a:t>과정 </a:t>
            </a:r>
            <a:r>
              <a:rPr lang="ko-KR" altLang="en-US" dirty="0" smtClean="0"/>
              <a:t>혹은 </a:t>
            </a:r>
            <a:r>
              <a:rPr lang="ko-KR" altLang="en-US" dirty="0" smtClean="0"/>
              <a:t>통</a:t>
            </a:r>
            <a:r>
              <a:rPr lang="ko-KR" altLang="en-US" dirty="0" smtClean="0"/>
              <a:t>신 과정에서 패킷 </a:t>
            </a:r>
            <a:r>
              <a:rPr lang="ko-KR" altLang="en-US" dirty="0" smtClean="0"/>
              <a:t>누락 및 지연 발생 </a:t>
            </a:r>
            <a:r>
              <a:rPr lang="ko-KR" altLang="en-US" dirty="0" smtClean="0"/>
              <a:t>시 </a:t>
            </a:r>
            <a:r>
              <a:rPr lang="en-US" altLang="ko-KR" dirty="0" smtClean="0"/>
              <a:t>TCP</a:t>
            </a:r>
            <a:r>
              <a:rPr lang="ko-KR" altLang="en-US" dirty="0" smtClean="0"/>
              <a:t>에서 </a:t>
            </a:r>
            <a:r>
              <a:rPr lang="ko-KR" altLang="en-US" dirty="0" smtClean="0"/>
              <a:t>처리함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/>
              <a:t>DTLS</a:t>
            </a:r>
          </a:p>
          <a:p>
            <a:pPr lvl="2"/>
            <a:r>
              <a:rPr lang="en-US" altLang="ko-KR" dirty="0" smtClean="0"/>
              <a:t>UDP </a:t>
            </a:r>
            <a:r>
              <a:rPr lang="ko-KR" altLang="en-US" dirty="0" smtClean="0"/>
              <a:t>위에서 동작 </a:t>
            </a:r>
            <a:r>
              <a:rPr lang="en-US" altLang="ko-KR" dirty="0" smtClean="0"/>
              <a:t>-&gt; handshake </a:t>
            </a:r>
            <a:r>
              <a:rPr lang="ko-KR" altLang="en-US" dirty="0" smtClean="0"/>
              <a:t>과정에서 패킷 </a:t>
            </a:r>
            <a:r>
              <a:rPr lang="ko-KR" altLang="en-US" dirty="0" smtClean="0"/>
              <a:t>누락 및 </a:t>
            </a:r>
            <a:r>
              <a:rPr lang="ko-KR" altLang="en-US" dirty="0" smtClean="0"/>
              <a:t>손실 시 해결방안 지원 </a:t>
            </a:r>
            <a:r>
              <a:rPr lang="en-US" altLang="ko-KR" dirty="0" smtClean="0"/>
              <a:t>X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710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Packet </a:t>
            </a:r>
            <a:r>
              <a:rPr lang="en-US" altLang="ko-KR" b="1" dirty="0"/>
              <a:t>l</a:t>
            </a:r>
            <a:r>
              <a:rPr lang="en-US" altLang="ko-KR" b="1" dirty="0" smtClean="0"/>
              <a:t>oss </a:t>
            </a:r>
            <a:r>
              <a:rPr lang="en-US" altLang="ko-KR" b="1" dirty="0"/>
              <a:t>in </a:t>
            </a:r>
            <a:r>
              <a:rPr lang="en-US" altLang="ko-KR" b="1" dirty="0" smtClean="0"/>
              <a:t>handshake</a:t>
            </a:r>
          </a:p>
          <a:p>
            <a:pPr lvl="1"/>
            <a:r>
              <a:rPr lang="en-US" altLang="ko-KR" dirty="0" smtClean="0"/>
              <a:t>DTLS </a:t>
            </a:r>
            <a:r>
              <a:rPr lang="ko-KR" altLang="en-US" dirty="0"/>
              <a:t>는 패킷 누락 시 재전송을 위해 </a:t>
            </a:r>
            <a:r>
              <a:rPr lang="ko-KR" altLang="en-US" dirty="0" smtClean="0"/>
              <a:t>재전송 </a:t>
            </a:r>
            <a:r>
              <a:rPr lang="ko-KR" altLang="en-US" dirty="0"/>
              <a:t>타이머를 </a:t>
            </a:r>
            <a:r>
              <a:rPr lang="ko-KR" altLang="en-US" dirty="0" smtClean="0"/>
              <a:t>사용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최초 </a:t>
            </a:r>
            <a:r>
              <a:rPr lang="en-US" altLang="ko-KR" dirty="0" smtClean="0"/>
              <a:t>1</a:t>
            </a:r>
            <a:r>
              <a:rPr lang="ko-KR" altLang="en-US" dirty="0"/>
              <a:t>초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이후 </a:t>
            </a:r>
            <a:r>
              <a:rPr lang="ko-KR" altLang="en-US" dirty="0" smtClean="0">
                <a:sym typeface="Wingdings" panose="05000000000000000000" pitchFamily="2" charset="2"/>
              </a:rPr>
              <a:t>재전송 마다 </a:t>
            </a:r>
            <a:r>
              <a:rPr lang="en-US" altLang="ko-KR" dirty="0">
                <a:sym typeface="Wingdings" panose="05000000000000000000" pitchFamily="2" charset="2"/>
              </a:rPr>
              <a:t>2</a:t>
            </a:r>
            <a:r>
              <a:rPr lang="ko-KR" altLang="en-US" dirty="0">
                <a:sym typeface="Wingdings" panose="05000000000000000000" pitchFamily="2" charset="2"/>
              </a:rPr>
              <a:t>배씩 </a:t>
            </a:r>
            <a:r>
              <a:rPr lang="en-US" altLang="ko-KR" dirty="0">
                <a:sym typeface="Wingdings" panose="05000000000000000000" pitchFamily="2" charset="2"/>
              </a:rPr>
              <a:t> </a:t>
            </a:r>
            <a:r>
              <a:rPr lang="ko-KR" altLang="en-US" dirty="0">
                <a:sym typeface="Wingdings" panose="05000000000000000000" pitchFamily="2" charset="2"/>
              </a:rPr>
              <a:t>최대 </a:t>
            </a:r>
            <a:r>
              <a:rPr lang="en-US" altLang="ko-KR" dirty="0">
                <a:sym typeface="Wingdings" panose="05000000000000000000" pitchFamily="2" charset="2"/>
              </a:rPr>
              <a:t>60</a:t>
            </a:r>
            <a:r>
              <a:rPr lang="ko-KR" altLang="en-US" dirty="0" smtClean="0">
                <a:sym typeface="Wingdings" panose="05000000000000000000" pitchFamily="2" charset="2"/>
              </a:rPr>
              <a:t>초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(</a:t>
            </a:r>
            <a:r>
              <a:rPr lang="ko-KR" altLang="en-US" dirty="0" smtClean="0">
                <a:sym typeface="Wingdings" panose="05000000000000000000" pitchFamily="2" charset="2"/>
              </a:rPr>
              <a:t>수정 가능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endParaRPr lang="en-US" altLang="ko-KR" dirty="0">
              <a:sym typeface="Wingdings" panose="05000000000000000000" pitchFamily="2" charset="2"/>
            </a:endParaRPr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01E04AA-DDB9-4AA8-AB9C-1CB4039B5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650" y="3758841"/>
            <a:ext cx="4924425" cy="26479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8230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/>
              <a:t>Packet </a:t>
            </a:r>
            <a:r>
              <a:rPr lang="en-US" altLang="ko-KR" b="1" dirty="0" smtClean="0"/>
              <a:t>reordering in handshake</a:t>
            </a:r>
            <a:endParaRPr lang="en-US" altLang="ko-KR" b="1" dirty="0"/>
          </a:p>
          <a:p>
            <a:pPr lvl="1"/>
            <a:r>
              <a:rPr lang="en-US" altLang="ko-KR" dirty="0" smtClean="0"/>
              <a:t>Handshake</a:t>
            </a:r>
            <a:r>
              <a:rPr lang="ko-KR" altLang="en-US" dirty="0" smtClean="0"/>
              <a:t> </a:t>
            </a:r>
            <a:r>
              <a:rPr lang="ko-KR" altLang="en-US" dirty="0"/>
              <a:t>메시지에 </a:t>
            </a:r>
            <a:r>
              <a:rPr lang="en-US" altLang="ko-KR" dirty="0"/>
              <a:t>sequence </a:t>
            </a:r>
            <a:r>
              <a:rPr lang="ko-KR" altLang="en-US" dirty="0"/>
              <a:t>번호를 지정하여 보냄</a:t>
            </a:r>
            <a:endParaRPr lang="en-US" altLang="ko-KR" dirty="0"/>
          </a:p>
          <a:p>
            <a:pPr lvl="1"/>
            <a:r>
              <a:rPr lang="ko-KR" altLang="en-US" dirty="0"/>
              <a:t>만약 기대하던 </a:t>
            </a:r>
            <a:r>
              <a:rPr lang="en-US" altLang="ko-KR" dirty="0"/>
              <a:t>sequence </a:t>
            </a:r>
            <a:r>
              <a:rPr lang="ko-KR" altLang="en-US" dirty="0"/>
              <a:t>가 도착하지않으면</a:t>
            </a:r>
            <a:r>
              <a:rPr lang="en-US" altLang="ko-KR" dirty="0"/>
              <a:t>,</a:t>
            </a:r>
          </a:p>
          <a:p>
            <a:pPr lvl="2"/>
            <a:r>
              <a:rPr lang="ko-KR" altLang="en-US" dirty="0"/>
              <a:t>기대하던 </a:t>
            </a:r>
            <a:r>
              <a:rPr lang="en-US" altLang="ko-KR" dirty="0"/>
              <a:t>sequence </a:t>
            </a:r>
            <a:r>
              <a:rPr lang="ko-KR" altLang="en-US" dirty="0"/>
              <a:t>메시지가 </a:t>
            </a:r>
            <a:r>
              <a:rPr lang="ko-KR" altLang="en-US" dirty="0" smtClean="0"/>
              <a:t>올 때까지 </a:t>
            </a:r>
            <a:r>
              <a:rPr lang="ko-KR" altLang="en-US" dirty="0"/>
              <a:t>모든 메시지를 </a:t>
            </a:r>
            <a:r>
              <a:rPr lang="en-US" altLang="ko-KR" dirty="0"/>
              <a:t>queue </a:t>
            </a:r>
            <a:r>
              <a:rPr lang="ko-KR" altLang="en-US" dirty="0"/>
              <a:t>에 저장</a:t>
            </a:r>
            <a:endParaRPr lang="en-US" altLang="ko-KR" dirty="0"/>
          </a:p>
          <a:p>
            <a:pPr lvl="2"/>
            <a:r>
              <a:rPr lang="ko-KR" altLang="en-US" dirty="0"/>
              <a:t>이후 기대하던 </a:t>
            </a:r>
            <a:r>
              <a:rPr lang="en-US" altLang="ko-KR" dirty="0"/>
              <a:t>sequence </a:t>
            </a:r>
            <a:r>
              <a:rPr lang="ko-KR" altLang="en-US" dirty="0"/>
              <a:t>메시지가 도착하면 다시 </a:t>
            </a:r>
            <a:r>
              <a:rPr lang="ko-KR" altLang="en-US" dirty="0" smtClean="0"/>
              <a:t>시작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031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Message </a:t>
            </a:r>
            <a:r>
              <a:rPr lang="en-US" altLang="ko-KR" b="1" dirty="0" smtClean="0"/>
              <a:t>size in handshake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DTLS handshake </a:t>
            </a:r>
            <a:r>
              <a:rPr lang="ko-KR" altLang="en-US" dirty="0" smtClean="0"/>
              <a:t>메시지는 상대적으로 크다 </a:t>
            </a:r>
            <a:endParaRPr lang="en-US" altLang="ko-KR" dirty="0"/>
          </a:p>
          <a:p>
            <a:pPr lvl="2"/>
            <a:r>
              <a:rPr lang="ko-KR" altLang="en-US" dirty="0" smtClean="0"/>
              <a:t>이론적으로 최대 </a:t>
            </a:r>
            <a:r>
              <a:rPr lang="en-US" altLang="ko-KR" dirty="0" smtClean="0"/>
              <a:t>2^24-1 bytes</a:t>
            </a:r>
          </a:p>
          <a:p>
            <a:pPr lvl="1"/>
            <a:r>
              <a:rPr lang="ko-KR" altLang="en-US" dirty="0" smtClean="0"/>
              <a:t>하지만 </a:t>
            </a:r>
            <a:r>
              <a:rPr lang="en-US" altLang="ko-KR" dirty="0" smtClean="0"/>
              <a:t>UDP </a:t>
            </a:r>
            <a:r>
              <a:rPr lang="ko-KR" altLang="en-US" dirty="0" err="1" smtClean="0"/>
              <a:t>데이터그램은</a:t>
            </a:r>
            <a:r>
              <a:rPr lang="ko-KR" altLang="en-US" dirty="0" smtClean="0"/>
              <a:t> </a:t>
            </a:r>
            <a:r>
              <a:rPr lang="ko-KR" altLang="en-US" dirty="0" smtClean="0"/>
              <a:t>상대적으로 작다</a:t>
            </a:r>
            <a:r>
              <a:rPr lang="en-US" altLang="ko-KR" dirty="0" smtClean="0"/>
              <a:t>..</a:t>
            </a:r>
          </a:p>
          <a:p>
            <a:pPr lvl="2"/>
            <a:r>
              <a:rPr lang="en-US" altLang="ko-KR" dirty="0" smtClean="0"/>
              <a:t>Often </a:t>
            </a:r>
            <a:r>
              <a:rPr lang="en-US" altLang="ko-KR" dirty="0" smtClean="0"/>
              <a:t>limited to </a:t>
            </a:r>
            <a:r>
              <a:rPr lang="en-US" altLang="ko-KR" dirty="0" smtClean="0"/>
              <a:t>&lt; 1500 bytes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DTLS </a:t>
            </a:r>
            <a:r>
              <a:rPr lang="ko-KR" altLang="en-US" dirty="0" smtClean="0"/>
              <a:t>에서는</a:t>
            </a:r>
            <a:r>
              <a:rPr lang="en-US" altLang="ko-KR" dirty="0" smtClean="0"/>
              <a:t> handshake</a:t>
            </a:r>
            <a:r>
              <a:rPr lang="ko-KR" altLang="en-US" dirty="0" smtClean="0"/>
              <a:t> 메시지를 여러 레코드에 걸쳐서 </a:t>
            </a:r>
            <a:r>
              <a:rPr lang="en-US" altLang="ko-KR" dirty="0" smtClean="0"/>
              <a:t>fragmentation </a:t>
            </a:r>
          </a:p>
          <a:p>
            <a:pPr lvl="2"/>
            <a:r>
              <a:rPr lang="ko-KR" altLang="en-US" dirty="0" smtClean="0"/>
              <a:t>각 메시지에 </a:t>
            </a:r>
            <a:r>
              <a:rPr lang="en-US" altLang="ko-KR" dirty="0" smtClean="0"/>
              <a:t>fragment offset </a:t>
            </a:r>
            <a:r>
              <a:rPr lang="ko-KR" altLang="en-US" dirty="0" smtClean="0"/>
              <a:t>과 </a:t>
            </a:r>
            <a:r>
              <a:rPr lang="ko-KR" altLang="en-US" dirty="0" smtClean="0"/>
              <a:t>길이가 포함되어 있음</a:t>
            </a:r>
            <a:endParaRPr lang="en-US" altLang="ko-KR" dirty="0" smtClean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4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Handshake protocol</a:t>
            </a:r>
            <a:endParaRPr lang="en-US" altLang="ko-KR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08471" y="2331139"/>
            <a:ext cx="6048451" cy="35394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Consolas" panose="020B0609020204030204" pitchFamily="49" charset="0"/>
              </a:rPr>
              <a:t> </a:t>
            </a:r>
            <a:r>
              <a:rPr lang="en-US" altLang="ko-KR" sz="1400" dirty="0" err="1">
                <a:latin typeface="Consolas" panose="020B0609020204030204" pitchFamily="49" charset="0"/>
              </a:rPr>
              <a:t>struct</a:t>
            </a:r>
            <a:r>
              <a:rPr lang="en-US" altLang="ko-KR" sz="14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HandshakeType</a:t>
            </a:r>
            <a:r>
              <a:rPr lang="en-US" altLang="ko-KR" sz="1400" dirty="0">
                <a:latin typeface="Consolas" panose="020B0609020204030204" pitchFamily="49" charset="0"/>
              </a:rPr>
              <a:t> </a:t>
            </a:r>
            <a:r>
              <a:rPr lang="en-US" altLang="ko-KR" sz="1400" dirty="0" err="1">
                <a:latin typeface="Consolas" panose="020B0609020204030204" pitchFamily="49" charset="0"/>
              </a:rPr>
              <a:t>msg_type</a:t>
            </a:r>
            <a:r>
              <a:rPr lang="en-US" altLang="ko-KR" sz="1400" dirty="0">
                <a:latin typeface="Consolas" panose="020B0609020204030204" pitchFamily="49" charset="0"/>
              </a:rPr>
              <a:t>;    /* handshake type */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uint24 length;             /* bytes in message */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select (</a:t>
            </a:r>
            <a:r>
              <a:rPr lang="en-US" altLang="ko-KR" sz="1400" dirty="0" err="1">
                <a:latin typeface="Consolas" panose="020B0609020204030204" pitchFamily="49" charset="0"/>
              </a:rPr>
              <a:t>HandshakeType</a:t>
            </a:r>
            <a:r>
              <a:rPr lang="en-US" altLang="ko-KR" sz="1400" dirty="0"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hello_request</a:t>
            </a:r>
            <a:r>
              <a:rPr lang="en-US" altLang="ko-KR" sz="1400" dirty="0">
                <a:latin typeface="Consolas" panose="020B0609020204030204" pitchFamily="49" charset="0"/>
              </a:rPr>
              <a:t>:       </a:t>
            </a:r>
            <a:r>
              <a:rPr lang="en-US" altLang="ko-KR" sz="1400" dirty="0" err="1">
                <a:latin typeface="Consolas" panose="020B0609020204030204" pitchFamily="49" charset="0"/>
              </a:rPr>
              <a:t>HelloRequest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client_hello</a:t>
            </a:r>
            <a:r>
              <a:rPr lang="en-US" altLang="ko-KR" sz="1400" dirty="0">
                <a:latin typeface="Consolas" panose="020B0609020204030204" pitchFamily="49" charset="0"/>
              </a:rPr>
              <a:t>:        </a:t>
            </a:r>
            <a:r>
              <a:rPr lang="en-US" altLang="ko-KR" sz="1400" dirty="0" err="1">
                <a:latin typeface="Consolas" panose="020B0609020204030204" pitchFamily="49" charset="0"/>
              </a:rPr>
              <a:t>ClientHello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server_hello</a:t>
            </a:r>
            <a:r>
              <a:rPr lang="en-US" altLang="ko-KR" sz="1400" dirty="0">
                <a:latin typeface="Consolas" panose="020B0609020204030204" pitchFamily="49" charset="0"/>
              </a:rPr>
              <a:t>:        </a:t>
            </a:r>
            <a:r>
              <a:rPr lang="en-US" altLang="ko-KR" sz="1400" dirty="0" err="1">
                <a:latin typeface="Consolas" panose="020B0609020204030204" pitchFamily="49" charset="0"/>
              </a:rPr>
              <a:t>ServerHello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certificate:         Certificate;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server_key_exchange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ServerKeyExchange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certificate_request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CertificateRequest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server_hello_done</a:t>
            </a:r>
            <a:r>
              <a:rPr lang="en-US" altLang="ko-KR" sz="1400" dirty="0">
                <a:latin typeface="Consolas" panose="020B0609020204030204" pitchFamily="49" charset="0"/>
              </a:rPr>
              <a:t>:   </a:t>
            </a:r>
            <a:r>
              <a:rPr lang="en-US" altLang="ko-KR" sz="1400" dirty="0" err="1">
                <a:latin typeface="Consolas" panose="020B0609020204030204" pitchFamily="49" charset="0"/>
              </a:rPr>
              <a:t>ServerHelloDone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certificate_verify</a:t>
            </a:r>
            <a:r>
              <a:rPr lang="en-US" altLang="ko-KR" sz="1400" dirty="0">
                <a:latin typeface="Consolas" panose="020B0609020204030204" pitchFamily="49" charset="0"/>
              </a:rPr>
              <a:t>: 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CertificateVerify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client_key_exchange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ClientKeyExchange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    case finished:            Finished;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} body;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} Handshake;</a:t>
            </a:r>
            <a:endParaRPr lang="ko-KR" altLang="en-US" sz="1400" dirty="0">
              <a:latin typeface="Consolas" panose="020B0609020204030204" pitchFamily="49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60558" y="1900251"/>
            <a:ext cx="5575069" cy="44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Consolas" panose="020B0609020204030204" pitchFamily="49" charset="0"/>
              </a:rPr>
              <a:t>   </a:t>
            </a:r>
            <a:r>
              <a:rPr lang="en-US" altLang="ko-KR" sz="1400" dirty="0" err="1">
                <a:latin typeface="Consolas" panose="020B0609020204030204" pitchFamily="49" charset="0"/>
              </a:rPr>
              <a:t>struct</a:t>
            </a:r>
            <a:r>
              <a:rPr lang="en-US" altLang="ko-KR" sz="14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</a:t>
            </a:r>
            <a:r>
              <a:rPr lang="en-US" altLang="ko-KR" sz="1400" dirty="0" err="1">
                <a:latin typeface="Consolas" panose="020B0609020204030204" pitchFamily="49" charset="0"/>
              </a:rPr>
              <a:t>HandshakeType</a:t>
            </a:r>
            <a:r>
              <a:rPr lang="en-US" altLang="ko-KR" sz="1400" dirty="0">
                <a:latin typeface="Consolas" panose="020B0609020204030204" pitchFamily="49" charset="0"/>
              </a:rPr>
              <a:t> </a:t>
            </a:r>
            <a:r>
              <a:rPr lang="en-US" altLang="ko-KR" sz="1400" dirty="0" err="1">
                <a:latin typeface="Consolas" panose="020B0609020204030204" pitchFamily="49" charset="0"/>
              </a:rPr>
              <a:t>msg_type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uint24 length;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uint16 </a:t>
            </a:r>
            <a:r>
              <a:rPr lang="en-US" altLang="ko-KR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message_seq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;       </a:t>
            </a:r>
            <a:r>
              <a:rPr lang="en-US" altLang="ko-KR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// New field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     uint24 </a:t>
            </a:r>
            <a:r>
              <a:rPr lang="en-US" altLang="ko-KR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fragment_offset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;   </a:t>
            </a:r>
            <a:r>
              <a:rPr lang="en-US" altLang="ko-KR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// New field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     uint24 </a:t>
            </a:r>
            <a:r>
              <a:rPr lang="en-US" altLang="ko-KR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fragment_length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;   </a:t>
            </a:r>
            <a:r>
              <a:rPr lang="en-US" altLang="ko-KR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// New field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select (</a:t>
            </a:r>
            <a:r>
              <a:rPr lang="en-US" altLang="ko-KR" sz="1400" dirty="0" err="1">
                <a:latin typeface="Consolas" panose="020B0609020204030204" pitchFamily="49" charset="0"/>
              </a:rPr>
              <a:t>HandshakeType</a:t>
            </a:r>
            <a:r>
              <a:rPr lang="en-US" altLang="ko-KR" sz="1400" dirty="0">
                <a:latin typeface="Consolas" panose="020B0609020204030204" pitchFamily="49" charset="0"/>
              </a:rPr>
              <a:t>) {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hello_request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HelloRequest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client_hello</a:t>
            </a:r>
            <a:r>
              <a:rPr lang="en-US" altLang="ko-KR" sz="1400" dirty="0">
                <a:latin typeface="Consolas" panose="020B0609020204030204" pitchFamily="49" charset="0"/>
              </a:rPr>
              <a:t>:  </a:t>
            </a:r>
            <a:r>
              <a:rPr lang="en-US" altLang="ko-KR" sz="1400" dirty="0" err="1">
                <a:latin typeface="Consolas" panose="020B0609020204030204" pitchFamily="49" charset="0"/>
              </a:rPr>
              <a:t>ClientHello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server_hello</a:t>
            </a:r>
            <a:r>
              <a:rPr lang="en-US" altLang="ko-KR" sz="1400" dirty="0">
                <a:latin typeface="Consolas" panose="020B0609020204030204" pitchFamily="49" charset="0"/>
              </a:rPr>
              <a:t>:  </a:t>
            </a:r>
            <a:r>
              <a:rPr lang="en-US" altLang="ko-KR" sz="1400" dirty="0" err="1">
                <a:latin typeface="Consolas" panose="020B0609020204030204" pitchFamily="49" charset="0"/>
              </a:rPr>
              <a:t>ServerHello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case </a:t>
            </a:r>
            <a:r>
              <a:rPr lang="en-US" altLang="ko-KR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hello_verify_request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: </a:t>
            </a:r>
            <a:r>
              <a:rPr lang="en-US" altLang="ko-KR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HelloVerifyRequest</a:t>
            </a:r>
            <a:r>
              <a:rPr lang="en-US" altLang="ko-KR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                               // </a:t>
            </a:r>
            <a:r>
              <a:rPr lang="en-US" altLang="ko-KR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New field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certificate:Certificate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server_key_exchange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ServerKeyExchange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certificate_request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CertificateRequest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server_hello_done:ServerHelloDone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certificate_verify</a:t>
            </a:r>
            <a:r>
              <a:rPr lang="en-US" altLang="ko-KR" sz="1400" dirty="0">
                <a:latin typeface="Consolas" panose="020B0609020204030204" pitchFamily="49" charset="0"/>
              </a:rPr>
              <a:t>:  </a:t>
            </a:r>
            <a:r>
              <a:rPr lang="en-US" altLang="ko-KR" sz="1400" dirty="0" err="1">
                <a:latin typeface="Consolas" panose="020B0609020204030204" pitchFamily="49" charset="0"/>
              </a:rPr>
              <a:t>CertificateVerify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</a:t>
            </a:r>
            <a:r>
              <a:rPr lang="en-US" altLang="ko-KR" sz="1400" dirty="0" err="1">
                <a:latin typeface="Consolas" panose="020B0609020204030204" pitchFamily="49" charset="0"/>
              </a:rPr>
              <a:t>client_key_exchange</a:t>
            </a:r>
            <a:r>
              <a:rPr lang="en-US" altLang="ko-KR" sz="1400" dirty="0">
                <a:latin typeface="Consolas" panose="020B0609020204030204" pitchFamily="49" charset="0"/>
              </a:rPr>
              <a:t>: </a:t>
            </a:r>
            <a:r>
              <a:rPr lang="en-US" altLang="ko-KR" sz="1400" dirty="0" err="1">
                <a:latin typeface="Consolas" panose="020B0609020204030204" pitchFamily="49" charset="0"/>
              </a:rPr>
              <a:t>ClientKeyExchange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case finished: Finished;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} body; } Handshake;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85468" y="6387844"/>
            <a:ext cx="2694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TLS handshake protocol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56422" y="6387844"/>
            <a:ext cx="2992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DTLS handshake protocol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336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Record layer</a:t>
            </a:r>
            <a:endParaRPr lang="en-US" altLang="ko-KR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2957" y="2394065"/>
            <a:ext cx="5650906" cy="37548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Consolas" panose="020B0609020204030204" pitchFamily="49" charset="0"/>
              </a:rPr>
              <a:t> </a:t>
            </a:r>
            <a:r>
              <a:rPr lang="en-US" altLang="ko-KR" sz="1400" dirty="0" err="1">
                <a:latin typeface="Consolas" panose="020B0609020204030204" pitchFamily="49" charset="0"/>
              </a:rPr>
              <a:t>struct</a:t>
            </a:r>
            <a:r>
              <a:rPr lang="en-US" altLang="ko-KR" sz="14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ConnectionEnd</a:t>
            </a:r>
            <a:r>
              <a:rPr lang="en-US" altLang="ko-KR" sz="1400" dirty="0">
                <a:latin typeface="Consolas" panose="020B0609020204030204" pitchFamily="49" charset="0"/>
              </a:rPr>
              <a:t>          entity;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PRFAlgorithm</a:t>
            </a:r>
            <a:r>
              <a:rPr lang="en-US" altLang="ko-KR" sz="1400" dirty="0">
                <a:latin typeface="Consolas" panose="020B0609020204030204" pitchFamily="49" charset="0"/>
              </a:rPr>
              <a:t>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prf_algorithm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BulkCipherAlgorithm</a:t>
            </a:r>
            <a:r>
              <a:rPr lang="en-US" altLang="ko-KR" sz="1400" dirty="0">
                <a:latin typeface="Consolas" panose="020B0609020204030204" pitchFamily="49" charset="0"/>
              </a:rPr>
              <a:t>    </a:t>
            </a:r>
            <a:r>
              <a:rPr lang="en-US" altLang="ko-KR" sz="1400" dirty="0" err="1">
                <a:latin typeface="Consolas" panose="020B0609020204030204" pitchFamily="49" charset="0"/>
              </a:rPr>
              <a:t>bulk_cipher_algorithm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CipherType</a:t>
            </a:r>
            <a:r>
              <a:rPr lang="en-US" altLang="ko-KR" sz="1400" dirty="0">
                <a:latin typeface="Consolas" panose="020B0609020204030204" pitchFamily="49" charset="0"/>
              </a:rPr>
              <a:t>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cipher_type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uint8 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enc_key_length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uint8 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block_length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uint8 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fixed_iv_length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uint8 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record_iv_length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MACAlgorithm</a:t>
            </a:r>
            <a:r>
              <a:rPr lang="en-US" altLang="ko-KR" sz="1400" dirty="0">
                <a:latin typeface="Consolas" panose="020B0609020204030204" pitchFamily="49" charset="0"/>
              </a:rPr>
              <a:t>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mac_algorithm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uint8 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mac_length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uint8 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mac_key_length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CompressionMethod</a:t>
            </a:r>
            <a:r>
              <a:rPr lang="en-US" altLang="ko-KR" sz="1400" dirty="0">
                <a:latin typeface="Consolas" panose="020B0609020204030204" pitchFamily="49" charset="0"/>
              </a:rPr>
              <a:t>      </a:t>
            </a:r>
            <a:r>
              <a:rPr lang="en-US" altLang="ko-KR" sz="1400" dirty="0" err="1">
                <a:latin typeface="Consolas" panose="020B0609020204030204" pitchFamily="49" charset="0"/>
              </a:rPr>
              <a:t>compression_algorithm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opaque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master_secret</a:t>
            </a:r>
            <a:r>
              <a:rPr lang="en-US" altLang="ko-KR" sz="1400" dirty="0">
                <a:latin typeface="Consolas" panose="020B0609020204030204" pitchFamily="49" charset="0"/>
              </a:rPr>
              <a:t>[48];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opaque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client_random</a:t>
            </a:r>
            <a:r>
              <a:rPr lang="en-US" altLang="ko-KR" sz="1400" dirty="0">
                <a:latin typeface="Consolas" panose="020B0609020204030204" pitchFamily="49" charset="0"/>
              </a:rPr>
              <a:t>[32];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    opaque                 </a:t>
            </a:r>
            <a:r>
              <a:rPr lang="en-US" altLang="ko-KR" sz="1400" dirty="0" err="1">
                <a:latin typeface="Consolas" panose="020B0609020204030204" pitchFamily="49" charset="0"/>
              </a:rPr>
              <a:t>server_random</a:t>
            </a:r>
            <a:r>
              <a:rPr lang="en-US" altLang="ko-KR" sz="1400" dirty="0">
                <a:latin typeface="Consolas" panose="020B0609020204030204" pitchFamily="49" charset="0"/>
              </a:rPr>
              <a:t>[32];</a:t>
            </a:r>
          </a:p>
          <a:p>
            <a:r>
              <a:rPr lang="en-US" altLang="ko-KR" sz="1400" dirty="0">
                <a:latin typeface="Consolas" panose="020B0609020204030204" pitchFamily="49" charset="0"/>
              </a:rPr>
              <a:t>      } </a:t>
            </a:r>
            <a:r>
              <a:rPr lang="en-US" altLang="ko-KR" sz="1400" dirty="0" err="1">
                <a:latin typeface="Consolas" panose="020B0609020204030204" pitchFamily="49" charset="0"/>
              </a:rPr>
              <a:t>SecurityParameters</a:t>
            </a:r>
            <a:r>
              <a:rPr lang="en-US" altLang="ko-KR" sz="1400" dirty="0">
                <a:latin typeface="Consolas" panose="020B0609020204030204" pitchFamily="49" charset="0"/>
              </a:rPr>
              <a:t>;</a:t>
            </a:r>
            <a:endParaRPr lang="ko-KR" altLang="en-US" sz="1400" dirty="0">
              <a:latin typeface="Consolas" panose="020B0609020204030204" pitchFamily="49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519949" y="3363561"/>
            <a:ext cx="5575069" cy="18158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Consolas" panose="020B0609020204030204" pitchFamily="49" charset="0"/>
              </a:rPr>
              <a:t> </a:t>
            </a:r>
            <a:r>
              <a:rPr lang="ko-KR" altLang="en-US" sz="1400" dirty="0" err="1">
                <a:latin typeface="Consolas" panose="020B0609020204030204" pitchFamily="49" charset="0"/>
              </a:rPr>
              <a:t>struct</a:t>
            </a:r>
            <a:r>
              <a:rPr lang="ko-KR" altLang="en-US" sz="1400" dirty="0">
                <a:latin typeface="Consolas" panose="020B0609020204030204" pitchFamily="49" charset="0"/>
              </a:rPr>
              <a:t> {</a:t>
            </a: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  </a:t>
            </a:r>
            <a:r>
              <a:rPr lang="ko-KR" altLang="en-US" sz="1400" dirty="0" err="1">
                <a:latin typeface="Consolas" panose="020B0609020204030204" pitchFamily="49" charset="0"/>
              </a:rPr>
              <a:t>ContentType</a:t>
            </a:r>
            <a:r>
              <a:rPr lang="ko-KR" altLang="en-US" sz="1400" dirty="0">
                <a:latin typeface="Consolas" panose="020B0609020204030204" pitchFamily="49" charset="0"/>
              </a:rPr>
              <a:t> </a:t>
            </a:r>
            <a:r>
              <a:rPr lang="ko-KR" altLang="en-US" sz="1400" dirty="0" err="1">
                <a:latin typeface="Consolas" panose="020B0609020204030204" pitchFamily="49" charset="0"/>
              </a:rPr>
              <a:t>type</a:t>
            </a:r>
            <a:r>
              <a:rPr lang="ko-KR" alt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  </a:t>
            </a:r>
            <a:r>
              <a:rPr lang="ko-KR" altLang="en-US" sz="1400" dirty="0" err="1">
                <a:latin typeface="Consolas" panose="020B0609020204030204" pitchFamily="49" charset="0"/>
              </a:rPr>
              <a:t>ProtocolVersion</a:t>
            </a:r>
            <a:r>
              <a:rPr lang="ko-KR" altLang="en-US" sz="1400" dirty="0">
                <a:latin typeface="Consolas" panose="020B0609020204030204" pitchFamily="49" charset="0"/>
              </a:rPr>
              <a:t> </a:t>
            </a:r>
            <a:r>
              <a:rPr lang="ko-KR" altLang="en-US" sz="1400" dirty="0" err="1">
                <a:latin typeface="Consolas" panose="020B0609020204030204" pitchFamily="49" charset="0"/>
              </a:rPr>
              <a:t>version</a:t>
            </a:r>
            <a:r>
              <a:rPr lang="ko-KR" alt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  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uint16 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epoch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; </a:t>
            </a:r>
            <a:r>
              <a:rPr lang="ko-KR" altLang="en-US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           // 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New 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field</a:t>
            </a:r>
            <a:endParaRPr lang="ko-KR" altLang="en-US" sz="1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  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uint48 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sequence_number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;        </a:t>
            </a:r>
            <a:r>
              <a:rPr lang="ko-KR" altLang="en-US" sz="14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// 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New 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field</a:t>
            </a:r>
            <a:endParaRPr lang="ko-KR" altLang="en-US" sz="1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  uint16 </a:t>
            </a:r>
            <a:r>
              <a:rPr lang="ko-KR" altLang="en-US" sz="1400" dirty="0" err="1">
                <a:latin typeface="Consolas" panose="020B0609020204030204" pitchFamily="49" charset="0"/>
              </a:rPr>
              <a:t>length</a:t>
            </a:r>
            <a:r>
              <a:rPr lang="ko-KR" altLang="en-US" sz="1400" dirty="0">
                <a:latin typeface="Consolas" panose="020B0609020204030204" pitchFamily="49" charset="0"/>
              </a:rPr>
              <a:t>;</a:t>
            </a: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  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opaque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fragment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ko-KR" altLang="en-US" sz="1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DTLSPlaintext.length</a:t>
            </a:r>
            <a:r>
              <a:rPr lang="ko-KR" altLang="en-US" sz="1400" b="1" dirty="0">
                <a:solidFill>
                  <a:srgbClr val="FF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ko-KR" altLang="en-US" sz="1400" dirty="0">
                <a:latin typeface="Consolas" panose="020B0609020204030204" pitchFamily="49" charset="0"/>
              </a:rPr>
              <a:t>       } </a:t>
            </a:r>
            <a:r>
              <a:rPr lang="ko-KR" altLang="en-US" sz="1400" dirty="0" err="1">
                <a:latin typeface="Consolas" panose="020B0609020204030204" pitchFamily="49" charset="0"/>
              </a:rPr>
              <a:t>DTLSPlaintext</a:t>
            </a:r>
            <a:r>
              <a:rPr lang="ko-KR" altLang="en-US" sz="14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6523" y="6387844"/>
            <a:ext cx="1868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TLS record layer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96469" y="6387844"/>
            <a:ext cx="2128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DTLS record layer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7289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DTLS vs 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Handshake process</a:t>
            </a:r>
            <a:endParaRPr lang="en-US" altLang="ko-KR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051" name="Picture 3" descr="dtls handshake에 대한 이미지 검색결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363" y="1534898"/>
            <a:ext cx="4191000" cy="498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5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ko-KR" altLang="en-US" b="1" dirty="0" smtClean="0"/>
              <a:t>증폭 공격 </a:t>
            </a:r>
            <a:r>
              <a:rPr lang="en-US" altLang="ko-KR" b="1" dirty="0" smtClean="0"/>
              <a:t>(Amplification attack)</a:t>
            </a:r>
          </a:p>
          <a:p>
            <a:pPr lvl="1"/>
            <a:r>
              <a:rPr lang="en-US" altLang="ko-KR" dirty="0" smtClean="0"/>
              <a:t>UDP</a:t>
            </a:r>
            <a:r>
              <a:rPr lang="ko-KR" altLang="en-US" dirty="0" smtClean="0"/>
              <a:t>는 별다른 인증 절차가 없음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47" y="2686994"/>
            <a:ext cx="5429305" cy="36313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63566" y="6400481"/>
            <a:ext cx="333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&lt;DNS </a:t>
            </a:r>
            <a:r>
              <a:rPr lang="ko-KR" altLang="en-US" b="1" dirty="0" smtClean="0"/>
              <a:t>증폭 </a:t>
            </a:r>
            <a:r>
              <a:rPr lang="en-US" altLang="ko-KR" b="1" dirty="0" err="1" smtClean="0"/>
              <a:t>DDoS</a:t>
            </a:r>
            <a:r>
              <a:rPr lang="en-US" altLang="ko-KR" b="1" dirty="0" smtClean="0"/>
              <a:t> </a:t>
            </a:r>
            <a:r>
              <a:rPr lang="ko-KR" altLang="en-US" b="1" dirty="0" smtClean="0"/>
              <a:t>공격 예시</a:t>
            </a:r>
            <a:r>
              <a:rPr lang="en-US" altLang="ko-KR" b="1" dirty="0" smtClean="0"/>
              <a:t>&gt;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448800" y="938369"/>
            <a:ext cx="25633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</a:rPr>
              <a:t>출처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bsec.tistory.com/1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409" y="2934801"/>
            <a:ext cx="4007514" cy="31357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880485" y="6400481"/>
            <a:ext cx="340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&lt;</a:t>
            </a:r>
            <a:r>
              <a:rPr lang="ko-KR" altLang="en-US" b="1" dirty="0" smtClean="0"/>
              <a:t>증폭 공격을 막기 위한 </a:t>
            </a:r>
            <a:r>
              <a:rPr lang="en-US" altLang="ko-KR" b="1" dirty="0" smtClean="0"/>
              <a:t>HVR&gt;</a:t>
            </a:r>
            <a:endParaRPr lang="ko-KR" altLang="en-US" b="1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250" y="154881"/>
            <a:ext cx="240030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ko-KR" altLang="en-US" b="1" dirty="0" err="1" smtClean="0"/>
              <a:t>리플레이</a:t>
            </a:r>
            <a:r>
              <a:rPr lang="ko-KR" altLang="en-US" b="1" dirty="0" smtClean="0"/>
              <a:t> 공격 </a:t>
            </a:r>
            <a:r>
              <a:rPr lang="en-US" altLang="ko-KR" b="1" dirty="0" smtClean="0"/>
              <a:t>(Replay attack)</a:t>
            </a:r>
          </a:p>
          <a:p>
            <a:pPr lvl="1"/>
            <a:r>
              <a:rPr lang="en-US" altLang="ko-KR" dirty="0" smtClean="0"/>
              <a:t>Anti-replay of DTLS</a:t>
            </a:r>
          </a:p>
          <a:p>
            <a:pPr lvl="2"/>
            <a:r>
              <a:rPr lang="ko-KR" altLang="en-US" dirty="0" smtClean="0"/>
              <a:t>기본적으로 </a:t>
            </a:r>
            <a:r>
              <a:rPr lang="en-US" altLang="ko-KR" dirty="0" smtClean="0"/>
              <a:t>sequence </a:t>
            </a:r>
            <a:r>
              <a:rPr lang="ko-KR" altLang="en-US" dirty="0" smtClean="0"/>
              <a:t>번호 활용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리플레이공격을 막기 위해 전송 받은 기록에 대한 </a:t>
            </a:r>
            <a:r>
              <a:rPr lang="en-US" altLang="ko-KR" dirty="0" smtClean="0"/>
              <a:t>window </a:t>
            </a:r>
            <a:r>
              <a:rPr lang="ko-KR" altLang="en-US" dirty="0" smtClean="0"/>
              <a:t>를 </a:t>
            </a:r>
            <a:r>
              <a:rPr lang="ko-KR" altLang="en-US" dirty="0" smtClean="0"/>
              <a:t>유지함</a:t>
            </a:r>
            <a:endParaRPr lang="en-US" altLang="ko-KR" dirty="0" smtClean="0"/>
          </a:p>
          <a:p>
            <a:pPr marL="1714500" lvl="3" indent="-342900">
              <a:buFont typeface="+mj-lt"/>
              <a:buAutoNum type="arabicPeriod"/>
            </a:pPr>
            <a:r>
              <a:rPr lang="en-US" altLang="ko-KR" dirty="0" smtClean="0"/>
              <a:t>Window </a:t>
            </a:r>
            <a:r>
              <a:rPr lang="ko-KR" altLang="en-US" dirty="0" smtClean="0"/>
              <a:t>안에 포함되지만 중복되는 </a:t>
            </a:r>
            <a:r>
              <a:rPr lang="en-US" altLang="ko-KR" dirty="0" smtClean="0"/>
              <a:t>sequence </a:t>
            </a:r>
            <a:r>
              <a:rPr lang="ko-KR" altLang="en-US" dirty="0" smtClean="0"/>
              <a:t>번호인 경우</a:t>
            </a:r>
            <a:endParaRPr lang="en-US" altLang="ko-KR" dirty="0" smtClean="0"/>
          </a:p>
          <a:p>
            <a:pPr marL="1714500" lvl="3" indent="-342900">
              <a:buFont typeface="+mj-lt"/>
              <a:buAutoNum type="arabicPeriod"/>
            </a:pPr>
            <a:r>
              <a:rPr lang="en-US" altLang="ko-KR" dirty="0" smtClean="0"/>
              <a:t>Window </a:t>
            </a:r>
            <a:r>
              <a:rPr lang="ko-KR" altLang="en-US" dirty="0" smtClean="0"/>
              <a:t>안에 포함되지 않는 </a:t>
            </a:r>
            <a:r>
              <a:rPr lang="en-US" altLang="ko-KR" dirty="0" smtClean="0"/>
              <a:t>sequence </a:t>
            </a:r>
            <a:r>
              <a:rPr lang="ko-KR" altLang="en-US" dirty="0" smtClean="0"/>
              <a:t>번호인 경우</a:t>
            </a:r>
            <a:endParaRPr lang="en-US" altLang="ko-KR" dirty="0" smtClean="0"/>
          </a:p>
          <a:p>
            <a:pPr marL="1371600" lvl="3" indent="0">
              <a:buNone/>
            </a:pPr>
            <a:r>
              <a:rPr lang="en-US" altLang="ko-KR" dirty="0" smtClean="0"/>
              <a:t>-&gt; </a:t>
            </a:r>
            <a:r>
              <a:rPr lang="ko-KR" altLang="en-US" dirty="0" smtClean="0"/>
              <a:t>패킷을 처리하지 않음</a:t>
            </a:r>
            <a:endParaRPr lang="en-US" altLang="ko-KR" dirty="0" smtClean="0"/>
          </a:p>
          <a:p>
            <a:pPr lvl="2"/>
            <a:endParaRPr lang="en-US" altLang="ko-KR" dirty="0" smtClean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1669" y="3644399"/>
            <a:ext cx="1984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&lt;</a:t>
            </a:r>
            <a:r>
              <a:rPr lang="ko-KR" altLang="en-US" b="1" dirty="0" err="1" smtClean="0"/>
              <a:t>리플레이</a:t>
            </a:r>
            <a:r>
              <a:rPr lang="ko-KR" altLang="en-US" b="1" dirty="0" smtClean="0"/>
              <a:t> </a:t>
            </a:r>
            <a:r>
              <a:rPr lang="ko-KR" altLang="en-US" b="1" dirty="0" smtClean="0"/>
              <a:t>공격</a:t>
            </a:r>
            <a:r>
              <a:rPr lang="en-US" altLang="ko-KR" b="1" dirty="0" smtClean="0"/>
              <a:t>&gt;</a:t>
            </a:r>
            <a:endParaRPr lang="ko-KR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305800" y="938369"/>
            <a:ext cx="3771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&lt;</a:t>
            </a:r>
            <a:r>
              <a:rPr lang="ko-KR" altLang="en-US" sz="1200" dirty="0" smtClean="0">
                <a:solidFill>
                  <a:schemeClr val="bg1">
                    <a:lumMod val="50000"/>
                  </a:schemeClr>
                </a:solidFill>
              </a:rPr>
              <a:t>출처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altLang="ko-KR" sz="1200" dirty="0">
                <a:hlinkClick r:id="rId2"/>
              </a:rPr>
              <a:t>https://en.wikipedia.org/wiki/Replay_attack</a:t>
            </a:r>
            <a:r>
              <a:rPr lang="en-US" altLang="ko-KR" sz="1200" dirty="0" smtClean="0">
                <a:solidFill>
                  <a:schemeClr val="bg1">
                    <a:lumMod val="50000"/>
                  </a:schemeClr>
                </a:solidFill>
              </a:rPr>
              <a:t>&gt;</a:t>
            </a:r>
            <a:endParaRPr lang="ko-KR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074" name="Picture 2" descr="replay attack에 대한 이미지 검색결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25" y="1343709"/>
            <a:ext cx="3457575" cy="244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3967574" y="6006850"/>
            <a:ext cx="5029200" cy="307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86685" y="6306326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window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13163" y="5538235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#Sequence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2025670" y="6006850"/>
            <a:ext cx="1927530" cy="307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9011147" y="6006850"/>
            <a:ext cx="1927530" cy="3075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4505498" y="6014945"/>
            <a:ext cx="0" cy="299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5428211" y="6014945"/>
            <a:ext cx="0" cy="299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7273635" y="6014945"/>
            <a:ext cx="0" cy="299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8196348" y="6014945"/>
            <a:ext cx="0" cy="2994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72829" y="5893952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…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269544" y="553823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103209" y="553823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6715" y="553823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445095" y="553823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100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299842" y="553823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101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00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ko-KR" altLang="en-US" dirty="0"/>
              <a:t>인증과정이 끝나면</a:t>
            </a:r>
            <a:r>
              <a:rPr lang="en-US" altLang="ko-KR" dirty="0"/>
              <a:t>, session</a:t>
            </a:r>
            <a:r>
              <a:rPr lang="ko-KR" altLang="en-US" dirty="0"/>
              <a:t> </a:t>
            </a:r>
            <a:r>
              <a:rPr lang="en-US" altLang="ko-KR" dirty="0"/>
              <a:t>key</a:t>
            </a:r>
            <a:r>
              <a:rPr lang="ko-KR" altLang="en-US" dirty="0"/>
              <a:t> 를 활용해서 </a:t>
            </a:r>
            <a:r>
              <a:rPr lang="ko-KR" altLang="en-US" dirty="0" err="1"/>
              <a:t>대칭키</a:t>
            </a:r>
            <a:r>
              <a:rPr lang="ko-KR" altLang="en-US" dirty="0"/>
              <a:t> 암호화 통신 </a:t>
            </a:r>
            <a:r>
              <a:rPr lang="ko-KR" altLang="en-US" dirty="0" smtClean="0"/>
              <a:t>시작</a:t>
            </a:r>
            <a:endParaRPr lang="en-US" altLang="ko-KR" dirty="0"/>
          </a:p>
          <a:p>
            <a:r>
              <a:rPr lang="en-US" altLang="ko-KR" b="1" dirty="0" smtClean="0"/>
              <a:t>DTLS</a:t>
            </a:r>
            <a:r>
              <a:rPr lang="ko-KR" altLang="en-US" b="1" dirty="0" smtClean="0"/>
              <a:t>는 블록 암호를 사용</a:t>
            </a:r>
            <a:endParaRPr lang="en-US" altLang="ko-KR" b="1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B6C78E1-F256-432F-8D85-388118B31A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560"/>
          <a:stretch/>
        </p:blipFill>
        <p:spPr>
          <a:xfrm>
            <a:off x="2838230" y="3429000"/>
            <a:ext cx="7411641" cy="245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9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ko-KR" altLang="en-US" b="1" dirty="0" smtClean="0"/>
              <a:t>블록 암호</a:t>
            </a:r>
            <a:endParaRPr lang="en-US" altLang="ko-KR" b="1" dirty="0"/>
          </a:p>
          <a:p>
            <a:pPr lvl="1"/>
            <a:r>
              <a:rPr lang="ko-KR" altLang="en-US" dirty="0" err="1"/>
              <a:t>평문을</a:t>
            </a:r>
            <a:r>
              <a:rPr lang="ko-KR" altLang="en-US" dirty="0"/>
              <a:t> 고정 사이즈의 블록으로 나누어 암호문을 만드는 방식</a:t>
            </a:r>
            <a:endParaRPr lang="en-US" altLang="ko-KR" dirty="0"/>
          </a:p>
          <a:p>
            <a:pPr lvl="1"/>
            <a:r>
              <a:rPr lang="ko-KR" altLang="en-US" dirty="0"/>
              <a:t>예</a:t>
            </a:r>
            <a:r>
              <a:rPr lang="en-US" altLang="ko-KR" dirty="0"/>
              <a:t>) </a:t>
            </a:r>
            <a:r>
              <a:rPr lang="en-US" altLang="ko-KR" dirty="0" smtClean="0"/>
              <a:t>ECB (</a:t>
            </a:r>
            <a:r>
              <a:rPr lang="en-US" altLang="ko-KR" dirty="0"/>
              <a:t>electronic </a:t>
            </a:r>
            <a:r>
              <a:rPr lang="en-US" altLang="ko-KR" dirty="0" smtClean="0"/>
              <a:t>codebook)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C462648-751A-4E62-A884-C957A8C6FE7B}"/>
              </a:ext>
            </a:extLst>
          </p:cNvPr>
          <p:cNvSpPr/>
          <p:nvPr/>
        </p:nvSpPr>
        <p:spPr>
          <a:xfrm>
            <a:off x="5935655" y="93836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&lt;</a:t>
            </a:r>
            <a:r>
              <a:rPr lang="ko-KR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출처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 http://www.parkjonghyuk.net/lecture/modernCrypto/lecturenote/chap04.pdf</a:t>
            </a: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397" y="3066524"/>
            <a:ext cx="5873258" cy="359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0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ko-KR" altLang="en-US" b="1" dirty="0" smtClean="0"/>
              <a:t>블록 암호</a:t>
            </a:r>
            <a:endParaRPr lang="en-US" altLang="ko-KR" b="1" dirty="0"/>
          </a:p>
          <a:p>
            <a:pPr lvl="1"/>
            <a:r>
              <a:rPr lang="en-US" altLang="ko-KR" dirty="0"/>
              <a:t>ECB</a:t>
            </a:r>
            <a:r>
              <a:rPr lang="ko-KR" altLang="en-US" dirty="0"/>
              <a:t>모드는 너무 단순</a:t>
            </a:r>
            <a:r>
              <a:rPr lang="en-US" altLang="ko-KR" dirty="0"/>
              <a:t>, </a:t>
            </a:r>
            <a:r>
              <a:rPr lang="ko-KR" altLang="en-US" dirty="0"/>
              <a:t>공격에 취약함</a:t>
            </a:r>
            <a:endParaRPr lang="en-US" altLang="ko-KR" dirty="0"/>
          </a:p>
          <a:p>
            <a:pPr lvl="1"/>
            <a:r>
              <a:rPr lang="en-US" altLang="ko-KR" dirty="0" smtClean="0"/>
              <a:t>CBC (</a:t>
            </a:r>
            <a:r>
              <a:rPr lang="en-US" altLang="ko-KR" b="1" dirty="0"/>
              <a:t>cipher-block </a:t>
            </a:r>
            <a:r>
              <a:rPr lang="en-US" altLang="ko-KR" b="1" dirty="0" smtClean="0"/>
              <a:t>chaining</a:t>
            </a:r>
            <a:r>
              <a:rPr lang="en-US" altLang="ko-KR" dirty="0" smtClean="0"/>
              <a:t>) </a:t>
            </a:r>
            <a:r>
              <a:rPr lang="ko-KR" altLang="en-US" dirty="0" smtClean="0"/>
              <a:t>사용</a:t>
            </a:r>
            <a:endParaRPr lang="en-US" altLang="ko-KR" dirty="0"/>
          </a:p>
          <a:p>
            <a:pPr lvl="2"/>
            <a:r>
              <a:rPr lang="ko-KR" altLang="en-US" dirty="0"/>
              <a:t>앞선 블록의 암호화 결과가 </a:t>
            </a:r>
            <a:r>
              <a:rPr lang="ko-KR" altLang="en-US" dirty="0" smtClean="0"/>
              <a:t>추후 </a:t>
            </a:r>
            <a:r>
              <a:rPr lang="ko-KR" altLang="en-US" dirty="0" err="1" smtClean="0"/>
              <a:t>뒷</a:t>
            </a:r>
            <a:r>
              <a:rPr lang="ko-KR" altLang="en-US" dirty="0" smtClean="0"/>
              <a:t> 블록의 암호화에 </a:t>
            </a:r>
            <a:r>
              <a:rPr lang="ko-KR" altLang="en-US" dirty="0"/>
              <a:t>사용되는 방식</a:t>
            </a:r>
            <a:endParaRPr lang="en-US" altLang="ko-KR" dirty="0"/>
          </a:p>
          <a:p>
            <a:pPr lvl="1"/>
            <a:r>
              <a:rPr lang="ko-KR" altLang="en-US" dirty="0"/>
              <a:t>가장 처음 블록은</a:t>
            </a:r>
            <a:r>
              <a:rPr lang="en-US" altLang="ko-KR" dirty="0"/>
              <a:t>??????</a:t>
            </a:r>
          </a:p>
          <a:p>
            <a:pPr lvl="2"/>
            <a:r>
              <a:rPr lang="en-US" altLang="ko-KR" dirty="0"/>
              <a:t>IV (initialization vector) </a:t>
            </a:r>
            <a:r>
              <a:rPr lang="ko-KR" altLang="en-US" dirty="0"/>
              <a:t>사용</a:t>
            </a:r>
            <a:endParaRPr lang="en-US" altLang="ko-KR" dirty="0"/>
          </a:p>
          <a:p>
            <a:pPr lvl="2"/>
            <a:r>
              <a:rPr lang="ko-KR" altLang="en-US" dirty="0"/>
              <a:t>송</a:t>
            </a:r>
            <a:r>
              <a:rPr lang="en-US" altLang="ko-KR" dirty="0"/>
              <a:t>/</a:t>
            </a:r>
            <a:r>
              <a:rPr lang="ko-KR" altLang="en-US" dirty="0"/>
              <a:t>수신자 사이에 미리 공유된 어떤 값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423F3C3-B28D-4A20-9E8D-45406616A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380" y="4130316"/>
            <a:ext cx="5095875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44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/>
              <a:t>BEAST ( </a:t>
            </a:r>
            <a:r>
              <a:rPr lang="en-US" altLang="ko-KR" b="1" dirty="0" smtClean="0"/>
              <a:t>CVE-2011-3389 )</a:t>
            </a:r>
          </a:p>
          <a:p>
            <a:pPr lvl="1"/>
            <a:r>
              <a:rPr lang="en-US" altLang="ko-KR" dirty="0" smtClean="0"/>
              <a:t>TLS </a:t>
            </a:r>
            <a:r>
              <a:rPr lang="en-US" altLang="ko-KR" dirty="0"/>
              <a:t>1.1 </a:t>
            </a:r>
            <a:r>
              <a:rPr lang="ko-KR" altLang="en-US" dirty="0"/>
              <a:t>이전까지는 고정 </a:t>
            </a:r>
            <a:r>
              <a:rPr lang="en-US" altLang="ko-KR" dirty="0"/>
              <a:t>IV </a:t>
            </a:r>
            <a:r>
              <a:rPr lang="ko-KR" altLang="en-US" dirty="0" smtClean="0"/>
              <a:t>기반의 </a:t>
            </a:r>
            <a:r>
              <a:rPr lang="en-US" altLang="ko-KR" dirty="0" smtClean="0"/>
              <a:t>CBC </a:t>
            </a:r>
            <a:r>
              <a:rPr lang="ko-KR" altLang="en-US" dirty="0"/>
              <a:t>암호화를 사용했음</a:t>
            </a:r>
            <a:endParaRPr lang="en-US" altLang="ko-KR" dirty="0"/>
          </a:p>
          <a:p>
            <a:pPr lvl="2"/>
            <a:r>
              <a:rPr lang="ko-KR" altLang="en-US" b="1" dirty="0"/>
              <a:t>선택</a:t>
            </a:r>
            <a:r>
              <a:rPr lang="en-US" altLang="ko-KR" b="1" dirty="0"/>
              <a:t> </a:t>
            </a:r>
            <a:r>
              <a:rPr lang="ko-KR" altLang="en-US" b="1" dirty="0" err="1"/>
              <a:t>평문</a:t>
            </a:r>
            <a:r>
              <a:rPr lang="ko-KR" altLang="en-US" b="1" dirty="0"/>
              <a:t> 공격</a:t>
            </a:r>
            <a:r>
              <a:rPr lang="ko-KR" altLang="en-US" dirty="0"/>
              <a:t>에 취약함</a:t>
            </a:r>
            <a:endParaRPr lang="en-US" altLang="ko-KR" dirty="0"/>
          </a:p>
          <a:p>
            <a:pPr lvl="3"/>
            <a:r>
              <a:rPr lang="ko-KR" altLang="en-US" dirty="0"/>
              <a:t>공격자가 </a:t>
            </a:r>
            <a:r>
              <a:rPr lang="ko-KR" altLang="en-US" dirty="0" err="1"/>
              <a:t>평문을</a:t>
            </a:r>
            <a:r>
              <a:rPr lang="ko-KR" altLang="en-US" dirty="0"/>
              <a:t> 선택해서 해당하는 암호문을 얻을 수 있을 때 발생하는 공격</a:t>
            </a:r>
            <a:endParaRPr lang="en-US" altLang="ko-KR" dirty="0"/>
          </a:p>
          <a:p>
            <a:pPr lvl="3"/>
            <a:r>
              <a:rPr lang="ko-KR" altLang="en-US" dirty="0"/>
              <a:t>여러가지 </a:t>
            </a:r>
            <a:r>
              <a:rPr lang="ko-KR" altLang="en-US" dirty="0" err="1"/>
              <a:t>평문의</a:t>
            </a:r>
            <a:r>
              <a:rPr lang="ko-KR" altLang="en-US" dirty="0"/>
              <a:t> 암호문을 만들어냄으로써 키 값을 </a:t>
            </a:r>
            <a:r>
              <a:rPr lang="ko-KR" altLang="en-US" dirty="0" smtClean="0"/>
              <a:t>유추해 냄</a:t>
            </a:r>
            <a:endParaRPr lang="en-US" altLang="ko-KR" dirty="0" smtClean="0"/>
          </a:p>
          <a:p>
            <a:pPr lvl="3"/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03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/>
              <a:t>BEAST ( </a:t>
            </a:r>
            <a:r>
              <a:rPr lang="en-US" altLang="ko-KR" b="1" dirty="0" smtClean="0"/>
              <a:t>CVE-2011-3389 )</a:t>
            </a:r>
          </a:p>
          <a:p>
            <a:pPr lvl="1"/>
            <a:r>
              <a:rPr lang="en-US" altLang="ko-KR" dirty="0" smtClean="0">
                <a:solidFill>
                  <a:srgbClr val="000000"/>
                </a:solidFill>
                <a:latin typeface="Arial Unicode MS"/>
              </a:rPr>
              <a:t>BEAST </a:t>
            </a:r>
            <a:r>
              <a:rPr lang="ko-KR" altLang="en-US" dirty="0" smtClean="0">
                <a:solidFill>
                  <a:srgbClr val="000000"/>
                </a:solidFill>
                <a:latin typeface="Arial Unicode MS"/>
              </a:rPr>
              <a:t>공격을 통해 패킷 </a:t>
            </a:r>
            <a:r>
              <a:rPr lang="ko-KR" altLang="en-US" dirty="0" err="1" smtClean="0">
                <a:solidFill>
                  <a:srgbClr val="000000"/>
                </a:solidFill>
                <a:latin typeface="Arial Unicode MS"/>
              </a:rPr>
              <a:t>복호화</a:t>
            </a:r>
            <a:r>
              <a:rPr lang="ko-KR" altLang="en-US" dirty="0" smtClean="0">
                <a:solidFill>
                  <a:srgbClr val="000000"/>
                </a:solidFill>
                <a:latin typeface="Arial Unicode MS"/>
              </a:rPr>
              <a:t> 가능</a:t>
            </a:r>
            <a:endParaRPr lang="en-US" altLang="ko-KR" dirty="0" smtClean="0">
              <a:solidFill>
                <a:srgbClr val="000000"/>
              </a:solidFill>
              <a:latin typeface="Arial Unicode MS"/>
            </a:endParaRPr>
          </a:p>
          <a:p>
            <a:pPr lvl="2"/>
            <a:r>
              <a:rPr lang="en-US" altLang="ko-KR" dirty="0" smtClean="0">
                <a:solidFill>
                  <a:srgbClr val="000000"/>
                </a:solidFill>
                <a:latin typeface="Arial Unicode MS"/>
              </a:rPr>
              <a:t>HTTP </a:t>
            </a:r>
            <a:r>
              <a:rPr lang="ko-KR" altLang="en-US" dirty="0" smtClean="0">
                <a:solidFill>
                  <a:srgbClr val="000000"/>
                </a:solidFill>
                <a:latin typeface="Arial Unicode MS"/>
              </a:rPr>
              <a:t>쿠키 </a:t>
            </a:r>
            <a:r>
              <a:rPr lang="ko-KR" altLang="en-US" dirty="0" err="1" smtClean="0">
                <a:solidFill>
                  <a:srgbClr val="000000"/>
                </a:solidFill>
                <a:latin typeface="Arial Unicode MS"/>
              </a:rPr>
              <a:t>복호화</a:t>
            </a:r>
            <a:endParaRPr lang="en-US" altLang="ko-KR" dirty="0" smtClean="0">
              <a:solidFill>
                <a:srgbClr val="000000"/>
              </a:solidFill>
              <a:latin typeface="Arial Unicode MS"/>
            </a:endParaRPr>
          </a:p>
          <a:p>
            <a:pPr lvl="1"/>
            <a:r>
              <a:rPr lang="ko-KR" altLang="en-US" dirty="0" smtClean="0"/>
              <a:t>해결책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TLS </a:t>
            </a:r>
            <a:r>
              <a:rPr lang="en-US" altLang="ko-KR" dirty="0"/>
              <a:t>1.1 </a:t>
            </a:r>
            <a:r>
              <a:rPr lang="ko-KR" altLang="en-US" dirty="0"/>
              <a:t>이후 및 </a:t>
            </a:r>
            <a:r>
              <a:rPr lang="en-US" altLang="ko-KR" dirty="0"/>
              <a:t>DTLS </a:t>
            </a:r>
            <a:r>
              <a:rPr lang="ko-KR" altLang="en-US" dirty="0"/>
              <a:t>는 </a:t>
            </a:r>
            <a:r>
              <a:rPr lang="en-US" altLang="ko-KR" dirty="0"/>
              <a:t>IV</a:t>
            </a:r>
            <a:r>
              <a:rPr lang="ko-KR" altLang="en-US" dirty="0"/>
              <a:t>를 </a:t>
            </a:r>
            <a:r>
              <a:rPr lang="ko-KR" altLang="en-US" dirty="0" smtClean="0"/>
              <a:t>랜덤 하게 </a:t>
            </a:r>
            <a:r>
              <a:rPr lang="ko-KR" altLang="en-US" dirty="0"/>
              <a:t>선택하는 </a:t>
            </a:r>
            <a:r>
              <a:rPr lang="ko-KR" altLang="en-US" dirty="0" smtClean="0"/>
              <a:t>블록 암호 </a:t>
            </a:r>
            <a:r>
              <a:rPr lang="ko-KR" altLang="en-US" dirty="0"/>
              <a:t>알고리즘을 </a:t>
            </a:r>
            <a:r>
              <a:rPr lang="ko-KR" altLang="en-US" dirty="0" smtClean="0"/>
              <a:t>활용</a:t>
            </a:r>
            <a:endParaRPr lang="en-US" altLang="ko-KR" dirty="0" smtClean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55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CRIME ATTACK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(CVE-2012-4929)</a:t>
            </a:r>
          </a:p>
          <a:p>
            <a:pPr lvl="1"/>
            <a:r>
              <a:rPr lang="en-US" altLang="ko-KR" dirty="0" smtClean="0"/>
              <a:t>Compression </a:t>
            </a:r>
            <a:r>
              <a:rPr lang="ko-KR" altLang="en-US" dirty="0" smtClean="0"/>
              <a:t>알고리즘의 취약점을 겨냥한 공격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TLS </a:t>
            </a:r>
            <a:r>
              <a:rPr lang="ko-KR" altLang="en-US" dirty="0" smtClean="0"/>
              <a:t>압축 알고리즘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2"/>
            <a:endParaRPr lang="en-US" altLang="ko-KR" dirty="0"/>
          </a:p>
          <a:p>
            <a:pPr lvl="2"/>
            <a:endParaRPr lang="en-US" altLang="ko-KR" dirty="0" smtClean="0"/>
          </a:p>
          <a:p>
            <a:pPr lvl="2"/>
            <a:r>
              <a:rPr lang="en-US" altLang="ko-KR" dirty="0" smtClean="0"/>
              <a:t>For bandwidth efficiency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976851" y="938369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www.acunetix.com/blog/articles/tls-vulnerabilities-attacks-final-part/&gt;</a:t>
            </a:r>
            <a:endParaRPr lang="ko-KR" altLang="en-US" sz="1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538" y="3194392"/>
            <a:ext cx="748665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CRIME ATTACK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(CVE-2012-4929)</a:t>
            </a:r>
          </a:p>
          <a:p>
            <a:pPr lvl="1"/>
            <a:r>
              <a:rPr lang="en-US" altLang="ko-KR" dirty="0" smtClean="0"/>
              <a:t>Compression </a:t>
            </a:r>
            <a:r>
              <a:rPr lang="ko-KR" altLang="en-US" dirty="0" smtClean="0"/>
              <a:t>알고리즘의 취약점을 겨냥한 공격</a:t>
            </a:r>
            <a:endParaRPr lang="en-US" altLang="ko-KR" dirty="0" smtClean="0"/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976851" y="938369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www.acunetix.com/blog/articles/tls-vulnerabilities-attacks-final-part/&gt;</a:t>
            </a:r>
            <a:endParaRPr lang="ko-KR" altLang="en-US" sz="1200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0" y="2551054"/>
            <a:ext cx="668655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5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CRIME ATTACK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(CVE-2012-4929)</a:t>
            </a:r>
          </a:p>
          <a:p>
            <a:pPr lvl="1"/>
            <a:r>
              <a:rPr lang="en-US" altLang="ko-KR" dirty="0" smtClean="0"/>
              <a:t>Compression </a:t>
            </a:r>
            <a:r>
              <a:rPr lang="ko-KR" altLang="en-US" dirty="0" smtClean="0"/>
              <a:t>알고리즘의 취약점을 겨냥한 공격</a:t>
            </a:r>
            <a:endParaRPr lang="en-US" altLang="ko-KR" dirty="0" smtClean="0"/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25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5976851" y="938369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www.acunetix.com/blog/articles/tls-vulnerabilities-attacks-final-part/&gt;</a:t>
            </a:r>
            <a:endParaRPr lang="ko-KR" altLang="en-US" sz="1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396" y="2747406"/>
            <a:ext cx="9066004" cy="38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2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ORACLE PADDING ATTACK</a:t>
            </a:r>
          </a:p>
          <a:p>
            <a:pPr lvl="1"/>
            <a:r>
              <a:rPr lang="en-US" altLang="ko-KR" dirty="0" smtClean="0"/>
              <a:t>Padding?</a:t>
            </a:r>
          </a:p>
          <a:p>
            <a:pPr lvl="2"/>
            <a:r>
              <a:rPr lang="ko-KR" altLang="en-US" dirty="0" smtClean="0"/>
              <a:t>블록 암호 과정에서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마지막 블록의 사이즈를 고정 값으로 맞추기 위해 넣는 임시 값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일반적으로 </a:t>
            </a:r>
            <a:r>
              <a:rPr lang="en-US" altLang="ko-KR" dirty="0" smtClean="0"/>
              <a:t>t </a:t>
            </a:r>
            <a:r>
              <a:rPr lang="ko-KR" altLang="en-US" dirty="0" smtClean="0"/>
              <a:t>바이트의 빈칸을 채울 때</a:t>
            </a:r>
            <a:r>
              <a:rPr lang="en-US" altLang="ko-KR" dirty="0" smtClean="0"/>
              <a:t>, t </a:t>
            </a:r>
            <a:r>
              <a:rPr lang="ko-KR" altLang="en-US" dirty="0" smtClean="0"/>
              <a:t>값을 </a:t>
            </a:r>
            <a:r>
              <a:rPr lang="en-US" altLang="ko-KR" dirty="0" smtClean="0"/>
              <a:t>t </a:t>
            </a:r>
            <a:r>
              <a:rPr lang="ko-KR" altLang="en-US" dirty="0" smtClean="0"/>
              <a:t>바이트만큼 채워 줌</a:t>
            </a:r>
            <a:endParaRPr lang="en-US" altLang="ko-KR" dirty="0" smtClean="0"/>
          </a:p>
          <a:p>
            <a:pPr marL="914400" lvl="2" indent="0">
              <a:buNone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06" y="1979253"/>
            <a:ext cx="7962900" cy="46101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8860316" y="916184"/>
            <a:ext cx="3098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sang-gamja.tistory.com/76&gt;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1740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ORACLE PADDING ATTACK</a:t>
            </a:r>
          </a:p>
          <a:p>
            <a:pPr lvl="1"/>
            <a:r>
              <a:rPr lang="ko-KR" altLang="en-US" dirty="0" smtClean="0"/>
              <a:t>문제는</a:t>
            </a:r>
            <a:r>
              <a:rPr lang="en-US" altLang="ko-KR" dirty="0"/>
              <a:t> </a:t>
            </a:r>
            <a:r>
              <a:rPr lang="ko-KR" altLang="en-US" dirty="0" smtClean="0"/>
              <a:t>서버의 응답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CBC</a:t>
            </a:r>
            <a:r>
              <a:rPr lang="ko-KR" altLang="en-US" dirty="0" smtClean="0"/>
              <a:t>모드의 블록 암호화를 사용하는 어플리케이션에 조작된 암호문 값을 입력 할 때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올바른 암호화 값 </a:t>
            </a:r>
            <a:r>
              <a:rPr lang="en-US" altLang="ko-KR" dirty="0" smtClean="0"/>
              <a:t>-&gt; 200 OK</a:t>
            </a:r>
          </a:p>
          <a:p>
            <a:pPr lvl="3"/>
            <a:r>
              <a:rPr lang="ko-KR" altLang="en-US" dirty="0" smtClean="0"/>
              <a:t>패딩이 올바르지 않은 암호화 값 </a:t>
            </a:r>
            <a:r>
              <a:rPr lang="en-US" altLang="ko-KR" dirty="0" smtClean="0"/>
              <a:t>-&gt; 500 Internal Server Error</a:t>
            </a:r>
          </a:p>
          <a:p>
            <a:pPr lvl="3"/>
            <a:r>
              <a:rPr lang="ko-KR" altLang="en-US" dirty="0" smtClean="0"/>
              <a:t>패딩은 올바른 값 이나 잘못된 암호문 </a:t>
            </a:r>
            <a:r>
              <a:rPr lang="en-US" altLang="ko-KR" dirty="0" smtClean="0"/>
              <a:t>-&gt; 200 OK - Custom Error Message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216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ORACLE PADDING ATTACK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0714" y="2180013"/>
            <a:ext cx="7324725" cy="4343400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8860316" y="916184"/>
            <a:ext cx="3098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sang-gamja.tistory.com/76&gt;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2803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ORACLE PADDING ATTACK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860316" y="916184"/>
            <a:ext cx="3098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sang-gamja.tistory.com/76&gt;</a:t>
            </a:r>
            <a:endParaRPr lang="ko-KR" altLang="en-US" sz="12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838" y="2312556"/>
            <a:ext cx="72580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ORACLE PADDING ATTACK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860316" y="916184"/>
            <a:ext cx="30987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sang-gamja.tistory.com/76&gt;</a:t>
            </a:r>
            <a:endParaRPr lang="ko-KR" altLang="en-US" sz="12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938" y="2448904"/>
            <a:ext cx="7286625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9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Attack to DTLS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1" y="1429793"/>
            <a:ext cx="11670784" cy="5342123"/>
          </a:xfrm>
        </p:spPr>
        <p:txBody>
          <a:bodyPr>
            <a:normAutofit/>
          </a:bodyPr>
          <a:lstStyle/>
          <a:p>
            <a:r>
              <a:rPr lang="en-US" altLang="ko-KR" b="1" dirty="0" smtClean="0"/>
              <a:t>Downgrade attack</a:t>
            </a:r>
          </a:p>
          <a:p>
            <a:pPr lvl="1"/>
            <a:r>
              <a:rPr lang="ko-KR" altLang="en-US" dirty="0" smtClean="0"/>
              <a:t>해결책</a:t>
            </a:r>
            <a:r>
              <a:rPr lang="en-US" altLang="ko-KR" dirty="0" smtClean="0"/>
              <a:t>&gt; SSL 3.0 </a:t>
            </a:r>
            <a:r>
              <a:rPr lang="ko-KR" altLang="en-US" dirty="0" smtClean="0"/>
              <a:t>사용금지</a:t>
            </a:r>
            <a:r>
              <a:rPr lang="en-US" altLang="ko-KR" dirty="0" smtClean="0"/>
              <a:t>..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086" y="2744913"/>
            <a:ext cx="7099554" cy="337689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976851" y="938369"/>
            <a:ext cx="6026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ko-KR" altLang="en-US" sz="1200" dirty="0" smtClean="0"/>
              <a:t>출처</a:t>
            </a:r>
            <a:r>
              <a:rPr lang="en-US" altLang="ko-KR" sz="1200" dirty="0" smtClean="0"/>
              <a:t>: https</a:t>
            </a:r>
            <a:r>
              <a:rPr lang="en-US" altLang="ko-KR" sz="1200" dirty="0"/>
              <a:t>://</a:t>
            </a:r>
            <a:r>
              <a:rPr lang="en-US" altLang="ko-KR" sz="1200" dirty="0" smtClean="0"/>
              <a:t>www.acunetix.com/blog/articles/tls-vulnerabilities-attacks-final-part/&gt;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8912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관련 연구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1429793"/>
            <a:ext cx="11903173" cy="53421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1900" b="1" dirty="0"/>
              <a:t>[DCOSS 12</a:t>
            </a:r>
            <a:r>
              <a:rPr lang="en-US" altLang="ko-KR" sz="1900" b="1" dirty="0" smtClean="0"/>
              <a:t>’] </a:t>
            </a:r>
          </a:p>
          <a:p>
            <a:pPr lvl="1">
              <a:lnSpc>
                <a:spcPct val="100000"/>
              </a:lnSpc>
            </a:pPr>
            <a:r>
              <a:rPr lang="en-US" altLang="ko-KR" sz="1500" dirty="0" smtClean="0"/>
              <a:t>6LoWPAN </a:t>
            </a:r>
            <a:r>
              <a:rPr lang="en-US" altLang="ko-KR" sz="1500" dirty="0"/>
              <a:t>compressed </a:t>
            </a:r>
            <a:r>
              <a:rPr lang="en-US" altLang="ko-KR" sz="1500" b="1" dirty="0"/>
              <a:t>DTLS </a:t>
            </a:r>
            <a:r>
              <a:rPr lang="en-US" altLang="ko-KR" sz="1500" dirty="0"/>
              <a:t>for </a:t>
            </a:r>
            <a:r>
              <a:rPr lang="en-US" altLang="ko-KR" sz="1500" b="1" dirty="0" err="1" smtClean="0"/>
              <a:t>CoAP</a:t>
            </a:r>
            <a:endParaRPr lang="en-US" altLang="ko-KR" sz="1500" b="1" dirty="0" smtClean="0"/>
          </a:p>
          <a:p>
            <a:pPr>
              <a:lnSpc>
                <a:spcPct val="100000"/>
              </a:lnSpc>
            </a:pPr>
            <a:r>
              <a:rPr lang="en-US" altLang="ko-KR" sz="1900" b="1" dirty="0" smtClean="0"/>
              <a:t>[</a:t>
            </a:r>
            <a:r>
              <a:rPr lang="en-US" altLang="ko-KR" sz="1900" b="1" dirty="0"/>
              <a:t>Ad Hoc Networks 13</a:t>
            </a:r>
            <a:r>
              <a:rPr lang="en-US" altLang="ko-KR" sz="1900" b="1" dirty="0" smtClean="0"/>
              <a:t>’] </a:t>
            </a:r>
          </a:p>
          <a:p>
            <a:pPr lvl="1">
              <a:lnSpc>
                <a:spcPct val="100000"/>
              </a:lnSpc>
            </a:pPr>
            <a:r>
              <a:rPr lang="en-US" altLang="ko-KR" sz="1500" b="1" dirty="0" smtClean="0"/>
              <a:t>DTLS</a:t>
            </a:r>
            <a:r>
              <a:rPr lang="en-US" altLang="ko-KR" sz="1500" b="1" dirty="0"/>
              <a:t> </a:t>
            </a:r>
            <a:r>
              <a:rPr lang="en-US" altLang="ko-KR" sz="1500" dirty="0"/>
              <a:t>based security and two-way authentication for the </a:t>
            </a:r>
            <a:r>
              <a:rPr lang="en-US" altLang="ko-KR" sz="1500" b="1" dirty="0"/>
              <a:t>Internet of </a:t>
            </a:r>
            <a:r>
              <a:rPr lang="en-US" altLang="ko-KR" sz="1500" b="1" dirty="0" smtClean="0"/>
              <a:t>Things</a:t>
            </a:r>
            <a:endParaRPr lang="en-US" altLang="ko-KR" sz="1500" b="1" i="1" dirty="0" smtClean="0"/>
          </a:p>
          <a:p>
            <a:pPr>
              <a:lnSpc>
                <a:spcPct val="100000"/>
              </a:lnSpc>
            </a:pPr>
            <a:r>
              <a:rPr lang="en-US" altLang="ko-KR" sz="1900" b="1" dirty="0" smtClean="0"/>
              <a:t>[</a:t>
            </a:r>
            <a:r>
              <a:rPr lang="en-US" altLang="ko-KR" sz="1900" b="1" dirty="0"/>
              <a:t>ISSCC 18</a:t>
            </a:r>
            <a:r>
              <a:rPr lang="en-US" altLang="ko-KR" sz="1900" b="1" dirty="0" smtClean="0"/>
              <a:t>’] </a:t>
            </a:r>
          </a:p>
          <a:p>
            <a:pPr lvl="1">
              <a:lnSpc>
                <a:spcPct val="100000"/>
              </a:lnSpc>
            </a:pPr>
            <a:r>
              <a:rPr lang="en-US" altLang="ko-KR" sz="1500" dirty="0" smtClean="0"/>
              <a:t>An </a:t>
            </a:r>
            <a:r>
              <a:rPr lang="en-US" altLang="ko-KR" sz="1500" dirty="0"/>
              <a:t>energy-efficient reconfigurable </a:t>
            </a:r>
            <a:r>
              <a:rPr lang="en-US" altLang="ko-KR" sz="1500" b="1" dirty="0"/>
              <a:t>DTLS</a:t>
            </a:r>
            <a:r>
              <a:rPr lang="en-US" altLang="ko-KR" sz="1500" dirty="0"/>
              <a:t> cryptographic engine for End-to-End security </a:t>
            </a:r>
            <a:r>
              <a:rPr lang="en-US" altLang="ko-KR" sz="1500" dirty="0" smtClean="0"/>
              <a:t>in </a:t>
            </a:r>
            <a:r>
              <a:rPr lang="en-US" altLang="ko-KR" sz="1500" b="1" dirty="0" err="1" smtClean="0"/>
              <a:t>IoT</a:t>
            </a:r>
            <a:r>
              <a:rPr lang="en-US" altLang="ko-KR" sz="1500" dirty="0" smtClean="0"/>
              <a:t> applications</a:t>
            </a:r>
            <a:endParaRPr lang="en-US" altLang="ko-KR" sz="1500" b="1" dirty="0" smtClean="0"/>
          </a:p>
          <a:p>
            <a:pPr>
              <a:lnSpc>
                <a:spcPct val="100000"/>
              </a:lnSpc>
            </a:pPr>
            <a:r>
              <a:rPr lang="en-US" altLang="ko-KR" sz="1900" b="1" dirty="0" smtClean="0"/>
              <a:t>[</a:t>
            </a:r>
            <a:r>
              <a:rPr lang="en-US" altLang="ko-KR" sz="1900" b="1" dirty="0" err="1" smtClean="0"/>
              <a:t>Mobisys</a:t>
            </a:r>
            <a:r>
              <a:rPr lang="en-US" altLang="ko-KR" sz="1900" b="1" dirty="0" smtClean="0"/>
              <a:t> 19’]</a:t>
            </a:r>
          </a:p>
          <a:p>
            <a:pPr lvl="1">
              <a:lnSpc>
                <a:spcPct val="100000"/>
              </a:lnSpc>
            </a:pPr>
            <a:r>
              <a:rPr lang="en-US" altLang="ko-KR" sz="1600" dirty="0"/>
              <a:t>Towards Supporting </a:t>
            </a:r>
            <a:r>
              <a:rPr lang="en-US" altLang="ko-KR" sz="1600" b="1" dirty="0" err="1"/>
              <a:t>IoT</a:t>
            </a:r>
            <a:r>
              <a:rPr lang="en-US" altLang="ko-KR" sz="1600" b="1" dirty="0"/>
              <a:t> Device </a:t>
            </a:r>
            <a:r>
              <a:rPr lang="en-US" altLang="ko-KR" sz="1600" dirty="0"/>
              <a:t>Storage and Network Security Using </a:t>
            </a:r>
            <a:r>
              <a:rPr lang="en-US" altLang="ko-KR" sz="1600" b="1" dirty="0" smtClean="0"/>
              <a:t>DTLS</a:t>
            </a:r>
          </a:p>
          <a:p>
            <a:pPr>
              <a:lnSpc>
                <a:spcPct val="100000"/>
              </a:lnSpc>
            </a:pPr>
            <a:r>
              <a:rPr lang="en-US" altLang="ko-KR" sz="2000" b="1" dirty="0" smtClean="0"/>
              <a:t>…</a:t>
            </a:r>
            <a:endParaRPr lang="en-US" altLang="ko-KR" sz="1900" b="1" dirty="0"/>
          </a:p>
          <a:p>
            <a:pPr>
              <a:lnSpc>
                <a:spcPct val="100000"/>
              </a:lnSpc>
            </a:pPr>
            <a:r>
              <a:rPr lang="en-US" altLang="ko-KR" sz="1900" b="1" dirty="0" smtClean="0"/>
              <a:t>DTLS</a:t>
            </a:r>
            <a:r>
              <a:rPr lang="ko-KR" altLang="en-US" sz="1900" dirty="0" smtClean="0"/>
              <a:t>의 </a:t>
            </a:r>
            <a:r>
              <a:rPr lang="ko-KR" altLang="en-US" sz="1900" dirty="0" err="1" smtClean="0"/>
              <a:t>보안성</a:t>
            </a:r>
            <a:r>
              <a:rPr lang="ko-KR" altLang="en-US" sz="1900" dirty="0" smtClean="0"/>
              <a:t> 강화 및 경량화에 관한 연구는 꾸준히 진행 중</a:t>
            </a:r>
            <a:r>
              <a:rPr lang="en-US" altLang="ko-KR" sz="1900" dirty="0" smtClean="0"/>
              <a:t>!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90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A88F64-6F2D-45BC-B5C3-D00CFDA7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Q&amp;A</a:t>
            </a:r>
            <a:endParaRPr lang="ko-KR" altLang="en-US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B134D8-CE01-48AB-9379-712A33CED0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470" y="3429000"/>
            <a:ext cx="11710813" cy="30860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ko-KR" sz="13800" b="1" dirty="0"/>
              <a:t>Thank you</a:t>
            </a:r>
          </a:p>
          <a:p>
            <a:pPr marL="0" indent="0" algn="ctr">
              <a:buNone/>
            </a:pPr>
            <a:endParaRPr lang="en-US" altLang="ko-KR" sz="4400" b="1" dirty="0"/>
          </a:p>
          <a:p>
            <a:pPr marL="0" indent="0" algn="ctr">
              <a:buNone/>
            </a:pPr>
            <a:r>
              <a:rPr lang="en-US" altLang="ko-KR" sz="4400" b="1" dirty="0"/>
              <a:t>&lt;seunghoonwoo@korea.ac.kr&gt;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B5D20CF-397A-451B-84BF-DB13866B5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DA885-5356-4B12-A793-9925FD0B30C9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90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1286</TotalTime>
  <Words>1172</Words>
  <Application>Microsoft Office PowerPoint</Application>
  <PresentationFormat>와이드스크린</PresentationFormat>
  <Paragraphs>292</Paragraphs>
  <Slides>33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0" baseType="lpstr">
      <vt:lpstr>Arial Unicode MS</vt:lpstr>
      <vt:lpstr>맑은 고딕</vt:lpstr>
      <vt:lpstr>함초롬돋움</vt:lpstr>
      <vt:lpstr>Arial</vt:lpstr>
      <vt:lpstr>Consolas</vt:lpstr>
      <vt:lpstr>Wingdings</vt:lpstr>
      <vt:lpstr>Office 테마</vt:lpstr>
      <vt:lpstr>DTLS 튜토리얼 (RFC 4347, 6347) (RFC 5246)</vt:lpstr>
      <vt:lpstr>목차</vt:lpstr>
      <vt:lpstr>SSL/TLS 리뷰</vt:lpstr>
      <vt:lpstr>SSL/TLS 리뷰</vt:lpstr>
      <vt:lpstr>DTLS vs TLS</vt:lpstr>
      <vt:lpstr>DTLS vs TLS</vt:lpstr>
      <vt:lpstr>DTLS vs TLS</vt:lpstr>
      <vt:lpstr>DTLS vs TLS</vt:lpstr>
      <vt:lpstr>DTLS vs TLS</vt:lpstr>
      <vt:lpstr>DTLS vs TLS</vt:lpstr>
      <vt:lpstr>DTLS vs TLS</vt:lpstr>
      <vt:lpstr>DTLS vs TLS</vt:lpstr>
      <vt:lpstr>DTLS vs TLS</vt:lpstr>
      <vt:lpstr>DTLS vs TLS</vt:lpstr>
      <vt:lpstr>DTLS vs 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Attack to DTLS</vt:lpstr>
      <vt:lpstr>관련 연구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Woo SeungHoon</dc:creator>
  <cp:lastModifiedBy>Woo SeungHoon</cp:lastModifiedBy>
  <cp:revision>126</cp:revision>
  <cp:lastPrinted>2019-09-18T04:10:23Z</cp:lastPrinted>
  <dcterms:created xsi:type="dcterms:W3CDTF">2019-09-14T14:34:32Z</dcterms:created>
  <dcterms:modified xsi:type="dcterms:W3CDTF">2019-11-12T20:02:57Z</dcterms:modified>
</cp:coreProperties>
</file>