
<file path=[Content_Types].xml><?xml version="1.0" encoding="utf-8"?>
<Types xmlns="http://schemas.openxmlformats.org/package/2006/content-types">
  <Default Extension="tmp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70" r:id="rId6"/>
    <p:sldId id="260" r:id="rId7"/>
    <p:sldId id="261" r:id="rId8"/>
    <p:sldId id="268" r:id="rId9"/>
    <p:sldId id="262" r:id="rId10"/>
    <p:sldId id="263" r:id="rId11"/>
    <p:sldId id="264" r:id="rId12"/>
    <p:sldId id="265" r:id="rId13"/>
    <p:sldId id="269" r:id="rId14"/>
    <p:sldId id="267" r:id="rId15"/>
  </p:sldIdLst>
  <p:sldSz cx="12192000" cy="6858000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56315" autoAdjust="0"/>
  </p:normalViewPr>
  <p:slideViewPr>
    <p:cSldViewPr snapToGrid="0">
      <p:cViewPr varScale="1">
        <p:scale>
          <a:sx n="38" d="100"/>
          <a:sy n="38" d="100"/>
        </p:scale>
        <p:origin x="2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F99D4-DDCA-424B-8102-EFE8C28B3B18}" type="datetimeFigureOut">
              <a:rPr lang="ko-KR" altLang="en-US" smtClean="0"/>
              <a:t>2014-03-24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BF0D2-7B44-42EB-AD15-10AE422A6F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2010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BFCE3F-026D-40AA-B278-60895D9EEE47}" type="datetimeFigureOut">
              <a:rPr lang="ko-KR" altLang="en-US" smtClean="0"/>
              <a:t>2014-03-24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CA39B3-EE85-432D-A911-3104D3D08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6272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39B3-EE85-432D-A911-3104D3D0821E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7965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39B3-EE85-432D-A911-3104D3D0821E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20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39B3-EE85-432D-A911-3104D3D0821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402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39B3-EE85-432D-A911-3104D3D0821E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262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39B3-EE85-432D-A911-3104D3D0821E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3069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39B3-EE85-432D-A911-3104D3D0821E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088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39B3-EE85-432D-A911-3104D3D0821E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81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39B3-EE85-432D-A911-3104D3D0821E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0524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39B3-EE85-432D-A911-3104D3D0821E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3349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39B3-EE85-432D-A911-3104D3D0821E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1667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39B3-EE85-432D-A911-3104D3D0821E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80840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39B3-EE85-432D-A911-3104D3D0821E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709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39B3-EE85-432D-A911-3104D3D0821E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8063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39B3-EE85-432D-A911-3104D3D0821E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166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F218B-7159-415B-90F8-5E31BBE95989}" type="datetimeFigureOut">
              <a:rPr lang="ko-KR" altLang="en-US" smtClean="0"/>
              <a:t>2014-03-24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E0E64-31B9-48C0-BD58-CCD652E2F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834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F218B-7159-415B-90F8-5E31BBE95989}" type="datetimeFigureOut">
              <a:rPr lang="ko-KR" altLang="en-US" smtClean="0"/>
              <a:t>2014-03-24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E0E64-31B9-48C0-BD58-CCD652E2F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1825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F218B-7159-415B-90F8-5E31BBE95989}" type="datetimeFigureOut">
              <a:rPr lang="ko-KR" altLang="en-US" smtClean="0"/>
              <a:t>2014-03-24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E0E64-31B9-48C0-BD58-CCD652E2F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894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F218B-7159-415B-90F8-5E31BBE95989}" type="datetimeFigureOut">
              <a:rPr lang="ko-KR" altLang="en-US" smtClean="0"/>
              <a:t>2014-03-24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E0E64-31B9-48C0-BD58-CCD652E2F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8881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F218B-7159-415B-90F8-5E31BBE95989}" type="datetimeFigureOut">
              <a:rPr lang="ko-KR" altLang="en-US" smtClean="0"/>
              <a:t>2014-03-24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E0E64-31B9-48C0-BD58-CCD652E2F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3882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F218B-7159-415B-90F8-5E31BBE95989}" type="datetimeFigureOut">
              <a:rPr lang="ko-KR" altLang="en-US" smtClean="0"/>
              <a:t>2014-03-24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E0E64-31B9-48C0-BD58-CCD652E2F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5017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F218B-7159-415B-90F8-5E31BBE95989}" type="datetimeFigureOut">
              <a:rPr lang="ko-KR" altLang="en-US" smtClean="0"/>
              <a:t>2014-03-24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E0E64-31B9-48C0-BD58-CCD652E2F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2083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F218B-7159-415B-90F8-5E31BBE95989}" type="datetimeFigureOut">
              <a:rPr lang="ko-KR" altLang="en-US" smtClean="0"/>
              <a:t>2014-03-24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E0E64-31B9-48C0-BD58-CCD652E2F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9360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F218B-7159-415B-90F8-5E31BBE95989}" type="datetimeFigureOut">
              <a:rPr lang="ko-KR" altLang="en-US" smtClean="0"/>
              <a:t>2014-03-24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E0E64-31B9-48C0-BD58-CCD652E2F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1180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F218B-7159-415B-90F8-5E31BBE95989}" type="datetimeFigureOut">
              <a:rPr lang="ko-KR" altLang="en-US" smtClean="0"/>
              <a:t>2014-03-24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E0E64-31B9-48C0-BD58-CCD652E2F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510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F218B-7159-415B-90F8-5E31BBE95989}" type="datetimeFigureOut">
              <a:rPr lang="ko-KR" altLang="en-US" smtClean="0"/>
              <a:t>2014-03-24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E0E64-31B9-48C0-BD58-CCD652E2F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336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F218B-7159-415B-90F8-5E31BBE95989}" type="datetimeFigureOut">
              <a:rPr lang="ko-KR" altLang="en-US" smtClean="0"/>
              <a:t>2014-03-24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E0E64-31B9-48C0-BD58-CCD652E2F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054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ko-KR" sz="4800" dirty="0" smtClean="0"/>
              <a:t>Hand Gesture-based Visual User Interface for Infotainment</a:t>
            </a:r>
            <a:endParaRPr lang="ko-KR" altLang="en-US" sz="48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dirty="0" smtClean="0"/>
              <a:t>(</a:t>
            </a:r>
            <a:r>
              <a:rPr lang="en-US" altLang="ko-KR" dirty="0" err="1" smtClean="0"/>
              <a:t>AutomotiveUI</a:t>
            </a:r>
            <a:r>
              <a:rPr lang="en-US" altLang="ko-KR" dirty="0" smtClean="0"/>
              <a:t> ’12)</a:t>
            </a:r>
          </a:p>
          <a:p>
            <a:endParaRPr lang="en-US" altLang="ko-KR" dirty="0" smtClean="0"/>
          </a:p>
          <a:p>
            <a:pPr algn="r"/>
            <a:r>
              <a:rPr lang="ko-KR" altLang="en-US" sz="2000" dirty="0" smtClean="0"/>
              <a:t>무선데이터통신연구실 </a:t>
            </a:r>
            <a:r>
              <a:rPr lang="ko-KR" altLang="en-US" sz="2000" dirty="0" err="1" smtClean="0"/>
              <a:t>박해월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57370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/>
              <a:t>Hand Gesture-based Visual User Interface For Infotainment</a:t>
            </a:r>
          </a:p>
          <a:p>
            <a:r>
              <a:rPr lang="en-US" altLang="ko-KR" dirty="0" smtClean="0"/>
              <a:t>Experimental Validation in LISA </a:t>
            </a:r>
            <a:r>
              <a:rPr lang="en-US" altLang="ko-KR" dirty="0" err="1" smtClean="0"/>
              <a:t>Testbeds</a:t>
            </a:r>
            <a:endParaRPr lang="en-US" altLang="ko-KR" dirty="0" smtClean="0"/>
          </a:p>
          <a:p>
            <a:r>
              <a:rPr lang="en-US" altLang="ko-KR" dirty="0" smtClean="0"/>
              <a:t>Experimental Evaluation</a:t>
            </a:r>
          </a:p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7012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 real-time vision-based system </a:t>
            </a:r>
          </a:p>
          <a:p>
            <a:pPr lvl="1"/>
            <a:r>
              <a:rPr lang="en-US" altLang="ko-KR" dirty="0" smtClean="0"/>
              <a:t>that discriminates hand gestures performed by in-vehicle front-row seat occupants for accessing the infotainment system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Focus on infotainment-based interactions</a:t>
            </a:r>
          </a:p>
          <a:p>
            <a:pPr lvl="1"/>
            <a:r>
              <a:rPr lang="en-US" altLang="ko-KR" dirty="0" smtClean="0"/>
              <a:t>in particular, posing an alternative to the current mainstream tactile (buttons) interaction that may require the driver to look away from the road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769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 smtClean="0"/>
              <a:t>HaG</a:t>
            </a:r>
            <a:r>
              <a:rPr lang="en-US" altLang="ko-KR" dirty="0" smtClean="0"/>
              <a:t> VUI </a:t>
            </a:r>
            <a:br>
              <a:rPr lang="en-US" altLang="ko-KR" dirty="0" smtClean="0"/>
            </a:br>
            <a:r>
              <a:rPr lang="en-US" altLang="ko-KR" sz="2700" dirty="0" smtClean="0"/>
              <a:t>(</a:t>
            </a:r>
            <a:r>
              <a:rPr lang="en-US" altLang="ko-KR" sz="2700" b="1" dirty="0" smtClean="0"/>
              <a:t>Ha</a:t>
            </a:r>
            <a:r>
              <a:rPr lang="en-US" altLang="ko-KR" sz="2700" dirty="0" smtClean="0"/>
              <a:t>nd </a:t>
            </a:r>
            <a:r>
              <a:rPr lang="en-US" altLang="ko-KR" sz="2700" b="1" dirty="0" smtClean="0"/>
              <a:t>G</a:t>
            </a:r>
            <a:r>
              <a:rPr lang="en-US" altLang="ko-KR" sz="2700" dirty="0" smtClean="0"/>
              <a:t>esture-based </a:t>
            </a:r>
            <a:r>
              <a:rPr lang="en-US" altLang="ko-KR" sz="2700" b="1" dirty="0" smtClean="0"/>
              <a:t>V</a:t>
            </a:r>
            <a:r>
              <a:rPr lang="en-US" altLang="ko-KR" sz="2700" dirty="0" smtClean="0"/>
              <a:t>isual </a:t>
            </a:r>
            <a:r>
              <a:rPr lang="en-US" altLang="ko-KR" sz="2700" b="1" dirty="0" smtClean="0"/>
              <a:t>U</a:t>
            </a:r>
            <a:r>
              <a:rPr lang="en-US" altLang="ko-KR" sz="2700" dirty="0" smtClean="0"/>
              <a:t>ser </a:t>
            </a:r>
            <a:r>
              <a:rPr lang="en-US" altLang="ko-KR" sz="2700" b="1" dirty="0" smtClean="0"/>
              <a:t>I</a:t>
            </a:r>
            <a:r>
              <a:rPr lang="en-US" altLang="ko-KR" sz="2700" dirty="0" smtClean="0"/>
              <a:t>nterface for infotainment system)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 smtClean="0"/>
          </a:p>
          <a:p>
            <a:pPr lvl="1"/>
            <a:endParaRPr lang="en-US" altLang="ko-KR" dirty="0" smtClean="0"/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11"/>
          <a:stretch/>
        </p:blipFill>
        <p:spPr>
          <a:xfrm>
            <a:off x="838200" y="1684748"/>
            <a:ext cx="5030678" cy="3764815"/>
          </a:xfrm>
          <a:prstGeom prst="rect">
            <a:avLst/>
          </a:prstGeom>
        </p:spPr>
      </p:pic>
      <p:pic>
        <p:nvPicPr>
          <p:cNvPr id="5" name="그림 4" descr="화면 캡처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16" r="59054"/>
          <a:stretch/>
        </p:blipFill>
        <p:spPr>
          <a:xfrm>
            <a:off x="6930482" y="1684748"/>
            <a:ext cx="2768454" cy="2039406"/>
          </a:xfrm>
          <a:prstGeom prst="rect">
            <a:avLst/>
          </a:prstGeom>
        </p:spPr>
      </p:pic>
      <p:pic>
        <p:nvPicPr>
          <p:cNvPr id="6" name="그림 5" descr="화면 캡처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2" t="72516"/>
          <a:stretch/>
        </p:blipFill>
        <p:spPr>
          <a:xfrm>
            <a:off x="6930482" y="3859091"/>
            <a:ext cx="2669144" cy="160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0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000" dirty="0" err="1">
                <a:solidFill>
                  <a:prstClr val="black"/>
                </a:solidFill>
              </a:rPr>
              <a:t>HaG</a:t>
            </a:r>
            <a:r>
              <a:rPr lang="en-US" altLang="ko-KR" sz="4000" dirty="0">
                <a:solidFill>
                  <a:prstClr val="black"/>
                </a:solidFill>
              </a:rPr>
              <a:t> VUI </a:t>
            </a:r>
            <a:br>
              <a:rPr lang="en-US" altLang="ko-KR" sz="4000" dirty="0">
                <a:solidFill>
                  <a:prstClr val="black"/>
                </a:solidFill>
              </a:rPr>
            </a:br>
            <a:r>
              <a:rPr lang="en-US" altLang="ko-KR" sz="2400" dirty="0">
                <a:solidFill>
                  <a:prstClr val="black"/>
                </a:solidFill>
              </a:rPr>
              <a:t>(</a:t>
            </a:r>
            <a:r>
              <a:rPr lang="en-US" altLang="ko-KR" sz="2400" b="1" dirty="0">
                <a:solidFill>
                  <a:prstClr val="black"/>
                </a:solidFill>
              </a:rPr>
              <a:t>Ha</a:t>
            </a:r>
            <a:r>
              <a:rPr lang="en-US" altLang="ko-KR" sz="2400" dirty="0">
                <a:solidFill>
                  <a:prstClr val="black"/>
                </a:solidFill>
              </a:rPr>
              <a:t>nd </a:t>
            </a:r>
            <a:r>
              <a:rPr lang="en-US" altLang="ko-KR" sz="2400" b="1" dirty="0">
                <a:solidFill>
                  <a:prstClr val="black"/>
                </a:solidFill>
              </a:rPr>
              <a:t>G</a:t>
            </a:r>
            <a:r>
              <a:rPr lang="en-US" altLang="ko-KR" sz="2400" dirty="0">
                <a:solidFill>
                  <a:prstClr val="black"/>
                </a:solidFill>
              </a:rPr>
              <a:t>esture-based </a:t>
            </a:r>
            <a:r>
              <a:rPr lang="en-US" altLang="ko-KR" sz="2400" b="1" dirty="0">
                <a:solidFill>
                  <a:prstClr val="black"/>
                </a:solidFill>
              </a:rPr>
              <a:t>V</a:t>
            </a:r>
            <a:r>
              <a:rPr lang="en-US" altLang="ko-KR" sz="2400" dirty="0">
                <a:solidFill>
                  <a:prstClr val="black"/>
                </a:solidFill>
              </a:rPr>
              <a:t>isual </a:t>
            </a:r>
            <a:r>
              <a:rPr lang="en-US" altLang="ko-KR" sz="2400" b="1" dirty="0">
                <a:solidFill>
                  <a:prstClr val="black"/>
                </a:solidFill>
              </a:rPr>
              <a:t>U</a:t>
            </a:r>
            <a:r>
              <a:rPr lang="en-US" altLang="ko-KR" sz="2400" dirty="0">
                <a:solidFill>
                  <a:prstClr val="black"/>
                </a:solidFill>
              </a:rPr>
              <a:t>ser </a:t>
            </a:r>
            <a:r>
              <a:rPr lang="en-US" altLang="ko-KR" sz="2400" b="1" dirty="0">
                <a:solidFill>
                  <a:prstClr val="black"/>
                </a:solidFill>
              </a:rPr>
              <a:t>I</a:t>
            </a:r>
            <a:r>
              <a:rPr lang="en-US" altLang="ko-KR" sz="2400" dirty="0">
                <a:solidFill>
                  <a:prstClr val="black"/>
                </a:solidFill>
              </a:rPr>
              <a:t>nterface for infotainment system)</a:t>
            </a:r>
            <a:endParaRPr lang="ko-KR" altLang="en-US" dirty="0"/>
          </a:p>
        </p:txBody>
      </p:sp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472" y="1825625"/>
            <a:ext cx="4707055" cy="4351338"/>
          </a:xfrm>
        </p:spPr>
      </p:pic>
    </p:spTree>
    <p:extLst>
      <p:ext uri="{BB962C8B-B14F-4D97-AF65-F5344CB8AC3E}">
        <p14:creationId xmlns:p14="http://schemas.microsoft.com/office/powerpoint/2010/main" val="1984658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000" dirty="0" err="1">
                <a:solidFill>
                  <a:prstClr val="black"/>
                </a:solidFill>
              </a:rPr>
              <a:t>HaG</a:t>
            </a:r>
            <a:r>
              <a:rPr lang="en-US" altLang="ko-KR" sz="4000" dirty="0">
                <a:solidFill>
                  <a:prstClr val="black"/>
                </a:solidFill>
              </a:rPr>
              <a:t> VUI </a:t>
            </a:r>
            <a:br>
              <a:rPr lang="en-US" altLang="ko-KR" sz="4000" dirty="0">
                <a:solidFill>
                  <a:prstClr val="black"/>
                </a:solidFill>
              </a:rPr>
            </a:br>
            <a:r>
              <a:rPr lang="en-US" altLang="ko-KR" sz="2400" dirty="0">
                <a:solidFill>
                  <a:prstClr val="black"/>
                </a:solidFill>
              </a:rPr>
              <a:t>(</a:t>
            </a:r>
            <a:r>
              <a:rPr lang="en-US" altLang="ko-KR" sz="2400" b="1" dirty="0">
                <a:solidFill>
                  <a:prstClr val="black"/>
                </a:solidFill>
              </a:rPr>
              <a:t>Ha</a:t>
            </a:r>
            <a:r>
              <a:rPr lang="en-US" altLang="ko-KR" sz="2400" dirty="0">
                <a:solidFill>
                  <a:prstClr val="black"/>
                </a:solidFill>
              </a:rPr>
              <a:t>nd </a:t>
            </a:r>
            <a:r>
              <a:rPr lang="en-US" altLang="ko-KR" sz="2400" b="1" dirty="0">
                <a:solidFill>
                  <a:prstClr val="black"/>
                </a:solidFill>
              </a:rPr>
              <a:t>G</a:t>
            </a:r>
            <a:r>
              <a:rPr lang="en-US" altLang="ko-KR" sz="2400" dirty="0">
                <a:solidFill>
                  <a:prstClr val="black"/>
                </a:solidFill>
              </a:rPr>
              <a:t>esture-based </a:t>
            </a:r>
            <a:r>
              <a:rPr lang="en-US" altLang="ko-KR" sz="2400" b="1" dirty="0">
                <a:solidFill>
                  <a:prstClr val="black"/>
                </a:solidFill>
              </a:rPr>
              <a:t>V</a:t>
            </a:r>
            <a:r>
              <a:rPr lang="en-US" altLang="ko-KR" sz="2400" dirty="0">
                <a:solidFill>
                  <a:prstClr val="black"/>
                </a:solidFill>
              </a:rPr>
              <a:t>isual </a:t>
            </a:r>
            <a:r>
              <a:rPr lang="en-US" altLang="ko-KR" sz="2400" b="1" dirty="0">
                <a:solidFill>
                  <a:prstClr val="black"/>
                </a:solidFill>
              </a:rPr>
              <a:t>U</a:t>
            </a:r>
            <a:r>
              <a:rPr lang="en-US" altLang="ko-KR" sz="2400" dirty="0">
                <a:solidFill>
                  <a:prstClr val="black"/>
                </a:solidFill>
              </a:rPr>
              <a:t>ser </a:t>
            </a:r>
            <a:r>
              <a:rPr lang="en-US" altLang="ko-KR" sz="2400" b="1" dirty="0">
                <a:solidFill>
                  <a:prstClr val="black"/>
                </a:solidFill>
              </a:rPr>
              <a:t>I</a:t>
            </a:r>
            <a:r>
              <a:rPr lang="en-US" altLang="ko-KR" sz="2400" dirty="0">
                <a:solidFill>
                  <a:prstClr val="black"/>
                </a:solidFill>
              </a:rPr>
              <a:t>nterface for infotainment system)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altLang="ko-KR" dirty="0" smtClean="0"/>
              <a:t>The initial user determination part</a:t>
            </a:r>
          </a:p>
          <a:p>
            <a:pPr lvl="1"/>
            <a:r>
              <a:rPr lang="en-US" altLang="ko-KR" dirty="0" smtClean="0"/>
              <a:t>Modified histogram-of-oriented-gradients (HOG) image descriptor</a:t>
            </a:r>
          </a:p>
          <a:p>
            <a:pPr lvl="2"/>
            <a:r>
              <a:rPr lang="en-US" altLang="ko-KR" dirty="0"/>
              <a:t>CHENG, S. Y., AND TRIVEDI, M. M. Vision-based </a:t>
            </a:r>
            <a:r>
              <a:rPr lang="en-US" altLang="ko-KR" dirty="0" smtClean="0"/>
              <a:t>infotainment user </a:t>
            </a:r>
            <a:r>
              <a:rPr lang="en-US" altLang="ko-KR" dirty="0"/>
              <a:t>determination by hand recognition for driver assistance. </a:t>
            </a:r>
            <a:r>
              <a:rPr lang="en-US" altLang="ko-KR" dirty="0" smtClean="0"/>
              <a:t>IEEE Transactions </a:t>
            </a:r>
            <a:r>
              <a:rPr lang="en-US" altLang="ko-KR" dirty="0"/>
              <a:t>on Intelligent Transportation Systems 11, 3 (</a:t>
            </a:r>
            <a:r>
              <a:rPr lang="en-US" altLang="ko-KR" dirty="0" smtClean="0"/>
              <a:t>September 2010</a:t>
            </a:r>
            <a:r>
              <a:rPr lang="en-US" altLang="ko-KR" dirty="0"/>
              <a:t>), 759–764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Support vector machine (SVM)</a:t>
            </a:r>
          </a:p>
          <a:p>
            <a:pPr lvl="2"/>
            <a:r>
              <a:rPr lang="en-US" altLang="ko-KR" dirty="0" smtClean="0"/>
              <a:t>Machine learning algorithm</a:t>
            </a:r>
          </a:p>
          <a:p>
            <a:pPr lvl="2"/>
            <a:r>
              <a:rPr lang="en-US" altLang="ko-KR" dirty="0" smtClean="0"/>
              <a:t>Classify  the current user in the ROI</a:t>
            </a:r>
          </a:p>
          <a:p>
            <a:pPr lvl="3"/>
            <a:r>
              <a:rPr lang="en-US" altLang="ko-KR" dirty="0" smtClean="0"/>
              <a:t>Driver, passenger, no one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632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000" dirty="0" err="1">
                <a:solidFill>
                  <a:prstClr val="black"/>
                </a:solidFill>
              </a:rPr>
              <a:t>HaG</a:t>
            </a:r>
            <a:r>
              <a:rPr lang="en-US" altLang="ko-KR" sz="4000" dirty="0">
                <a:solidFill>
                  <a:prstClr val="black"/>
                </a:solidFill>
              </a:rPr>
              <a:t> VUI </a:t>
            </a:r>
            <a:br>
              <a:rPr lang="en-US" altLang="ko-KR" sz="4000" dirty="0">
                <a:solidFill>
                  <a:prstClr val="black"/>
                </a:solidFill>
              </a:rPr>
            </a:br>
            <a:r>
              <a:rPr lang="en-US" altLang="ko-KR" sz="2400" dirty="0">
                <a:solidFill>
                  <a:prstClr val="black"/>
                </a:solidFill>
              </a:rPr>
              <a:t>(</a:t>
            </a:r>
            <a:r>
              <a:rPr lang="en-US" altLang="ko-KR" sz="2400" b="1" dirty="0">
                <a:solidFill>
                  <a:prstClr val="black"/>
                </a:solidFill>
              </a:rPr>
              <a:t>Ha</a:t>
            </a:r>
            <a:r>
              <a:rPr lang="en-US" altLang="ko-KR" sz="2400" dirty="0">
                <a:solidFill>
                  <a:prstClr val="black"/>
                </a:solidFill>
              </a:rPr>
              <a:t>nd </a:t>
            </a:r>
            <a:r>
              <a:rPr lang="en-US" altLang="ko-KR" sz="2400" b="1" dirty="0">
                <a:solidFill>
                  <a:prstClr val="black"/>
                </a:solidFill>
              </a:rPr>
              <a:t>G</a:t>
            </a:r>
            <a:r>
              <a:rPr lang="en-US" altLang="ko-KR" sz="2400" dirty="0">
                <a:solidFill>
                  <a:prstClr val="black"/>
                </a:solidFill>
              </a:rPr>
              <a:t>esture-based </a:t>
            </a:r>
            <a:r>
              <a:rPr lang="en-US" altLang="ko-KR" sz="2400" b="1" dirty="0">
                <a:solidFill>
                  <a:prstClr val="black"/>
                </a:solidFill>
              </a:rPr>
              <a:t>V</a:t>
            </a:r>
            <a:r>
              <a:rPr lang="en-US" altLang="ko-KR" sz="2400" dirty="0">
                <a:solidFill>
                  <a:prstClr val="black"/>
                </a:solidFill>
              </a:rPr>
              <a:t>isual </a:t>
            </a:r>
            <a:r>
              <a:rPr lang="en-US" altLang="ko-KR" sz="2400" b="1" dirty="0">
                <a:solidFill>
                  <a:prstClr val="black"/>
                </a:solidFill>
              </a:rPr>
              <a:t>U</a:t>
            </a:r>
            <a:r>
              <a:rPr lang="en-US" altLang="ko-KR" sz="2400" dirty="0">
                <a:solidFill>
                  <a:prstClr val="black"/>
                </a:solidFill>
              </a:rPr>
              <a:t>ser </a:t>
            </a:r>
            <a:r>
              <a:rPr lang="en-US" altLang="ko-KR" sz="2400" b="1" dirty="0">
                <a:solidFill>
                  <a:prstClr val="black"/>
                </a:solidFill>
              </a:rPr>
              <a:t>I</a:t>
            </a:r>
            <a:r>
              <a:rPr lang="en-US" altLang="ko-KR" sz="2400" dirty="0">
                <a:solidFill>
                  <a:prstClr val="black"/>
                </a:solidFill>
              </a:rPr>
              <a:t>nterface for infotainment system)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Modified HOG descriptor</a:t>
            </a:r>
          </a:p>
          <a:p>
            <a:pPr lvl="1"/>
            <a:r>
              <a:rPr lang="en-US" altLang="ko-KR" dirty="0" smtClean="0"/>
              <a:t>Take the gradient of image patch</a:t>
            </a:r>
          </a:p>
          <a:p>
            <a:pPr lvl="1"/>
            <a:r>
              <a:rPr lang="en-US" altLang="ko-KR" dirty="0" smtClean="0"/>
              <a:t>Divide the gradient image into small cells</a:t>
            </a:r>
          </a:p>
          <a:p>
            <a:pPr lvl="1"/>
            <a:r>
              <a:rPr lang="en-US" altLang="ko-KR" dirty="0" smtClean="0"/>
              <a:t>Within each cell, quantize the angles (orientation) of the gradient vectors and bin them to form a histogram</a:t>
            </a:r>
          </a:p>
          <a:p>
            <a:pPr lvl="1"/>
            <a:r>
              <a:rPr lang="en-US" altLang="ko-KR" dirty="0" smtClean="0"/>
              <a:t>Concatenation of the resulting histogram from each cell forms the final HOG descriptor for the image patch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248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000" dirty="0" err="1">
                <a:solidFill>
                  <a:prstClr val="black"/>
                </a:solidFill>
              </a:rPr>
              <a:t>HaG</a:t>
            </a:r>
            <a:r>
              <a:rPr lang="en-US" altLang="ko-KR" sz="4000" dirty="0">
                <a:solidFill>
                  <a:prstClr val="black"/>
                </a:solidFill>
              </a:rPr>
              <a:t> VUI </a:t>
            </a:r>
            <a:br>
              <a:rPr lang="en-US" altLang="ko-KR" sz="4000" dirty="0">
                <a:solidFill>
                  <a:prstClr val="black"/>
                </a:solidFill>
              </a:rPr>
            </a:br>
            <a:r>
              <a:rPr lang="en-US" altLang="ko-KR" sz="2400" dirty="0">
                <a:solidFill>
                  <a:prstClr val="black"/>
                </a:solidFill>
              </a:rPr>
              <a:t>(</a:t>
            </a:r>
            <a:r>
              <a:rPr lang="en-US" altLang="ko-KR" sz="2400" b="1" dirty="0">
                <a:solidFill>
                  <a:prstClr val="black"/>
                </a:solidFill>
              </a:rPr>
              <a:t>Ha</a:t>
            </a:r>
            <a:r>
              <a:rPr lang="en-US" altLang="ko-KR" sz="2400" dirty="0">
                <a:solidFill>
                  <a:prstClr val="black"/>
                </a:solidFill>
              </a:rPr>
              <a:t>nd </a:t>
            </a:r>
            <a:r>
              <a:rPr lang="en-US" altLang="ko-KR" sz="2400" b="1" dirty="0">
                <a:solidFill>
                  <a:prstClr val="black"/>
                </a:solidFill>
              </a:rPr>
              <a:t>G</a:t>
            </a:r>
            <a:r>
              <a:rPr lang="en-US" altLang="ko-KR" sz="2400" dirty="0">
                <a:solidFill>
                  <a:prstClr val="black"/>
                </a:solidFill>
              </a:rPr>
              <a:t>esture-based </a:t>
            </a:r>
            <a:r>
              <a:rPr lang="en-US" altLang="ko-KR" sz="2400" b="1" dirty="0">
                <a:solidFill>
                  <a:prstClr val="black"/>
                </a:solidFill>
              </a:rPr>
              <a:t>V</a:t>
            </a:r>
            <a:r>
              <a:rPr lang="en-US" altLang="ko-KR" sz="2400" dirty="0">
                <a:solidFill>
                  <a:prstClr val="black"/>
                </a:solidFill>
              </a:rPr>
              <a:t>isual </a:t>
            </a:r>
            <a:r>
              <a:rPr lang="en-US" altLang="ko-KR" sz="2400" b="1" dirty="0">
                <a:solidFill>
                  <a:prstClr val="black"/>
                </a:solidFill>
              </a:rPr>
              <a:t>U</a:t>
            </a:r>
            <a:r>
              <a:rPr lang="en-US" altLang="ko-KR" sz="2400" dirty="0">
                <a:solidFill>
                  <a:prstClr val="black"/>
                </a:solidFill>
              </a:rPr>
              <a:t>ser </a:t>
            </a:r>
            <a:r>
              <a:rPr lang="en-US" altLang="ko-KR" sz="2400" b="1" dirty="0">
                <a:solidFill>
                  <a:prstClr val="black"/>
                </a:solidFill>
              </a:rPr>
              <a:t>I</a:t>
            </a:r>
            <a:r>
              <a:rPr lang="en-US" altLang="ko-KR" sz="2400" dirty="0">
                <a:solidFill>
                  <a:prstClr val="black"/>
                </a:solidFill>
              </a:rPr>
              <a:t>nterface for infotainment </a:t>
            </a:r>
            <a:r>
              <a:rPr lang="en-US" altLang="ko-KR" sz="2400" dirty="0" smtClean="0">
                <a:solidFill>
                  <a:prstClr val="black"/>
                </a:solidFill>
              </a:rPr>
              <a:t>system)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Extracts gesture characteristics</a:t>
            </a:r>
          </a:p>
          <a:p>
            <a:pPr lvl="1"/>
            <a:r>
              <a:rPr lang="en-US" altLang="ko-KR" dirty="0" smtClean="0"/>
              <a:t>Collect the HOG feature vector</a:t>
            </a:r>
          </a:p>
          <a:p>
            <a:pPr lvl="1"/>
            <a:r>
              <a:rPr lang="en-US" altLang="ko-KR" dirty="0" smtClean="0"/>
              <a:t>Form a ‘histogram image’</a:t>
            </a:r>
          </a:p>
          <a:p>
            <a:pPr lvl="2"/>
            <a:r>
              <a:rPr lang="en-US" altLang="ko-KR" dirty="0" smtClean="0"/>
              <a:t>Collection of HOG feature vectors</a:t>
            </a:r>
          </a:p>
          <a:p>
            <a:pPr lvl="1"/>
            <a:r>
              <a:rPr lang="en-US" altLang="ko-KR" dirty="0" smtClean="0"/>
              <a:t>Perform a second HOG feature extraction on this temporal sequence of feature vectors</a:t>
            </a:r>
          </a:p>
          <a:p>
            <a:pPr lvl="1"/>
            <a:r>
              <a:rPr lang="en-US" altLang="ko-KR" dirty="0" smtClean="0"/>
              <a:t>Use SVM to classify the gesture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74264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Experimental Validation in LISA </a:t>
            </a:r>
            <a:r>
              <a:rPr lang="en-US" altLang="ko-KR" dirty="0" err="1" smtClean="0"/>
              <a:t>Testbeds</a:t>
            </a:r>
            <a:endParaRPr lang="ko-KR" altLang="en-US" dirty="0"/>
          </a:p>
        </p:txBody>
      </p:sp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033" y="1690688"/>
            <a:ext cx="7001933" cy="3998147"/>
          </a:xfrm>
        </p:spPr>
      </p:pic>
    </p:spTree>
    <p:extLst>
      <p:ext uri="{BB962C8B-B14F-4D97-AF65-F5344CB8AC3E}">
        <p14:creationId xmlns:p14="http://schemas.microsoft.com/office/powerpoint/2010/main" val="2637136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Experimental Validation in LISA </a:t>
            </a:r>
            <a:r>
              <a:rPr lang="en-US" altLang="ko-KR" dirty="0" err="1"/>
              <a:t>Testbeds</a:t>
            </a:r>
            <a:endParaRPr lang="ko-KR" altLang="en-US" dirty="0"/>
          </a:p>
        </p:txBody>
      </p:sp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801" y="1690688"/>
            <a:ext cx="7602397" cy="4361698"/>
          </a:xfrm>
        </p:spPr>
      </p:pic>
    </p:spTree>
    <p:extLst>
      <p:ext uri="{BB962C8B-B14F-4D97-AF65-F5344CB8AC3E}">
        <p14:creationId xmlns:p14="http://schemas.microsoft.com/office/powerpoint/2010/main" val="1866583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Experimental Evaluation</a:t>
            </a:r>
            <a:endParaRPr lang="ko-KR" altLang="en-US" dirty="0"/>
          </a:p>
        </p:txBody>
      </p:sp>
      <p:pic>
        <p:nvPicPr>
          <p:cNvPr id="8" name="내용 개체 틀 7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362" y="2162755"/>
            <a:ext cx="8041275" cy="3371472"/>
          </a:xfrm>
        </p:spPr>
      </p:pic>
    </p:spTree>
    <p:extLst>
      <p:ext uri="{BB962C8B-B14F-4D97-AF65-F5344CB8AC3E}">
        <p14:creationId xmlns:p14="http://schemas.microsoft.com/office/powerpoint/2010/main" val="101369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Experimental Evaluation</a:t>
            </a:r>
            <a:endParaRPr lang="ko-KR" altLang="en-US" dirty="0"/>
          </a:p>
        </p:txBody>
      </p:sp>
      <p:pic>
        <p:nvPicPr>
          <p:cNvPr id="6" name="내용 개체 틀 5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918" y="2234726"/>
            <a:ext cx="8130164" cy="3363466"/>
          </a:xfrm>
        </p:spPr>
      </p:pic>
    </p:spTree>
    <p:extLst>
      <p:ext uri="{BB962C8B-B14F-4D97-AF65-F5344CB8AC3E}">
        <p14:creationId xmlns:p14="http://schemas.microsoft.com/office/powerpoint/2010/main" val="224419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Experimental Evaluation</a:t>
            </a:r>
            <a:endParaRPr lang="ko-KR" altLang="en-US" dirty="0"/>
          </a:p>
        </p:txBody>
      </p:sp>
      <p:pic>
        <p:nvPicPr>
          <p:cNvPr id="6" name="내용 개체 틀 5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925" y="2921713"/>
            <a:ext cx="9046150" cy="1480953"/>
          </a:xfrm>
        </p:spPr>
      </p:pic>
    </p:spTree>
    <p:extLst>
      <p:ext uri="{BB962C8B-B14F-4D97-AF65-F5344CB8AC3E}">
        <p14:creationId xmlns:p14="http://schemas.microsoft.com/office/powerpoint/2010/main" val="339310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result of this work suggests that a reliable vision-based system in the volatile environment of the vehicle interior is feasible</a:t>
            </a:r>
          </a:p>
          <a:p>
            <a:endParaRPr lang="en-US" altLang="ko-KR" dirty="0"/>
          </a:p>
          <a:p>
            <a:r>
              <a:rPr lang="en-US" altLang="ko-KR" dirty="0" smtClean="0"/>
              <a:t>Future work</a:t>
            </a:r>
          </a:p>
          <a:p>
            <a:pPr lvl="1"/>
            <a:r>
              <a:rPr lang="en-US" altLang="ko-KR" dirty="0" smtClean="0"/>
              <a:t>Further evaluate the robustness of the system</a:t>
            </a:r>
          </a:p>
          <a:p>
            <a:pPr lvl="1"/>
            <a:r>
              <a:rPr lang="en-US" altLang="ko-KR" dirty="0" smtClean="0"/>
              <a:t>Dynamic ROI</a:t>
            </a:r>
          </a:p>
          <a:p>
            <a:pPr lvl="1"/>
            <a:r>
              <a:rPr lang="en-US" altLang="ko-KR" dirty="0" smtClean="0"/>
              <a:t>Incorporation of RGB and depth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711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2438</TotalTime>
  <Words>323</Words>
  <Application>Microsoft Office PowerPoint</Application>
  <PresentationFormat>와이드스크린</PresentationFormat>
  <Paragraphs>68</Paragraphs>
  <Slides>14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7" baseType="lpstr">
      <vt:lpstr>맑은 고딕</vt:lpstr>
      <vt:lpstr>Arial</vt:lpstr>
      <vt:lpstr>Office 테마</vt:lpstr>
      <vt:lpstr>Hand Gesture-based Visual User Interface for Infotainment</vt:lpstr>
      <vt:lpstr>Contents</vt:lpstr>
      <vt:lpstr>Introduction</vt:lpstr>
      <vt:lpstr>HaG VUI  (Hand Gesture-based Visual User Interface for infotainment system)</vt:lpstr>
      <vt:lpstr>HaG VUI  (Hand Gesture-based Visual User Interface for infotainment system)</vt:lpstr>
      <vt:lpstr>HaG VUI  (Hand Gesture-based Visual User Interface for infotainment system)</vt:lpstr>
      <vt:lpstr>HaG VUI  (Hand Gesture-based Visual User Interface for infotainment system)</vt:lpstr>
      <vt:lpstr>HaG VUI  (Hand Gesture-based Visual User Interface for infotainment system)</vt:lpstr>
      <vt:lpstr>Experimental Validation in LISA Testbeds</vt:lpstr>
      <vt:lpstr>Experimental Validation in LISA Testbeds</vt:lpstr>
      <vt:lpstr>Experimental Evaluation</vt:lpstr>
      <vt:lpstr>Experimental Evaluation</vt:lpstr>
      <vt:lpstr>Experimental Evaluation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 Gesture-based Visual User Interface for Infotainment</dc:title>
  <dc:creator>seamoon</dc:creator>
  <cp:lastModifiedBy>seamoon</cp:lastModifiedBy>
  <cp:revision>41</cp:revision>
  <cp:lastPrinted>2014-03-19T01:25:52Z</cp:lastPrinted>
  <dcterms:created xsi:type="dcterms:W3CDTF">2014-03-17T05:00:09Z</dcterms:created>
  <dcterms:modified xsi:type="dcterms:W3CDTF">2014-03-24T01:57:41Z</dcterms:modified>
</cp:coreProperties>
</file>