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6" r:id="rId6"/>
    <p:sldId id="262" r:id="rId7"/>
    <p:sldId id="263" r:id="rId8"/>
    <p:sldId id="264" r:id="rId9"/>
    <p:sldId id="265" r:id="rId10"/>
    <p:sldId id="259" r:id="rId11"/>
    <p:sldId id="267" r:id="rId12"/>
    <p:sldId id="268" r:id="rId13"/>
    <p:sldId id="269" r:id="rId14"/>
    <p:sldId id="270" r:id="rId15"/>
    <p:sldId id="275" r:id="rId16"/>
    <p:sldId id="271" r:id="rId17"/>
    <p:sldId id="276" r:id="rId18"/>
    <p:sldId id="279" r:id="rId19"/>
    <p:sldId id="277" r:id="rId20"/>
    <p:sldId id="278" r:id="rId21"/>
    <p:sldId id="261" r:id="rId2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44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2015-09-24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</a:t>
            </a:r>
            <a:r>
              <a:rPr lang="en-US" altLang="ko-KR" dirty="0" smtClean="0"/>
              <a:t>#4.2: An Example(ARP)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최병준</a:t>
            </a:r>
            <a:endParaRPr lang="en-US" altLang="ko-KR" dirty="0" smtClean="0"/>
          </a:p>
          <a:p>
            <a:r>
              <a:rPr lang="en-US" altLang="ko-KR" dirty="0" smtClean="0"/>
              <a:t>2015020802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4.2 </a:t>
            </a:r>
            <a:r>
              <a:rPr lang="en-US" altLang="ko-KR" dirty="0" smtClean="0"/>
              <a:t>An Example(ARP)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 </a:t>
            </a:r>
            <a:r>
              <a:rPr lang="en-US" altLang="ko-KR" dirty="0"/>
              <a:t>most basic decision it makes is whether that service is </a:t>
            </a:r>
            <a:r>
              <a:rPr lang="en-US" altLang="ko-KR" b="1" dirty="0"/>
              <a:t>local</a:t>
            </a:r>
            <a:r>
              <a:rPr lang="en-US" altLang="ko-KR" dirty="0"/>
              <a:t> (part of the same IP subnetwork) or </a:t>
            </a:r>
            <a:r>
              <a:rPr lang="en-US" altLang="ko-KR" b="1" dirty="0" smtClean="0"/>
              <a:t>remote</a:t>
            </a:r>
          </a:p>
          <a:p>
            <a:endParaRPr lang="en-US" altLang="ko-KR" dirty="0"/>
          </a:p>
          <a:p>
            <a:r>
              <a:rPr lang="en-US" altLang="ko-KR" dirty="0" smtClean="0"/>
              <a:t>ARP </a:t>
            </a:r>
            <a:r>
              <a:rPr lang="en-US" altLang="ko-KR" dirty="0">
                <a:solidFill>
                  <a:srgbClr val="FF0000"/>
                </a:solidFill>
              </a:rPr>
              <a:t>operates only</a:t>
            </a:r>
            <a:r>
              <a:rPr lang="en-US" altLang="ko-KR" dirty="0"/>
              <a:t> when reaching those systems on the </a:t>
            </a:r>
            <a:r>
              <a:rPr lang="en-US" altLang="ko-KR" dirty="0">
                <a:solidFill>
                  <a:srgbClr val="FF0000"/>
                </a:solidFill>
              </a:rPr>
              <a:t>same IP subnet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For this example, then, let us assume that we use a Web browser to contact the following </a:t>
            </a:r>
            <a:r>
              <a:rPr lang="en-US" altLang="ko-KR" dirty="0" smtClean="0"/>
              <a:t>URL:</a:t>
            </a:r>
          </a:p>
          <a:p>
            <a:pPr marL="0" indent="0" algn="ctr">
              <a:buNone/>
            </a:pP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b="1" dirty="0" smtClean="0"/>
              <a:t>http</a:t>
            </a:r>
            <a:r>
              <a:rPr lang="en-US" altLang="ko-KR" b="1" dirty="0"/>
              <a:t>://10.0.0.1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4.2.1 Direct Delivery and ARP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Direct Delivery</a:t>
            </a:r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075" y="1556792"/>
            <a:ext cx="5349850" cy="451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1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4.2.1 Direct Delivery and ARP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ARP Example</a:t>
            </a:r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420888"/>
            <a:ext cx="3600400" cy="3531992"/>
          </a:xfrm>
          <a:prstGeom prst="rect">
            <a:avLst/>
          </a:prstGeom>
        </p:spPr>
      </p:pic>
      <p:sp>
        <p:nvSpPr>
          <p:cNvPr id="6" name="모서리가 둥근 사각형 설명선 5"/>
          <p:cNvSpPr/>
          <p:nvPr/>
        </p:nvSpPr>
        <p:spPr>
          <a:xfrm>
            <a:off x="4119464" y="1265160"/>
            <a:ext cx="4176464" cy="1155728"/>
          </a:xfrm>
          <a:prstGeom prst="wedgeRoundRectCallout">
            <a:avLst>
              <a:gd name="adj1" fmla="val -46291"/>
              <a:gd name="adj2" fmla="val 118282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283968" y="1412776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지난 학기 우등생인</a:t>
            </a:r>
            <a:endParaRPr lang="en-US" altLang="ko-KR" dirty="0" smtClean="0"/>
          </a:p>
          <a:p>
            <a:r>
              <a:rPr lang="en-US" altLang="ko-KR" dirty="0" smtClean="0"/>
              <a:t>2015020802 </a:t>
            </a:r>
            <a:r>
              <a:rPr lang="ko-KR" altLang="en-US" dirty="0" smtClean="0"/>
              <a:t>학번의 학생에게</a:t>
            </a:r>
            <a:endParaRPr lang="en-US" altLang="ko-KR" dirty="0" smtClean="0"/>
          </a:p>
          <a:p>
            <a:r>
              <a:rPr lang="ko-KR" altLang="en-US" dirty="0" smtClean="0"/>
              <a:t>장학증서를 전달해야겠군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9093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4.2.1 Direct Delivery and ARP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ARP Example</a:t>
            </a:r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420888"/>
            <a:ext cx="3600400" cy="3531992"/>
          </a:xfrm>
          <a:prstGeom prst="rect">
            <a:avLst/>
          </a:prstGeom>
        </p:spPr>
      </p:pic>
      <p:sp>
        <p:nvSpPr>
          <p:cNvPr id="6" name="모서리가 둥근 사각형 설명선 5"/>
          <p:cNvSpPr/>
          <p:nvPr/>
        </p:nvSpPr>
        <p:spPr>
          <a:xfrm>
            <a:off x="4119464" y="1265160"/>
            <a:ext cx="4176464" cy="1155728"/>
          </a:xfrm>
          <a:prstGeom prst="wedgeRoundRectCallout">
            <a:avLst>
              <a:gd name="adj1" fmla="val -46291"/>
              <a:gd name="adj2" fmla="val 118282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299484" y="1381359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하지만 우등생의 학번만 알지</a:t>
            </a:r>
            <a:endParaRPr lang="en-US" altLang="ko-KR" dirty="0" smtClean="0"/>
          </a:p>
          <a:p>
            <a:r>
              <a:rPr lang="ko-KR" altLang="en-US" dirty="0" smtClean="0"/>
              <a:t>주소를 모르니 우편을 보낼 수가</a:t>
            </a:r>
            <a:endParaRPr lang="en-US" altLang="ko-KR" dirty="0" smtClean="0"/>
          </a:p>
          <a:p>
            <a:r>
              <a:rPr lang="ko-KR" altLang="en-US" dirty="0" smtClean="0"/>
              <a:t>없군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9167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4.2.1 Direct Delivery and ARP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ARP Example</a:t>
            </a:r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endParaRPr lang="ko-KR" altLang="en-US" dirty="0"/>
          </a:p>
        </p:txBody>
      </p:sp>
      <p:sp>
        <p:nvSpPr>
          <p:cNvPr id="6" name="모서리가 둥근 사각형 설명선 5"/>
          <p:cNvSpPr/>
          <p:nvPr/>
        </p:nvSpPr>
        <p:spPr>
          <a:xfrm>
            <a:off x="611560" y="1838586"/>
            <a:ext cx="2952328" cy="941445"/>
          </a:xfrm>
          <a:prstGeom prst="wedgeRoundRectCallout">
            <a:avLst>
              <a:gd name="adj1" fmla="val -793"/>
              <a:gd name="adj2" fmla="val 86843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236937"/>
            <a:ext cx="4572000" cy="30003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214" y="1856701"/>
            <a:ext cx="30266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여기 학번이 </a:t>
            </a:r>
            <a:r>
              <a:rPr lang="en-US" altLang="ko-KR" dirty="0" smtClean="0"/>
              <a:t>2015020802</a:t>
            </a:r>
            <a:r>
              <a:rPr lang="ko-KR" altLang="en-US" dirty="0" smtClean="0"/>
              <a:t>인 학생이 있다면 수업 후에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집 주소 좀 내게 알려주게</a:t>
            </a:r>
            <a:endParaRPr lang="ko-KR" altLang="en-US" dirty="0"/>
          </a:p>
        </p:txBody>
      </p:sp>
      <p:sp>
        <p:nvSpPr>
          <p:cNvPr id="13" name="모서리가 둥근 사각형 설명선 12"/>
          <p:cNvSpPr/>
          <p:nvPr/>
        </p:nvSpPr>
        <p:spPr>
          <a:xfrm>
            <a:off x="3905672" y="1124744"/>
            <a:ext cx="2952328" cy="533421"/>
          </a:xfrm>
          <a:prstGeom prst="wedgeRoundRectCallout">
            <a:avLst>
              <a:gd name="adj1" fmla="val -37528"/>
              <a:gd name="adj2" fmla="val 306362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사각형 설명선 13"/>
          <p:cNvSpPr/>
          <p:nvPr/>
        </p:nvSpPr>
        <p:spPr>
          <a:xfrm>
            <a:off x="5508104" y="1880450"/>
            <a:ext cx="2952328" cy="941445"/>
          </a:xfrm>
          <a:prstGeom prst="wedgeRoundRectCallout">
            <a:avLst>
              <a:gd name="adj1" fmla="val -63458"/>
              <a:gd name="adj2" fmla="val 77055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사각형 설명선 14"/>
          <p:cNvSpPr/>
          <p:nvPr/>
        </p:nvSpPr>
        <p:spPr>
          <a:xfrm>
            <a:off x="6300192" y="3236937"/>
            <a:ext cx="2736304" cy="941445"/>
          </a:xfrm>
          <a:prstGeom prst="wedgeRoundRectCallout">
            <a:avLst>
              <a:gd name="adj1" fmla="val -49753"/>
              <a:gd name="adj2" fmla="val 102654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4397334" y="1206788"/>
            <a:ext cx="1817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내 얘긴 아니군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900827" y="2126753"/>
            <a:ext cx="2166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내 학번이 아니야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697809" y="3522993"/>
            <a:ext cx="1940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아 내 학번이다</a:t>
            </a:r>
            <a:r>
              <a:rPr lang="en-US" altLang="ko-KR" dirty="0" smtClean="0"/>
              <a:t>!)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3028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4.2.1 Direct Delivery and ARP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ARP Example</a:t>
            </a:r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66" y="2829706"/>
            <a:ext cx="3600400" cy="3531992"/>
          </a:xfrm>
          <a:prstGeom prst="rect">
            <a:avLst/>
          </a:prstGeom>
        </p:spPr>
      </p:pic>
      <p:sp>
        <p:nvSpPr>
          <p:cNvPr id="6" name="모서리가 둥근 사각형 설명선 5"/>
          <p:cNvSpPr/>
          <p:nvPr/>
        </p:nvSpPr>
        <p:spPr>
          <a:xfrm>
            <a:off x="3491880" y="1268760"/>
            <a:ext cx="4176464" cy="1155728"/>
          </a:xfrm>
          <a:prstGeom prst="wedgeRoundRectCallout">
            <a:avLst>
              <a:gd name="adj1" fmla="val 24483"/>
              <a:gd name="adj2" fmla="val 126255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249086"/>
            <a:ext cx="2648995" cy="319083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635896" y="1340768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교수님 아까 찾으셨던 </a:t>
            </a:r>
            <a:r>
              <a:rPr lang="en-US" altLang="ko-KR" dirty="0" smtClean="0"/>
              <a:t>2015020802</a:t>
            </a:r>
          </a:p>
          <a:p>
            <a:r>
              <a:rPr lang="ko-KR" altLang="en-US" dirty="0" smtClean="0"/>
              <a:t>최병준 입니다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제 집주소는</a:t>
            </a:r>
            <a:endParaRPr lang="en-US" altLang="ko-KR" dirty="0" smtClean="0"/>
          </a:p>
          <a:p>
            <a:r>
              <a:rPr lang="ko-KR" altLang="en-US" dirty="0" smtClean="0"/>
              <a:t>경기도 안양시 만안구</a:t>
            </a:r>
            <a:r>
              <a:rPr lang="en-US" altLang="ko-KR" dirty="0" smtClean="0"/>
              <a:t>…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0276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4.2.1 Direct Delivery and ARP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ARP Example</a:t>
            </a:r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endParaRPr lang="ko-KR" altLang="en-US" dirty="0"/>
          </a:p>
        </p:txBody>
      </p:sp>
      <p:sp>
        <p:nvSpPr>
          <p:cNvPr id="6" name="모서리가 둥근 사각형 설명선 5"/>
          <p:cNvSpPr/>
          <p:nvPr/>
        </p:nvSpPr>
        <p:spPr>
          <a:xfrm>
            <a:off x="3491880" y="1268760"/>
            <a:ext cx="4176464" cy="1155728"/>
          </a:xfrm>
          <a:prstGeom prst="wedgeRoundRectCallout">
            <a:avLst>
              <a:gd name="adj1" fmla="val -46291"/>
              <a:gd name="adj2" fmla="val 118282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249086"/>
            <a:ext cx="2648995" cy="31908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35896" y="1340768"/>
            <a:ext cx="3960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아 자네였군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그래 어디 보자 </a:t>
            </a:r>
            <a:r>
              <a:rPr lang="en-US" altLang="ko-KR" dirty="0" smtClean="0"/>
              <a:t>2015020802 </a:t>
            </a:r>
            <a:r>
              <a:rPr lang="ko-KR" altLang="en-US" dirty="0" smtClean="0"/>
              <a:t>학번의 주소는 경기도</a:t>
            </a:r>
            <a:r>
              <a:rPr lang="en-US" altLang="ko-KR" dirty="0" smtClean="0"/>
              <a:t>..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429000"/>
            <a:ext cx="3591586" cy="239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13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4.2.1 Direct Delivery and ARP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ARP Example</a:t>
            </a:r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endParaRPr lang="ko-KR" altLang="en-US" dirty="0"/>
          </a:p>
        </p:txBody>
      </p:sp>
      <p:sp>
        <p:nvSpPr>
          <p:cNvPr id="6" name="모서리가 둥근 사각형 설명선 5"/>
          <p:cNvSpPr/>
          <p:nvPr/>
        </p:nvSpPr>
        <p:spPr>
          <a:xfrm>
            <a:off x="3419872" y="1224569"/>
            <a:ext cx="4176464" cy="1155728"/>
          </a:xfrm>
          <a:prstGeom prst="wedgeRoundRectCallout">
            <a:avLst>
              <a:gd name="adj1" fmla="val -43406"/>
              <a:gd name="adj2" fmla="val 87616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635896" y="1340768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앞으로는 이 메모를 보고</a:t>
            </a:r>
            <a:endParaRPr lang="en-US" altLang="ko-KR" dirty="0" smtClean="0"/>
          </a:p>
          <a:p>
            <a:r>
              <a:rPr lang="ko-KR" altLang="en-US" dirty="0" smtClean="0"/>
              <a:t>우편을 보내면 </a:t>
            </a:r>
            <a:r>
              <a:rPr lang="en-US" altLang="ko-KR" dirty="0" smtClean="0"/>
              <a:t>OK</a:t>
            </a:r>
            <a:r>
              <a:rPr lang="ko-KR" altLang="en-US" dirty="0" smtClean="0"/>
              <a:t>구만</a:t>
            </a:r>
            <a:r>
              <a:rPr lang="en-US" altLang="ko-KR" dirty="0" smtClean="0"/>
              <a:t>!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66" y="2829706"/>
            <a:ext cx="3600400" cy="3531992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293096"/>
            <a:ext cx="2402584" cy="16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6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4.2.1 Direct Delivery and ARP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220072" y="1196752"/>
            <a:ext cx="3394720" cy="5112568"/>
          </a:xfrm>
        </p:spPr>
        <p:txBody>
          <a:bodyPr/>
          <a:lstStyle/>
          <a:p>
            <a:pPr marL="0" indent="0">
              <a:buNone/>
            </a:pPr>
            <a:r>
              <a:rPr lang="en-US" altLang="ko-KR" sz="3200" b="1" dirty="0" smtClean="0"/>
              <a:t>1.</a:t>
            </a:r>
          </a:p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 smtClean="0"/>
              <a:t>The application calls a </a:t>
            </a:r>
            <a:r>
              <a:rPr lang="en-US" altLang="ko-KR" dirty="0"/>
              <a:t>special function to parse the </a:t>
            </a:r>
            <a:r>
              <a:rPr lang="en-US" altLang="ko-KR" dirty="0" smtClean="0"/>
              <a:t>URL</a:t>
            </a:r>
          </a:p>
          <a:p>
            <a:endParaRPr lang="en-US" altLang="ko-KR" dirty="0"/>
          </a:p>
          <a:p>
            <a:r>
              <a:rPr lang="en-US" altLang="ko-KR" dirty="0" smtClean="0"/>
              <a:t>The </a:t>
            </a:r>
            <a:r>
              <a:rPr lang="en-US" altLang="ko-KR" dirty="0"/>
              <a:t>application uses the 32-bit IPv4 address 10.0.0.1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0" y="1076908"/>
            <a:ext cx="5021256" cy="535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29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4.2.1 Direct Delivery and ARP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220072" y="1196752"/>
            <a:ext cx="3394720" cy="5112568"/>
          </a:xfrm>
        </p:spPr>
        <p:txBody>
          <a:bodyPr/>
          <a:lstStyle/>
          <a:p>
            <a:pPr marL="0" indent="0">
              <a:buNone/>
            </a:pPr>
            <a:r>
              <a:rPr lang="en-US" altLang="ko-KR" sz="3200" b="1" dirty="0"/>
              <a:t>2</a:t>
            </a:r>
            <a:r>
              <a:rPr lang="en-US" altLang="ko-KR" sz="3200" b="1" dirty="0" smtClean="0"/>
              <a:t>.</a:t>
            </a:r>
          </a:p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/>
              <a:t>The application asks the TCP </a:t>
            </a:r>
            <a:r>
              <a:rPr lang="en-US" altLang="ko-KR" dirty="0" smtClean="0"/>
              <a:t>protocol</a:t>
            </a:r>
            <a:br>
              <a:rPr lang="en-US" altLang="ko-KR" dirty="0" smtClean="0"/>
            </a:br>
            <a:r>
              <a:rPr lang="en-US" altLang="ko-KR" dirty="0" smtClean="0"/>
              <a:t>to </a:t>
            </a:r>
            <a:r>
              <a:rPr lang="en-US" altLang="ko-KR" dirty="0"/>
              <a:t>establish a connection with 10.0.0.1. </a:t>
            </a:r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0" y="1076908"/>
            <a:ext cx="5021256" cy="535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23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4.2.1 Direct Delivery and ARP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220072" y="1196752"/>
            <a:ext cx="3672408" cy="5112568"/>
          </a:xfrm>
        </p:spPr>
        <p:txBody>
          <a:bodyPr/>
          <a:lstStyle/>
          <a:p>
            <a:pPr marL="0" indent="0">
              <a:buNone/>
            </a:pPr>
            <a:r>
              <a:rPr lang="en-US" altLang="ko-KR" sz="3200" b="1" dirty="0" smtClean="0"/>
              <a:t>3.</a:t>
            </a:r>
          </a:p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 smtClean="0"/>
              <a:t>TCP </a:t>
            </a:r>
            <a:r>
              <a:rPr lang="en-US" altLang="ko-KR" dirty="0"/>
              <a:t>attempts to send a connection request segment to the remote host by sending an IPv4 datagram to 10.0.0.1</a:t>
            </a: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0" y="1076908"/>
            <a:ext cx="5021256" cy="535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47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4.2.1 Direct Delivery and ARP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220072" y="1196752"/>
            <a:ext cx="3672408" cy="5112568"/>
          </a:xfrm>
        </p:spPr>
        <p:txBody>
          <a:bodyPr/>
          <a:lstStyle/>
          <a:p>
            <a:pPr marL="0" indent="0">
              <a:buNone/>
            </a:pPr>
            <a:r>
              <a:rPr lang="en-US" altLang="ko-KR" sz="3200" b="1" dirty="0"/>
              <a:t>4</a:t>
            </a:r>
            <a:r>
              <a:rPr lang="en-US" altLang="ko-KR" sz="3200" b="1" dirty="0" smtClean="0"/>
              <a:t>.</a:t>
            </a:r>
          </a:p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 smtClean="0"/>
              <a:t>The </a:t>
            </a:r>
            <a:r>
              <a:rPr lang="en-US" altLang="ko-KR" dirty="0"/>
              <a:t>datagram can be sent directly to that address without going through a router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0" y="1076908"/>
            <a:ext cx="5021256" cy="535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72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4.2.1 Direct Delivery and ARP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220072" y="1196752"/>
            <a:ext cx="3672408" cy="5112568"/>
          </a:xfrm>
        </p:spPr>
        <p:txBody>
          <a:bodyPr/>
          <a:lstStyle/>
          <a:p>
            <a:pPr marL="0" indent="0">
              <a:buNone/>
            </a:pPr>
            <a:r>
              <a:rPr lang="en-US" altLang="ko-KR" sz="3200" b="1" dirty="0" smtClean="0"/>
              <a:t>5.</a:t>
            </a:r>
          </a:p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 smtClean="0"/>
              <a:t>The </a:t>
            </a:r>
            <a:r>
              <a:rPr lang="en-US" altLang="ko-KR" dirty="0"/>
              <a:t>sending host must convert </a:t>
            </a:r>
            <a:r>
              <a:rPr lang="en-US" altLang="ko-KR" dirty="0" smtClean="0">
                <a:solidFill>
                  <a:srgbClr val="FF0000"/>
                </a:solidFill>
              </a:rPr>
              <a:t>the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>
                <a:solidFill>
                  <a:srgbClr val="FF0000"/>
                </a:solidFill>
              </a:rPr>
              <a:t>32-bit </a:t>
            </a:r>
            <a:r>
              <a:rPr lang="en-US" altLang="ko-KR" dirty="0">
                <a:solidFill>
                  <a:srgbClr val="FF0000"/>
                </a:solidFill>
              </a:rPr>
              <a:t>IPv4 destination </a:t>
            </a:r>
            <a:r>
              <a:rPr lang="en-US" altLang="ko-KR" dirty="0" smtClean="0">
                <a:solidFill>
                  <a:srgbClr val="FF0000"/>
                </a:solidFill>
              </a:rPr>
              <a:t>address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into</a:t>
            </a:r>
            <a:br>
              <a:rPr lang="en-US" altLang="ko-KR" dirty="0" smtClean="0"/>
            </a:br>
            <a:r>
              <a:rPr lang="en-US" altLang="ko-KR" dirty="0" smtClean="0">
                <a:solidFill>
                  <a:srgbClr val="FF0000"/>
                </a:solidFill>
              </a:rPr>
              <a:t>a </a:t>
            </a:r>
            <a:r>
              <a:rPr lang="en-US" altLang="ko-KR" dirty="0">
                <a:solidFill>
                  <a:srgbClr val="FF0000"/>
                </a:solidFill>
              </a:rPr>
              <a:t>48-bit Ethernet-style </a:t>
            </a:r>
            <a:r>
              <a:rPr lang="en-US" altLang="ko-KR" dirty="0" smtClean="0">
                <a:solidFill>
                  <a:srgbClr val="FF0000"/>
                </a:solidFill>
              </a:rPr>
              <a:t>address</a:t>
            </a:r>
          </a:p>
          <a:p>
            <a:endParaRPr lang="en-US" altLang="ko-KR" dirty="0"/>
          </a:p>
          <a:p>
            <a:r>
              <a:rPr lang="en-US" altLang="ko-KR" b="1" dirty="0" smtClean="0"/>
              <a:t>This </a:t>
            </a:r>
            <a:r>
              <a:rPr lang="en-US" altLang="ko-KR" b="1" dirty="0"/>
              <a:t>is the function of ARP</a:t>
            </a:r>
            <a:endParaRPr lang="ko-KR" altLang="en-US" b="1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0" y="1076908"/>
            <a:ext cx="5021256" cy="535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18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4.2.1 Direct Delivery and ARP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220072" y="1196752"/>
            <a:ext cx="3672408" cy="273630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ko-KR" sz="3200" b="1" dirty="0" smtClean="0"/>
              <a:t>6-1.</a:t>
            </a:r>
          </a:p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/>
              <a:t>ARP sends an Ethernet frame called an ARP request </a:t>
            </a:r>
            <a:r>
              <a:rPr lang="en-US" altLang="ko-KR" b="1" dirty="0"/>
              <a:t>to every host</a:t>
            </a:r>
            <a:r>
              <a:rPr lang="en-US" altLang="ko-KR" dirty="0"/>
              <a:t> on the shared link-layer </a:t>
            </a:r>
            <a:r>
              <a:rPr lang="en-US" altLang="ko-KR" dirty="0" smtClean="0"/>
              <a:t>segment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0" y="1076908"/>
            <a:ext cx="5021256" cy="535225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019" y="4005064"/>
            <a:ext cx="3699424" cy="163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67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4.2.1 Direct Delivery and ARP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220072" y="1196752"/>
            <a:ext cx="3672408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3200" b="1" dirty="0" smtClean="0"/>
              <a:t>6-2.</a:t>
            </a:r>
          </a:p>
          <a:p>
            <a:pPr marL="0" indent="0">
              <a:buNone/>
            </a:pPr>
            <a:endParaRPr lang="en-US" altLang="ko-KR" dirty="0"/>
          </a:p>
          <a:p>
            <a:r>
              <a:rPr lang="en-US" altLang="ko-KR" dirty="0"/>
              <a:t> “If you are configured with IPv4 address 10.0.0.1 as one of your own, please respond to me with your MAC address.”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0" y="1076908"/>
            <a:ext cx="5021256" cy="535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13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4.2.1 Direct Delivery and ARP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220072" y="1196752"/>
            <a:ext cx="3672408" cy="51125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3200" b="1" dirty="0" smtClean="0"/>
              <a:t>7-1.</a:t>
            </a:r>
          </a:p>
          <a:p>
            <a:pPr marL="0" indent="0">
              <a:buNone/>
            </a:pPr>
            <a:endParaRPr lang="en-US" altLang="ko-KR" dirty="0"/>
          </a:p>
          <a:p>
            <a:r>
              <a:rPr lang="en-US" altLang="ko-KR" dirty="0" smtClean="0"/>
              <a:t>With </a:t>
            </a:r>
            <a:r>
              <a:rPr lang="en-US" altLang="ko-KR" dirty="0"/>
              <a:t>ARP, all systems in the same broadcast domain receive ARP requests. 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Provided </a:t>
            </a:r>
            <a:r>
              <a:rPr lang="en-US" altLang="ko-KR" dirty="0"/>
              <a:t>there exists an attached system using the IPv4 address specified in the request, </a:t>
            </a:r>
            <a:r>
              <a:rPr lang="en-US" altLang="ko-KR" dirty="0">
                <a:solidFill>
                  <a:srgbClr val="FF0000"/>
                </a:solidFill>
              </a:rPr>
              <a:t>it alone responds</a:t>
            </a:r>
            <a:r>
              <a:rPr lang="en-US" altLang="ko-KR" dirty="0"/>
              <a:t> with an ARP reply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0" y="1076908"/>
            <a:ext cx="5021256" cy="535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18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4.2.1 Direct Delivery and ARP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220072" y="1196752"/>
            <a:ext cx="3672408" cy="511256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ko-KR" sz="3200" b="1" dirty="0" smtClean="0"/>
              <a:t>7-2.</a:t>
            </a:r>
          </a:p>
          <a:p>
            <a:pPr marL="0" indent="0">
              <a:buNone/>
            </a:pPr>
            <a:endParaRPr lang="en-US" altLang="ko-KR" dirty="0"/>
          </a:p>
          <a:p>
            <a:r>
              <a:rPr lang="en-US" altLang="ko-KR" dirty="0" smtClean="0"/>
              <a:t>The </a:t>
            </a:r>
            <a:r>
              <a:rPr lang="en-US" altLang="ko-KR" dirty="0"/>
              <a:t>reply does not ordinarily use broadcast but is </a:t>
            </a:r>
            <a:r>
              <a:rPr lang="en-US" altLang="ko-KR" dirty="0">
                <a:solidFill>
                  <a:srgbClr val="FF0000"/>
                </a:solidFill>
              </a:rPr>
              <a:t>directed only to the sender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r>
              <a:rPr lang="en-US" altLang="ko-KR" dirty="0" smtClean="0"/>
              <a:t>The </a:t>
            </a:r>
            <a:r>
              <a:rPr lang="en-US" altLang="ko-KR" dirty="0"/>
              <a:t>host receiving the ARP request also learns of the sender’s IPv4-to-MAC address mapping at this time and </a:t>
            </a:r>
            <a:r>
              <a:rPr lang="en-US" altLang="ko-KR" dirty="0">
                <a:solidFill>
                  <a:srgbClr val="FF0000"/>
                </a:solidFill>
              </a:rPr>
              <a:t>records it in memory for later use</a:t>
            </a:r>
            <a:endParaRPr lang="ko-KR" altLang="en-US" dirty="0">
              <a:solidFill>
                <a:srgbClr val="FF0000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0" y="1076908"/>
            <a:ext cx="5021256" cy="535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20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4.2.1 Direct Delivery and ARP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220072" y="1196752"/>
            <a:ext cx="3672408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3200" b="1" dirty="0" smtClean="0"/>
              <a:t>8.</a:t>
            </a:r>
          </a:p>
          <a:p>
            <a:pPr marL="0" indent="0">
              <a:buNone/>
            </a:pPr>
            <a:endParaRPr lang="en-US" altLang="ko-KR" dirty="0"/>
          </a:p>
          <a:p>
            <a:r>
              <a:rPr lang="en-US" altLang="ko-KR" dirty="0"/>
              <a:t>The ARP reply is then received by the original sender of the request, and the datagram that forced the ARP request/reply to be exchanged can now be sent.</a:t>
            </a:r>
          </a:p>
          <a:p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0" y="1076908"/>
            <a:ext cx="5021256" cy="535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52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4.2.1 Direct Delivery and ARP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220072" y="1196752"/>
            <a:ext cx="3672408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3200" b="1" dirty="0"/>
              <a:t>9</a:t>
            </a:r>
            <a:r>
              <a:rPr lang="en-US" altLang="ko-KR" sz="3200" b="1" dirty="0" smtClean="0"/>
              <a:t>.</a:t>
            </a:r>
          </a:p>
          <a:p>
            <a:pPr marL="0" indent="0">
              <a:buNone/>
            </a:pPr>
            <a:endParaRPr lang="en-US" altLang="ko-KR" dirty="0"/>
          </a:p>
          <a:p>
            <a:r>
              <a:rPr lang="en-US" altLang="ko-KR" dirty="0"/>
              <a:t>The sender now sends the datagram directly to the destination host </a:t>
            </a:r>
            <a:r>
              <a:rPr lang="en-US" altLang="ko-KR" dirty="0" smtClean="0"/>
              <a:t>using </a:t>
            </a:r>
            <a:r>
              <a:rPr lang="en-US" altLang="ko-KR" dirty="0"/>
              <a:t>the Ethernet address learned by the </a:t>
            </a:r>
            <a:r>
              <a:rPr lang="en-US" altLang="ko-KR" dirty="0" smtClean="0"/>
              <a:t>ARP</a:t>
            </a:r>
            <a:endParaRPr lang="en-US" altLang="ko-KR" dirty="0"/>
          </a:p>
          <a:p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0" y="1076908"/>
            <a:ext cx="5021256" cy="535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39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4.2.1 Direct Delivery and ARP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ARP is used in multi-access link-layer networks running IPv4, where each host has its own primary hardware </a:t>
            </a:r>
            <a:r>
              <a:rPr lang="en-US" altLang="ko-KR" dirty="0" smtClean="0"/>
              <a:t>address</a:t>
            </a:r>
          </a:p>
          <a:p>
            <a:endParaRPr lang="en-US" altLang="ko-KR" dirty="0"/>
          </a:p>
          <a:p>
            <a:r>
              <a:rPr lang="en-US" altLang="ko-KR" dirty="0" smtClean="0"/>
              <a:t>Point-to-point </a:t>
            </a:r>
            <a:r>
              <a:rPr lang="en-US" altLang="ko-KR" dirty="0"/>
              <a:t>links such as PPP (see Chapter </a:t>
            </a:r>
            <a:r>
              <a:rPr lang="en-US" altLang="ko-KR" dirty="0" smtClean="0"/>
              <a:t>3)</a:t>
            </a:r>
            <a:br>
              <a:rPr lang="en-US" altLang="ko-KR" dirty="0" smtClean="0"/>
            </a:br>
            <a:r>
              <a:rPr lang="en-US" altLang="ko-KR" dirty="0" smtClean="0"/>
              <a:t>do </a:t>
            </a:r>
            <a:r>
              <a:rPr lang="en-US" altLang="ko-KR" dirty="0"/>
              <a:t>not use ARP.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When </a:t>
            </a:r>
            <a:r>
              <a:rPr lang="en-US" altLang="ko-KR" dirty="0"/>
              <a:t>these links are </a:t>
            </a:r>
            <a:r>
              <a:rPr lang="en-US" altLang="ko-KR" dirty="0" smtClean="0"/>
              <a:t>established,</a:t>
            </a:r>
            <a:br>
              <a:rPr lang="en-US" altLang="ko-KR" dirty="0" smtClean="0"/>
            </a:br>
            <a:r>
              <a:rPr lang="en-US" altLang="ko-KR" dirty="0" smtClean="0"/>
              <a:t>the </a:t>
            </a:r>
            <a:r>
              <a:rPr lang="en-US" altLang="ko-KR" dirty="0"/>
              <a:t>system is told of the </a:t>
            </a:r>
            <a:r>
              <a:rPr lang="en-US" altLang="ko-KR" dirty="0" smtClean="0"/>
              <a:t>addresses</a:t>
            </a:r>
            <a:br>
              <a:rPr lang="en-US" altLang="ko-KR" dirty="0" smtClean="0"/>
            </a:br>
            <a:r>
              <a:rPr lang="en-US" altLang="ko-KR" dirty="0" smtClean="0"/>
              <a:t>in </a:t>
            </a:r>
            <a:r>
              <a:rPr lang="en-US" altLang="ko-KR" dirty="0"/>
              <a:t>use at each end of the link.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8408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535</Words>
  <Application>Microsoft Office PowerPoint</Application>
  <PresentationFormat>화면 슬라이드 쇼(4:3)</PresentationFormat>
  <Paragraphs>98</Paragraphs>
  <Slides>21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4" baseType="lpstr">
      <vt:lpstr>맑은 고딕</vt:lpstr>
      <vt:lpstr>Arial</vt:lpstr>
      <vt:lpstr>Office 테마</vt:lpstr>
      <vt:lpstr>Section #4.2: An Example(ARP)</vt:lpstr>
      <vt:lpstr>4.2 An Example(ARP)</vt:lpstr>
      <vt:lpstr>4.2.1 Direct Delivery and ARP</vt:lpstr>
      <vt:lpstr>4.2.1 Direct Delivery and ARP</vt:lpstr>
      <vt:lpstr>4.2.1 Direct Delivery and ARP</vt:lpstr>
      <vt:lpstr>4.2.1 Direct Delivery and ARP</vt:lpstr>
      <vt:lpstr>4.2.1 Direct Delivery and ARP</vt:lpstr>
      <vt:lpstr>4.2.1 Direct Delivery and ARP</vt:lpstr>
      <vt:lpstr>4.2.1 Direct Delivery and ARP</vt:lpstr>
      <vt:lpstr>4.2.1 Direct Delivery and ARP</vt:lpstr>
      <vt:lpstr>4.2.1 Direct Delivery and ARP</vt:lpstr>
      <vt:lpstr>4.2.1 Direct Delivery and ARP</vt:lpstr>
      <vt:lpstr>4.2.1 Direct Delivery and ARP</vt:lpstr>
      <vt:lpstr>4.2.1 Direct Delivery and ARP</vt:lpstr>
      <vt:lpstr>4.2.1 Direct Delivery and ARP</vt:lpstr>
      <vt:lpstr>4.2.1 Direct Delivery and ARP</vt:lpstr>
      <vt:lpstr>4.2.1 Direct Delivery and ARP</vt:lpstr>
      <vt:lpstr>4.2.1 Direct Delivery and ARP</vt:lpstr>
      <vt:lpstr>4.2.1 Direct Delivery and ARP</vt:lpstr>
      <vt:lpstr>4.2.1 Direct Delivery and ARP</vt:lpstr>
      <vt:lpstr>4.2.1 Direct Delivery and ARP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최병준</cp:lastModifiedBy>
  <cp:revision>21</cp:revision>
  <dcterms:created xsi:type="dcterms:W3CDTF">2006-10-05T04:04:58Z</dcterms:created>
  <dcterms:modified xsi:type="dcterms:W3CDTF">2015-09-24T07:04:51Z</dcterms:modified>
</cp:coreProperties>
</file>