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8" r:id="rId3"/>
    <p:sldId id="257" r:id="rId4"/>
    <p:sldId id="272" r:id="rId5"/>
    <p:sldId id="274" r:id="rId6"/>
    <p:sldId id="277" r:id="rId7"/>
    <p:sldId id="276" r:id="rId8"/>
    <p:sldId id="259" r:id="rId9"/>
    <p:sldId id="260" r:id="rId10"/>
    <p:sldId id="282" r:id="rId11"/>
    <p:sldId id="267" r:id="rId12"/>
    <p:sldId id="271" r:id="rId13"/>
    <p:sldId id="279" r:id="rId14"/>
    <p:sldId id="280" r:id="rId15"/>
    <p:sldId id="281" r:id="rId16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/>
    <p:restoredTop sz="93510"/>
  </p:normalViewPr>
  <p:slideViewPr>
    <p:cSldViewPr>
      <p:cViewPr>
        <p:scale>
          <a:sx n="84" d="100"/>
          <a:sy n="84" d="100"/>
        </p:scale>
        <p:origin x="104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052F7-AB9A-F048-9F78-19CC0F17A685}" type="datetimeFigureOut">
              <a:rPr kumimoji="1" lang="ko-KR" altLang="en-US" smtClean="0"/>
              <a:t>2015. 11. 4.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FFD0E-EB9B-5D44-BE51-712402890F4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18454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2015. 11. 4.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ana.org/go/rfc6633" TargetMode="External"/><Relationship Id="rId4" Type="http://schemas.openxmlformats.org/officeDocument/2006/relationships/hyperlink" Target="http://www.iana.org/go/rfc1256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go/rfc792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ana.org/go/rfc792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8.2</a:t>
            </a:r>
            <a:r>
              <a:rPr lang="ko-KR" altLang="en-US" dirty="0" smtClean="0"/>
              <a:t> 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ICMP Messages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김우일</a:t>
            </a:r>
          </a:p>
          <a:p>
            <a:r>
              <a:rPr lang="en-US" altLang="ko-KR" dirty="0" smtClean="0"/>
              <a:t>2015011157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ICMP : Internet Control Message Protocol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 dirty="0" smtClean="0"/>
              <a:t>IP protocol alone provides no direct way for the failure to make it to their destinations.</a:t>
            </a:r>
          </a:p>
          <a:p>
            <a:r>
              <a:rPr kumimoji="1" lang="en-US" altLang="ko-KR" dirty="0" smtClean="0"/>
              <a:t>IP provides no direct way of obtaining diagnostic information.</a:t>
            </a:r>
          </a:p>
          <a:p>
            <a:r>
              <a:rPr kumimoji="1" lang="en-US" altLang="ko-KR" dirty="0" smtClean="0"/>
              <a:t>To address these deficiencies, a special protocol called the Internet Control Message Protocol(ICMP) is used.</a:t>
            </a:r>
          </a:p>
          <a:p>
            <a:r>
              <a:rPr kumimoji="1" lang="en-US" altLang="ko-KR" dirty="0" smtClean="0"/>
              <a:t>ICMP is neither a network nor a transport protocol but lies somewhere between the two.</a:t>
            </a:r>
          </a:p>
          <a:p>
            <a:r>
              <a:rPr kumimoji="1" lang="en-US" altLang="ko-KR" dirty="0" smtClean="0"/>
              <a:t>ICMP does not provide reliability for IP.</a:t>
            </a:r>
          </a:p>
          <a:p>
            <a:r>
              <a:rPr kumimoji="1" lang="en-US" altLang="ko-KR" dirty="0" smtClean="0"/>
              <a:t>It indicates certain classes of failures and configuration information.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961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ICMP </a:t>
            </a:r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609460"/>
              </p:ext>
            </p:extLst>
          </p:nvPr>
        </p:nvGraphicFramePr>
        <p:xfrm>
          <a:off x="539552" y="5312008"/>
          <a:ext cx="7992888" cy="74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5048"/>
                <a:gridCol w="2057400"/>
                <a:gridCol w="396044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Type</a:t>
                      </a:r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Code</a:t>
                      </a:r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Checksum</a:t>
                      </a:r>
                      <a:endParaRPr lang="ko-KR" altLang="en-US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Contents Depend on Type and Code (variable)</a:t>
                      </a:r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6784"/>
              </p:ext>
            </p:extLst>
          </p:nvPr>
        </p:nvGraphicFramePr>
        <p:xfrm>
          <a:off x="179512" y="4941168"/>
          <a:ext cx="878497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224136"/>
                <a:gridCol w="720080"/>
                <a:gridCol w="1224136"/>
                <a:gridCol w="1008112"/>
                <a:gridCol w="802346"/>
                <a:gridCol w="2221990"/>
                <a:gridCol w="86409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0bit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8bit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16bit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32bit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539552" y="1443841"/>
            <a:ext cx="7992888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en-US" altLang="ko-KR" sz="2400" dirty="0" smtClean="0">
                <a:solidFill>
                  <a:prstClr val="black"/>
                </a:solidFill>
              </a:rPr>
              <a:t>ICMP messages are encapsulated for transmission within IP datagrams.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en-US" altLang="ko-KR" sz="2400" dirty="0" smtClean="0">
                <a:solidFill>
                  <a:prstClr val="black"/>
                </a:solidFill>
              </a:rPr>
              <a:t>All </a:t>
            </a:r>
            <a:r>
              <a:rPr kumimoji="1" lang="en-US" altLang="ko-KR" sz="2400" dirty="0">
                <a:solidFill>
                  <a:prstClr val="black"/>
                </a:solidFill>
              </a:rPr>
              <a:t>ICMP messages begin with 8-bit Type and Code fields, followed by a 16-bit Checksum.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1" lang="en-US" altLang="ko-KR" sz="2400" dirty="0">
                <a:solidFill>
                  <a:prstClr val="black"/>
                </a:solidFill>
              </a:rPr>
              <a:t>The type and code values are different for ICMPv4 and ICMPv6</a:t>
            </a:r>
            <a:r>
              <a:rPr kumimoji="1" lang="en-US" altLang="ko-KR" sz="2400" dirty="0" smtClean="0">
                <a:solidFill>
                  <a:prstClr val="black"/>
                </a:solidFill>
              </a:rPr>
              <a:t>.</a:t>
            </a:r>
            <a:endParaRPr kumimoji="1" lang="en-US" altLang="ko-K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ICMP example : ping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4" y="2849990"/>
            <a:ext cx="8398712" cy="317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/>
              <a:t>ICMP example : ping</a:t>
            </a:r>
            <a:endParaRPr kumimoji="1"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1196752"/>
            <a:ext cx="8178800" cy="5111750"/>
          </a:xfrm>
        </p:spPr>
      </p:pic>
    </p:spTree>
    <p:extLst>
      <p:ext uri="{BB962C8B-B14F-4D97-AF65-F5344CB8AC3E}">
        <p14:creationId xmlns:p14="http://schemas.microsoft.com/office/powerpoint/2010/main" val="126271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/>
              <a:t>ICMP example : ping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2772"/>
            <a:ext cx="9144000" cy="4640239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95536" y="2996952"/>
            <a:ext cx="2736304" cy="21602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927873" y="5348736"/>
            <a:ext cx="216024" cy="19638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5536" y="3212976"/>
            <a:ext cx="2736304" cy="21602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95536" y="3429000"/>
            <a:ext cx="2736304" cy="21602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187624" y="5349128"/>
            <a:ext cx="216024" cy="19638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466228" y="5345720"/>
            <a:ext cx="513483" cy="199401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5887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2" grpId="1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/>
              <a:t>ICMP example : ping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9144000" cy="40005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32955" y="4518547"/>
            <a:ext cx="1368152" cy="21602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95536" y="4941167"/>
            <a:ext cx="4248472" cy="729507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803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Standard ICMPv4 Message type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	Echo </a:t>
            </a:r>
            <a:r>
              <a:rPr lang="en-US" altLang="ko-KR" dirty="0" smtClean="0"/>
              <a:t>Reply</a:t>
            </a:r>
            <a:endParaRPr lang="ko-KR" altLang="en-US" dirty="0" smtClean="0"/>
          </a:p>
          <a:p>
            <a:r>
              <a:rPr lang="en-US" altLang="ko-KR" dirty="0" smtClean="0"/>
              <a:t>3</a:t>
            </a:r>
            <a:r>
              <a:rPr lang="en-US" altLang="ko-KR" dirty="0"/>
              <a:t>	Destination </a:t>
            </a:r>
            <a:r>
              <a:rPr lang="en-US" altLang="ko-KR" dirty="0" smtClean="0"/>
              <a:t>Unreachable</a:t>
            </a:r>
            <a:endParaRPr lang="en-US" altLang="ko-KR" u="sng" dirty="0">
              <a:hlinkClick r:id="rId2"/>
            </a:endParaRPr>
          </a:p>
          <a:p>
            <a:r>
              <a:rPr lang="en-US" altLang="ko-KR" dirty="0"/>
              <a:t>4	Source Quench (Deprecated</a:t>
            </a:r>
            <a:r>
              <a:rPr lang="en-US" altLang="ko-KR" dirty="0" smtClean="0"/>
              <a:t>)</a:t>
            </a:r>
            <a:endParaRPr lang="en-US" altLang="ko-KR" u="sng" dirty="0">
              <a:hlinkClick r:id="rId3"/>
            </a:endParaRPr>
          </a:p>
          <a:p>
            <a:r>
              <a:rPr lang="en-US" altLang="ko-KR" dirty="0"/>
              <a:t>5	</a:t>
            </a:r>
            <a:r>
              <a:rPr lang="en-US" altLang="ko-KR" dirty="0" smtClean="0"/>
              <a:t>Redirect</a:t>
            </a:r>
            <a:endParaRPr lang="en-US" altLang="ko-KR" u="sng" dirty="0">
              <a:hlinkClick r:id="rId2"/>
            </a:endParaRPr>
          </a:p>
          <a:p>
            <a:r>
              <a:rPr lang="pt-BR" altLang="ko-KR" dirty="0" smtClean="0"/>
              <a:t>8</a:t>
            </a:r>
            <a:r>
              <a:rPr lang="pt-BR" altLang="ko-KR" dirty="0"/>
              <a:t>	</a:t>
            </a:r>
            <a:r>
              <a:rPr lang="pt-BR" altLang="ko-KR" dirty="0" err="1" smtClean="0"/>
              <a:t>Echo</a:t>
            </a:r>
            <a:endParaRPr lang="pt-BR" altLang="ko-KR" u="sng" dirty="0">
              <a:hlinkClick r:id="rId2"/>
            </a:endParaRPr>
          </a:p>
          <a:p>
            <a:r>
              <a:rPr lang="pt-BR" altLang="ko-KR" dirty="0"/>
              <a:t>9	</a:t>
            </a:r>
            <a:r>
              <a:rPr lang="pt-BR" altLang="ko-KR" dirty="0" err="1"/>
              <a:t>Router</a:t>
            </a:r>
            <a:r>
              <a:rPr lang="pt-BR" altLang="ko-KR" dirty="0"/>
              <a:t> </a:t>
            </a:r>
            <a:r>
              <a:rPr lang="pt-BR" altLang="ko-KR" dirty="0" err="1" smtClean="0"/>
              <a:t>Advertisement</a:t>
            </a:r>
            <a:endParaRPr lang="ko-KR" altLang="en-US" dirty="0" smtClean="0"/>
          </a:p>
          <a:p>
            <a:r>
              <a:rPr lang="pt-BR" altLang="ko-KR" dirty="0" smtClean="0"/>
              <a:t>10</a:t>
            </a:r>
            <a:r>
              <a:rPr lang="pt-BR" altLang="ko-KR" dirty="0"/>
              <a:t>	</a:t>
            </a:r>
            <a:r>
              <a:rPr lang="pt-BR" altLang="ko-KR" dirty="0" err="1"/>
              <a:t>Router</a:t>
            </a:r>
            <a:r>
              <a:rPr lang="pt-BR" altLang="ko-KR" dirty="0"/>
              <a:t> </a:t>
            </a:r>
            <a:r>
              <a:rPr lang="pt-BR" altLang="ko-KR" dirty="0" err="1" smtClean="0"/>
              <a:t>Solicitation</a:t>
            </a:r>
            <a:endParaRPr lang="pt-BR" altLang="ko-KR" u="sng" dirty="0">
              <a:hlinkClick r:id="rId4"/>
            </a:endParaRPr>
          </a:p>
          <a:p>
            <a:r>
              <a:rPr lang="pt-BR" altLang="ko-KR" dirty="0"/>
              <a:t>11	Time </a:t>
            </a:r>
            <a:r>
              <a:rPr lang="pt-BR" altLang="ko-KR" dirty="0" err="1" smtClean="0"/>
              <a:t>Exceeded</a:t>
            </a:r>
            <a:endParaRPr lang="pt-BR" altLang="ko-KR" u="sng" dirty="0">
              <a:hlinkClick r:id="rId2"/>
            </a:endParaRPr>
          </a:p>
          <a:p>
            <a:r>
              <a:rPr lang="pt-BR" altLang="ko-KR" dirty="0"/>
              <a:t>12	</a:t>
            </a:r>
            <a:r>
              <a:rPr lang="pt-BR" altLang="ko-KR" dirty="0" err="1"/>
              <a:t>Parameter</a:t>
            </a:r>
            <a:r>
              <a:rPr lang="pt-BR" altLang="ko-KR" dirty="0"/>
              <a:t> </a:t>
            </a:r>
            <a:r>
              <a:rPr lang="pt-BR" altLang="ko-KR" dirty="0" err="1"/>
              <a:t>Problem</a:t>
            </a:r>
            <a:r>
              <a:rPr lang="pt-BR" altLang="ko-KR" dirty="0"/>
              <a:t>		</a:t>
            </a:r>
          </a:p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217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ICMPv4 Code (type 3)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- Destination </a:t>
            </a:r>
            <a:r>
              <a:rPr lang="en-US" altLang="ko-KR" dirty="0"/>
              <a:t>Unreachable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0</a:t>
            </a:r>
            <a:r>
              <a:rPr lang="en-US" altLang="ko-KR" dirty="0"/>
              <a:t>	Net </a:t>
            </a:r>
            <a:r>
              <a:rPr lang="en-US" altLang="ko-KR" dirty="0" smtClean="0"/>
              <a:t>Unreachable</a:t>
            </a:r>
            <a:endParaRPr lang="ko-KR" altLang="en-US" dirty="0" smtClean="0"/>
          </a:p>
          <a:p>
            <a:r>
              <a:rPr lang="en-US" altLang="ko-KR" dirty="0" smtClean="0"/>
              <a:t>1</a:t>
            </a:r>
            <a:r>
              <a:rPr lang="en-US" altLang="ko-KR" dirty="0"/>
              <a:t>	Host </a:t>
            </a:r>
            <a:r>
              <a:rPr lang="en-US" altLang="ko-KR" dirty="0" smtClean="0"/>
              <a:t>Unreachable</a:t>
            </a:r>
            <a:endParaRPr lang="en-US" altLang="ko-KR" u="sng" dirty="0">
              <a:hlinkClick r:id="rId2"/>
            </a:endParaRPr>
          </a:p>
          <a:p>
            <a:r>
              <a:rPr lang="en-US" altLang="ko-KR" dirty="0"/>
              <a:t>2	Protocol </a:t>
            </a:r>
            <a:r>
              <a:rPr lang="en-US" altLang="ko-KR" dirty="0" smtClean="0"/>
              <a:t>Unreachable</a:t>
            </a:r>
            <a:endParaRPr lang="en-US" altLang="ko-KR" u="sng" dirty="0">
              <a:hlinkClick r:id="rId2"/>
            </a:endParaRPr>
          </a:p>
          <a:p>
            <a:r>
              <a:rPr lang="en-US" altLang="ko-KR" dirty="0"/>
              <a:t>3	Port </a:t>
            </a:r>
            <a:r>
              <a:rPr lang="en-US" altLang="ko-KR" dirty="0" smtClean="0"/>
              <a:t>Unreachable</a:t>
            </a:r>
            <a:endParaRPr lang="ko-KR" altLang="en-US" dirty="0" smtClean="0"/>
          </a:p>
          <a:p>
            <a:r>
              <a:rPr lang="en-US" altLang="ko-KR" dirty="0" smtClean="0"/>
              <a:t>4</a:t>
            </a:r>
            <a:r>
              <a:rPr lang="en-US" altLang="ko-KR" dirty="0"/>
              <a:t>	Fragmentation Needed and Don't Fragment was </a:t>
            </a:r>
            <a:r>
              <a:rPr lang="en-US" altLang="ko-KR" dirty="0" smtClean="0"/>
              <a:t>Set</a:t>
            </a:r>
          </a:p>
        </p:txBody>
      </p:sp>
    </p:spTree>
    <p:extLst>
      <p:ext uri="{BB962C8B-B14F-4D97-AF65-F5344CB8AC3E}">
        <p14:creationId xmlns:p14="http://schemas.microsoft.com/office/powerpoint/2010/main" val="210972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ICMPv4 Code (type 11)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altLang="ko-KR" dirty="0" smtClean="0"/>
              <a:t>Time Exceeded</a:t>
            </a:r>
          </a:p>
          <a:p>
            <a:pPr>
              <a:buFontTx/>
              <a:buChar char="-"/>
            </a:pPr>
            <a:endParaRPr lang="en-US" altLang="ko-KR" dirty="0"/>
          </a:p>
          <a:p>
            <a:r>
              <a:rPr lang="en-US" altLang="ko-KR" dirty="0"/>
              <a:t>0	Time to Live exceeded in Transit		</a:t>
            </a:r>
          </a:p>
          <a:p>
            <a:r>
              <a:rPr lang="en-US" altLang="ko-KR" dirty="0"/>
              <a:t>1	Fragment Reassembly Time Exceeded		</a:t>
            </a:r>
          </a:p>
        </p:txBody>
      </p:sp>
    </p:spTree>
    <p:extLst>
      <p:ext uri="{BB962C8B-B14F-4D97-AF65-F5344CB8AC3E}">
        <p14:creationId xmlns:p14="http://schemas.microsoft.com/office/powerpoint/2010/main" val="1185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ICMPv6 standard message types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ko-KR" dirty="0" smtClean="0"/>
              <a:t>- ICMPv6 Error Messages (0 to 127)</a:t>
            </a:r>
          </a:p>
          <a:p>
            <a:endParaRPr kumimoji="1" lang="en-US" altLang="ko-KR" dirty="0" smtClean="0"/>
          </a:p>
          <a:p>
            <a:r>
              <a:rPr kumimoji="1" lang="en-US" altLang="ko-KR" dirty="0" smtClean="0"/>
              <a:t>1</a:t>
            </a:r>
            <a:r>
              <a:rPr kumimoji="1" lang="en-US" altLang="ko-KR" dirty="0"/>
              <a:t>	Destination </a:t>
            </a:r>
            <a:r>
              <a:rPr kumimoji="1" lang="en-US" altLang="ko-KR" dirty="0" smtClean="0"/>
              <a:t>Unreachable</a:t>
            </a:r>
          </a:p>
          <a:p>
            <a:r>
              <a:rPr kumimoji="1" lang="en-US" altLang="ko-KR" dirty="0" smtClean="0"/>
              <a:t>2</a:t>
            </a:r>
            <a:r>
              <a:rPr kumimoji="1" lang="en-US" altLang="ko-KR" dirty="0"/>
              <a:t>	Packet Too </a:t>
            </a:r>
            <a:r>
              <a:rPr kumimoji="1" lang="en-US" altLang="ko-KR" dirty="0" smtClean="0"/>
              <a:t>Big</a:t>
            </a:r>
          </a:p>
          <a:p>
            <a:r>
              <a:rPr kumimoji="1" lang="en-US" altLang="ko-KR" dirty="0" smtClean="0"/>
              <a:t>3</a:t>
            </a:r>
            <a:r>
              <a:rPr kumimoji="1" lang="en-US" altLang="ko-KR" dirty="0"/>
              <a:t>	Time </a:t>
            </a:r>
            <a:r>
              <a:rPr kumimoji="1" lang="en-US" altLang="ko-KR" dirty="0" smtClean="0"/>
              <a:t>Exceeded</a:t>
            </a:r>
            <a:r>
              <a:rPr kumimoji="1" lang="en-US" altLang="ko-KR" dirty="0"/>
              <a:t>	</a:t>
            </a:r>
          </a:p>
          <a:p>
            <a:r>
              <a:rPr kumimoji="1" lang="en-US" altLang="ko-KR" dirty="0"/>
              <a:t>4	Parameter </a:t>
            </a:r>
            <a:r>
              <a:rPr kumimoji="1" lang="en-US" altLang="ko-KR" dirty="0" smtClean="0"/>
              <a:t>Problem</a:t>
            </a:r>
            <a:endParaRPr kumimoji="1" lang="en-US" altLang="ko-KR" dirty="0"/>
          </a:p>
          <a:p>
            <a:r>
              <a:rPr kumimoji="1" lang="en-US" altLang="ko-KR" dirty="0"/>
              <a:t>100	Private experimentation			</a:t>
            </a:r>
          </a:p>
          <a:p>
            <a:r>
              <a:rPr kumimoji="1" lang="en-US" altLang="ko-KR" dirty="0"/>
              <a:t>101	Private experimentation			</a:t>
            </a:r>
          </a:p>
          <a:p>
            <a:r>
              <a:rPr kumimoji="1" lang="en-US" altLang="ko-KR" dirty="0"/>
              <a:t>127	Reserved for expansion of ICMPv6 error messages			</a:t>
            </a:r>
          </a:p>
          <a:p>
            <a:endParaRPr kumimoji="1" lang="en-US" altLang="ko-KR" dirty="0"/>
          </a:p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07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/>
              <a:t>ICMPv6 standard message types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ko-KR" dirty="0"/>
              <a:t>- ICMPv6 Error Messages </a:t>
            </a:r>
            <a:r>
              <a:rPr kumimoji="1" lang="en-US" altLang="ko-KR" dirty="0" smtClean="0"/>
              <a:t>(128 to 255)</a:t>
            </a:r>
            <a:endParaRPr kumimoji="1" lang="en-US" altLang="ko-KR" dirty="0"/>
          </a:p>
          <a:p>
            <a:endParaRPr kumimoji="1" lang="en-US" altLang="ko-KR" dirty="0" smtClean="0"/>
          </a:p>
          <a:p>
            <a:r>
              <a:rPr kumimoji="1" lang="en-US" altLang="ko-KR" dirty="0" smtClean="0"/>
              <a:t>128</a:t>
            </a:r>
            <a:r>
              <a:rPr kumimoji="1" lang="en-US" altLang="ko-KR" dirty="0"/>
              <a:t>	Echo </a:t>
            </a:r>
            <a:r>
              <a:rPr kumimoji="1" lang="en-US" altLang="ko-KR" dirty="0" smtClean="0"/>
              <a:t>Request</a:t>
            </a:r>
          </a:p>
          <a:p>
            <a:r>
              <a:rPr kumimoji="1" lang="en-US" altLang="ko-KR" dirty="0" smtClean="0"/>
              <a:t>129</a:t>
            </a:r>
            <a:r>
              <a:rPr kumimoji="1" lang="en-US" altLang="ko-KR" dirty="0"/>
              <a:t>	Echo </a:t>
            </a:r>
            <a:r>
              <a:rPr kumimoji="1" lang="en-US" altLang="ko-KR" dirty="0" smtClean="0"/>
              <a:t>Reply</a:t>
            </a:r>
          </a:p>
          <a:p>
            <a:r>
              <a:rPr kumimoji="1" lang="en-US" altLang="ko-KR" dirty="0" smtClean="0"/>
              <a:t>130</a:t>
            </a:r>
            <a:r>
              <a:rPr kumimoji="1" lang="en-US" altLang="ko-KR" dirty="0"/>
              <a:t>	Multicast Listener </a:t>
            </a:r>
            <a:r>
              <a:rPr kumimoji="1" lang="en-US" altLang="ko-KR" dirty="0" smtClean="0"/>
              <a:t>Query</a:t>
            </a:r>
          </a:p>
          <a:p>
            <a:r>
              <a:rPr kumimoji="1" lang="en-US" altLang="ko-KR" dirty="0" smtClean="0"/>
              <a:t>131</a:t>
            </a:r>
            <a:r>
              <a:rPr kumimoji="1" lang="en-US" altLang="ko-KR" dirty="0"/>
              <a:t>	Multicast Listener </a:t>
            </a:r>
            <a:r>
              <a:rPr kumimoji="1" lang="en-US" altLang="ko-KR" dirty="0" smtClean="0"/>
              <a:t>Report</a:t>
            </a:r>
          </a:p>
          <a:p>
            <a:r>
              <a:rPr kumimoji="1" lang="en-US" altLang="ko-KR" dirty="0" smtClean="0"/>
              <a:t>132</a:t>
            </a:r>
            <a:r>
              <a:rPr kumimoji="1" lang="en-US" altLang="ko-KR" dirty="0"/>
              <a:t>	Multicast Listener </a:t>
            </a:r>
            <a:r>
              <a:rPr kumimoji="1" lang="en-US" altLang="ko-KR" dirty="0" smtClean="0"/>
              <a:t>Done</a:t>
            </a:r>
          </a:p>
          <a:p>
            <a:r>
              <a:rPr kumimoji="1" lang="en-US" altLang="ko-KR" dirty="0" smtClean="0"/>
              <a:t>133</a:t>
            </a:r>
            <a:r>
              <a:rPr kumimoji="1" lang="en-US" altLang="ko-KR" dirty="0"/>
              <a:t>	Router Solicitation (</a:t>
            </a:r>
            <a:r>
              <a:rPr kumimoji="1" lang="en-US" altLang="ko-KR" dirty="0" smtClean="0"/>
              <a:t>NDP)</a:t>
            </a:r>
          </a:p>
          <a:p>
            <a:r>
              <a:rPr kumimoji="1" lang="en-US" altLang="ko-KR" dirty="0" smtClean="0"/>
              <a:t>134</a:t>
            </a:r>
            <a:r>
              <a:rPr kumimoji="1" lang="en-US" altLang="ko-KR" dirty="0"/>
              <a:t>	Router Advertisement (</a:t>
            </a:r>
            <a:r>
              <a:rPr kumimoji="1" lang="en-US" altLang="ko-KR" dirty="0" smtClean="0"/>
              <a:t>NDP)</a:t>
            </a:r>
          </a:p>
          <a:p>
            <a:r>
              <a:rPr kumimoji="1" lang="en-US" altLang="ko-KR" dirty="0" smtClean="0"/>
              <a:t>135</a:t>
            </a:r>
            <a:r>
              <a:rPr kumimoji="1" lang="en-US" altLang="ko-KR" dirty="0"/>
              <a:t>	Neighbor Solicitation (</a:t>
            </a:r>
            <a:r>
              <a:rPr kumimoji="1" lang="en-US" altLang="ko-KR" dirty="0" smtClean="0"/>
              <a:t>NDP)</a:t>
            </a:r>
          </a:p>
          <a:p>
            <a:r>
              <a:rPr kumimoji="1" lang="en-US" altLang="ko-KR" dirty="0" smtClean="0"/>
              <a:t>136</a:t>
            </a:r>
            <a:r>
              <a:rPr kumimoji="1" lang="en-US" altLang="ko-KR" dirty="0"/>
              <a:t>	Neighbor Advertisement (</a:t>
            </a:r>
            <a:r>
              <a:rPr kumimoji="1" lang="en-US" altLang="ko-KR" dirty="0" smtClean="0"/>
              <a:t>NDP)</a:t>
            </a:r>
          </a:p>
          <a:p>
            <a:r>
              <a:rPr kumimoji="1" lang="en-US" altLang="ko-KR" dirty="0" smtClean="0"/>
              <a:t>137</a:t>
            </a:r>
            <a:r>
              <a:rPr kumimoji="1" lang="en-US" altLang="ko-KR" dirty="0"/>
              <a:t>	Redirect Message (</a:t>
            </a:r>
            <a:r>
              <a:rPr kumimoji="1" lang="en-US" altLang="ko-KR" dirty="0" smtClean="0"/>
              <a:t>NDP)</a:t>
            </a:r>
          </a:p>
          <a:p>
            <a:r>
              <a:rPr kumimoji="1" lang="en-US" altLang="ko-KR" dirty="0" smtClean="0"/>
              <a:t>141</a:t>
            </a:r>
            <a:r>
              <a:rPr kumimoji="1" lang="en-US" altLang="ko-KR" dirty="0"/>
              <a:t>	Inverse Neighbor Discovery Solicitation </a:t>
            </a:r>
            <a:r>
              <a:rPr kumimoji="1" lang="en-US" altLang="ko-KR" dirty="0" smtClean="0"/>
              <a:t>Message</a:t>
            </a:r>
          </a:p>
          <a:p>
            <a:r>
              <a:rPr kumimoji="1" lang="en-US" altLang="ko-KR" dirty="0" smtClean="0"/>
              <a:t>142</a:t>
            </a:r>
            <a:r>
              <a:rPr kumimoji="1" lang="en-US" altLang="ko-KR" dirty="0"/>
              <a:t>	Inverse Neighbor Discovery Advertisement </a:t>
            </a:r>
            <a:r>
              <a:rPr kumimoji="1" lang="en-US" altLang="ko-KR" dirty="0" smtClean="0"/>
              <a:t>Message</a:t>
            </a:r>
          </a:p>
          <a:p>
            <a:r>
              <a:rPr kumimoji="1" lang="en-US" altLang="ko-KR" dirty="0"/>
              <a:t>143	Multicast Listener Discovery (MLDv2) reports (RFC 3810)</a:t>
            </a:r>
          </a:p>
          <a:p>
            <a:endParaRPr kumimoji="1"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958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/>
              <a:t>ICMPv6 standard message types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ko-KR" dirty="0"/>
              <a:t>- ICMPv6 Error Messages (128 to 255)</a:t>
            </a:r>
          </a:p>
          <a:p>
            <a:endParaRPr kumimoji="1" lang="en-US" altLang="ko-KR" dirty="0" smtClean="0"/>
          </a:p>
          <a:p>
            <a:r>
              <a:rPr kumimoji="1" lang="en-US" altLang="ko-KR" dirty="0" smtClean="0"/>
              <a:t>144</a:t>
            </a:r>
            <a:r>
              <a:rPr kumimoji="1" lang="en-US" altLang="ko-KR" dirty="0"/>
              <a:t>	Home Agent Address Discovery Request </a:t>
            </a:r>
            <a:r>
              <a:rPr kumimoji="1" lang="en-US" altLang="ko-KR" dirty="0" smtClean="0"/>
              <a:t>Message</a:t>
            </a:r>
          </a:p>
          <a:p>
            <a:r>
              <a:rPr kumimoji="1" lang="en-US" altLang="ko-KR" dirty="0" smtClean="0"/>
              <a:t>145</a:t>
            </a:r>
            <a:r>
              <a:rPr kumimoji="1" lang="en-US" altLang="ko-KR" dirty="0"/>
              <a:t>	Home Agent Address Discovery Reply </a:t>
            </a:r>
            <a:r>
              <a:rPr kumimoji="1" lang="en-US" altLang="ko-KR" dirty="0" smtClean="0"/>
              <a:t>Message</a:t>
            </a:r>
          </a:p>
          <a:p>
            <a:r>
              <a:rPr kumimoji="1" lang="en-US" altLang="ko-KR" dirty="0" smtClean="0"/>
              <a:t>146</a:t>
            </a:r>
            <a:r>
              <a:rPr kumimoji="1" lang="en-US" altLang="ko-KR" dirty="0"/>
              <a:t>	Mobile Prefix </a:t>
            </a:r>
            <a:r>
              <a:rPr kumimoji="1" lang="en-US" altLang="ko-KR" dirty="0" smtClean="0"/>
              <a:t>Solicitation</a:t>
            </a:r>
          </a:p>
          <a:p>
            <a:r>
              <a:rPr kumimoji="1" lang="en-US" altLang="ko-KR" dirty="0" smtClean="0"/>
              <a:t>147</a:t>
            </a:r>
            <a:r>
              <a:rPr kumimoji="1" lang="en-US" altLang="ko-KR" dirty="0"/>
              <a:t>	Mobile Prefix </a:t>
            </a:r>
            <a:r>
              <a:rPr kumimoji="1" lang="en-US" altLang="ko-KR" dirty="0" smtClean="0"/>
              <a:t>Advertisement</a:t>
            </a:r>
          </a:p>
          <a:p>
            <a:r>
              <a:rPr kumimoji="1" lang="en-US" altLang="ko-KR" dirty="0" smtClean="0"/>
              <a:t>148</a:t>
            </a:r>
            <a:r>
              <a:rPr kumimoji="1" lang="en-US" altLang="ko-KR" dirty="0"/>
              <a:t>	Certification Path Solicitation (</a:t>
            </a:r>
            <a:r>
              <a:rPr kumimoji="1" lang="en-US" altLang="ko-KR" dirty="0" smtClean="0"/>
              <a:t>SEND)</a:t>
            </a:r>
          </a:p>
          <a:p>
            <a:r>
              <a:rPr kumimoji="1" lang="en-US" altLang="ko-KR" dirty="0" smtClean="0"/>
              <a:t>149</a:t>
            </a:r>
            <a:r>
              <a:rPr kumimoji="1" lang="en-US" altLang="ko-KR" dirty="0"/>
              <a:t>	Certification Path Advertisement (</a:t>
            </a:r>
            <a:r>
              <a:rPr kumimoji="1" lang="en-US" altLang="ko-KR" dirty="0" smtClean="0"/>
              <a:t>SEND)</a:t>
            </a:r>
          </a:p>
          <a:p>
            <a:r>
              <a:rPr kumimoji="1" lang="en-US" altLang="ko-KR" dirty="0" smtClean="0"/>
              <a:t>151</a:t>
            </a:r>
            <a:r>
              <a:rPr kumimoji="1" lang="en-US" altLang="ko-KR" dirty="0"/>
              <a:t>	Multicast Router Advertisement (</a:t>
            </a:r>
            <a:r>
              <a:rPr kumimoji="1" lang="en-US" altLang="ko-KR" dirty="0" smtClean="0"/>
              <a:t>MRD)</a:t>
            </a:r>
          </a:p>
          <a:p>
            <a:r>
              <a:rPr kumimoji="1" lang="en-US" altLang="ko-KR" dirty="0" smtClean="0"/>
              <a:t>152</a:t>
            </a:r>
            <a:r>
              <a:rPr kumimoji="1" lang="en-US" altLang="ko-KR" dirty="0"/>
              <a:t>	Multicast Router Solicitation (</a:t>
            </a:r>
            <a:r>
              <a:rPr kumimoji="1" lang="en-US" altLang="ko-KR" dirty="0" smtClean="0"/>
              <a:t>MRD)</a:t>
            </a:r>
          </a:p>
          <a:p>
            <a:r>
              <a:rPr kumimoji="1" lang="en-US" altLang="ko-KR" dirty="0" smtClean="0"/>
              <a:t>153</a:t>
            </a:r>
            <a:r>
              <a:rPr kumimoji="1" lang="en-US" altLang="ko-KR" dirty="0"/>
              <a:t>	Multicast Router Termination (</a:t>
            </a:r>
            <a:r>
              <a:rPr kumimoji="1" lang="en-US" altLang="ko-KR" dirty="0" smtClean="0"/>
              <a:t>MRD)</a:t>
            </a:r>
          </a:p>
          <a:p>
            <a:r>
              <a:rPr kumimoji="1" lang="en-US" altLang="ko-KR" dirty="0" smtClean="0"/>
              <a:t>155</a:t>
            </a:r>
            <a:r>
              <a:rPr kumimoji="1" lang="en-US" altLang="ko-KR" dirty="0"/>
              <a:t>	RPL Control </a:t>
            </a:r>
            <a:r>
              <a:rPr kumimoji="1" lang="en-US" altLang="ko-KR" dirty="0" smtClean="0"/>
              <a:t>Message</a:t>
            </a:r>
          </a:p>
          <a:p>
            <a:r>
              <a:rPr kumimoji="1" lang="en-US" altLang="ko-KR" dirty="0" smtClean="0"/>
              <a:t>200, 201</a:t>
            </a:r>
            <a:r>
              <a:rPr kumimoji="1" lang="en-US" altLang="ko-KR" dirty="0"/>
              <a:t>	Private </a:t>
            </a:r>
            <a:r>
              <a:rPr kumimoji="1" lang="en-US" altLang="ko-KR" dirty="0" smtClean="0"/>
              <a:t>experimentation</a:t>
            </a:r>
          </a:p>
          <a:p>
            <a:r>
              <a:rPr kumimoji="1" lang="en-US" altLang="ko-KR" dirty="0" smtClean="0"/>
              <a:t>255</a:t>
            </a:r>
            <a:r>
              <a:rPr kumimoji="1" lang="en-US" altLang="ko-KR" dirty="0"/>
              <a:t>	Reserved for expansion of ICMPv6 informational messages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86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Processing of ICMP Messages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ko-KR" dirty="0" smtClean="0"/>
              <a:t>The processing of incoming messages varies from system to system.</a:t>
            </a:r>
          </a:p>
          <a:p>
            <a:r>
              <a:rPr kumimoji="1" lang="en-US" altLang="ko-KR" dirty="0" smtClean="0"/>
              <a:t>Generally, the incoming informational requests are handled automatically by the OS.</a:t>
            </a:r>
          </a:p>
          <a:p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90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ko-KR" dirty="0" smtClean="0"/>
              <a:t>ICMPv6 messages processing rules</a:t>
            </a:r>
            <a:endParaRPr kumimoji="1"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ko-KR" dirty="0" smtClean="0"/>
              <a:t>Unknown ICMPv6 error messages must be passed to the upper-layer process that produced the datagram causing the error.</a:t>
            </a:r>
          </a:p>
          <a:p>
            <a:r>
              <a:rPr kumimoji="1" lang="en-US" altLang="ko-KR" dirty="0" smtClean="0"/>
              <a:t>Unknown ICMPv6 informational messages are dropped.</a:t>
            </a:r>
          </a:p>
          <a:p>
            <a:r>
              <a:rPr kumimoji="1" lang="en-US" altLang="ko-KR" dirty="0" smtClean="0"/>
              <a:t>ICMPv6 error messages include as much of the original IPv6 datagram that caused the error as will fit without making the error message datagram exceed the minimum IPv6 MTU(1280 bytes)</a:t>
            </a:r>
          </a:p>
          <a:p>
            <a:r>
              <a:rPr kumimoji="1" lang="en-US" altLang="ko-KR" dirty="0" smtClean="0"/>
              <a:t>When processing ICMPv6 error messages, the upper-layer protocol type is extracted from the original or “offending” packet and used to select the appropriate upper-layer process. If this is not possible, the error message is silently dropped after any IPv6-layer processing.</a:t>
            </a:r>
          </a:p>
          <a:p>
            <a:r>
              <a:rPr kumimoji="1" lang="en-US" altLang="ko-KR" dirty="0" smtClean="0"/>
              <a:t>There are special rules for handling errors.</a:t>
            </a:r>
            <a:r>
              <a:rPr kumimoji="1" lang="ko-KR" altLang="en-US" dirty="0" smtClean="0"/>
              <a:t> </a:t>
            </a:r>
            <a:r>
              <a:rPr kumimoji="1" lang="en-US" altLang="ko-KR" dirty="0" smtClean="0"/>
              <a:t>(8.3)</a:t>
            </a:r>
          </a:p>
          <a:p>
            <a:r>
              <a:rPr kumimoji="1" lang="en-US" altLang="ko-KR" dirty="0" smtClean="0"/>
              <a:t>An IPv6 node must limit the rate of ICMPv6 error messages it sends.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9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391</Words>
  <Application>Microsoft Macintosh PowerPoint</Application>
  <PresentationFormat>화면 슬라이드 쇼(4:3)</PresentationFormat>
  <Paragraphs>100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8.2 : ICMP Messages</vt:lpstr>
      <vt:lpstr>ICMP : Internet Control Message Protocol</vt:lpstr>
      <vt:lpstr>ICMP Message Format</vt:lpstr>
      <vt:lpstr>ICMP example : ping</vt:lpstr>
      <vt:lpstr>ICMP example : ping</vt:lpstr>
      <vt:lpstr>ICMP example : ping</vt:lpstr>
      <vt:lpstr>ICMP example : ping</vt:lpstr>
      <vt:lpstr>Standard ICMPv4 Message type</vt:lpstr>
      <vt:lpstr>ICMPv4 Code (type 3)</vt:lpstr>
      <vt:lpstr>ICMPv4 Code (type 11)</vt:lpstr>
      <vt:lpstr>ICMPv6 standard message types</vt:lpstr>
      <vt:lpstr>ICMPv6 standard message types</vt:lpstr>
      <vt:lpstr>ICMPv6 standard message types</vt:lpstr>
      <vt:lpstr>Processing of ICMP Messages</vt:lpstr>
      <vt:lpstr>ICMPv6 messages processing rules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인영 강</cp:lastModifiedBy>
  <cp:revision>30</cp:revision>
  <cp:lastPrinted>2015-11-03T11:39:00Z</cp:lastPrinted>
  <dcterms:created xsi:type="dcterms:W3CDTF">2006-10-05T04:04:58Z</dcterms:created>
  <dcterms:modified xsi:type="dcterms:W3CDTF">2015-11-04T00:44:04Z</dcterms:modified>
</cp:coreProperties>
</file>