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49"/>
  </p:notesMasterIdLst>
  <p:handoutMasterIdLst>
    <p:handoutMasterId r:id="rId50"/>
  </p:handoutMasterIdLst>
  <p:sldIdLst>
    <p:sldId id="1043" r:id="rId2"/>
    <p:sldId id="972" r:id="rId3"/>
    <p:sldId id="968" r:id="rId4"/>
    <p:sldId id="973" r:id="rId5"/>
    <p:sldId id="769" r:id="rId6"/>
    <p:sldId id="1065" r:id="rId7"/>
    <p:sldId id="921" r:id="rId8"/>
    <p:sldId id="1066" r:id="rId9"/>
    <p:sldId id="1048" r:id="rId10"/>
    <p:sldId id="1059" r:id="rId11"/>
    <p:sldId id="1067" r:id="rId12"/>
    <p:sldId id="922" r:id="rId13"/>
    <p:sldId id="1003" r:id="rId14"/>
    <p:sldId id="1068" r:id="rId15"/>
    <p:sldId id="923" r:id="rId16"/>
    <p:sldId id="1004" r:id="rId17"/>
    <p:sldId id="1008" r:id="rId18"/>
    <p:sldId id="924" r:id="rId19"/>
    <p:sldId id="1069" r:id="rId20"/>
    <p:sldId id="1070" r:id="rId21"/>
    <p:sldId id="1005" r:id="rId22"/>
    <p:sldId id="1071" r:id="rId23"/>
    <p:sldId id="979" r:id="rId24"/>
    <p:sldId id="1049" r:id="rId25"/>
    <p:sldId id="1050" r:id="rId26"/>
    <p:sldId id="1051" r:id="rId27"/>
    <p:sldId id="1052" r:id="rId28"/>
    <p:sldId id="1053" r:id="rId29"/>
    <p:sldId id="1072" r:id="rId30"/>
    <p:sldId id="1054" r:id="rId31"/>
    <p:sldId id="1055" r:id="rId32"/>
    <p:sldId id="1056" r:id="rId33"/>
    <p:sldId id="1057" r:id="rId34"/>
    <p:sldId id="1058" r:id="rId35"/>
    <p:sldId id="1060" r:id="rId36"/>
    <p:sldId id="1073" r:id="rId37"/>
    <p:sldId id="1074" r:id="rId38"/>
    <p:sldId id="1061" r:id="rId39"/>
    <p:sldId id="980" r:id="rId40"/>
    <p:sldId id="1062" r:id="rId41"/>
    <p:sldId id="1075" r:id="rId42"/>
    <p:sldId id="1076" r:id="rId43"/>
    <p:sldId id="1063" r:id="rId44"/>
    <p:sldId id="981" r:id="rId45"/>
    <p:sldId id="1064" r:id="rId46"/>
    <p:sldId id="1077" r:id="rId47"/>
    <p:sldId id="982" r:id="rId48"/>
  </p:sldIdLst>
  <p:sldSz cx="9144000" cy="6858000" type="screen4x3"/>
  <p:notesSz cx="6858000" cy="9144000"/>
  <p:defaultTextStyle>
    <a:defPPr>
      <a:defRPr lang="en-US"/>
    </a:defPPr>
    <a:lvl1pPr algn="l" rtl="0" fontAlgn="base">
      <a:spcBef>
        <a:spcPct val="0"/>
      </a:spcBef>
      <a:spcAft>
        <a:spcPct val="0"/>
      </a:spcAft>
      <a:defRPr sz="3200" b="1" i="1" kern="1200">
        <a:solidFill>
          <a:schemeClr val="tx1"/>
        </a:solidFill>
        <a:latin typeface="Baby Kruffy"/>
        <a:ea typeface="+mn-ea"/>
        <a:cs typeface="+mn-cs"/>
      </a:defRPr>
    </a:lvl1pPr>
    <a:lvl2pPr marL="457200" algn="l" rtl="0" fontAlgn="base">
      <a:spcBef>
        <a:spcPct val="0"/>
      </a:spcBef>
      <a:spcAft>
        <a:spcPct val="0"/>
      </a:spcAft>
      <a:defRPr sz="3200" b="1" i="1" kern="1200">
        <a:solidFill>
          <a:schemeClr val="tx1"/>
        </a:solidFill>
        <a:latin typeface="Baby Kruffy"/>
        <a:ea typeface="+mn-ea"/>
        <a:cs typeface="+mn-cs"/>
      </a:defRPr>
    </a:lvl2pPr>
    <a:lvl3pPr marL="914400" algn="l" rtl="0" fontAlgn="base">
      <a:spcBef>
        <a:spcPct val="0"/>
      </a:spcBef>
      <a:spcAft>
        <a:spcPct val="0"/>
      </a:spcAft>
      <a:defRPr sz="3200" b="1" i="1" kern="1200">
        <a:solidFill>
          <a:schemeClr val="tx1"/>
        </a:solidFill>
        <a:latin typeface="Baby Kruffy"/>
        <a:ea typeface="+mn-ea"/>
        <a:cs typeface="+mn-cs"/>
      </a:defRPr>
    </a:lvl3pPr>
    <a:lvl4pPr marL="1371600" algn="l" rtl="0" fontAlgn="base">
      <a:spcBef>
        <a:spcPct val="0"/>
      </a:spcBef>
      <a:spcAft>
        <a:spcPct val="0"/>
      </a:spcAft>
      <a:defRPr sz="3200" b="1" i="1" kern="1200">
        <a:solidFill>
          <a:schemeClr val="tx1"/>
        </a:solidFill>
        <a:latin typeface="Baby Kruffy"/>
        <a:ea typeface="+mn-ea"/>
        <a:cs typeface="+mn-cs"/>
      </a:defRPr>
    </a:lvl4pPr>
    <a:lvl5pPr marL="1828800" algn="l" rtl="0" fontAlgn="base">
      <a:spcBef>
        <a:spcPct val="0"/>
      </a:spcBef>
      <a:spcAft>
        <a:spcPct val="0"/>
      </a:spcAft>
      <a:defRPr sz="3200" b="1" i="1" kern="1200">
        <a:solidFill>
          <a:schemeClr val="tx1"/>
        </a:solidFill>
        <a:latin typeface="Baby Kruffy"/>
        <a:ea typeface="+mn-ea"/>
        <a:cs typeface="+mn-cs"/>
      </a:defRPr>
    </a:lvl5pPr>
    <a:lvl6pPr marL="2286000" algn="l" defTabSz="914400" rtl="0" eaLnBrk="1" latinLnBrk="1" hangingPunct="1">
      <a:defRPr sz="3200" b="1" i="1" kern="1200">
        <a:solidFill>
          <a:schemeClr val="tx1"/>
        </a:solidFill>
        <a:latin typeface="Baby Kruffy"/>
        <a:ea typeface="+mn-ea"/>
        <a:cs typeface="+mn-cs"/>
      </a:defRPr>
    </a:lvl6pPr>
    <a:lvl7pPr marL="2743200" algn="l" defTabSz="914400" rtl="0" eaLnBrk="1" latinLnBrk="1" hangingPunct="1">
      <a:defRPr sz="3200" b="1" i="1" kern="1200">
        <a:solidFill>
          <a:schemeClr val="tx1"/>
        </a:solidFill>
        <a:latin typeface="Baby Kruffy"/>
        <a:ea typeface="+mn-ea"/>
        <a:cs typeface="+mn-cs"/>
      </a:defRPr>
    </a:lvl7pPr>
    <a:lvl8pPr marL="3200400" algn="l" defTabSz="914400" rtl="0" eaLnBrk="1" latinLnBrk="1" hangingPunct="1">
      <a:defRPr sz="3200" b="1" i="1" kern="1200">
        <a:solidFill>
          <a:schemeClr val="tx1"/>
        </a:solidFill>
        <a:latin typeface="Baby Kruffy"/>
        <a:ea typeface="+mn-ea"/>
        <a:cs typeface="+mn-cs"/>
      </a:defRPr>
    </a:lvl8pPr>
    <a:lvl9pPr marL="3657600" algn="l" defTabSz="914400" rtl="0" eaLnBrk="1" latinLnBrk="1" hangingPunct="1">
      <a:defRPr sz="3200" b="1" i="1" kern="1200">
        <a:solidFill>
          <a:schemeClr val="tx1"/>
        </a:solidFill>
        <a:latin typeface="Baby Kruffy"/>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996633"/>
    <a:srgbClr val="00CC00"/>
    <a:srgbClr val="3366FF"/>
    <a:srgbClr val="660066"/>
    <a:srgbClr val="6666FF"/>
    <a:srgbClr val="CC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24" autoAdjust="0"/>
  </p:normalViewPr>
  <p:slideViewPr>
    <p:cSldViewPr>
      <p:cViewPr varScale="1">
        <p:scale>
          <a:sx n="105" d="100"/>
          <a:sy n="105" d="100"/>
        </p:scale>
        <p:origin x="43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539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0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i="0" dirty="0">
                <a:latin typeface="Times New Roman" pitchFamily="18" charset="0"/>
              </a:defRPr>
            </a:lvl1pPr>
          </a:lstStyle>
          <a:p>
            <a:pPr>
              <a:defRPr/>
            </a:pPr>
            <a:endParaRPr lang="en-US"/>
          </a:p>
        </p:txBody>
      </p:sp>
      <p:sp>
        <p:nvSpPr>
          <p:cNvPr id="90009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i="0" dirty="0">
                <a:latin typeface="Times New Roman" pitchFamily="18" charset="0"/>
              </a:defRPr>
            </a:lvl1pPr>
          </a:lstStyle>
          <a:p>
            <a:pPr>
              <a:defRPr/>
            </a:pPr>
            <a:endParaRPr lang="en-US"/>
          </a:p>
        </p:txBody>
      </p:sp>
      <p:sp>
        <p:nvSpPr>
          <p:cNvPr id="90010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i="0">
                <a:latin typeface="Times New Roman" panose="02020603050405020304" pitchFamily="18" charset="0"/>
                <a:ea typeface="굴림" panose="020B0600000101010101" pitchFamily="50" charset="-127"/>
              </a:defRPr>
            </a:lvl1pPr>
          </a:lstStyle>
          <a:p>
            <a:r>
              <a:rPr lang="en-US" altLang="ko-KR"/>
              <a:t>13.#</a:t>
            </a:r>
          </a:p>
        </p:txBody>
      </p:sp>
      <p:sp>
        <p:nvSpPr>
          <p:cNvPr id="90010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i="0">
                <a:latin typeface="Times New Roman" panose="02020603050405020304" pitchFamily="18" charset="0"/>
                <a:ea typeface="굴림" panose="020B0600000101010101" pitchFamily="50" charset="-127"/>
              </a:defRPr>
            </a:lvl1pPr>
          </a:lstStyle>
          <a:p>
            <a:fld id="{77AC9E53-5D12-4391-8EFA-C356C9DC3183}" type="slidenum">
              <a:rPr lang="en-US" altLang="ko-KR"/>
              <a:pPr/>
              <a:t>‹#›</a:t>
            </a:fld>
            <a:endParaRPr lang="en-US" altLang="ko-KR"/>
          </a:p>
        </p:txBody>
      </p:sp>
    </p:spTree>
    <p:extLst>
      <p:ext uri="{BB962C8B-B14F-4D97-AF65-F5344CB8AC3E}">
        <p14:creationId xmlns:p14="http://schemas.microsoft.com/office/powerpoint/2010/main" val="34226276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85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i="0" dirty="0">
                <a:latin typeface="Times New Roman" pitchFamily="18" charset="0"/>
              </a:defRPr>
            </a:lvl1pPr>
          </a:lstStyle>
          <a:p>
            <a:pPr>
              <a:defRPr/>
            </a:pPr>
            <a:endParaRPr lang="en-US"/>
          </a:p>
        </p:txBody>
      </p:sp>
      <p:sp>
        <p:nvSpPr>
          <p:cNvPr id="8785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i="0" dirty="0">
                <a:latin typeface="Times New Roman" pitchFamily="18"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85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785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i="0">
                <a:latin typeface="Times New Roman" panose="02020603050405020304" pitchFamily="18" charset="0"/>
                <a:ea typeface="굴림" panose="020B0600000101010101" pitchFamily="50" charset="-127"/>
              </a:defRPr>
            </a:lvl1pPr>
          </a:lstStyle>
          <a:p>
            <a:r>
              <a:rPr lang="en-US" altLang="ko-KR"/>
              <a:t>13.#</a:t>
            </a:r>
          </a:p>
        </p:txBody>
      </p:sp>
      <p:sp>
        <p:nvSpPr>
          <p:cNvPr id="8785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i="0">
                <a:latin typeface="Times New Roman" panose="02020603050405020304" pitchFamily="18" charset="0"/>
                <a:ea typeface="굴림" panose="020B0600000101010101" pitchFamily="50" charset="-127"/>
              </a:defRPr>
            </a:lvl1pPr>
          </a:lstStyle>
          <a:p>
            <a:fld id="{F971BD96-66ED-4BF4-B949-D080F901A43B}" type="slidenum">
              <a:rPr lang="en-US" altLang="ko-KR"/>
              <a:pPr/>
              <a:t>‹#›</a:t>
            </a:fld>
            <a:endParaRPr lang="en-US" altLang="ko-KR"/>
          </a:p>
        </p:txBody>
      </p:sp>
    </p:spTree>
    <p:extLst>
      <p:ext uri="{BB962C8B-B14F-4D97-AF65-F5344CB8AC3E}">
        <p14:creationId xmlns:p14="http://schemas.microsoft.com/office/powerpoint/2010/main" val="1613178068"/>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8DC76F3F-8A13-4742-8BEC-D6EF3D58C993}" type="slidenum">
              <a:rPr lang="en-US" altLang="ko-KR" sz="1200" b="0" i="0">
                <a:latin typeface="Times New Roman" panose="02020603050405020304" pitchFamily="18" charset="0"/>
              </a:rPr>
              <a:pPr eaLnBrk="1" hangingPunct="1"/>
              <a:t>1</a:t>
            </a:fld>
            <a:endParaRPr lang="en-US" altLang="ko-KR" sz="1200" b="0" i="0">
              <a:latin typeface="Times New Roman" panose="02020603050405020304" pitchFamily="18" charset="0"/>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802114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510510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257914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427548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903805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679564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601648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590807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684855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1190598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830340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2566543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840B8D13-A6FE-4B28-BE29-6F75AB568A74}" type="slidenum">
              <a:rPr lang="en-US" altLang="ko-KR" sz="1200" b="0" i="0">
                <a:latin typeface="Times New Roman" panose="02020603050405020304" pitchFamily="18" charset="0"/>
              </a:rPr>
              <a:pPr eaLnBrk="1" hangingPunct="1"/>
              <a:t>13</a:t>
            </a:fld>
            <a:endParaRPr lang="en-US" altLang="ko-KR" sz="1200" b="0" i="0">
              <a:latin typeface="Times New Roman" panose="02020603050405020304" pitchFamily="18" charset="0"/>
            </a:endParaRP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8577889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4600693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1410649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8715447F-A344-4AF9-AC3C-C96539F2FC58}" type="slidenum">
              <a:rPr lang="en-US" altLang="ko-KR" sz="1200" b="0" i="0">
                <a:latin typeface="Times New Roman" panose="02020603050405020304" pitchFamily="18" charset="0"/>
              </a:rPr>
              <a:pPr eaLnBrk="1" hangingPunct="1"/>
              <a:t>16</a:t>
            </a:fld>
            <a:endParaRPr lang="en-US" altLang="ko-KR" sz="1200" b="0" i="0">
              <a:latin typeface="Times New Roman" panose="02020603050405020304" pitchFamily="18" charset="0"/>
            </a:endParaRPr>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3028508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D545B4F6-44E2-4F8D-85EE-CD9FCEFB4DC3}" type="slidenum">
              <a:rPr lang="en-US" altLang="ko-KR" sz="1200" b="0" i="0">
                <a:latin typeface="Times New Roman" panose="02020603050405020304" pitchFamily="18" charset="0"/>
              </a:rPr>
              <a:pPr eaLnBrk="1" hangingPunct="1"/>
              <a:t>17</a:t>
            </a:fld>
            <a:endParaRPr lang="en-US" altLang="ko-KR" sz="1200" b="0" i="0">
              <a:latin typeface="Times New Roman" panose="02020603050405020304" pitchFamily="18" charset="0"/>
            </a:endParaRPr>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2459903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894525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9134009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5729740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DE8C4820-2615-4344-B03C-B11651CA170B}" type="slidenum">
              <a:rPr lang="en-US" altLang="ko-KR" sz="1200" b="0" i="0">
                <a:latin typeface="Times New Roman" panose="02020603050405020304" pitchFamily="18" charset="0"/>
              </a:rPr>
              <a:pPr eaLnBrk="1" hangingPunct="1"/>
              <a:t>21</a:t>
            </a:fld>
            <a:endParaRPr lang="en-US" altLang="ko-KR" sz="1200" b="0" i="0">
              <a:latin typeface="Times New Roman" panose="02020603050405020304" pitchFamily="18" charset="0"/>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4658486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3516798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F0252A8C-7B82-415E-B7DF-99AA350A11C4}" type="slidenum">
              <a:rPr lang="en-US" altLang="ko-KR" sz="1200" b="0" i="0">
                <a:solidFill>
                  <a:srgbClr val="000000"/>
                </a:solidFill>
                <a:latin typeface="Times New Roman" panose="02020603050405020304" pitchFamily="18" charset="0"/>
              </a:rPr>
              <a:pPr eaLnBrk="1" hangingPunct="1"/>
              <a:t>23</a:t>
            </a:fld>
            <a:endParaRPr lang="en-US" altLang="ko-KR" sz="1200" b="0" i="0">
              <a:solidFill>
                <a:srgbClr val="000000"/>
              </a:solidFill>
              <a:latin typeface="Times New Roman" panose="02020603050405020304" pitchFamily="18" charset="0"/>
            </a:endParaRPr>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0452944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7112852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6366807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5627015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5915504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6115355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8438755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9263344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8515706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129807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3739638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5426897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6711370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4945342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9361524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7196856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16D5EFD6-6369-47C4-BF48-FB714CADB638}" type="slidenum">
              <a:rPr lang="en-US" altLang="ko-KR" sz="1200" b="0" i="0">
                <a:solidFill>
                  <a:srgbClr val="000000"/>
                </a:solidFill>
                <a:latin typeface="Times New Roman" panose="02020603050405020304" pitchFamily="18" charset="0"/>
              </a:rPr>
              <a:pPr eaLnBrk="1" hangingPunct="1"/>
              <a:t>39</a:t>
            </a:fld>
            <a:endParaRPr lang="en-US" altLang="ko-KR" sz="1200" b="0" i="0">
              <a:solidFill>
                <a:srgbClr val="000000"/>
              </a:solidFill>
              <a:latin typeface="Times New Roman" panose="02020603050405020304" pitchFamily="18" charset="0"/>
            </a:endParaRPr>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7754600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0365347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6050997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2321102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5465146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80D906F5-92EB-449F-A844-8A946958084F}" type="slidenum">
              <a:rPr lang="en-US" altLang="ko-KR" sz="1200" b="0" i="0">
                <a:solidFill>
                  <a:srgbClr val="000000"/>
                </a:solidFill>
                <a:latin typeface="Times New Roman" panose="02020603050405020304" pitchFamily="18" charset="0"/>
              </a:rPr>
              <a:pPr eaLnBrk="1" hangingPunct="1"/>
              <a:t>44</a:t>
            </a:fld>
            <a:endParaRPr lang="en-US" altLang="ko-KR" sz="1200" b="0" i="0">
              <a:solidFill>
                <a:srgbClr val="000000"/>
              </a:solidFill>
              <a:latin typeface="Times New Roman" panose="02020603050405020304" pitchFamily="18" charset="0"/>
            </a:endParaRPr>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6618225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7097822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13.#</a:t>
            </a:r>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8992871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B00D0276-013B-4FBF-BAAD-7BAC3B8A0E1E}" type="slidenum">
              <a:rPr lang="en-US" altLang="ko-KR" sz="1200" b="0" i="0">
                <a:solidFill>
                  <a:srgbClr val="000000"/>
                </a:solidFill>
                <a:latin typeface="Times New Roman" panose="02020603050405020304" pitchFamily="18" charset="0"/>
              </a:rPr>
              <a:pPr eaLnBrk="1" hangingPunct="1"/>
              <a:t>47</a:t>
            </a:fld>
            <a:endParaRPr lang="en-US" altLang="ko-KR" sz="1200" b="0" i="0">
              <a:solidFill>
                <a:srgbClr val="000000"/>
              </a:solidFill>
              <a:latin typeface="Times New Roman" panose="02020603050405020304" pitchFamily="18" charset="0"/>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4273864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xtLst/>
            </p:spPr>
            <p:txBody>
              <a:bodyPr wrap="none" anchor="ctr"/>
              <a:lstStyle/>
              <a:p>
                <a:pPr eaLnBrk="0" hangingPunct="0">
                  <a:defRPr/>
                </a:pPr>
                <a:endParaRPr lang="en-US" dirty="0">
                  <a:latin typeface="Baby Kruffy" pitchFamily="2" charset="0"/>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xtLst/>
            </p:spPr>
            <p:txBody>
              <a:bodyPr wrap="none" anchor="ctr"/>
              <a:lstStyle/>
              <a:p>
                <a:pPr eaLnBrk="0" hangingPunct="0">
                  <a:defRPr/>
                </a:pPr>
                <a:endParaRPr lang="en-US" dirty="0">
                  <a:latin typeface="Baby Kruffy" pitchFamily="2" charset="0"/>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p:spPr>
          <p:txBody>
            <a:bodyPr wrap="none" anchor="ctr"/>
            <a:lstStyle/>
            <a:p>
              <a:pPr eaLnBrk="0" hangingPunct="0">
                <a:defRPr/>
              </a:pPr>
              <a:endParaRPr lang="en-US" dirty="0">
                <a:latin typeface="Baby Kruffy" pitchFamily="2" charset="0"/>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xtLst/>
          </p:spPr>
          <p:txBody>
            <a:bodyPr wrap="none" anchor="ctr"/>
            <a:lstStyle/>
            <a:p>
              <a:pPr eaLnBrk="0" hangingPunct="0">
                <a:defRPr/>
              </a:pPr>
              <a:endParaRPr lang="en-US" dirty="0">
                <a:latin typeface="Baby Kruffy" pitchFamily="2" charset="0"/>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sp>
        <p:nvSpPr>
          <p:cNvPr id="14" name="Text Box 17"/>
          <p:cNvSpPr txBox="1">
            <a:spLocks noChangeArrowheads="1"/>
          </p:cNvSpPr>
          <p:nvPr userDrawn="1"/>
        </p:nvSpPr>
        <p:spPr bwMode="auto">
          <a:xfrm>
            <a:off x="0" y="6553200"/>
            <a:ext cx="2209800" cy="304800"/>
          </a:xfrm>
          <a:prstGeom prst="rect">
            <a:avLst/>
          </a:prstGeom>
          <a:noFill/>
          <a:ln>
            <a:noFill/>
          </a:ln>
          <a:extLst/>
        </p:spPr>
        <p:txBody>
          <a:bodyPr>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spcBef>
                <a:spcPct val="50000"/>
              </a:spcBef>
              <a:defRPr/>
            </a:pPr>
            <a:r>
              <a:rPr lang="en-US" altLang="en-US" sz="1400" b="0" i="0" dirty="0" smtClean="0">
                <a:latin typeface="McGrawHill-Italic" pitchFamily="2" charset="0"/>
              </a:rPr>
              <a:t>McGraw-Hill</a:t>
            </a:r>
            <a:endParaRPr lang="en-US" altLang="en-US" sz="2400" b="0" i="0" dirty="0" smtClean="0">
              <a:latin typeface="Times New Roman" pitchFamily="18" charset="0"/>
            </a:endParaRPr>
          </a:p>
        </p:txBody>
      </p:sp>
      <p:sp>
        <p:nvSpPr>
          <p:cNvPr id="15" name="Text Box 18"/>
          <p:cNvSpPr txBox="1">
            <a:spLocks noChangeArrowheads="1"/>
          </p:cNvSpPr>
          <p:nvPr userDrawn="1"/>
        </p:nvSpPr>
        <p:spPr bwMode="auto">
          <a:xfrm>
            <a:off x="4572000" y="6553200"/>
            <a:ext cx="4572000" cy="304800"/>
          </a:xfrm>
          <a:prstGeom prst="rect">
            <a:avLst/>
          </a:prstGeom>
          <a:noFill/>
          <a:ln>
            <a:noFill/>
          </a:ln>
          <a:extLst/>
        </p:spPr>
        <p:txBody>
          <a:bodyPr>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lgn="r">
              <a:spcBef>
                <a:spcPct val="50000"/>
              </a:spcBef>
              <a:buFontTx/>
              <a:buChar char="©"/>
              <a:defRPr/>
            </a:pPr>
            <a:r>
              <a:rPr lang="en-US" altLang="en-US" sz="1400" b="0" i="0" dirty="0" smtClean="0">
                <a:latin typeface="McGrawHill-Italic" pitchFamily="2" charset="0"/>
              </a:rPr>
              <a:t>The McGraw-Hill Companies, Inc., 2000</a:t>
            </a:r>
            <a:endParaRPr lang="en-US" altLang="en-US" sz="2400" b="0" i="0" dirty="0" smtClean="0">
              <a:latin typeface="Times New Roman" pitchFamily="18" charset="0"/>
            </a:endParaRPr>
          </a:p>
        </p:txBody>
      </p:sp>
      <p:sp>
        <p:nvSpPr>
          <p:cNvPr id="210956" name="Rectangle 12"/>
          <p:cNvSpPr>
            <a:spLocks noGrp="1" noChangeArrowheads="1"/>
          </p:cNvSpPr>
          <p:nvPr>
            <p:ph type="ctrTitle"/>
          </p:nvPr>
        </p:nvSpPr>
        <p:spPr bwMode="auto">
          <a:xfrm>
            <a:off x="990600" y="1676400"/>
            <a:ext cx="7772400" cy="1462088"/>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defRPr/>
            </a:lvl1pPr>
          </a:lstStyle>
          <a:p>
            <a:r>
              <a:rPr lang="en-US"/>
              <a:t>Click to edit Master title style</a:t>
            </a:r>
          </a:p>
        </p:txBody>
      </p:sp>
      <p:sp>
        <p:nvSpPr>
          <p:cNvPr id="210957" name="Rectangle 13"/>
          <p:cNvSpPr>
            <a:spLocks noGrp="1" noChangeArrowheads="1"/>
          </p:cNvSpPr>
          <p:nvPr>
            <p:ph type="subTitle" idx="1"/>
          </p:nvPr>
        </p:nvSpPr>
        <p:spPr bwMode="auto">
          <a:xfrm>
            <a:off x="1371600" y="3886200"/>
            <a:ext cx="6400800" cy="1752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marL="0" indent="0" algn="ctr">
              <a:buFont typeface="Wingdings" pitchFamily="2" charset="2"/>
              <a:buNone/>
              <a:defRPr/>
            </a:lvl1pPr>
          </a:lstStyle>
          <a:p>
            <a:r>
              <a:rPr lang="en-US"/>
              <a:t>Click to edit Master subtitle style</a:t>
            </a:r>
          </a:p>
        </p:txBody>
      </p:sp>
      <p:sp>
        <p:nvSpPr>
          <p:cNvPr id="16" name="Date Placeholder 15"/>
          <p:cNvSpPr>
            <a:spLocks noGrp="1" noChangeArrowheads="1"/>
          </p:cNvSpPr>
          <p:nvPr>
            <p:ph type="dt" sz="half" idx="10"/>
          </p:nvPr>
        </p:nvSpPr>
        <p:spPr bwMode="auto">
          <a:xfrm>
            <a:off x="990600" y="6248400"/>
            <a:ext cx="19050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400" b="0" i="0" dirty="0">
                <a:solidFill>
                  <a:schemeClr val="bg2"/>
                </a:solidFill>
                <a:latin typeface="+mn-lt"/>
              </a:defRPr>
            </a:lvl1pPr>
          </a:lstStyle>
          <a:p>
            <a:pPr>
              <a:defRPr/>
            </a:pPr>
            <a:endParaRPr lang="en-US"/>
          </a:p>
        </p:txBody>
      </p:sp>
      <p:sp>
        <p:nvSpPr>
          <p:cNvPr id="17" name="Footer Placeholder 16"/>
          <p:cNvSpPr>
            <a:spLocks noGrp="1" noChangeArrowheads="1"/>
          </p:cNvSpPr>
          <p:nvPr>
            <p:ph type="ftr" sz="quarter" idx="11"/>
          </p:nvPr>
        </p:nvSpPr>
        <p:spPr bwMode="auto">
          <a:xfrm>
            <a:off x="3429000" y="6248400"/>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eaLnBrk="1" hangingPunct="1">
              <a:defRPr sz="1400" b="0" i="0" dirty="0">
                <a:solidFill>
                  <a:schemeClr val="bg2"/>
                </a:solidFill>
                <a:latin typeface="+mn-lt"/>
              </a:defRPr>
            </a:lvl1pPr>
          </a:lstStyle>
          <a:p>
            <a:pPr>
              <a:defRPr/>
            </a:pPr>
            <a:endParaRPr lang="en-US"/>
          </a:p>
        </p:txBody>
      </p:sp>
      <p:sp>
        <p:nvSpPr>
          <p:cNvPr id="18" name="Rectangle 17"/>
          <p:cNvSpPr>
            <a:spLocks noGrp="1" noChangeArrowheads="1"/>
          </p:cNvSpPr>
          <p:nvPr>
            <p:ph type="sldNum" sz="quarter" idx="12"/>
          </p:nvPr>
        </p:nvSpPr>
        <p:spPr>
          <a:xfrm>
            <a:off x="6858000" y="6248400"/>
            <a:ext cx="1905000" cy="457200"/>
          </a:xfrm>
        </p:spPr>
        <p:txBody>
          <a:bodyPr/>
          <a:lstStyle>
            <a:lvl1pPr algn="r">
              <a:defRPr sz="1400" b="0">
                <a:solidFill>
                  <a:schemeClr val="bg2"/>
                </a:solidFill>
                <a:latin typeface="Tahoma" panose="020B0604030504040204" pitchFamily="34" charset="0"/>
              </a:defRPr>
            </a:lvl1pPr>
          </a:lstStyle>
          <a:p>
            <a:fld id="{F5F15A41-4B0D-48B1-9CAE-52496EE0F643}" type="slidenum">
              <a:rPr lang="en-US" altLang="ko-KR"/>
              <a:pPr/>
              <a:t>‹#›</a:t>
            </a:fld>
            <a:endParaRPr lang="en-US" altLang="ko-KR"/>
          </a:p>
        </p:txBody>
      </p:sp>
    </p:spTree>
    <p:extLst>
      <p:ext uri="{BB962C8B-B14F-4D97-AF65-F5344CB8AC3E}">
        <p14:creationId xmlns:p14="http://schemas.microsoft.com/office/powerpoint/2010/main" val="3609720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13.</a:t>
            </a:r>
            <a:fld id="{856E8B41-EE7E-461C-AE45-49686BDE9FE1}" type="slidenum">
              <a:rPr lang="en-US" altLang="ko-KR"/>
              <a:pPr/>
              <a:t>‹#›</a:t>
            </a:fld>
            <a:endParaRPr lang="en-US" altLang="ko-KR"/>
          </a:p>
        </p:txBody>
      </p:sp>
    </p:spTree>
    <p:extLst>
      <p:ext uri="{BB962C8B-B14F-4D97-AF65-F5344CB8AC3E}">
        <p14:creationId xmlns:p14="http://schemas.microsoft.com/office/powerpoint/2010/main" val="68322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3"/>
          <p:cNvSpPr>
            <a:spLocks noGrp="1" noChangeArrowheads="1"/>
          </p:cNvSpPr>
          <p:nvPr>
            <p:ph type="sldNum" sz="quarter" idx="10"/>
          </p:nvPr>
        </p:nvSpPr>
        <p:spPr>
          <a:ln/>
        </p:spPr>
        <p:txBody>
          <a:bodyPr/>
          <a:lstStyle>
            <a:lvl1pPr>
              <a:defRPr/>
            </a:lvl1pPr>
          </a:lstStyle>
          <a:p>
            <a:r>
              <a:rPr lang="en-US" altLang="ko-KR"/>
              <a:t>13.</a:t>
            </a:r>
            <a:fld id="{03845102-77E5-48C9-8EEF-05310B71AF13}" type="slidenum">
              <a:rPr lang="en-US" altLang="ko-KR"/>
              <a:pPr/>
              <a:t>‹#›</a:t>
            </a:fld>
            <a:endParaRPr lang="en-US" altLang="ko-KR"/>
          </a:p>
        </p:txBody>
      </p:sp>
    </p:spTree>
    <p:extLst>
      <p:ext uri="{BB962C8B-B14F-4D97-AF65-F5344CB8AC3E}">
        <p14:creationId xmlns:p14="http://schemas.microsoft.com/office/powerpoint/2010/main" val="1099387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sldNum" sz="quarter" idx="10"/>
          </p:nvPr>
        </p:nvSpPr>
        <p:spPr>
          <a:ln/>
        </p:spPr>
        <p:txBody>
          <a:bodyPr/>
          <a:lstStyle>
            <a:lvl1pPr>
              <a:defRPr/>
            </a:lvl1pPr>
          </a:lstStyle>
          <a:p>
            <a:r>
              <a:rPr lang="en-US" altLang="ko-KR"/>
              <a:t>13.</a:t>
            </a:r>
            <a:fld id="{537708ED-94CE-4B02-AB36-71F22E130605}" type="slidenum">
              <a:rPr lang="en-US" altLang="ko-KR"/>
              <a:pPr/>
              <a:t>‹#›</a:t>
            </a:fld>
            <a:endParaRPr lang="en-US" altLang="ko-KR"/>
          </a:p>
        </p:txBody>
      </p:sp>
    </p:spTree>
    <p:extLst>
      <p:ext uri="{BB962C8B-B14F-4D97-AF65-F5344CB8AC3E}">
        <p14:creationId xmlns:p14="http://schemas.microsoft.com/office/powerpoint/2010/main" val="3723704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3"/>
          <p:cNvSpPr>
            <a:spLocks noGrp="1" noChangeArrowheads="1"/>
          </p:cNvSpPr>
          <p:nvPr>
            <p:ph type="sldNum" sz="quarter" idx="10"/>
          </p:nvPr>
        </p:nvSpPr>
        <p:spPr>
          <a:ln/>
        </p:spPr>
        <p:txBody>
          <a:bodyPr/>
          <a:lstStyle>
            <a:lvl1pPr>
              <a:defRPr/>
            </a:lvl1pPr>
          </a:lstStyle>
          <a:p>
            <a:r>
              <a:rPr lang="en-US" altLang="ko-KR"/>
              <a:t>13.</a:t>
            </a:r>
            <a:fld id="{99BB1106-700E-4E13-B4AF-5EE5785F1248}" type="slidenum">
              <a:rPr lang="en-US" altLang="ko-KR"/>
              <a:pPr/>
              <a:t>‹#›</a:t>
            </a:fld>
            <a:endParaRPr lang="en-US" altLang="ko-KR"/>
          </a:p>
        </p:txBody>
      </p:sp>
    </p:spTree>
    <p:extLst>
      <p:ext uri="{BB962C8B-B14F-4D97-AF65-F5344CB8AC3E}">
        <p14:creationId xmlns:p14="http://schemas.microsoft.com/office/powerpoint/2010/main" val="1387848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Rectangle 13"/>
          <p:cNvSpPr>
            <a:spLocks noGrp="1" noChangeArrowheads="1"/>
          </p:cNvSpPr>
          <p:nvPr>
            <p:ph type="sldNum" sz="quarter" idx="10"/>
          </p:nvPr>
        </p:nvSpPr>
        <p:spPr>
          <a:ln/>
        </p:spPr>
        <p:txBody>
          <a:bodyPr/>
          <a:lstStyle>
            <a:lvl1pPr>
              <a:defRPr/>
            </a:lvl1pPr>
          </a:lstStyle>
          <a:p>
            <a:r>
              <a:rPr lang="en-US" altLang="ko-KR"/>
              <a:t>13.</a:t>
            </a:r>
            <a:fld id="{3FABAEF2-1C30-4B2E-8ADB-8875B4168AA2}" type="slidenum">
              <a:rPr lang="en-US" altLang="ko-KR"/>
              <a:pPr/>
              <a:t>‹#›</a:t>
            </a:fld>
            <a:endParaRPr lang="en-US" altLang="ko-KR"/>
          </a:p>
        </p:txBody>
      </p:sp>
    </p:spTree>
    <p:extLst>
      <p:ext uri="{BB962C8B-B14F-4D97-AF65-F5344CB8AC3E}">
        <p14:creationId xmlns:p14="http://schemas.microsoft.com/office/powerpoint/2010/main" val="2963853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r>
              <a:rPr lang="en-US" altLang="ko-KR"/>
              <a:t>13.</a:t>
            </a:r>
            <a:fld id="{7C9232BD-9A62-4DE5-B794-44375CDA3987}" type="slidenum">
              <a:rPr lang="en-US" altLang="ko-KR"/>
              <a:pPr/>
              <a:t>‹#›</a:t>
            </a:fld>
            <a:endParaRPr lang="en-US" altLang="ko-KR"/>
          </a:p>
        </p:txBody>
      </p:sp>
    </p:spTree>
    <p:extLst>
      <p:ext uri="{BB962C8B-B14F-4D97-AF65-F5344CB8AC3E}">
        <p14:creationId xmlns:p14="http://schemas.microsoft.com/office/powerpoint/2010/main" val="922455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r>
              <a:rPr lang="en-US" altLang="ko-KR"/>
              <a:t>13.</a:t>
            </a:r>
            <a:fld id="{4AD20A42-8214-478E-84D0-C47A6F793ED3}" type="slidenum">
              <a:rPr lang="en-US" altLang="ko-KR"/>
              <a:pPr/>
              <a:t>‹#›</a:t>
            </a:fld>
            <a:endParaRPr lang="en-US" altLang="ko-KR"/>
          </a:p>
        </p:txBody>
      </p:sp>
    </p:spTree>
    <p:extLst>
      <p:ext uri="{BB962C8B-B14F-4D97-AF65-F5344CB8AC3E}">
        <p14:creationId xmlns:p14="http://schemas.microsoft.com/office/powerpoint/2010/main" val="1347084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r>
              <a:rPr lang="en-US" altLang="ko-KR"/>
              <a:t>13.</a:t>
            </a:r>
            <a:fld id="{4BCBE5BF-EAC2-4B24-A1CB-B702B60F4A98}" type="slidenum">
              <a:rPr lang="en-US" altLang="ko-KR"/>
              <a:pPr/>
              <a:t>‹#›</a:t>
            </a:fld>
            <a:endParaRPr lang="en-US" altLang="ko-KR"/>
          </a:p>
        </p:txBody>
      </p:sp>
    </p:spTree>
    <p:extLst>
      <p:ext uri="{BB962C8B-B14F-4D97-AF65-F5344CB8AC3E}">
        <p14:creationId xmlns:p14="http://schemas.microsoft.com/office/powerpoint/2010/main" val="2534616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13.</a:t>
            </a:r>
            <a:fld id="{89650803-8E04-4428-9613-57458BE6490E}" type="slidenum">
              <a:rPr lang="en-US" altLang="ko-KR"/>
              <a:pPr/>
              <a:t>‹#›</a:t>
            </a:fld>
            <a:endParaRPr lang="en-US" altLang="ko-KR"/>
          </a:p>
        </p:txBody>
      </p:sp>
    </p:spTree>
    <p:extLst>
      <p:ext uri="{BB962C8B-B14F-4D97-AF65-F5344CB8AC3E}">
        <p14:creationId xmlns:p14="http://schemas.microsoft.com/office/powerpoint/2010/main" val="3881030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13.</a:t>
            </a:r>
            <a:fld id="{293A5150-08CF-41C2-8136-06F0440143AF}" type="slidenum">
              <a:rPr lang="en-US" altLang="ko-KR"/>
              <a:pPr/>
              <a:t>‹#›</a:t>
            </a:fld>
            <a:endParaRPr lang="en-US" altLang="ko-KR"/>
          </a:p>
        </p:txBody>
      </p:sp>
    </p:spTree>
    <p:extLst>
      <p:ext uri="{BB962C8B-B14F-4D97-AF65-F5344CB8AC3E}">
        <p14:creationId xmlns:p14="http://schemas.microsoft.com/office/powerpoint/2010/main" val="677151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33" name="Rectangle 13"/>
          <p:cNvSpPr>
            <a:spLocks noGrp="1" noChangeArrowheads="1"/>
          </p:cNvSpPr>
          <p:nvPr>
            <p:ph type="sldNum" sz="quarter" idx="4"/>
          </p:nvPr>
        </p:nvSpPr>
        <p:spPr bwMode="auto">
          <a:xfrm>
            <a:off x="0" y="64008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i="0">
                <a:latin typeface="Arial" panose="020B0604020202020204" pitchFamily="34" charset="0"/>
                <a:ea typeface="굴림" panose="020B0600000101010101" pitchFamily="50" charset="-127"/>
              </a:defRPr>
            </a:lvl1pPr>
          </a:lstStyle>
          <a:p>
            <a:r>
              <a:rPr lang="en-US" altLang="ko-KR"/>
              <a:t>13.</a:t>
            </a:r>
            <a:fld id="{595E0046-5C18-4201-802F-989530F383A5}" type="slidenum">
              <a:rPr lang="en-US" altLang="ko-KR"/>
              <a:pPr/>
              <a:t>‹#›</a:t>
            </a:fld>
            <a:endParaRPr lang="en-US" altLang="ko-KR"/>
          </a:p>
        </p:txBody>
      </p:sp>
    </p:spTree>
  </p:cSld>
  <p:clrMap bg1="lt1" tx1="dk1" bg2="lt2" tx2="dk2" accent1="accent1" accent2="accent2" accent3="accent3" accent4="accent4" accent5="accent5" accent6="accent6" hlink="hlink" folHlink="folHlink"/>
  <p:sldLayoutIdLst>
    <p:sldLayoutId id="2147483661"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branding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ext Box 4"/>
          <p:cNvSpPr txBox="1">
            <a:spLocks noChangeArrowheads="1"/>
          </p:cNvSpPr>
          <p:nvPr/>
        </p:nvSpPr>
        <p:spPr bwMode="auto">
          <a:xfrm>
            <a:off x="187325" y="1524000"/>
            <a:ext cx="41560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r>
              <a:rPr lang="en-US" altLang="ko-KR" sz="4800">
                <a:solidFill>
                  <a:srgbClr val="FF0000"/>
                </a:solidFill>
                <a:latin typeface="Times" panose="02020603050405020304" pitchFamily="18" charset="0"/>
                <a:ea typeface="굴림" panose="020B0600000101010101" pitchFamily="50" charset="-127"/>
                <a:cs typeface="Arial" panose="020B0604020202020204" pitchFamily="34" charset="0"/>
              </a:rPr>
              <a:t>Chapter 13</a:t>
            </a:r>
          </a:p>
        </p:txBody>
      </p:sp>
      <p:pic>
        <p:nvPicPr>
          <p:cNvPr id="15364"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9600" y="762000"/>
            <a:ext cx="4470400" cy="576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Text Box 6"/>
          <p:cNvSpPr txBox="1">
            <a:spLocks noChangeArrowheads="1"/>
          </p:cNvSpPr>
          <p:nvPr/>
        </p:nvSpPr>
        <p:spPr bwMode="auto">
          <a:xfrm>
            <a:off x="152400" y="2925763"/>
            <a:ext cx="38862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r>
              <a:rPr lang="en-US" altLang="ko-KR" sz="4800">
                <a:solidFill>
                  <a:srgbClr val="002060"/>
                </a:solidFill>
                <a:latin typeface="Times" panose="02020603050405020304" pitchFamily="18" charset="0"/>
                <a:ea typeface="굴림" panose="020B0600000101010101" pitchFamily="50" charset="-127"/>
                <a:cs typeface="Arial" panose="020B0604020202020204" pitchFamily="34" charset="0"/>
              </a:rPr>
              <a:t>Wired LANs:</a:t>
            </a:r>
          </a:p>
          <a:p>
            <a:pPr algn="ctr" eaLnBrk="1" hangingPunct="1"/>
            <a:r>
              <a:rPr lang="en-US" altLang="ko-KR" sz="4800">
                <a:solidFill>
                  <a:srgbClr val="002060"/>
                </a:solidFill>
                <a:latin typeface="Times" panose="02020603050405020304" pitchFamily="18" charset="0"/>
                <a:ea typeface="굴림" panose="020B0600000101010101" pitchFamily="50" charset="-127"/>
                <a:cs typeface="Arial" panose="020B0604020202020204" pitchFamily="34" charset="0"/>
              </a:rPr>
              <a:t>Ethernet</a:t>
            </a:r>
          </a:p>
        </p:txBody>
      </p:sp>
      <p:sp>
        <p:nvSpPr>
          <p:cNvPr id="15367" name="Text Box 2"/>
          <p:cNvSpPr txBox="1">
            <a:spLocks noChangeArrowheads="1"/>
          </p:cNvSpPr>
          <p:nvPr/>
        </p:nvSpPr>
        <p:spPr bwMode="auto">
          <a:xfrm>
            <a:off x="0" y="6604000"/>
            <a:ext cx="9144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833" tIns="51417" rIns="102833" bIns="51417">
            <a:spAutoFit/>
          </a:bodyPr>
          <a:lstStyle>
            <a:lvl1pPr defTabSz="1028700" eaLnBrk="0" hangingPunct="0">
              <a:defRPr sz="3200" b="1" i="1">
                <a:solidFill>
                  <a:schemeClr val="tx1"/>
                </a:solidFill>
                <a:latin typeface="Baby Kruffy"/>
              </a:defRPr>
            </a:lvl1pPr>
            <a:lvl2pPr marL="742950" indent="-285750" defTabSz="1028700" eaLnBrk="0" hangingPunct="0">
              <a:defRPr sz="3200" b="1" i="1">
                <a:solidFill>
                  <a:schemeClr val="tx1"/>
                </a:solidFill>
                <a:latin typeface="Baby Kruffy"/>
              </a:defRPr>
            </a:lvl2pPr>
            <a:lvl3pPr marL="1143000" indent="-228600" defTabSz="1028700" eaLnBrk="0" hangingPunct="0">
              <a:defRPr sz="3200" b="1" i="1">
                <a:solidFill>
                  <a:schemeClr val="tx1"/>
                </a:solidFill>
                <a:latin typeface="Baby Kruffy"/>
              </a:defRPr>
            </a:lvl3pPr>
            <a:lvl4pPr marL="1600200" indent="-228600" defTabSz="1028700" eaLnBrk="0" hangingPunct="0">
              <a:defRPr sz="3200" b="1" i="1">
                <a:solidFill>
                  <a:schemeClr val="tx1"/>
                </a:solidFill>
                <a:latin typeface="Baby Kruffy"/>
              </a:defRPr>
            </a:lvl4pPr>
            <a:lvl5pPr marL="2057400" indent="-228600" defTabSz="1028700" eaLnBrk="0" hangingPunct="0">
              <a:defRPr sz="3200" b="1" i="1">
                <a:solidFill>
                  <a:schemeClr val="tx1"/>
                </a:solidFill>
                <a:latin typeface="Baby Kruffy"/>
              </a:defRPr>
            </a:lvl5pPr>
            <a:lvl6pPr marL="2514600" indent="-228600" defTabSz="1028700" eaLnBrk="0" fontAlgn="base" hangingPunct="0">
              <a:spcBef>
                <a:spcPct val="0"/>
              </a:spcBef>
              <a:spcAft>
                <a:spcPct val="0"/>
              </a:spcAft>
              <a:defRPr sz="3200" b="1" i="1">
                <a:solidFill>
                  <a:schemeClr val="tx1"/>
                </a:solidFill>
                <a:latin typeface="Baby Kruffy"/>
              </a:defRPr>
            </a:lvl6pPr>
            <a:lvl7pPr marL="2971800" indent="-228600" defTabSz="1028700" eaLnBrk="0" fontAlgn="base" hangingPunct="0">
              <a:spcBef>
                <a:spcPct val="0"/>
              </a:spcBef>
              <a:spcAft>
                <a:spcPct val="0"/>
              </a:spcAft>
              <a:defRPr sz="3200" b="1" i="1">
                <a:solidFill>
                  <a:schemeClr val="tx1"/>
                </a:solidFill>
                <a:latin typeface="Baby Kruffy"/>
              </a:defRPr>
            </a:lvl7pPr>
            <a:lvl8pPr marL="3429000" indent="-228600" defTabSz="1028700" eaLnBrk="0" fontAlgn="base" hangingPunct="0">
              <a:spcBef>
                <a:spcPct val="0"/>
              </a:spcBef>
              <a:spcAft>
                <a:spcPct val="0"/>
              </a:spcAft>
              <a:defRPr sz="3200" b="1" i="1">
                <a:solidFill>
                  <a:schemeClr val="tx1"/>
                </a:solidFill>
                <a:latin typeface="Baby Kruffy"/>
              </a:defRPr>
            </a:lvl8pPr>
            <a:lvl9pPr marL="3886200" indent="-228600" defTabSz="1028700" eaLnBrk="0" fontAlgn="base" hangingPunct="0">
              <a:spcBef>
                <a:spcPct val="0"/>
              </a:spcBef>
              <a:spcAft>
                <a:spcPct val="0"/>
              </a:spcAft>
              <a:defRPr sz="3200" b="1" i="1">
                <a:solidFill>
                  <a:schemeClr val="tx1"/>
                </a:solidFill>
                <a:latin typeface="Baby Kruffy"/>
              </a:defRPr>
            </a:lvl9pPr>
          </a:lstStyle>
          <a:p>
            <a:pPr algn="ctr" eaLnBrk="1" hangingPunct="1">
              <a:spcBef>
                <a:spcPct val="50000"/>
              </a:spcBef>
            </a:pPr>
            <a:r>
              <a:rPr lang="en-US" altLang="ko-KR" sz="1000" b="0" i="0">
                <a:latin typeface="Arial" panose="020B0604020202020204" pitchFamily="34" charset="0"/>
                <a:ea typeface="굴림" panose="020B0600000101010101" pitchFamily="50" charset="-127"/>
                <a:cs typeface="Arial" panose="020B0604020202020204" pitchFamily="34" charset="0"/>
              </a:rPr>
              <a:t>Copyright </a:t>
            </a:r>
            <a:r>
              <a:rPr lang="en-US" altLang="ko-KR" sz="1000" b="0" i="0">
                <a:latin typeface="Arial" panose="020B0604020202020204" pitchFamily="34" charset="0"/>
                <a:ea typeface="굴림" panose="020B0600000101010101" pitchFamily="50" charset="-127"/>
                <a:cs typeface="Times New Roman" panose="02020603050405020304" pitchFamily="18" charset="0"/>
              </a:rPr>
              <a:t>© </a:t>
            </a:r>
            <a:r>
              <a:rPr lang="en-US" altLang="ko-KR" sz="1000" b="0" i="0">
                <a:latin typeface="Arial" panose="020B0604020202020204" pitchFamily="34" charset="0"/>
                <a:ea typeface="굴림" panose="020B0600000101010101" pitchFamily="50" charset="-127"/>
                <a:cs typeface="Arial" panose="020B0604020202020204" pitchFamily="34" charset="0"/>
              </a:rPr>
              <a:t>The McGraw-Hill Companies, Inc. Permission required for reproduction or display.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0"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1"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2"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3"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4"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5"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6" name="Rectangle 21"/>
          <p:cNvSpPr>
            <a:spLocks noChangeArrowheads="1"/>
          </p:cNvSpPr>
          <p:nvPr/>
        </p:nvSpPr>
        <p:spPr bwMode="auto">
          <a:xfrm>
            <a:off x="1066800" y="-76200"/>
            <a:ext cx="41862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en-US" sz="3600" i="0">
                <a:solidFill>
                  <a:srgbClr val="FF0000"/>
                </a:solidFill>
                <a:latin typeface="Arial" panose="020B0604020202020204" pitchFamily="34" charset="0"/>
              </a:rPr>
              <a:t>Chapter 5: Outline</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861215" name="Rectangle 31"/>
          <p:cNvSpPr>
            <a:spLocks noChangeArrowheads="1"/>
          </p:cNvSpPr>
          <p:nvPr/>
        </p:nvSpPr>
        <p:spPr bwMode="auto">
          <a:xfrm>
            <a:off x="152400" y="1066800"/>
            <a:ext cx="8458200" cy="762000"/>
          </a:xfrm>
          <a:prstGeom prst="rect">
            <a:avLst/>
          </a:prstGeom>
          <a:noFill/>
          <a:ln w="9525">
            <a:noFill/>
            <a:miter lim="800000"/>
            <a:headEnd/>
            <a:tailEnd/>
          </a:ln>
          <a:effectLst/>
        </p:spPr>
        <p:txBody>
          <a:bodyPr/>
          <a:lstStyle/>
          <a:p>
            <a:pPr algn="just" eaLnBrk="0" hangingPunct="0">
              <a:lnSpc>
                <a:spcPct val="150000"/>
              </a:lnSpc>
              <a:defRPr/>
            </a:pPr>
            <a:r>
              <a:rPr lang="en-US" dirty="0">
                <a:solidFill>
                  <a:srgbClr val="C00000"/>
                </a:solidFill>
                <a:effectLst>
                  <a:outerShdw blurRad="38100" dist="38100" dir="2700000" algn="tl">
                    <a:srgbClr val="000000">
                      <a:alpha val="43137"/>
                    </a:srgbClr>
                  </a:outerShdw>
                </a:effectLst>
                <a:latin typeface="Times"/>
              </a:rPr>
              <a:t>  </a:t>
            </a:r>
            <a:r>
              <a:rPr lang="en-US" dirty="0">
                <a:solidFill>
                  <a:srgbClr val="C00000"/>
                </a:solidFill>
                <a:effectLst>
                  <a:outerShdw blurRad="38100" dist="38100" dir="2700000" algn="tl">
                    <a:srgbClr val="000000">
                      <a:alpha val="43137"/>
                    </a:srgbClr>
                  </a:outerShdw>
                </a:effectLst>
                <a:latin typeface="Times"/>
              </a:rPr>
              <a:t>13.1  </a:t>
            </a:r>
            <a:r>
              <a:rPr lang="en-US" dirty="0">
                <a:solidFill>
                  <a:srgbClr val="0000CC"/>
                </a:solidFill>
                <a:effectLst>
                  <a:outerShdw blurRad="38100" dist="38100" dir="2700000" algn="tl">
                    <a:srgbClr val="000000">
                      <a:alpha val="43137"/>
                    </a:srgbClr>
                  </a:outerShdw>
                </a:effectLst>
                <a:latin typeface="Times"/>
              </a:rPr>
              <a:t>ETHERNET PROTOCOL</a:t>
            </a:r>
            <a:endParaRPr lang="en-US" dirty="0">
              <a:solidFill>
                <a:srgbClr val="0000CC"/>
              </a:solidFill>
              <a:effectLst>
                <a:outerShdw blurRad="38100" dist="38100" dir="2700000" algn="tl">
                  <a:srgbClr val="000000">
                    <a:alpha val="43137"/>
                  </a:srgbClr>
                </a:outerShdw>
              </a:effectLst>
              <a:latin typeface="Times"/>
            </a:endParaRPr>
          </a:p>
        </p:txBody>
      </p:sp>
      <p:sp>
        <p:nvSpPr>
          <p:cNvPr id="11" name="Rectangle 31"/>
          <p:cNvSpPr>
            <a:spLocks noChangeArrowheads="1"/>
          </p:cNvSpPr>
          <p:nvPr/>
        </p:nvSpPr>
        <p:spPr bwMode="auto">
          <a:xfrm>
            <a:off x="152400" y="2114550"/>
            <a:ext cx="8458200" cy="762000"/>
          </a:xfrm>
          <a:prstGeom prst="rect">
            <a:avLst/>
          </a:prstGeom>
          <a:noFill/>
          <a:ln w="9525">
            <a:noFill/>
            <a:miter lim="800000"/>
            <a:headEnd/>
            <a:tailEnd/>
          </a:ln>
          <a:effectLst/>
        </p:spPr>
        <p:txBody>
          <a:bodyPr/>
          <a:lstStyle/>
          <a:p>
            <a:pPr algn="just" eaLnBrk="0" hangingPunct="0">
              <a:lnSpc>
                <a:spcPct val="150000"/>
              </a:lnSpc>
              <a:defRPr/>
            </a:pPr>
            <a:r>
              <a:rPr lang="en-US" dirty="0">
                <a:solidFill>
                  <a:srgbClr val="C00000"/>
                </a:solidFill>
                <a:effectLst>
                  <a:outerShdw blurRad="38100" dist="38100" dir="2700000" algn="tl">
                    <a:srgbClr val="000000">
                      <a:alpha val="43137"/>
                    </a:srgbClr>
                  </a:outerShdw>
                </a:effectLst>
                <a:latin typeface="Times"/>
              </a:rPr>
              <a:t>  </a:t>
            </a:r>
            <a:r>
              <a:rPr lang="en-US" dirty="0">
                <a:solidFill>
                  <a:srgbClr val="C00000"/>
                </a:solidFill>
                <a:effectLst>
                  <a:outerShdw blurRad="38100" dist="38100" dir="2700000" algn="tl">
                    <a:srgbClr val="000000">
                      <a:alpha val="43137"/>
                    </a:srgbClr>
                  </a:outerShdw>
                </a:effectLst>
                <a:latin typeface="Times"/>
              </a:rPr>
              <a:t>13.2  </a:t>
            </a:r>
            <a:r>
              <a:rPr lang="en-US" dirty="0">
                <a:solidFill>
                  <a:srgbClr val="0000CC"/>
                </a:solidFill>
                <a:effectLst>
                  <a:outerShdw blurRad="38100" dist="38100" dir="2700000" algn="tl">
                    <a:srgbClr val="000000">
                      <a:alpha val="43137"/>
                    </a:srgbClr>
                  </a:outerShdw>
                </a:effectLst>
                <a:latin typeface="Times"/>
              </a:rPr>
              <a:t>STANDARD ETHERNET</a:t>
            </a:r>
            <a:endParaRPr lang="en-US" dirty="0">
              <a:solidFill>
                <a:srgbClr val="0000CC"/>
              </a:solidFill>
              <a:effectLst>
                <a:outerShdw blurRad="38100" dist="38100" dir="2700000" algn="tl">
                  <a:srgbClr val="000000">
                    <a:alpha val="43137"/>
                  </a:srgbClr>
                </a:outerShdw>
              </a:effectLst>
              <a:latin typeface="Times"/>
            </a:endParaRPr>
          </a:p>
        </p:txBody>
      </p:sp>
      <p:sp>
        <p:nvSpPr>
          <p:cNvPr id="12" name="Rectangle 31"/>
          <p:cNvSpPr>
            <a:spLocks noChangeArrowheads="1"/>
          </p:cNvSpPr>
          <p:nvPr/>
        </p:nvSpPr>
        <p:spPr bwMode="auto">
          <a:xfrm>
            <a:off x="152400" y="3162300"/>
            <a:ext cx="8458200" cy="762000"/>
          </a:xfrm>
          <a:prstGeom prst="rect">
            <a:avLst/>
          </a:prstGeom>
          <a:noFill/>
          <a:ln w="9525">
            <a:noFill/>
            <a:miter lim="800000"/>
            <a:headEnd/>
            <a:tailEnd/>
          </a:ln>
          <a:effectLst/>
        </p:spPr>
        <p:txBody>
          <a:bodyPr/>
          <a:lstStyle/>
          <a:p>
            <a:pPr algn="just" eaLnBrk="0" hangingPunct="0">
              <a:lnSpc>
                <a:spcPct val="150000"/>
              </a:lnSpc>
              <a:defRPr/>
            </a:pPr>
            <a:r>
              <a:rPr lang="en-US" dirty="0">
                <a:solidFill>
                  <a:srgbClr val="C00000"/>
                </a:solidFill>
                <a:effectLst>
                  <a:outerShdw blurRad="38100" dist="38100" dir="2700000" algn="tl">
                    <a:srgbClr val="000000">
                      <a:alpha val="43137"/>
                    </a:srgbClr>
                  </a:outerShdw>
                </a:effectLst>
                <a:latin typeface="Times"/>
              </a:rPr>
              <a:t>  </a:t>
            </a:r>
            <a:r>
              <a:rPr lang="en-US" dirty="0">
                <a:solidFill>
                  <a:srgbClr val="C00000"/>
                </a:solidFill>
                <a:effectLst>
                  <a:outerShdw blurRad="38100" dist="38100" dir="2700000" algn="tl">
                    <a:srgbClr val="000000">
                      <a:alpha val="43137"/>
                    </a:srgbClr>
                  </a:outerShdw>
                </a:effectLst>
                <a:latin typeface="Times"/>
              </a:rPr>
              <a:t>13.3  </a:t>
            </a:r>
            <a:r>
              <a:rPr lang="en-US" dirty="0">
                <a:solidFill>
                  <a:srgbClr val="0000CC"/>
                </a:solidFill>
                <a:effectLst>
                  <a:outerShdw blurRad="38100" dist="38100" dir="2700000" algn="tl">
                    <a:srgbClr val="000000">
                      <a:alpha val="43137"/>
                    </a:srgbClr>
                  </a:outerShdw>
                </a:effectLst>
                <a:latin typeface="Times"/>
              </a:rPr>
              <a:t>FAST ETHERNET</a:t>
            </a:r>
            <a:endParaRPr lang="en-US" dirty="0">
              <a:solidFill>
                <a:srgbClr val="0000CC"/>
              </a:solidFill>
              <a:effectLst>
                <a:outerShdw blurRad="38100" dist="38100" dir="2700000" algn="tl">
                  <a:srgbClr val="000000">
                    <a:alpha val="43137"/>
                  </a:srgbClr>
                </a:outerShdw>
              </a:effectLst>
              <a:latin typeface="Times"/>
            </a:endParaRPr>
          </a:p>
        </p:txBody>
      </p:sp>
      <p:sp>
        <p:nvSpPr>
          <p:cNvPr id="13" name="Rectangle 31"/>
          <p:cNvSpPr>
            <a:spLocks noChangeArrowheads="1"/>
          </p:cNvSpPr>
          <p:nvPr/>
        </p:nvSpPr>
        <p:spPr bwMode="auto">
          <a:xfrm>
            <a:off x="152400" y="4210050"/>
            <a:ext cx="8458200" cy="762000"/>
          </a:xfrm>
          <a:prstGeom prst="rect">
            <a:avLst/>
          </a:prstGeom>
          <a:noFill/>
          <a:ln w="9525">
            <a:noFill/>
            <a:miter lim="800000"/>
            <a:headEnd/>
            <a:tailEnd/>
          </a:ln>
          <a:effectLst/>
        </p:spPr>
        <p:txBody>
          <a:bodyPr/>
          <a:lstStyle/>
          <a:p>
            <a:pPr algn="just" eaLnBrk="0" hangingPunct="0">
              <a:lnSpc>
                <a:spcPct val="150000"/>
              </a:lnSpc>
              <a:defRPr/>
            </a:pPr>
            <a:r>
              <a:rPr lang="en-US" dirty="0">
                <a:solidFill>
                  <a:srgbClr val="C00000"/>
                </a:solidFill>
                <a:effectLst>
                  <a:outerShdw blurRad="38100" dist="38100" dir="2700000" algn="tl">
                    <a:srgbClr val="000000">
                      <a:alpha val="43137"/>
                    </a:srgbClr>
                  </a:outerShdw>
                </a:effectLst>
                <a:latin typeface="Times"/>
              </a:rPr>
              <a:t>  </a:t>
            </a:r>
            <a:r>
              <a:rPr lang="en-US" dirty="0">
                <a:solidFill>
                  <a:srgbClr val="C00000"/>
                </a:solidFill>
                <a:effectLst>
                  <a:outerShdw blurRad="38100" dist="38100" dir="2700000" algn="tl">
                    <a:srgbClr val="000000">
                      <a:alpha val="43137"/>
                    </a:srgbClr>
                  </a:outerShdw>
                </a:effectLst>
                <a:latin typeface="Times"/>
              </a:rPr>
              <a:t>13.4  </a:t>
            </a:r>
            <a:r>
              <a:rPr lang="en-US" dirty="0">
                <a:solidFill>
                  <a:srgbClr val="0000CC"/>
                </a:solidFill>
                <a:effectLst>
                  <a:outerShdw blurRad="38100" dist="38100" dir="2700000" algn="tl">
                    <a:srgbClr val="000000">
                      <a:alpha val="43137"/>
                    </a:srgbClr>
                  </a:outerShdw>
                </a:effectLst>
                <a:latin typeface="Times"/>
              </a:rPr>
              <a:t>GIGABIT ETHERNET</a:t>
            </a:r>
            <a:endParaRPr lang="en-US" dirty="0">
              <a:solidFill>
                <a:srgbClr val="0000CC"/>
              </a:solidFill>
              <a:effectLst>
                <a:outerShdw blurRad="38100" dist="38100" dir="2700000" algn="tl">
                  <a:srgbClr val="000000">
                    <a:alpha val="43137"/>
                  </a:srgbClr>
                </a:outerShdw>
              </a:effectLst>
              <a:latin typeface="Times"/>
            </a:endParaRPr>
          </a:p>
        </p:txBody>
      </p:sp>
      <p:sp>
        <p:nvSpPr>
          <p:cNvPr id="14" name="Rectangle 31"/>
          <p:cNvSpPr>
            <a:spLocks noChangeArrowheads="1"/>
          </p:cNvSpPr>
          <p:nvPr/>
        </p:nvSpPr>
        <p:spPr bwMode="auto">
          <a:xfrm>
            <a:off x="152400" y="5257800"/>
            <a:ext cx="8458200" cy="762000"/>
          </a:xfrm>
          <a:prstGeom prst="rect">
            <a:avLst/>
          </a:prstGeom>
          <a:noFill/>
          <a:ln w="9525">
            <a:noFill/>
            <a:miter lim="800000"/>
            <a:headEnd/>
            <a:tailEnd/>
          </a:ln>
          <a:effectLst/>
        </p:spPr>
        <p:txBody>
          <a:bodyPr/>
          <a:lstStyle/>
          <a:p>
            <a:pPr algn="just" eaLnBrk="0" hangingPunct="0">
              <a:lnSpc>
                <a:spcPct val="150000"/>
              </a:lnSpc>
              <a:defRPr/>
            </a:pPr>
            <a:r>
              <a:rPr lang="en-US" dirty="0">
                <a:solidFill>
                  <a:srgbClr val="C00000"/>
                </a:solidFill>
                <a:effectLst>
                  <a:outerShdw blurRad="38100" dist="38100" dir="2700000" algn="tl">
                    <a:srgbClr val="000000">
                      <a:alpha val="43137"/>
                    </a:srgbClr>
                  </a:outerShdw>
                </a:effectLst>
                <a:latin typeface="Times"/>
              </a:rPr>
              <a:t>  </a:t>
            </a:r>
            <a:r>
              <a:rPr lang="en-US" dirty="0">
                <a:solidFill>
                  <a:srgbClr val="C00000"/>
                </a:solidFill>
                <a:effectLst>
                  <a:outerShdw blurRad="38100" dist="38100" dir="2700000" algn="tl">
                    <a:srgbClr val="000000">
                      <a:alpha val="43137"/>
                    </a:srgbClr>
                  </a:outerShdw>
                </a:effectLst>
                <a:latin typeface="Times"/>
              </a:rPr>
              <a:t>13.5  </a:t>
            </a:r>
            <a:r>
              <a:rPr lang="en-US" dirty="0">
                <a:solidFill>
                  <a:srgbClr val="0000CC"/>
                </a:solidFill>
                <a:effectLst>
                  <a:outerShdw blurRad="38100" dist="38100" dir="2700000" algn="tl">
                    <a:srgbClr val="000000">
                      <a:alpha val="43137"/>
                    </a:srgbClr>
                  </a:outerShdw>
                </a:effectLst>
                <a:latin typeface="Times"/>
              </a:rPr>
              <a:t>10 GIGABIT ETHERNET</a:t>
            </a:r>
            <a:endParaRPr lang="en-US" dirty="0">
              <a:solidFill>
                <a:srgbClr val="0000CC"/>
              </a:solidFill>
              <a:effectLst>
                <a:outerShdw blurRad="38100" dist="38100" dir="2700000" algn="tl">
                  <a:srgbClr val="000000">
                    <a:alpha val="43137"/>
                  </a:srgbClr>
                </a:outerShdw>
              </a:effectLst>
              <a:latin typeface="Time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61215">
                                            <p:txEl>
                                              <p:pRg st="0" end="0"/>
                                            </p:txEl>
                                          </p:spTgt>
                                        </p:tgtEl>
                                        <p:attrNameLst>
                                          <p:attrName>style.visibility</p:attrName>
                                        </p:attrNameLst>
                                      </p:cBhvr>
                                      <p:to>
                                        <p:strVal val="visible"/>
                                      </p:to>
                                    </p:set>
                                    <p:animEffect transition="in" filter="wipe(left)">
                                      <p:cBhvr>
                                        <p:cTn id="7" dur="500"/>
                                        <p:tgtEl>
                                          <p:spTgt spid="8612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wipe(left)">
                                      <p:cBhvr>
                                        <p:cTn id="12" dur="500"/>
                                        <p:tgtEl>
                                          <p:spTgt spid="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wipe(left)">
                                      <p:cBhvr>
                                        <p:cTn id="17" dur="500"/>
                                        <p:tgtEl>
                                          <p:spTgt spid="12">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3">
                                            <p:txEl>
                                              <p:pRg st="0" end="0"/>
                                            </p:txEl>
                                          </p:spTgt>
                                        </p:tgtEl>
                                        <p:attrNameLst>
                                          <p:attrName>style.visibility</p:attrName>
                                        </p:attrNameLst>
                                      </p:cBhvr>
                                      <p:to>
                                        <p:strVal val="visible"/>
                                      </p:to>
                                    </p:set>
                                    <p:animEffect transition="in" filter="wipe(left)">
                                      <p:cBhvr>
                                        <p:cTn id="22" dur="500"/>
                                        <p:tgtEl>
                                          <p:spTgt spid="13">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animEffect transition="in" filter="wipe(left)">
                                      <p:cBhvr>
                                        <p:cTn id="27"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9458"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59"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0"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1"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2"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3"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4"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5" name="Rectangle 21"/>
          <p:cNvSpPr>
            <a:spLocks noChangeArrowheads="1"/>
          </p:cNvSpPr>
          <p:nvPr/>
        </p:nvSpPr>
        <p:spPr bwMode="auto">
          <a:xfrm>
            <a:off x="1066800" y="-76200"/>
            <a:ext cx="49291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en-US" sz="3600" i="0">
                <a:solidFill>
                  <a:srgbClr val="FF0000"/>
                </a:solidFill>
                <a:latin typeface="Arial" panose="020B0604020202020204" pitchFamily="34" charset="0"/>
              </a:rPr>
              <a:t>Chapter 13: Objective</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14" name="Rectangle 7"/>
          <p:cNvSpPr>
            <a:spLocks noChangeArrowheads="1"/>
          </p:cNvSpPr>
          <p:nvPr/>
        </p:nvSpPr>
        <p:spPr bwMode="auto">
          <a:xfrm>
            <a:off x="76200" y="1143000"/>
            <a:ext cx="8686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 The first section discusses the Ethernet protocol in general. It explains that IEEE Project 802 defines the LLC and MAC sub-layers for all LANs including Ethernet. The section also lists the four generations of Ethernet.</a:t>
            </a:r>
          </a:p>
        </p:txBody>
      </p:sp>
      <p:sp>
        <p:nvSpPr>
          <p:cNvPr id="12" name="Rectangle 7"/>
          <p:cNvSpPr>
            <a:spLocks noChangeArrowheads="1"/>
          </p:cNvSpPr>
          <p:nvPr/>
        </p:nvSpPr>
        <p:spPr bwMode="auto">
          <a:xfrm>
            <a:off x="76200" y="3048000"/>
            <a:ext cx="86868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 The second section discusses the Standard Ethernet. The section first describes some characteristics of the Standard Ethernet. It then discusses the addressing mechanism, which is the same in all Ethernet generations. The section next discusses the access method, CSMA/ CD, which we discussed in Chapter 12. The section then reviews the efficiency of the Standard Ethernet. It then shows the encoding and the implementation of this generation. </a:t>
            </a:r>
          </a:p>
        </p:txBody>
      </p:sp>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 calcmode="lin" valueType="num">
                                      <p:cBhvr>
                                        <p:cTn id="14" dur="10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16" dur="1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1506"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07"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08"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09"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10"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11"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12"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13" name="Rectangle 21"/>
          <p:cNvSpPr>
            <a:spLocks noChangeArrowheads="1"/>
          </p:cNvSpPr>
          <p:nvPr/>
        </p:nvSpPr>
        <p:spPr bwMode="auto">
          <a:xfrm>
            <a:off x="1066800" y="-76200"/>
            <a:ext cx="75707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en-US" sz="3600" i="0">
                <a:solidFill>
                  <a:srgbClr val="FF0000"/>
                </a:solidFill>
                <a:latin typeface="Arial" panose="020B0604020202020204" pitchFamily="34" charset="0"/>
              </a:rPr>
              <a:t>Chapter 13: Objective (continued)</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14" name="Rectangle 7"/>
          <p:cNvSpPr>
            <a:spLocks noChangeArrowheads="1"/>
          </p:cNvSpPr>
          <p:nvPr/>
        </p:nvSpPr>
        <p:spPr bwMode="auto">
          <a:xfrm>
            <a:off x="98425" y="1066800"/>
            <a:ext cx="86868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The third section describes the Fast Ethernet, the second generation, which can still be seen in many places. The section first describes the changes in the MAC sublayer. The section then discusses the physical layer and the implementation of this generation.</a:t>
            </a:r>
          </a:p>
        </p:txBody>
      </p:sp>
      <p:sp>
        <p:nvSpPr>
          <p:cNvPr id="12" name="Rectangle 7"/>
          <p:cNvSpPr>
            <a:spLocks noChangeArrowheads="1"/>
          </p:cNvSpPr>
          <p:nvPr/>
        </p:nvSpPr>
        <p:spPr bwMode="auto">
          <a:xfrm>
            <a:off x="250825" y="3200400"/>
            <a:ext cx="86868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The fourth section discusses the Gigabit Ethernet, with the rate of 1 gigabit per second. The section first describes the MAC sublayer. It then moves to the physical layer and implementation.</a:t>
            </a:r>
          </a:p>
        </p:txBody>
      </p:sp>
      <p:sp>
        <p:nvSpPr>
          <p:cNvPr id="13" name="Rectangle 7"/>
          <p:cNvSpPr>
            <a:spLocks noChangeArrowheads="1"/>
          </p:cNvSpPr>
          <p:nvPr/>
        </p:nvSpPr>
        <p:spPr bwMode="auto">
          <a:xfrm>
            <a:off x="152400" y="4876800"/>
            <a:ext cx="86868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The fifth section touches on the 10 Gigabit Ethernet. This is a new technology that can be used both for a backbone LAN or as a MAN (metropolitan area network). </a:t>
            </a:r>
          </a:p>
        </p:txBody>
      </p:sp>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 calcmode="lin" valueType="num">
                                      <p:cBhvr>
                                        <p:cTn id="14" dur="10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16" dur="1000"/>
                                        <p:tgtEl>
                                          <p:spTgt spid="12">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nodeType="clickEffect">
                                  <p:stCondLst>
                                    <p:cond delay="0"/>
                                  </p:stCondLst>
                                  <p:childTnLst>
                                    <p:set>
                                      <p:cBhvr>
                                        <p:cTn id="20" dur="1" fill="hold">
                                          <p:stCondLst>
                                            <p:cond delay="0"/>
                                          </p:stCondLst>
                                        </p:cTn>
                                        <p:tgtEl>
                                          <p:spTgt spid="13">
                                            <p:txEl>
                                              <p:pRg st="0" end="0"/>
                                            </p:txEl>
                                          </p:spTgt>
                                        </p:tgtEl>
                                        <p:attrNameLst>
                                          <p:attrName>style.visibility</p:attrName>
                                        </p:attrNameLst>
                                      </p:cBhvr>
                                      <p:to>
                                        <p:strVal val="visible"/>
                                      </p:to>
                                    </p:set>
                                    <p:anim calcmode="lin" valueType="num">
                                      <p:cBhvr>
                                        <p:cTn id="21" dur="1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2" dur="10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23"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73E38E93-854F-4A3D-A2E7-93626FE828DC}" type="slidenum">
              <a:rPr lang="en-US" altLang="ko-KR" sz="1200" i="0">
                <a:latin typeface="Arial" panose="020B0604020202020204" pitchFamily="34" charset="0"/>
              </a:rPr>
              <a:pPr eaLnBrk="1" hangingPunct="1"/>
              <a:t>5</a:t>
            </a:fld>
            <a:endParaRPr lang="en-US" altLang="ko-KR" sz="1200" i="0">
              <a:latin typeface="Arial" panose="020B0604020202020204" pitchFamily="34" charset="0"/>
            </a:endParaRP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5962650" cy="1077913"/>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13-1   ETHERNET PROTOCOL</a:t>
            </a:r>
            <a:endParaRPr lang="en-US" i="0" dirty="0">
              <a:effectLst>
                <a:outerShdw blurRad="38100" dist="38100" dir="2700000" algn="tl">
                  <a:srgbClr val="C0C0C0"/>
                </a:outerShdw>
              </a:effectLst>
              <a:latin typeface="Times" pitchFamily="18" charset="0"/>
            </a:endParaRP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23556"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23557" name="Rectangle 8"/>
          <p:cNvSpPr>
            <a:spLocks noChangeArrowheads="1"/>
          </p:cNvSpPr>
          <p:nvPr/>
        </p:nvSpPr>
        <p:spPr bwMode="auto">
          <a:xfrm>
            <a:off x="381000" y="1658938"/>
            <a:ext cx="80772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The data-link layer and the physical layer are the territory of the local and wide area networks. This means that when we discuss these two layers, we are talking about networks that are using them. As we see in this and the following two chapters, we can have wired or wireless networks. We discuss wired networks in this chapter and the next.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1E449D75-AC7A-4253-8DB5-CCCA00C62B97}" type="slidenum">
              <a:rPr lang="en-US" altLang="ko-KR" sz="1200" i="0">
                <a:latin typeface="Arial" panose="020B0604020202020204" pitchFamily="34" charset="0"/>
              </a:rPr>
              <a:pPr eaLnBrk="1" hangingPunct="1"/>
              <a:t>6</a:t>
            </a:fld>
            <a:endParaRPr lang="en-US" altLang="ko-KR" sz="1200" i="0">
              <a:latin typeface="Arial" panose="020B0604020202020204" pitchFamily="34" charset="0"/>
            </a:endParaRPr>
          </a:p>
        </p:txBody>
      </p:sp>
      <p:sp>
        <p:nvSpPr>
          <p:cNvPr id="2560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51371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13.13.1  IEEE Project 802</a:t>
            </a:r>
          </a:p>
        </p:txBody>
      </p:sp>
      <p:sp>
        <p:nvSpPr>
          <p:cNvPr id="25610" name="Rectangle 10"/>
          <p:cNvSpPr>
            <a:spLocks noChangeArrowheads="1"/>
          </p:cNvSpPr>
          <p:nvPr/>
        </p:nvSpPr>
        <p:spPr bwMode="auto">
          <a:xfrm>
            <a:off x="381000" y="1293813"/>
            <a:ext cx="7924800" cy="4362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In 1985, the Computer Society of the IEEE started a project, called Project 802, to set standards to enable intercommunication among equipment from a variety of manufacturers. Project 802 does not seek to replace any part of the OSI model or TCP/IP protocol suite. Instead, it is a way of specifying functions of the physical layer and the data-link layer of major LAN protocols. The relationship of the 802 Standard to the TCP/IP protocol suite is shown in Figure 13.13.</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787B7653-796D-464F-937B-BA000F014075}" type="slidenum">
              <a:rPr lang="en-US" altLang="ko-KR" sz="1200" i="0">
                <a:latin typeface="Arial" panose="020B0604020202020204" pitchFamily="34" charset="0"/>
              </a:rPr>
              <a:pPr eaLnBrk="1" hangingPunct="1"/>
              <a:t>7</a:t>
            </a:fld>
            <a:endParaRPr lang="en-US" altLang="ko-KR" sz="1200" i="0">
              <a:latin typeface="Arial" panose="020B0604020202020204" pitchFamily="34" charset="0"/>
            </a:endParaRPr>
          </a:p>
        </p:txBody>
      </p:sp>
      <p:sp>
        <p:nvSpPr>
          <p:cNvPr id="2765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13.1:  </a:t>
            </a:r>
            <a:r>
              <a:rPr lang="en-US" altLang="ko-KR" sz="2000">
                <a:latin typeface="Times-BoldItalic"/>
                <a:ea typeface="굴림" panose="020B0600000101010101" pitchFamily="50" charset="-127"/>
              </a:rPr>
              <a:t>IEEE standard for LANs</a:t>
            </a:r>
          </a:p>
        </p:txBody>
      </p:sp>
      <p:pic>
        <p:nvPicPr>
          <p:cNvPr id="7578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475" y="2244725"/>
            <a:ext cx="7680325" cy="316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75780"/>
                                        </p:tgtEl>
                                        <p:attrNameLst>
                                          <p:attrName>style.visibility</p:attrName>
                                        </p:attrNameLst>
                                      </p:cBhvr>
                                      <p:to>
                                        <p:strVal val="visible"/>
                                      </p:to>
                                    </p:set>
                                    <p:anim calcmode="lin" valueType="num">
                                      <p:cBhvr>
                                        <p:cTn id="7" dur="2000" fill="hold"/>
                                        <p:tgtEl>
                                          <p:spTgt spid="75780"/>
                                        </p:tgtEl>
                                        <p:attrNameLst>
                                          <p:attrName>ppt_w</p:attrName>
                                        </p:attrNameLst>
                                      </p:cBhvr>
                                      <p:tavLst>
                                        <p:tav tm="0">
                                          <p:val>
                                            <p:fltVal val="0"/>
                                          </p:val>
                                        </p:tav>
                                        <p:tav tm="100000">
                                          <p:val>
                                            <p:strVal val="#ppt_w"/>
                                          </p:val>
                                        </p:tav>
                                      </p:tavLst>
                                    </p:anim>
                                    <p:anim calcmode="lin" valueType="num">
                                      <p:cBhvr>
                                        <p:cTn id="8" dur="2000" fill="hold"/>
                                        <p:tgtEl>
                                          <p:spTgt spid="75780"/>
                                        </p:tgtEl>
                                        <p:attrNameLst>
                                          <p:attrName>ppt_h</p:attrName>
                                        </p:attrNameLst>
                                      </p:cBhvr>
                                      <p:tavLst>
                                        <p:tav tm="0">
                                          <p:val>
                                            <p:fltVal val="0"/>
                                          </p:val>
                                        </p:tav>
                                        <p:tav tm="100000">
                                          <p:val>
                                            <p:strVal val="#ppt_h"/>
                                          </p:val>
                                        </p:tav>
                                      </p:tavLst>
                                    </p:anim>
                                    <p:animEffect transition="in" filter="fade">
                                      <p:cBhvr>
                                        <p:cTn id="9" dur="2000"/>
                                        <p:tgtEl>
                                          <p:spTgt spid="757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FAB76D47-468A-49CB-8298-3239736B46DD}" type="slidenum">
              <a:rPr lang="en-US" altLang="ko-KR" sz="1200" i="0">
                <a:latin typeface="Arial" panose="020B0604020202020204" pitchFamily="34" charset="0"/>
              </a:rPr>
              <a:pPr eaLnBrk="1" hangingPunct="1"/>
              <a:t>8</a:t>
            </a:fld>
            <a:endParaRPr lang="en-US" altLang="ko-KR" sz="1200" i="0">
              <a:latin typeface="Arial" panose="020B0604020202020204" pitchFamily="34" charset="0"/>
            </a:endParaRPr>
          </a:p>
        </p:txBody>
      </p:sp>
      <p:sp>
        <p:nvSpPr>
          <p:cNvPr id="29698"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699"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0"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1"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2"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3"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4"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54038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13.13.2  Ethernet Evolution</a:t>
            </a:r>
          </a:p>
        </p:txBody>
      </p:sp>
      <p:sp>
        <p:nvSpPr>
          <p:cNvPr id="29706" name="Rectangle 10"/>
          <p:cNvSpPr>
            <a:spLocks noChangeArrowheads="1"/>
          </p:cNvSpPr>
          <p:nvPr/>
        </p:nvSpPr>
        <p:spPr bwMode="auto">
          <a:xfrm>
            <a:off x="381000" y="1293813"/>
            <a:ext cx="7924800" cy="3108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The Ethernet LAN was developed in the 1970s by Robert Metcalfe and David Boggs. Since then, it has gone through four generations: Standard Ethernet (10 Mbps), Fast Ethernet (100 Mbps), Gigabit Ethernet (1 Gbps), and 10 Gigabit Ethernet (10 Gbps), as shown in Figure 13.2. We briefly discuss all these generations.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7E64A4AB-7216-4F88-884B-BAA16648C23E}" type="slidenum">
              <a:rPr lang="en-US" altLang="ko-KR" sz="1200" i="0">
                <a:latin typeface="Arial" panose="020B0604020202020204" pitchFamily="34" charset="0"/>
              </a:rPr>
              <a:pPr eaLnBrk="1" hangingPunct="1"/>
              <a:t>9</a:t>
            </a:fld>
            <a:endParaRPr lang="en-US" altLang="ko-KR" sz="1200" i="0">
              <a:latin typeface="Arial" panose="020B0604020202020204" pitchFamily="34" charset="0"/>
            </a:endParaRPr>
          </a:p>
        </p:txBody>
      </p:sp>
      <p:sp>
        <p:nvSpPr>
          <p:cNvPr id="3174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13.2 :  </a:t>
            </a:r>
            <a:r>
              <a:rPr lang="en-US" altLang="ko-KR" sz="2000">
                <a:latin typeface="Times-BoldItalic"/>
                <a:ea typeface="굴림" panose="020B0600000101010101" pitchFamily="50" charset="-127"/>
              </a:rPr>
              <a:t>Ethernet evolution</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213" y="2286000"/>
            <a:ext cx="7977187" cy="223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2250" fill="hold"/>
                                        <p:tgtEl>
                                          <p:spTgt spid="1026"/>
                                        </p:tgtEl>
                                        <p:attrNameLst>
                                          <p:attrName>ppt_w</p:attrName>
                                        </p:attrNameLst>
                                      </p:cBhvr>
                                      <p:tavLst>
                                        <p:tav tm="0">
                                          <p:val>
                                            <p:fltVal val="0"/>
                                          </p:val>
                                        </p:tav>
                                        <p:tav tm="100000">
                                          <p:val>
                                            <p:strVal val="#ppt_w"/>
                                          </p:val>
                                        </p:tav>
                                      </p:tavLst>
                                    </p:anim>
                                    <p:anim calcmode="lin" valueType="num">
                                      <p:cBhvr>
                                        <p:cTn id="8" dur="2250" fill="hold"/>
                                        <p:tgtEl>
                                          <p:spTgt spid="1026"/>
                                        </p:tgtEl>
                                        <p:attrNameLst>
                                          <p:attrName>ppt_h</p:attrName>
                                        </p:attrNameLst>
                                      </p:cBhvr>
                                      <p:tavLst>
                                        <p:tav tm="0">
                                          <p:val>
                                            <p:fltVal val="0"/>
                                          </p:val>
                                        </p:tav>
                                        <p:tav tm="100000">
                                          <p:val>
                                            <p:strVal val="#ppt_h"/>
                                          </p:val>
                                        </p:tav>
                                      </p:tavLst>
                                    </p:anim>
                                    <p:anim calcmode="lin" valueType="num">
                                      <p:cBhvr>
                                        <p:cTn id="9" dur="2250" fill="hold"/>
                                        <p:tgtEl>
                                          <p:spTgt spid="1026"/>
                                        </p:tgtEl>
                                        <p:attrNameLst>
                                          <p:attrName>style.rotation</p:attrName>
                                        </p:attrNameLst>
                                      </p:cBhvr>
                                      <p:tavLst>
                                        <p:tav tm="0">
                                          <p:val>
                                            <p:fltVal val="90"/>
                                          </p:val>
                                        </p:tav>
                                        <p:tav tm="100000">
                                          <p:val>
                                            <p:fltVal val="0"/>
                                          </p:val>
                                        </p:tav>
                                      </p:tavLst>
                                    </p:anim>
                                    <p:animEffect transition="in" filter="fade">
                                      <p:cBhvr>
                                        <p:cTn id="10" dur="225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52F1A6C6-B9AC-41BB-924C-F175AEF8F043}" type="slidenum">
              <a:rPr lang="en-US" altLang="ko-KR" sz="1200" i="0">
                <a:latin typeface="Arial" panose="020B0604020202020204" pitchFamily="34" charset="0"/>
              </a:rPr>
              <a:pPr eaLnBrk="1" hangingPunct="1"/>
              <a:t>10</a:t>
            </a:fld>
            <a:endParaRPr lang="en-US" altLang="ko-KR" sz="1200" i="0">
              <a:latin typeface="Arial" panose="020B0604020202020204" pitchFamily="34" charset="0"/>
            </a:endParaRP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5854700" cy="1066800"/>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13-2   STANDARD ETHERNET</a:t>
            </a:r>
            <a:endParaRPr lang="en-US" i="0" dirty="0">
              <a:effectLst>
                <a:outerShdw blurRad="38100" dist="38100" dir="2700000" algn="tl">
                  <a:srgbClr val="C0C0C0"/>
                </a:outerShdw>
              </a:effectLst>
              <a:latin typeface="Times" pitchFamily="18" charset="0"/>
            </a:endParaRP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33796"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33797" name="Rectangle 8"/>
          <p:cNvSpPr>
            <a:spLocks noChangeArrowheads="1"/>
          </p:cNvSpPr>
          <p:nvPr/>
        </p:nvSpPr>
        <p:spPr bwMode="auto">
          <a:xfrm>
            <a:off x="381000" y="1658938"/>
            <a:ext cx="8077200" cy="447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We refer to the original Ethernet technology with the data rate of 10 Mbps as the Standard Ethernet. Although most implementations have moved to other technologies in the Ethernet evolution, there are some features of the Standard Ethernet that have not changed during the evolution. We discuss this standard version first.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3260FF76-829D-4511-9BE1-84B55E340029}" type="slidenum">
              <a:rPr lang="en-US" altLang="ko-KR" sz="1200" i="0">
                <a:latin typeface="Arial" panose="020B0604020202020204" pitchFamily="34" charset="0"/>
              </a:rPr>
              <a:pPr eaLnBrk="1" hangingPunct="1"/>
              <a:t>11</a:t>
            </a:fld>
            <a:endParaRPr lang="en-US" altLang="ko-KR" sz="1200" i="0">
              <a:latin typeface="Arial" panose="020B0604020202020204" pitchFamily="34" charset="0"/>
            </a:endParaRPr>
          </a:p>
        </p:txBody>
      </p:sp>
      <p:sp>
        <p:nvSpPr>
          <p:cNvPr id="3584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584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584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584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584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584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584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44005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13.2.1  Characteristics</a:t>
            </a:r>
          </a:p>
        </p:txBody>
      </p:sp>
      <p:sp>
        <p:nvSpPr>
          <p:cNvPr id="35850" name="Rectangle 10"/>
          <p:cNvSpPr>
            <a:spLocks noChangeArrowheads="1"/>
          </p:cNvSpPr>
          <p:nvPr/>
        </p:nvSpPr>
        <p:spPr bwMode="auto">
          <a:xfrm>
            <a:off x="381000" y="1293813"/>
            <a:ext cx="7924800" cy="946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Let us first discuss some characteristics of the Standard Ethernet.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E89EC957-960A-4824-9C96-297268151A6A}" type="slidenum">
              <a:rPr lang="en-US" altLang="ko-KR" sz="1200" i="0">
                <a:latin typeface="Arial" panose="020B0604020202020204" pitchFamily="34" charset="0"/>
              </a:rPr>
              <a:pPr eaLnBrk="1" hangingPunct="1"/>
              <a:t>12</a:t>
            </a:fld>
            <a:endParaRPr lang="en-US" altLang="ko-KR" sz="1200" i="0">
              <a:latin typeface="Arial" panose="020B0604020202020204" pitchFamily="34" charset="0"/>
            </a:endParaRPr>
          </a:p>
        </p:txBody>
      </p:sp>
      <p:sp>
        <p:nvSpPr>
          <p:cNvPr id="3789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13.3:  </a:t>
            </a:r>
            <a:r>
              <a:rPr lang="en-US" altLang="ko-KR" sz="2000">
                <a:latin typeface="Times-BoldItalic"/>
                <a:ea typeface="굴림" panose="020B0600000101010101" pitchFamily="50" charset="-127"/>
              </a:rPr>
              <a:t>Ethernet frame</a:t>
            </a:r>
          </a:p>
        </p:txBody>
      </p:sp>
      <p:pic>
        <p:nvPicPr>
          <p:cNvPr id="778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488" y="2514600"/>
            <a:ext cx="8697912" cy="156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9863" y="2209800"/>
            <a:ext cx="3055937"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8338" y="4267200"/>
            <a:ext cx="8218487"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78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1" fill="hold" nodeType="clickEffect">
                                  <p:stCondLst>
                                    <p:cond delay="0"/>
                                  </p:stCondLst>
                                  <p:childTnLst>
                                    <p:set>
                                      <p:cBhvr>
                                        <p:cTn id="10" dur="1" fill="hold">
                                          <p:stCondLst>
                                            <p:cond delay="0"/>
                                          </p:stCondLst>
                                        </p:cTn>
                                        <p:tgtEl>
                                          <p:spTgt spid="77829"/>
                                        </p:tgtEl>
                                        <p:attrNameLst>
                                          <p:attrName>style.visibility</p:attrName>
                                        </p:attrNameLst>
                                      </p:cBhvr>
                                      <p:to>
                                        <p:strVal val="visible"/>
                                      </p:to>
                                    </p:set>
                                    <p:anim calcmode="lin" valueType="num">
                                      <p:cBhvr additive="base">
                                        <p:cTn id="11" dur="500" fill="hold"/>
                                        <p:tgtEl>
                                          <p:spTgt spid="77829"/>
                                        </p:tgtEl>
                                        <p:attrNameLst>
                                          <p:attrName>ppt_x</p:attrName>
                                        </p:attrNameLst>
                                      </p:cBhvr>
                                      <p:tavLst>
                                        <p:tav tm="0">
                                          <p:val>
                                            <p:strVal val="#ppt_x"/>
                                          </p:val>
                                        </p:tav>
                                        <p:tav tm="100000">
                                          <p:val>
                                            <p:strVal val="#ppt_x"/>
                                          </p:val>
                                        </p:tav>
                                      </p:tavLst>
                                    </p:anim>
                                    <p:anim calcmode="lin" valueType="num">
                                      <p:cBhvr additive="base">
                                        <p:cTn id="12" dur="500" fill="hold"/>
                                        <p:tgtEl>
                                          <p:spTgt spid="77829"/>
                                        </p:tgtEl>
                                        <p:attrNameLst>
                                          <p:attrName>ppt_y</p:attrName>
                                        </p:attrNameLst>
                                      </p:cBhvr>
                                      <p:tavLst>
                                        <p:tav tm="0">
                                          <p:val>
                                            <p:strVal val="0-#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77831"/>
                                        </p:tgtEl>
                                        <p:attrNameLst>
                                          <p:attrName>style.visibility</p:attrName>
                                        </p:attrNameLst>
                                      </p:cBhvr>
                                      <p:to>
                                        <p:strVal val="visible"/>
                                      </p:to>
                                    </p:set>
                                    <p:anim calcmode="lin" valueType="num">
                                      <p:cBhvr additive="base">
                                        <p:cTn id="17" dur="500" fill="hold"/>
                                        <p:tgtEl>
                                          <p:spTgt spid="77831"/>
                                        </p:tgtEl>
                                        <p:attrNameLst>
                                          <p:attrName>ppt_x</p:attrName>
                                        </p:attrNameLst>
                                      </p:cBhvr>
                                      <p:tavLst>
                                        <p:tav tm="0">
                                          <p:val>
                                            <p:strVal val="#ppt_x"/>
                                          </p:val>
                                        </p:tav>
                                        <p:tav tm="100000">
                                          <p:val>
                                            <p:strVal val="#ppt_x"/>
                                          </p:val>
                                        </p:tav>
                                      </p:tavLst>
                                    </p:anim>
                                    <p:anim calcmode="lin" valueType="num">
                                      <p:cBhvr additive="base">
                                        <p:cTn id="18" dur="500" fill="hold"/>
                                        <p:tgtEl>
                                          <p:spTgt spid="778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20"/>
          <p:cNvSpPr txBox="1">
            <a:spLocks noChangeArrowheads="1"/>
          </p:cNvSpPr>
          <p:nvPr/>
        </p:nvSpPr>
        <p:spPr bwMode="auto">
          <a:xfrm>
            <a:off x="76200" y="679450"/>
            <a:ext cx="8839200"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Show how the address 47:20:1B:2E:08:EE is sent out online.</a:t>
            </a:r>
          </a:p>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address is sent left to right, byte by byte; for each byte, it is sent right to left, bit by bit, as shown below:</a:t>
            </a:r>
          </a:p>
        </p:txBody>
      </p:sp>
      <p:grpSp>
        <p:nvGrpSpPr>
          <p:cNvPr id="39940" name="Group 23"/>
          <p:cNvGrpSpPr>
            <a:grpSpLocks/>
          </p:cNvGrpSpPr>
          <p:nvPr/>
        </p:nvGrpSpPr>
        <p:grpSpPr bwMode="auto">
          <a:xfrm>
            <a:off x="0" y="0"/>
            <a:ext cx="9144000" cy="609600"/>
            <a:chOff x="0" y="2448"/>
            <a:chExt cx="5760" cy="384"/>
          </a:xfrm>
        </p:grpSpPr>
        <p:sp>
          <p:nvSpPr>
            <p:cNvPr id="39944"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66"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13.1</a:t>
              </a:r>
              <a:endParaRPr lang="en-US" dirty="0">
                <a:solidFill>
                  <a:schemeClr val="bg1"/>
                </a:solidFill>
                <a:latin typeface="+mj-lt"/>
                <a:ea typeface="Adobe Gothic Std B" pitchFamily="34" charset="-128"/>
              </a:endParaRPr>
            </a:p>
          </p:txBody>
        </p:sp>
      </p:grpSp>
      <p:grpSp>
        <p:nvGrpSpPr>
          <p:cNvPr id="2" name="Group 1"/>
          <p:cNvGrpSpPr>
            <a:grpSpLocks/>
          </p:cNvGrpSpPr>
          <p:nvPr/>
        </p:nvGrpSpPr>
        <p:grpSpPr bwMode="auto">
          <a:xfrm>
            <a:off x="320675" y="3200400"/>
            <a:ext cx="8412163" cy="1001713"/>
            <a:chOff x="320040" y="3200400"/>
            <a:chExt cx="8412480" cy="1001124"/>
          </a:xfrm>
        </p:grpSpPr>
        <p:pic>
          <p:nvPicPr>
            <p:cNvPr id="3994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4356" y="3200400"/>
              <a:ext cx="8142888" cy="100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3" name="Rectangle 8"/>
            <p:cNvSpPr>
              <a:spLocks noChangeArrowheads="1"/>
            </p:cNvSpPr>
            <p:nvPr/>
          </p:nvSpPr>
          <p:spPr bwMode="auto">
            <a:xfrm>
              <a:off x="320040" y="3276600"/>
              <a:ext cx="8412480" cy="914400"/>
            </a:xfrm>
            <a:prstGeom prst="rect">
              <a:avLst/>
            </a:prstGeom>
            <a:noFill/>
            <a:ln w="571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grpSp>
      <p:sp>
        <p:nvSpPr>
          <p:cNvPr id="39947"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13.</a:t>
            </a:r>
            <a:fld id="{32F3BDF6-7249-4903-B0A3-CA97ABEE7953}" type="slidenum">
              <a:rPr lang="en-US" altLang="ko-KR" sz="1200" i="0">
                <a:latin typeface="Arial" panose="020B0604020202020204" pitchFamily="34" charset="0"/>
                <a:ea typeface="굴림" panose="020B0600000101010101" pitchFamily="50" charset="-127"/>
              </a:rPr>
              <a:pPr eaLnBrk="1" hangingPunct="1"/>
              <a:t>13</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55300">
                                            <p:txEl>
                                              <p:pRg st="1" end="1"/>
                                            </p:txEl>
                                          </p:spTgt>
                                        </p:tgtEl>
                                        <p:attrNameLst>
                                          <p:attrName>style.visibility</p:attrName>
                                        </p:attrNameLst>
                                      </p:cBhvr>
                                      <p:to>
                                        <p:strVal val="visible"/>
                                      </p:to>
                                    </p:set>
                                    <p:animEffect transition="in" filter="wipe(up)">
                                      <p:cBhvr>
                                        <p:cTn id="7" dur="500"/>
                                        <p:tgtEl>
                                          <p:spTgt spid="55300">
                                            <p:txEl>
                                              <p:pRg st="1" end="1"/>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55300">
                                            <p:txEl>
                                              <p:pRg st="2" end="2"/>
                                            </p:txEl>
                                          </p:spTgt>
                                        </p:tgtEl>
                                        <p:attrNameLst>
                                          <p:attrName>style.visibility</p:attrName>
                                        </p:attrNameLst>
                                      </p:cBhvr>
                                      <p:to>
                                        <p:strVal val="visible"/>
                                      </p:to>
                                    </p:set>
                                    <p:animEffect transition="in" filter="wipe(up)">
                                      <p:cBhvr>
                                        <p:cTn id="10" dur="500"/>
                                        <p:tgtEl>
                                          <p:spTgt spid="55300">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1"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85FC5870-B4E6-4BA3-BCA9-0CBE380F6013}" type="slidenum">
              <a:rPr lang="en-US" altLang="ko-KR" sz="1200" i="0">
                <a:latin typeface="Arial" panose="020B0604020202020204" pitchFamily="34" charset="0"/>
              </a:rPr>
              <a:pPr eaLnBrk="1" hangingPunct="1"/>
              <a:t>14</a:t>
            </a:fld>
            <a:endParaRPr lang="en-US" altLang="ko-KR" sz="1200" i="0">
              <a:latin typeface="Arial" panose="020B0604020202020204" pitchFamily="34" charset="0"/>
            </a:endParaRPr>
          </a:p>
        </p:txBody>
      </p:sp>
      <p:sp>
        <p:nvSpPr>
          <p:cNvPr id="41986"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1987"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1988"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1989"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1990"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1991"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1992"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6639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13.2.2  Addressing</a:t>
            </a:r>
          </a:p>
        </p:txBody>
      </p:sp>
      <p:sp>
        <p:nvSpPr>
          <p:cNvPr id="41994" name="Rectangle 10"/>
          <p:cNvSpPr>
            <a:spLocks noChangeArrowheads="1"/>
          </p:cNvSpPr>
          <p:nvPr/>
        </p:nvSpPr>
        <p:spPr bwMode="auto">
          <a:xfrm>
            <a:off x="381000" y="1293813"/>
            <a:ext cx="7924800" cy="3508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Each station on an Ethernet network (such as a PC, workstation, or printer) has its own network interface card (NIC). The NIC fits inside the station and provides the station with a link-layer address. The Ethernet address is 6 bytes (48 bits), normally written in hexadecimal notation, with a colon between the bytes. For example, the following shows an Ethernet MAC address:</a:t>
            </a:r>
          </a:p>
        </p:txBody>
      </p:sp>
      <p:pic>
        <p:nvPicPr>
          <p:cNvPr id="4199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0125" y="5105400"/>
            <a:ext cx="45720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1D69D831-0303-44E1-8F43-6040C9AF6803}" type="slidenum">
              <a:rPr lang="en-US" altLang="ko-KR" sz="1200" i="0">
                <a:latin typeface="Arial" panose="020B0604020202020204" pitchFamily="34" charset="0"/>
              </a:rPr>
              <a:pPr eaLnBrk="1" hangingPunct="1"/>
              <a:t>15</a:t>
            </a:fld>
            <a:endParaRPr lang="en-US" altLang="ko-KR" sz="1200" i="0">
              <a:latin typeface="Arial" panose="020B0604020202020204" pitchFamily="34" charset="0"/>
            </a:endParaRPr>
          </a:p>
        </p:txBody>
      </p:sp>
      <p:sp>
        <p:nvSpPr>
          <p:cNvPr id="4403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13.4:  </a:t>
            </a:r>
            <a:r>
              <a:rPr lang="en-US" altLang="ko-KR" sz="2000">
                <a:latin typeface="Times-BoldItalic"/>
                <a:ea typeface="굴림" panose="020B0600000101010101" pitchFamily="50" charset="-127"/>
              </a:rPr>
              <a:t>Unicast and multicast addresses</a:t>
            </a:r>
          </a:p>
        </p:txBody>
      </p:sp>
      <p:pic>
        <p:nvPicPr>
          <p:cNvPr id="788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388" y="3378200"/>
            <a:ext cx="8050212"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763" y="1981200"/>
            <a:ext cx="3119437"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p:cNvCxnSpPr>
            <a:cxnSpLocks noChangeShapeType="1"/>
          </p:cNvCxnSpPr>
          <p:nvPr/>
        </p:nvCxnSpPr>
        <p:spPr bwMode="auto">
          <a:xfrm flipH="1">
            <a:off x="2362200" y="2514600"/>
            <a:ext cx="0" cy="971550"/>
          </a:xfrm>
          <a:prstGeom prst="line">
            <a:avLst/>
          </a:prstGeom>
          <a:noFill/>
          <a:ln w="2857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8852"/>
                                        </p:tgtEl>
                                        <p:attrNameLst>
                                          <p:attrName>style.visibility</p:attrName>
                                        </p:attrNameLst>
                                      </p:cBhvr>
                                      <p:to>
                                        <p:strVal val="visible"/>
                                      </p:to>
                                    </p:set>
                                    <p:animEffect transition="in" filter="wipe(left)">
                                      <p:cBhvr>
                                        <p:cTn id="7" dur="500"/>
                                        <p:tgtEl>
                                          <p:spTgt spid="7885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1" fill="hold" nodeType="clickEffect">
                                  <p:stCondLst>
                                    <p:cond delay="0"/>
                                  </p:stCondLst>
                                  <p:childTnLst>
                                    <p:set>
                                      <p:cBhvr>
                                        <p:cTn id="11" dur="1" fill="hold">
                                          <p:stCondLst>
                                            <p:cond delay="0"/>
                                          </p:stCondLst>
                                        </p:cTn>
                                        <p:tgtEl>
                                          <p:spTgt spid="78854"/>
                                        </p:tgtEl>
                                        <p:attrNameLst>
                                          <p:attrName>style.visibility</p:attrName>
                                        </p:attrNameLst>
                                      </p:cBhvr>
                                      <p:to>
                                        <p:strVal val="visible"/>
                                      </p:to>
                                    </p:set>
                                    <p:anim calcmode="lin" valueType="num">
                                      <p:cBhvr additive="base">
                                        <p:cTn id="12" dur="500" fill="hold"/>
                                        <p:tgtEl>
                                          <p:spTgt spid="78854"/>
                                        </p:tgtEl>
                                        <p:attrNameLst>
                                          <p:attrName>ppt_x</p:attrName>
                                        </p:attrNameLst>
                                      </p:cBhvr>
                                      <p:tavLst>
                                        <p:tav tm="0">
                                          <p:val>
                                            <p:strVal val="#ppt_x"/>
                                          </p:val>
                                        </p:tav>
                                        <p:tav tm="100000">
                                          <p:val>
                                            <p:strVal val="#ppt_x"/>
                                          </p:val>
                                        </p:tav>
                                      </p:tavLst>
                                    </p:anim>
                                    <p:anim calcmode="lin" valueType="num">
                                      <p:cBhvr additive="base">
                                        <p:cTn id="13" dur="500" fill="hold"/>
                                        <p:tgtEl>
                                          <p:spTgt spid="78854"/>
                                        </p:tgtEl>
                                        <p:attrNameLst>
                                          <p:attrName>ppt_y</p:attrName>
                                        </p:attrNameLst>
                                      </p:cBhvr>
                                      <p:tavLst>
                                        <p:tav tm="0">
                                          <p:val>
                                            <p:strVal val="0-#ppt_h/2"/>
                                          </p:val>
                                        </p:tav>
                                        <p:tav tm="100000">
                                          <p:val>
                                            <p:strVal val="#ppt_y"/>
                                          </p:val>
                                        </p:tav>
                                      </p:tavLst>
                                    </p:anim>
                                  </p:childTnLst>
                                </p:cTn>
                              </p:par>
                              <p:par>
                                <p:cTn id="14" presetID="2" presetClass="entr" presetSubtype="1"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20"/>
          <p:cNvSpPr txBox="1">
            <a:spLocks noChangeArrowheads="1"/>
          </p:cNvSpPr>
          <p:nvPr/>
        </p:nvSpPr>
        <p:spPr bwMode="auto">
          <a:xfrm>
            <a:off x="76200" y="696913"/>
            <a:ext cx="8839200" cy="1800225"/>
          </a:xfrm>
          <a:prstGeom prst="rect">
            <a:avLst/>
          </a:prstGeom>
          <a:noFill/>
          <a:ln>
            <a:noFill/>
          </a:ln>
          <a:effectLst/>
          <a:extLst/>
        </p:spPr>
        <p:txBody>
          <a:bodyPr>
            <a:spAutoFit/>
          </a:bodyPr>
          <a:lstStyle>
            <a:lvl1pPr eaLnBrk="0" hangingPunct="0">
              <a:defRPr sz="3200" b="1" i="1">
                <a:solidFill>
                  <a:schemeClr val="tx1"/>
                </a:solidFill>
                <a:latin typeface="Baby Kruffy"/>
                <a:cs typeface="Arial" pitchFamily="34" charset="0"/>
              </a:defRPr>
            </a:lvl1pPr>
            <a:lvl2pPr marL="742950" indent="-285750" eaLnBrk="0" hangingPunct="0">
              <a:defRPr sz="3200" b="1" i="1">
                <a:solidFill>
                  <a:schemeClr val="tx1"/>
                </a:solidFill>
                <a:latin typeface="Baby Kruffy"/>
                <a:cs typeface="Arial" pitchFamily="34" charset="0"/>
              </a:defRPr>
            </a:lvl2pPr>
            <a:lvl3pPr marL="1143000" indent="-228600" eaLnBrk="0" hangingPunct="0">
              <a:defRPr sz="3200" b="1" i="1">
                <a:solidFill>
                  <a:schemeClr val="tx1"/>
                </a:solidFill>
                <a:latin typeface="Baby Kruffy"/>
                <a:cs typeface="Arial" pitchFamily="34" charset="0"/>
              </a:defRPr>
            </a:lvl3pPr>
            <a:lvl4pPr marL="1600200" indent="-228600" eaLnBrk="0" hangingPunct="0">
              <a:defRPr sz="3200" b="1" i="1">
                <a:solidFill>
                  <a:schemeClr val="tx1"/>
                </a:solidFill>
                <a:latin typeface="Baby Kruffy"/>
                <a:cs typeface="Arial" pitchFamily="34" charset="0"/>
              </a:defRPr>
            </a:lvl4pPr>
            <a:lvl5pPr marL="2057400" indent="-228600" eaLnBrk="0" hangingPunct="0">
              <a:defRPr sz="3200" b="1" i="1">
                <a:solidFill>
                  <a:schemeClr val="tx1"/>
                </a:solidFill>
                <a:latin typeface="Baby Kruffy"/>
                <a:cs typeface="Arial" pitchFamily="34" charset="0"/>
              </a:defRPr>
            </a:lvl5pPr>
            <a:lvl6pPr marL="2514600" indent="-228600" eaLnBrk="0" fontAlgn="base" hangingPunct="0">
              <a:spcBef>
                <a:spcPct val="0"/>
              </a:spcBef>
              <a:spcAft>
                <a:spcPct val="0"/>
              </a:spcAft>
              <a:defRPr sz="3200" b="1" i="1">
                <a:solidFill>
                  <a:schemeClr val="tx1"/>
                </a:solidFill>
                <a:latin typeface="Baby Kruffy"/>
                <a:cs typeface="Arial" pitchFamily="34" charset="0"/>
              </a:defRPr>
            </a:lvl6pPr>
            <a:lvl7pPr marL="2971800" indent="-228600" eaLnBrk="0" fontAlgn="base" hangingPunct="0">
              <a:spcBef>
                <a:spcPct val="0"/>
              </a:spcBef>
              <a:spcAft>
                <a:spcPct val="0"/>
              </a:spcAft>
              <a:defRPr sz="3200" b="1" i="1">
                <a:solidFill>
                  <a:schemeClr val="tx1"/>
                </a:solidFill>
                <a:latin typeface="Baby Kruffy"/>
                <a:cs typeface="Arial" pitchFamily="34" charset="0"/>
              </a:defRPr>
            </a:lvl7pPr>
            <a:lvl8pPr marL="3429000" indent="-228600" eaLnBrk="0" fontAlgn="base" hangingPunct="0">
              <a:spcBef>
                <a:spcPct val="0"/>
              </a:spcBef>
              <a:spcAft>
                <a:spcPct val="0"/>
              </a:spcAft>
              <a:defRPr sz="3200" b="1" i="1">
                <a:solidFill>
                  <a:schemeClr val="tx1"/>
                </a:solidFill>
                <a:latin typeface="Baby Kruffy"/>
                <a:cs typeface="Arial" pitchFamily="34" charset="0"/>
              </a:defRPr>
            </a:lvl8pPr>
            <a:lvl9pPr marL="3886200" indent="-228600" eaLnBrk="0" fontAlgn="base" hangingPunct="0">
              <a:spcBef>
                <a:spcPct val="0"/>
              </a:spcBef>
              <a:spcAft>
                <a:spcPct val="0"/>
              </a:spcAft>
              <a:defRPr sz="3200" b="1" i="1">
                <a:solidFill>
                  <a:schemeClr val="tx1"/>
                </a:solidFill>
                <a:latin typeface="Baby Kruffy"/>
                <a:cs typeface="Arial" pitchFamily="34" charset="0"/>
              </a:defRPr>
            </a:lvl9pPr>
          </a:lstStyle>
          <a:p>
            <a:pPr algn="just">
              <a:defRPr/>
            </a:pPr>
            <a:r>
              <a:rPr lang="en-US" sz="2800" b="0" i="0" dirty="0">
                <a:latin typeface="Times New Roman" pitchFamily="18" charset="0"/>
                <a:cs typeface="Times New Roman" pitchFamily="18" charset="0"/>
              </a:rPr>
              <a:t>Define the type of the following destination addresses:</a:t>
            </a:r>
          </a:p>
          <a:p>
            <a:pPr marL="514350" indent="-514350" algn="just">
              <a:buFontTx/>
              <a:buAutoNum type="alphaLcPeriod"/>
              <a:defRPr/>
            </a:pPr>
            <a:r>
              <a:rPr lang="en-US" sz="2800" i="0" dirty="0" smtClean="0">
                <a:latin typeface="Courier New" pitchFamily="49" charset="0"/>
                <a:cs typeface="Courier New" pitchFamily="49" charset="0"/>
              </a:rPr>
              <a:t>4A:30:10:21:10:1A</a:t>
            </a:r>
          </a:p>
          <a:p>
            <a:pPr marL="514350" indent="-514350" algn="just">
              <a:buFontTx/>
              <a:buAutoNum type="alphaLcPeriod"/>
              <a:defRPr/>
            </a:pPr>
            <a:r>
              <a:rPr lang="en-US" sz="2800" i="0" dirty="0" smtClean="0">
                <a:latin typeface="Courier New" pitchFamily="49" charset="0"/>
                <a:cs typeface="Courier New" pitchFamily="49" charset="0"/>
              </a:rPr>
              <a:t>47:20:1B:2E:08:EE</a:t>
            </a:r>
            <a:endParaRPr lang="en-US" sz="2800" i="0" dirty="0">
              <a:latin typeface="Courier New" pitchFamily="49" charset="0"/>
              <a:cs typeface="Courier New" pitchFamily="49" charset="0"/>
            </a:endParaRPr>
          </a:p>
          <a:p>
            <a:pPr marL="514350" indent="-514350" algn="just">
              <a:buFontTx/>
              <a:buAutoNum type="alphaLcPeriod"/>
              <a:defRPr/>
            </a:pPr>
            <a:r>
              <a:rPr lang="en-US" sz="2800" i="0" dirty="0" smtClean="0">
                <a:latin typeface="Courier New" pitchFamily="49" charset="0"/>
                <a:cs typeface="Courier New" pitchFamily="49" charset="0"/>
              </a:rPr>
              <a:t>FF:FF:FF:FF:FF:FF</a:t>
            </a:r>
          </a:p>
        </p:txBody>
      </p:sp>
      <p:grpSp>
        <p:nvGrpSpPr>
          <p:cNvPr id="46084" name="Group 23"/>
          <p:cNvGrpSpPr>
            <a:grpSpLocks/>
          </p:cNvGrpSpPr>
          <p:nvPr/>
        </p:nvGrpSpPr>
        <p:grpSpPr bwMode="auto">
          <a:xfrm>
            <a:off x="0" y="0"/>
            <a:ext cx="9144000" cy="609600"/>
            <a:chOff x="0" y="2448"/>
            <a:chExt cx="5760" cy="384"/>
          </a:xfrm>
        </p:grpSpPr>
        <p:sp>
          <p:nvSpPr>
            <p:cNvPr id="46086"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66"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13.2</a:t>
              </a:r>
              <a:endParaRPr lang="en-US" dirty="0">
                <a:solidFill>
                  <a:schemeClr val="bg1"/>
                </a:solidFill>
                <a:latin typeface="+mj-lt"/>
                <a:ea typeface="Adobe Gothic Std B" pitchFamily="34" charset="-128"/>
              </a:endParaRPr>
            </a:p>
          </p:txBody>
        </p:sp>
      </p:grpSp>
      <p:sp>
        <p:nvSpPr>
          <p:cNvPr id="8" name="Text Box 20"/>
          <p:cNvSpPr txBox="1">
            <a:spLocks noChangeArrowheads="1"/>
          </p:cNvSpPr>
          <p:nvPr/>
        </p:nvSpPr>
        <p:spPr bwMode="auto">
          <a:xfrm>
            <a:off x="228600" y="2908300"/>
            <a:ext cx="883920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To find the type of the address, we need to look at the second hexadecimal digit from the left. If it is even, the address is unicast. If it is odd, the address is multicast. If all digits are Fs, the address is broadcast. Therefore, we have the following:</a:t>
            </a:r>
          </a:p>
        </p:txBody>
      </p:sp>
      <p:sp>
        <p:nvSpPr>
          <p:cNvPr id="46089"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13.</a:t>
            </a:r>
            <a:fld id="{3D8DF973-1025-467D-AD96-62042674017C}" type="slidenum">
              <a:rPr lang="en-US" altLang="ko-KR" sz="1200" i="0">
                <a:latin typeface="Arial" panose="020B0604020202020204" pitchFamily="34" charset="0"/>
                <a:ea typeface="굴림" panose="020B0600000101010101" pitchFamily="50" charset="-127"/>
              </a:rPr>
              <a:pPr eaLnBrk="1" hangingPunct="1"/>
              <a:t>16</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55300">
                                            <p:txEl>
                                              <p:pRg st="0" end="0"/>
                                            </p:txEl>
                                          </p:spTgt>
                                        </p:tgtEl>
                                        <p:attrNameLst>
                                          <p:attrName>style.visibility</p:attrName>
                                        </p:attrNameLst>
                                      </p:cBhvr>
                                      <p:to>
                                        <p:strVal val="visible"/>
                                      </p:to>
                                    </p:set>
                                    <p:animEffect transition="in" filter="wipe(up)">
                                      <p:cBhvr>
                                        <p:cTn id="7" dur="500"/>
                                        <p:tgtEl>
                                          <p:spTgt spid="55300">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55300">
                                            <p:txEl>
                                              <p:pRg st="1" end="1"/>
                                            </p:txEl>
                                          </p:spTgt>
                                        </p:tgtEl>
                                        <p:attrNameLst>
                                          <p:attrName>style.visibility</p:attrName>
                                        </p:attrNameLst>
                                      </p:cBhvr>
                                      <p:to>
                                        <p:strVal val="visible"/>
                                      </p:to>
                                    </p:set>
                                    <p:animEffect transition="in" filter="wipe(up)">
                                      <p:cBhvr>
                                        <p:cTn id="10" dur="500"/>
                                        <p:tgtEl>
                                          <p:spTgt spid="55300">
                                            <p:txEl>
                                              <p:pRg st="1" end="1"/>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55300">
                                            <p:txEl>
                                              <p:pRg st="2" end="2"/>
                                            </p:txEl>
                                          </p:spTgt>
                                        </p:tgtEl>
                                        <p:attrNameLst>
                                          <p:attrName>style.visibility</p:attrName>
                                        </p:attrNameLst>
                                      </p:cBhvr>
                                      <p:to>
                                        <p:strVal val="visible"/>
                                      </p:to>
                                    </p:set>
                                    <p:animEffect transition="in" filter="wipe(up)">
                                      <p:cBhvr>
                                        <p:cTn id="13" dur="500"/>
                                        <p:tgtEl>
                                          <p:spTgt spid="55300">
                                            <p:txEl>
                                              <p:pRg st="2" end="2"/>
                                            </p:txEl>
                                          </p:spTgt>
                                        </p:tgtEl>
                                      </p:cBhvr>
                                    </p:animEffect>
                                  </p:childTnLst>
                                </p:cTn>
                              </p:par>
                              <p:par>
                                <p:cTn id="14" presetID="22" presetClass="entr" presetSubtype="1" fill="hold" nodeType="withEffect">
                                  <p:stCondLst>
                                    <p:cond delay="0"/>
                                  </p:stCondLst>
                                  <p:childTnLst>
                                    <p:set>
                                      <p:cBhvr>
                                        <p:cTn id="15" dur="1" fill="hold">
                                          <p:stCondLst>
                                            <p:cond delay="0"/>
                                          </p:stCondLst>
                                        </p:cTn>
                                        <p:tgtEl>
                                          <p:spTgt spid="55300">
                                            <p:txEl>
                                              <p:pRg st="3" end="3"/>
                                            </p:txEl>
                                          </p:spTgt>
                                        </p:tgtEl>
                                        <p:attrNameLst>
                                          <p:attrName>style.visibility</p:attrName>
                                        </p:attrNameLst>
                                      </p:cBhvr>
                                      <p:to>
                                        <p:strVal val="visible"/>
                                      </p:to>
                                    </p:set>
                                    <p:animEffect transition="in" filter="wipe(up)">
                                      <p:cBhvr>
                                        <p:cTn id="16" dur="500"/>
                                        <p:tgtEl>
                                          <p:spTgt spid="55300">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up)">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131" name="Group 23"/>
          <p:cNvGrpSpPr>
            <a:grpSpLocks/>
          </p:cNvGrpSpPr>
          <p:nvPr/>
        </p:nvGrpSpPr>
        <p:grpSpPr bwMode="auto">
          <a:xfrm>
            <a:off x="0" y="0"/>
            <a:ext cx="9144000" cy="609600"/>
            <a:chOff x="0" y="2448"/>
            <a:chExt cx="5760" cy="384"/>
          </a:xfrm>
        </p:grpSpPr>
        <p:sp>
          <p:nvSpPr>
            <p:cNvPr id="48133"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3454"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13.2 (continued)</a:t>
              </a:r>
              <a:endParaRPr lang="en-US" dirty="0">
                <a:solidFill>
                  <a:schemeClr val="bg1"/>
                </a:solidFill>
                <a:latin typeface="+mj-lt"/>
                <a:ea typeface="Adobe Gothic Std B" pitchFamily="34" charset="-128"/>
              </a:endParaRPr>
            </a:p>
          </p:txBody>
        </p:sp>
      </p:grpSp>
      <p:sp>
        <p:nvSpPr>
          <p:cNvPr id="48132" name="Text Box 20"/>
          <p:cNvSpPr txBox="1">
            <a:spLocks noChangeArrowheads="1"/>
          </p:cNvSpPr>
          <p:nvPr/>
        </p:nvSpPr>
        <p:spPr bwMode="auto">
          <a:xfrm>
            <a:off x="228600" y="762000"/>
            <a:ext cx="883920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a. </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This is a unicast address because A in binary is 1010 </a:t>
            </a:r>
            <a:br>
              <a:rPr lang="en-US" altLang="ko-KR" sz="2800" b="0" i="0">
                <a:latin typeface="Times New Roman" panose="02020603050405020304" pitchFamily="18" charset="0"/>
                <a:ea typeface="굴림" panose="020B0600000101010101" pitchFamily="50" charset="-127"/>
                <a:cs typeface="Times New Roman" panose="02020603050405020304" pitchFamily="18" charset="0"/>
              </a:rPr>
            </a:b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(even).</a:t>
            </a:r>
          </a:p>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b. </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This is a multicast address because 7 in binary is 0111 </a:t>
            </a:r>
            <a:br>
              <a:rPr lang="en-US" altLang="ko-KR" sz="2800" b="0" i="0">
                <a:latin typeface="Times New Roman" panose="02020603050405020304" pitchFamily="18" charset="0"/>
                <a:ea typeface="굴림" panose="020B0600000101010101" pitchFamily="50" charset="-127"/>
                <a:cs typeface="Times New Roman" panose="02020603050405020304" pitchFamily="18" charset="0"/>
              </a:rPr>
            </a:b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(odd).</a:t>
            </a:r>
          </a:p>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c.  </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This is a broadcast address because all digits are Fs in </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hexadecimal.</a:t>
            </a:r>
          </a:p>
        </p:txBody>
      </p:sp>
      <p:sp>
        <p:nvSpPr>
          <p:cNvPr id="48136"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13.</a:t>
            </a:r>
            <a:fld id="{DAA25E1D-89D5-4D99-963D-63E5EC77075B}" type="slidenum">
              <a:rPr lang="en-US" altLang="ko-KR" sz="1200" i="0">
                <a:latin typeface="Arial" panose="020B0604020202020204" pitchFamily="34" charset="0"/>
                <a:ea typeface="굴림" panose="020B0600000101010101" pitchFamily="50" charset="-127"/>
              </a:rPr>
              <a:pPr eaLnBrk="1" hangingPunct="1"/>
              <a:t>17</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80B05B9E-5F72-4ECB-927C-6A94423356BC}" type="slidenum">
              <a:rPr lang="en-US" altLang="ko-KR" sz="1200" i="0">
                <a:latin typeface="Arial" panose="020B0604020202020204" pitchFamily="34" charset="0"/>
              </a:rPr>
              <a:pPr eaLnBrk="1" hangingPunct="1"/>
              <a:t>18</a:t>
            </a:fld>
            <a:endParaRPr lang="en-US" altLang="ko-KR" sz="1200" i="0">
              <a:latin typeface="Arial" panose="020B0604020202020204" pitchFamily="34" charset="0"/>
            </a:endParaRPr>
          </a:p>
        </p:txBody>
      </p:sp>
      <p:sp>
        <p:nvSpPr>
          <p:cNvPr id="5017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13.5:  </a:t>
            </a:r>
            <a:r>
              <a:rPr lang="en-US" altLang="ko-KR" sz="2000">
                <a:latin typeface="Times-BoldItalic"/>
                <a:ea typeface="굴림" panose="020B0600000101010101" pitchFamily="50" charset="-127"/>
              </a:rPr>
              <a:t>Implementation of standard Ethernet</a:t>
            </a:r>
          </a:p>
        </p:txBody>
      </p:sp>
      <p:pic>
        <p:nvPicPr>
          <p:cNvPr id="798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131888"/>
            <a:ext cx="7523163" cy="199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276600"/>
            <a:ext cx="5586413"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61088" y="3168650"/>
            <a:ext cx="2343150" cy="262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987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987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6" presetClass="entr" presetSubtype="21" fill="hold" nodeType="clickEffect">
                                  <p:stCondLst>
                                    <p:cond delay="0"/>
                                  </p:stCondLst>
                                  <p:childTnLst>
                                    <p:set>
                                      <p:cBhvr>
                                        <p:cTn id="14" dur="1" fill="hold">
                                          <p:stCondLst>
                                            <p:cond delay="0"/>
                                          </p:stCondLst>
                                        </p:cTn>
                                        <p:tgtEl>
                                          <p:spTgt spid="79878"/>
                                        </p:tgtEl>
                                        <p:attrNameLst>
                                          <p:attrName>style.visibility</p:attrName>
                                        </p:attrNameLst>
                                      </p:cBhvr>
                                      <p:to>
                                        <p:strVal val="visible"/>
                                      </p:to>
                                    </p:set>
                                    <p:animEffect transition="in" filter="barn(inVertical)">
                                      <p:cBhvr>
                                        <p:cTn id="15" dur="500"/>
                                        <p:tgtEl>
                                          <p:spTgt spid="798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54766C2E-038A-4707-80F6-DB413C7050CF}" type="slidenum">
              <a:rPr lang="en-US" altLang="ko-KR" sz="1200" i="0">
                <a:latin typeface="Arial" panose="020B0604020202020204" pitchFamily="34" charset="0"/>
              </a:rPr>
              <a:pPr eaLnBrk="1" hangingPunct="1"/>
              <a:t>19</a:t>
            </a:fld>
            <a:endParaRPr lang="en-US" altLang="ko-KR" sz="1200" i="0">
              <a:latin typeface="Arial" panose="020B0604020202020204" pitchFamily="34" charset="0"/>
            </a:endParaRPr>
          </a:p>
        </p:txBody>
      </p:sp>
      <p:sp>
        <p:nvSpPr>
          <p:cNvPr id="52226"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2227"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2228"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2229"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2230"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2231"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2232"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43878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13.2.3  Access Method</a:t>
            </a:r>
          </a:p>
        </p:txBody>
      </p:sp>
      <p:sp>
        <p:nvSpPr>
          <p:cNvPr id="52234" name="Rectangle 10"/>
          <p:cNvSpPr>
            <a:spLocks noChangeArrowheads="1"/>
          </p:cNvSpPr>
          <p:nvPr/>
        </p:nvSpPr>
        <p:spPr bwMode="auto">
          <a:xfrm>
            <a:off x="381000" y="1293813"/>
            <a:ext cx="7924800" cy="30813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Since the network that uses the standard Ethernet protocol is a broadcast network, we need to use an access method to control access to the sharing medium. The standard Ethernet chose CSMA/CD with 1-persistent method, discussed earlier in Chapter 12, Section 13.3. Let us use a scenario to see how this method works for the Ethernet protocol.</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AF340DA9-B923-4210-9649-94913D0BF6BD}" type="slidenum">
              <a:rPr lang="en-US" altLang="ko-KR" sz="1200" i="0">
                <a:latin typeface="Arial" panose="020B0604020202020204" pitchFamily="34" charset="0"/>
              </a:rPr>
              <a:pPr eaLnBrk="1" hangingPunct="1"/>
              <a:t>20</a:t>
            </a:fld>
            <a:endParaRPr lang="en-US" altLang="ko-KR" sz="1200" i="0">
              <a:latin typeface="Arial" panose="020B0604020202020204" pitchFamily="34" charset="0"/>
            </a:endParaRPr>
          </a:p>
        </p:txBody>
      </p:sp>
      <p:sp>
        <p:nvSpPr>
          <p:cNvPr id="54274"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4275"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4276"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4277"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4278"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4279"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4280"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75882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13.2.4  Efficiency of Standard Ethernet</a:t>
            </a:r>
          </a:p>
        </p:txBody>
      </p:sp>
      <p:sp>
        <p:nvSpPr>
          <p:cNvPr id="54282" name="Rectangle 10"/>
          <p:cNvSpPr>
            <a:spLocks noChangeArrowheads="1"/>
          </p:cNvSpPr>
          <p:nvPr/>
        </p:nvSpPr>
        <p:spPr bwMode="auto">
          <a:xfrm>
            <a:off x="381000" y="1293813"/>
            <a:ext cx="7924800" cy="22272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The efficiency of the Ethernet is defined as the ratio of the time used by a station to send data to the time the medium is occupied by this station. The practical efficiency of standard Ethernet has been measured to be</a:t>
            </a:r>
          </a:p>
        </p:txBody>
      </p:sp>
      <p:pic>
        <p:nvPicPr>
          <p:cNvPr id="5428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4210050"/>
            <a:ext cx="560070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ext Box 20"/>
          <p:cNvSpPr txBox="1">
            <a:spLocks noChangeArrowheads="1"/>
          </p:cNvSpPr>
          <p:nvPr/>
        </p:nvSpPr>
        <p:spPr bwMode="auto">
          <a:xfrm>
            <a:off x="76200" y="696913"/>
            <a:ext cx="88392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In the Standard Ethernet with the transmission rate of 10 Mbps, we assume that the length of the medium is 2500 m and the size of the frame is 512 bits. The propagation speed of a signal in a cable is normally 2 × 10</a:t>
            </a:r>
            <a:r>
              <a:rPr lang="en-US" altLang="ko-KR" sz="2800" b="0" i="0" baseline="30000">
                <a:latin typeface="Times New Roman" panose="02020603050405020304" pitchFamily="18" charset="0"/>
                <a:ea typeface="굴림" panose="020B0600000101010101" pitchFamily="50" charset="-127"/>
                <a:cs typeface="Times New Roman" panose="02020603050405020304" pitchFamily="18" charset="0"/>
              </a:rPr>
              <a:t>8</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m/s.</a:t>
            </a:r>
          </a:p>
        </p:txBody>
      </p:sp>
      <p:grpSp>
        <p:nvGrpSpPr>
          <p:cNvPr id="56324" name="Group 23"/>
          <p:cNvGrpSpPr>
            <a:grpSpLocks/>
          </p:cNvGrpSpPr>
          <p:nvPr/>
        </p:nvGrpSpPr>
        <p:grpSpPr bwMode="auto">
          <a:xfrm>
            <a:off x="0" y="0"/>
            <a:ext cx="9144000" cy="609600"/>
            <a:chOff x="0" y="2448"/>
            <a:chExt cx="5760" cy="384"/>
          </a:xfrm>
        </p:grpSpPr>
        <p:sp>
          <p:nvSpPr>
            <p:cNvPr id="56329"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66"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13.3</a:t>
              </a:r>
              <a:endParaRPr lang="en-US" dirty="0">
                <a:solidFill>
                  <a:schemeClr val="bg1"/>
                </a:solidFill>
                <a:latin typeface="+mj-lt"/>
                <a:ea typeface="Adobe Gothic Std B" pitchFamily="34" charset="-128"/>
              </a:endParaRPr>
            </a:p>
          </p:txBody>
        </p:sp>
      </p:grpSp>
      <p:sp>
        <p:nvSpPr>
          <p:cNvPr id="10" name="Text Box 20"/>
          <p:cNvSpPr txBox="1">
            <a:spLocks noChangeArrowheads="1"/>
          </p:cNvSpPr>
          <p:nvPr/>
        </p:nvSpPr>
        <p:spPr bwMode="auto">
          <a:xfrm>
            <a:off x="147638" y="4191000"/>
            <a:ext cx="8839200"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example shows that a = 0.24, which means only 0.24 of a frame occupies the whole medium in this case. The efficiency is 39 percent, which is considered moderate; it means that only 61 percent of the time the medium is occupied but not used by a station.</a:t>
            </a:r>
          </a:p>
        </p:txBody>
      </p:sp>
      <p:grpSp>
        <p:nvGrpSpPr>
          <p:cNvPr id="2" name="Group 1"/>
          <p:cNvGrpSpPr>
            <a:grpSpLocks/>
          </p:cNvGrpSpPr>
          <p:nvPr/>
        </p:nvGrpSpPr>
        <p:grpSpPr bwMode="auto">
          <a:xfrm>
            <a:off x="452438" y="2895600"/>
            <a:ext cx="8386762" cy="1031875"/>
            <a:chOff x="147045" y="2895600"/>
            <a:chExt cx="8386869" cy="1031823"/>
          </a:xfrm>
        </p:grpSpPr>
        <p:pic>
          <p:nvPicPr>
            <p:cNvPr id="563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045" y="2895600"/>
              <a:ext cx="8386869" cy="1031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8" name="Rectangle 10"/>
            <p:cNvSpPr>
              <a:spLocks noChangeArrowheads="1"/>
            </p:cNvSpPr>
            <p:nvPr/>
          </p:nvSpPr>
          <p:spPr bwMode="auto">
            <a:xfrm>
              <a:off x="182880" y="2895600"/>
              <a:ext cx="7863840" cy="838200"/>
            </a:xfrm>
            <a:prstGeom prst="rect">
              <a:avLst/>
            </a:prstGeom>
            <a:noFill/>
            <a:ln w="571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grpSp>
      <p:sp>
        <p:nvSpPr>
          <p:cNvPr id="56332"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13.</a:t>
            </a:r>
            <a:fld id="{47703A95-96DF-4FBA-928B-C5DC5AD2C57B}" type="slidenum">
              <a:rPr lang="en-US" altLang="ko-KR" sz="1200" i="0">
                <a:latin typeface="Arial" panose="020B0604020202020204" pitchFamily="34" charset="0"/>
                <a:ea typeface="굴림" panose="020B0600000101010101" pitchFamily="50" charset="-127"/>
              </a:rPr>
              <a:pPr eaLnBrk="1" hangingPunct="1"/>
              <a:t>21</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wipe(up)">
                                      <p:cBhvr>
                                        <p:cTn id="11"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5160F2B6-F5C3-4F78-908F-DF477714D45F}" type="slidenum">
              <a:rPr lang="en-US" altLang="ko-KR" sz="1200" i="0">
                <a:latin typeface="Arial" panose="020B0604020202020204" pitchFamily="34" charset="0"/>
              </a:rPr>
              <a:pPr eaLnBrk="1" hangingPunct="1"/>
              <a:t>22</a:t>
            </a:fld>
            <a:endParaRPr lang="en-US" altLang="ko-KR" sz="1200" i="0">
              <a:latin typeface="Arial" panose="020B0604020202020204" pitchFamily="34" charset="0"/>
            </a:endParaRPr>
          </a:p>
        </p:txBody>
      </p:sp>
      <p:sp>
        <p:nvSpPr>
          <p:cNvPr id="5837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837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837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837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837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837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837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45529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13.2.5  Implementation</a:t>
            </a:r>
          </a:p>
        </p:txBody>
      </p:sp>
      <p:sp>
        <p:nvSpPr>
          <p:cNvPr id="58378" name="Rectangle 10"/>
          <p:cNvSpPr>
            <a:spLocks noChangeArrowheads="1"/>
          </p:cNvSpPr>
          <p:nvPr/>
        </p:nvSpPr>
        <p:spPr bwMode="auto">
          <a:xfrm>
            <a:off x="381000" y="1293813"/>
            <a:ext cx="7924800" cy="1800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The Standard Ethernet defined several implementations, but only four of them became popular during the 1980s. Table 13.1 shows a summary of Standard Ethernet implementations.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4"/>
          <p:cNvSpPr>
            <a:spLocks noChangeArrowheads="1"/>
          </p:cNvSpPr>
          <p:nvPr/>
        </p:nvSpPr>
        <p:spPr bwMode="auto">
          <a:xfrm>
            <a:off x="838200" y="71438"/>
            <a:ext cx="8153400" cy="457200"/>
          </a:xfrm>
          <a:prstGeom prst="rect">
            <a:avLst/>
          </a:prstGeom>
          <a:solidFill>
            <a:sysClr val="window" lastClr="FFFFFF"/>
          </a:solidFill>
          <a:ln>
            <a:noFill/>
          </a:ln>
          <a:extLst/>
        </p:spPr>
        <p:txBody>
          <a:bodyPr>
            <a:spAutoFit/>
          </a:bodyPr>
          <a:lstStyle/>
          <a:p>
            <a:pPr eaLnBrk="0" fontAlgn="auto" hangingPunct="0">
              <a:spcBef>
                <a:spcPts val="0"/>
              </a:spcBef>
              <a:spcAft>
                <a:spcPts val="0"/>
              </a:spcAft>
              <a:defRPr/>
            </a:pPr>
            <a:r>
              <a:rPr lang="en-US" sz="2400" i="0" kern="0" dirty="0">
                <a:solidFill>
                  <a:srgbClr val="FF0000"/>
                </a:solidFill>
                <a:latin typeface="Times-BoldItalic"/>
              </a:rPr>
              <a:t>Table </a:t>
            </a:r>
            <a:r>
              <a:rPr lang="en-US" sz="2400" i="0" kern="0" dirty="0">
                <a:solidFill>
                  <a:srgbClr val="FF0000"/>
                </a:solidFill>
                <a:latin typeface="Times-BoldItalic"/>
              </a:rPr>
              <a:t>13.1</a:t>
            </a:r>
            <a:r>
              <a:rPr lang="en-US" sz="2000" b="0" i="0" kern="0" dirty="0">
                <a:solidFill>
                  <a:srgbClr val="FF0000"/>
                </a:solidFill>
                <a:latin typeface="Times-BoldItalic"/>
              </a:rPr>
              <a:t>:  </a:t>
            </a:r>
            <a:r>
              <a:rPr lang="en-US" sz="2000" i="0" kern="0" dirty="0">
                <a:solidFill>
                  <a:srgbClr val="002060"/>
                </a:solidFill>
                <a:latin typeface="Times-BoldItalic"/>
              </a:rPr>
              <a:t>Summary of Standard Ethernet implementations</a:t>
            </a:r>
          </a:p>
        </p:txBody>
      </p:sp>
      <p:grpSp>
        <p:nvGrpSpPr>
          <p:cNvPr id="28" name="Group 11"/>
          <p:cNvGrpSpPr>
            <a:grpSpLocks/>
          </p:cNvGrpSpPr>
          <p:nvPr/>
        </p:nvGrpSpPr>
        <p:grpSpPr bwMode="auto">
          <a:xfrm>
            <a:off x="3941" y="0"/>
            <a:ext cx="685800" cy="533400"/>
            <a:chOff x="144" y="144"/>
            <a:chExt cx="432" cy="336"/>
          </a:xfrm>
          <a:solidFill>
            <a:srgbClr val="3366FF"/>
          </a:solidFill>
        </p:grpSpPr>
        <p:grpSp>
          <p:nvGrpSpPr>
            <p:cNvPr id="29" name="Group 12"/>
            <p:cNvGrpSpPr>
              <a:grpSpLocks/>
            </p:cNvGrpSpPr>
            <p:nvPr/>
          </p:nvGrpSpPr>
          <p:grpSpPr bwMode="auto">
            <a:xfrm>
              <a:off x="144" y="256"/>
              <a:ext cx="432" cy="112"/>
              <a:chOff x="288" y="256"/>
              <a:chExt cx="432" cy="112"/>
            </a:xfrm>
            <a:grpFill/>
          </p:grpSpPr>
          <p:sp>
            <p:nvSpPr>
              <p:cNvPr id="39" name="Rectangle 13"/>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40" name="Rectangle 14"/>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41" name="Rectangle 15"/>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30" name="Group 16"/>
            <p:cNvGrpSpPr>
              <a:grpSpLocks/>
            </p:cNvGrpSpPr>
            <p:nvPr/>
          </p:nvGrpSpPr>
          <p:grpSpPr bwMode="auto">
            <a:xfrm>
              <a:off x="144" y="144"/>
              <a:ext cx="432" cy="336"/>
              <a:chOff x="144" y="144"/>
              <a:chExt cx="432" cy="336"/>
            </a:xfrm>
            <a:grpFill/>
          </p:grpSpPr>
          <p:grpSp>
            <p:nvGrpSpPr>
              <p:cNvPr id="31" name="Group 17"/>
              <p:cNvGrpSpPr>
                <a:grpSpLocks/>
              </p:cNvGrpSpPr>
              <p:nvPr/>
            </p:nvGrpSpPr>
            <p:grpSpPr bwMode="auto">
              <a:xfrm>
                <a:off x="144" y="144"/>
                <a:ext cx="432" cy="112"/>
                <a:chOff x="288" y="256"/>
                <a:chExt cx="432" cy="112"/>
              </a:xfrm>
              <a:grpFill/>
            </p:grpSpPr>
            <p:sp>
              <p:nvSpPr>
                <p:cNvPr id="36" name="Rectangle 18"/>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7" name="Rectangle 19"/>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8" name="Rectangle 20"/>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32" name="Group 21"/>
              <p:cNvGrpSpPr>
                <a:grpSpLocks/>
              </p:cNvGrpSpPr>
              <p:nvPr/>
            </p:nvGrpSpPr>
            <p:grpSpPr bwMode="auto">
              <a:xfrm>
                <a:off x="144" y="368"/>
                <a:ext cx="432" cy="112"/>
                <a:chOff x="288" y="256"/>
                <a:chExt cx="432" cy="112"/>
              </a:xfrm>
              <a:grpFill/>
            </p:grpSpPr>
            <p:sp>
              <p:nvSpPr>
                <p:cNvPr id="33" name="Rectangle 22"/>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4" name="Rectangle 23"/>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5" name="Rectangle 24"/>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grpSp>
      <p:grpSp>
        <p:nvGrpSpPr>
          <p:cNvPr id="60419" name="Group 1"/>
          <p:cNvGrpSpPr>
            <a:grpSpLocks/>
          </p:cNvGrpSpPr>
          <p:nvPr/>
        </p:nvGrpSpPr>
        <p:grpSpPr bwMode="auto">
          <a:xfrm>
            <a:off x="39688" y="2574925"/>
            <a:ext cx="9028112" cy="2101850"/>
            <a:chOff x="40479" y="2575560"/>
            <a:chExt cx="9027321" cy="2101315"/>
          </a:xfrm>
        </p:grpSpPr>
        <p:pic>
          <p:nvPicPr>
            <p:cNvPr id="604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79" y="2590799"/>
              <a:ext cx="9027321" cy="2086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1" name="Rectangle 17"/>
            <p:cNvSpPr>
              <a:spLocks noChangeArrowheads="1"/>
            </p:cNvSpPr>
            <p:nvPr/>
          </p:nvSpPr>
          <p:spPr bwMode="auto">
            <a:xfrm>
              <a:off x="228600" y="2575560"/>
              <a:ext cx="8595360" cy="1920240"/>
            </a:xfrm>
            <a:prstGeom prst="rect">
              <a:avLst/>
            </a:prstGeom>
            <a:noFill/>
            <a:ln w="101600" algn="ctr">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grpSp>
      <p:sp>
        <p:nvSpPr>
          <p:cNvPr id="60423"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13.</a:t>
            </a:r>
            <a:fld id="{E6919D4D-A09B-4888-91AA-F5627D37D56C}" type="slidenum">
              <a:rPr lang="en-US" altLang="ko-KR" sz="1200" i="0">
                <a:latin typeface="Arial" panose="020B0604020202020204" pitchFamily="34" charset="0"/>
                <a:ea typeface="굴림" panose="020B0600000101010101" pitchFamily="50" charset="-127"/>
              </a:rPr>
              <a:pPr eaLnBrk="1" hangingPunct="1"/>
              <a:t>23</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D19F4490-49DA-4883-B43E-28778F6B9D0C}" type="slidenum">
              <a:rPr lang="en-US" altLang="ko-KR" sz="1200" i="0">
                <a:latin typeface="Arial" panose="020B0604020202020204" pitchFamily="34" charset="0"/>
              </a:rPr>
              <a:pPr eaLnBrk="1" hangingPunct="1"/>
              <a:t>24</a:t>
            </a:fld>
            <a:endParaRPr lang="en-US" altLang="ko-KR" sz="1200" i="0">
              <a:latin typeface="Arial" panose="020B0604020202020204" pitchFamily="34" charset="0"/>
            </a:endParaRPr>
          </a:p>
        </p:txBody>
      </p:sp>
      <p:sp>
        <p:nvSpPr>
          <p:cNvPr id="6246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13.6:  </a:t>
            </a:r>
            <a:r>
              <a:rPr lang="en-US" altLang="ko-KR" sz="2000">
                <a:latin typeface="Times-BoldItalic"/>
                <a:ea typeface="굴림" panose="020B0600000101010101" pitchFamily="50" charset="-127"/>
              </a:rPr>
              <a:t>Encoding in a Standard Ethernet</a:t>
            </a:r>
          </a:p>
        </p:txBody>
      </p:sp>
      <p:pic>
        <p:nvPicPr>
          <p:cNvPr id="624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133600"/>
            <a:ext cx="6956425"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EEFFF08A-A359-4297-BB9D-E55A2E498720}" type="slidenum">
              <a:rPr lang="en-US" altLang="ko-KR" sz="1200" i="0">
                <a:latin typeface="Arial" panose="020B0604020202020204" pitchFamily="34" charset="0"/>
              </a:rPr>
              <a:pPr eaLnBrk="1" hangingPunct="1"/>
              <a:t>25</a:t>
            </a:fld>
            <a:endParaRPr lang="en-US" altLang="ko-KR" sz="1200" i="0">
              <a:latin typeface="Arial" panose="020B0604020202020204" pitchFamily="34" charset="0"/>
            </a:endParaRPr>
          </a:p>
        </p:txBody>
      </p:sp>
      <p:sp>
        <p:nvSpPr>
          <p:cNvPr id="6451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13.7:  </a:t>
            </a:r>
            <a:r>
              <a:rPr lang="en-US" altLang="ko-KR" sz="2000">
                <a:latin typeface="Times-BoldItalic"/>
                <a:ea typeface="굴림" panose="020B0600000101010101" pitchFamily="50" charset="-127"/>
              </a:rPr>
              <a:t>10Base5  implementation</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 y="3124200"/>
            <a:ext cx="8039100" cy="211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9713" y="1295400"/>
            <a:ext cx="2898775" cy="16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6" presetClass="entr" presetSubtype="0" fill="hold" nodeType="clickEffect">
                                  <p:stCondLst>
                                    <p:cond delay="0"/>
                                  </p:stCondLst>
                                  <p:childTnLst>
                                    <p:set>
                                      <p:cBhvr>
                                        <p:cTn id="10" dur="1" fill="hold">
                                          <p:stCondLst>
                                            <p:cond delay="0"/>
                                          </p:stCondLst>
                                        </p:cTn>
                                        <p:tgtEl>
                                          <p:spTgt spid="3075"/>
                                        </p:tgtEl>
                                        <p:attrNameLst>
                                          <p:attrName>style.visibility</p:attrName>
                                        </p:attrNameLst>
                                      </p:cBhvr>
                                      <p:to>
                                        <p:strVal val="visible"/>
                                      </p:to>
                                    </p:set>
                                    <p:animEffect transition="in" filter="wipe(down)">
                                      <p:cBhvr>
                                        <p:cTn id="11" dur="580">
                                          <p:stCondLst>
                                            <p:cond delay="0"/>
                                          </p:stCondLst>
                                        </p:cTn>
                                        <p:tgtEl>
                                          <p:spTgt spid="3075"/>
                                        </p:tgtEl>
                                      </p:cBhvr>
                                    </p:animEffect>
                                    <p:anim calcmode="lin" valueType="num">
                                      <p:cBhvr>
                                        <p:cTn id="12" dur="1822" tmFilter="0,0; 0.14,0.36; 0.43,0.73; 0.71,0.91; 1.0,1.0">
                                          <p:stCondLst>
                                            <p:cond delay="0"/>
                                          </p:stCondLst>
                                        </p:cTn>
                                        <p:tgtEl>
                                          <p:spTgt spid="3075"/>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075"/>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075"/>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075"/>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075"/>
                                        </p:tgtEl>
                                        <p:attrNameLst>
                                          <p:attrName>ppt_y</p:attrName>
                                        </p:attrNameLst>
                                      </p:cBhvr>
                                      <p:tavLst>
                                        <p:tav tm="0" fmla="#ppt_y-sin(pi*$)/81">
                                          <p:val>
                                            <p:fltVal val="0"/>
                                          </p:val>
                                        </p:tav>
                                        <p:tav tm="100000">
                                          <p:val>
                                            <p:fltVal val="1"/>
                                          </p:val>
                                        </p:tav>
                                      </p:tavLst>
                                    </p:anim>
                                    <p:animScale>
                                      <p:cBhvr>
                                        <p:cTn id="17" dur="26">
                                          <p:stCondLst>
                                            <p:cond delay="650"/>
                                          </p:stCondLst>
                                        </p:cTn>
                                        <p:tgtEl>
                                          <p:spTgt spid="3075"/>
                                        </p:tgtEl>
                                      </p:cBhvr>
                                      <p:to x="100000" y="60000"/>
                                    </p:animScale>
                                    <p:animScale>
                                      <p:cBhvr>
                                        <p:cTn id="18" dur="166" decel="50000">
                                          <p:stCondLst>
                                            <p:cond delay="676"/>
                                          </p:stCondLst>
                                        </p:cTn>
                                        <p:tgtEl>
                                          <p:spTgt spid="3075"/>
                                        </p:tgtEl>
                                      </p:cBhvr>
                                      <p:to x="100000" y="100000"/>
                                    </p:animScale>
                                    <p:animScale>
                                      <p:cBhvr>
                                        <p:cTn id="19" dur="26">
                                          <p:stCondLst>
                                            <p:cond delay="1312"/>
                                          </p:stCondLst>
                                        </p:cTn>
                                        <p:tgtEl>
                                          <p:spTgt spid="3075"/>
                                        </p:tgtEl>
                                      </p:cBhvr>
                                      <p:to x="100000" y="80000"/>
                                    </p:animScale>
                                    <p:animScale>
                                      <p:cBhvr>
                                        <p:cTn id="20" dur="166" decel="50000">
                                          <p:stCondLst>
                                            <p:cond delay="1338"/>
                                          </p:stCondLst>
                                        </p:cTn>
                                        <p:tgtEl>
                                          <p:spTgt spid="3075"/>
                                        </p:tgtEl>
                                      </p:cBhvr>
                                      <p:to x="100000" y="100000"/>
                                    </p:animScale>
                                    <p:animScale>
                                      <p:cBhvr>
                                        <p:cTn id="21" dur="26">
                                          <p:stCondLst>
                                            <p:cond delay="1642"/>
                                          </p:stCondLst>
                                        </p:cTn>
                                        <p:tgtEl>
                                          <p:spTgt spid="3075"/>
                                        </p:tgtEl>
                                      </p:cBhvr>
                                      <p:to x="100000" y="90000"/>
                                    </p:animScale>
                                    <p:animScale>
                                      <p:cBhvr>
                                        <p:cTn id="22" dur="166" decel="50000">
                                          <p:stCondLst>
                                            <p:cond delay="1668"/>
                                          </p:stCondLst>
                                        </p:cTn>
                                        <p:tgtEl>
                                          <p:spTgt spid="3075"/>
                                        </p:tgtEl>
                                      </p:cBhvr>
                                      <p:to x="100000" y="100000"/>
                                    </p:animScale>
                                    <p:animScale>
                                      <p:cBhvr>
                                        <p:cTn id="23" dur="26">
                                          <p:stCondLst>
                                            <p:cond delay="1808"/>
                                          </p:stCondLst>
                                        </p:cTn>
                                        <p:tgtEl>
                                          <p:spTgt spid="3075"/>
                                        </p:tgtEl>
                                      </p:cBhvr>
                                      <p:to x="100000" y="95000"/>
                                    </p:animScale>
                                    <p:animScale>
                                      <p:cBhvr>
                                        <p:cTn id="24" dur="166" decel="50000">
                                          <p:stCondLst>
                                            <p:cond delay="1834"/>
                                          </p:stCondLst>
                                        </p:cTn>
                                        <p:tgtEl>
                                          <p:spTgt spid="307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4D52FE9E-34D3-4FED-917D-1FA7929156DB}" type="slidenum">
              <a:rPr lang="en-US" altLang="ko-KR" sz="1200" i="0">
                <a:latin typeface="Arial" panose="020B0604020202020204" pitchFamily="34" charset="0"/>
              </a:rPr>
              <a:pPr eaLnBrk="1" hangingPunct="1"/>
              <a:t>26</a:t>
            </a:fld>
            <a:endParaRPr lang="en-US" altLang="ko-KR" sz="1200" i="0">
              <a:latin typeface="Arial" panose="020B0604020202020204" pitchFamily="34" charset="0"/>
            </a:endParaRPr>
          </a:p>
        </p:txBody>
      </p:sp>
      <p:sp>
        <p:nvSpPr>
          <p:cNvPr id="6656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13.8:  </a:t>
            </a:r>
            <a:r>
              <a:rPr lang="en-US" altLang="ko-KR" sz="2000">
                <a:latin typeface="Times-BoldItalic"/>
                <a:ea typeface="굴림" panose="020B0600000101010101" pitchFamily="50" charset="-127"/>
              </a:rPr>
              <a:t>10Base2  implementation</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743200"/>
            <a:ext cx="6010275" cy="361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363" y="1517650"/>
            <a:ext cx="2959100"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6" presetClass="entr" presetSubtype="0" fill="hold" nodeType="clickEffect">
                                  <p:stCondLst>
                                    <p:cond delay="0"/>
                                  </p:stCondLst>
                                  <p:childTnLst>
                                    <p:set>
                                      <p:cBhvr>
                                        <p:cTn id="10" dur="1" fill="hold">
                                          <p:stCondLst>
                                            <p:cond delay="0"/>
                                          </p:stCondLst>
                                        </p:cTn>
                                        <p:tgtEl>
                                          <p:spTgt spid="4099"/>
                                        </p:tgtEl>
                                        <p:attrNameLst>
                                          <p:attrName>style.visibility</p:attrName>
                                        </p:attrNameLst>
                                      </p:cBhvr>
                                      <p:to>
                                        <p:strVal val="visible"/>
                                      </p:to>
                                    </p:set>
                                    <p:animEffect transition="in" filter="wipe(down)">
                                      <p:cBhvr>
                                        <p:cTn id="11" dur="580">
                                          <p:stCondLst>
                                            <p:cond delay="0"/>
                                          </p:stCondLst>
                                        </p:cTn>
                                        <p:tgtEl>
                                          <p:spTgt spid="4099"/>
                                        </p:tgtEl>
                                      </p:cBhvr>
                                    </p:animEffect>
                                    <p:anim calcmode="lin" valueType="num">
                                      <p:cBhvr>
                                        <p:cTn id="12" dur="1822" tmFilter="0,0; 0.14,0.36; 0.43,0.73; 0.71,0.91; 1.0,1.0">
                                          <p:stCondLst>
                                            <p:cond delay="0"/>
                                          </p:stCondLst>
                                        </p:cTn>
                                        <p:tgtEl>
                                          <p:spTgt spid="4099"/>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4099"/>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4099"/>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4099"/>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4099"/>
                                        </p:tgtEl>
                                        <p:attrNameLst>
                                          <p:attrName>ppt_y</p:attrName>
                                        </p:attrNameLst>
                                      </p:cBhvr>
                                      <p:tavLst>
                                        <p:tav tm="0" fmla="#ppt_y-sin(pi*$)/81">
                                          <p:val>
                                            <p:fltVal val="0"/>
                                          </p:val>
                                        </p:tav>
                                        <p:tav tm="100000">
                                          <p:val>
                                            <p:fltVal val="1"/>
                                          </p:val>
                                        </p:tav>
                                      </p:tavLst>
                                    </p:anim>
                                    <p:animScale>
                                      <p:cBhvr>
                                        <p:cTn id="17" dur="26">
                                          <p:stCondLst>
                                            <p:cond delay="650"/>
                                          </p:stCondLst>
                                        </p:cTn>
                                        <p:tgtEl>
                                          <p:spTgt spid="4099"/>
                                        </p:tgtEl>
                                      </p:cBhvr>
                                      <p:to x="100000" y="60000"/>
                                    </p:animScale>
                                    <p:animScale>
                                      <p:cBhvr>
                                        <p:cTn id="18" dur="166" decel="50000">
                                          <p:stCondLst>
                                            <p:cond delay="676"/>
                                          </p:stCondLst>
                                        </p:cTn>
                                        <p:tgtEl>
                                          <p:spTgt spid="4099"/>
                                        </p:tgtEl>
                                      </p:cBhvr>
                                      <p:to x="100000" y="100000"/>
                                    </p:animScale>
                                    <p:animScale>
                                      <p:cBhvr>
                                        <p:cTn id="19" dur="26">
                                          <p:stCondLst>
                                            <p:cond delay="1312"/>
                                          </p:stCondLst>
                                        </p:cTn>
                                        <p:tgtEl>
                                          <p:spTgt spid="4099"/>
                                        </p:tgtEl>
                                      </p:cBhvr>
                                      <p:to x="100000" y="80000"/>
                                    </p:animScale>
                                    <p:animScale>
                                      <p:cBhvr>
                                        <p:cTn id="20" dur="166" decel="50000">
                                          <p:stCondLst>
                                            <p:cond delay="1338"/>
                                          </p:stCondLst>
                                        </p:cTn>
                                        <p:tgtEl>
                                          <p:spTgt spid="4099"/>
                                        </p:tgtEl>
                                      </p:cBhvr>
                                      <p:to x="100000" y="100000"/>
                                    </p:animScale>
                                    <p:animScale>
                                      <p:cBhvr>
                                        <p:cTn id="21" dur="26">
                                          <p:stCondLst>
                                            <p:cond delay="1642"/>
                                          </p:stCondLst>
                                        </p:cTn>
                                        <p:tgtEl>
                                          <p:spTgt spid="4099"/>
                                        </p:tgtEl>
                                      </p:cBhvr>
                                      <p:to x="100000" y="90000"/>
                                    </p:animScale>
                                    <p:animScale>
                                      <p:cBhvr>
                                        <p:cTn id="22" dur="166" decel="50000">
                                          <p:stCondLst>
                                            <p:cond delay="1668"/>
                                          </p:stCondLst>
                                        </p:cTn>
                                        <p:tgtEl>
                                          <p:spTgt spid="4099"/>
                                        </p:tgtEl>
                                      </p:cBhvr>
                                      <p:to x="100000" y="100000"/>
                                    </p:animScale>
                                    <p:animScale>
                                      <p:cBhvr>
                                        <p:cTn id="23" dur="26">
                                          <p:stCondLst>
                                            <p:cond delay="1808"/>
                                          </p:stCondLst>
                                        </p:cTn>
                                        <p:tgtEl>
                                          <p:spTgt spid="4099"/>
                                        </p:tgtEl>
                                      </p:cBhvr>
                                      <p:to x="100000" y="95000"/>
                                    </p:animScale>
                                    <p:animScale>
                                      <p:cBhvr>
                                        <p:cTn id="24" dur="166" decel="50000">
                                          <p:stCondLst>
                                            <p:cond delay="1834"/>
                                          </p:stCondLst>
                                        </p:cTn>
                                        <p:tgtEl>
                                          <p:spTgt spid="409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62B4376B-02C4-42B0-97C2-561FCC7CBCCF}" type="slidenum">
              <a:rPr lang="en-US" altLang="ko-KR" sz="1200" i="0">
                <a:latin typeface="Arial" panose="020B0604020202020204" pitchFamily="34" charset="0"/>
              </a:rPr>
              <a:pPr eaLnBrk="1" hangingPunct="1"/>
              <a:t>27</a:t>
            </a:fld>
            <a:endParaRPr lang="en-US" altLang="ko-KR" sz="1200" i="0">
              <a:latin typeface="Arial" panose="020B0604020202020204" pitchFamily="34" charset="0"/>
            </a:endParaRPr>
          </a:p>
        </p:txBody>
      </p:sp>
      <p:sp>
        <p:nvSpPr>
          <p:cNvPr id="6861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13.9:  </a:t>
            </a:r>
            <a:r>
              <a:rPr lang="en-US" altLang="ko-KR" sz="2000">
                <a:latin typeface="Times-BoldItalic"/>
                <a:ea typeface="굴림" panose="020B0600000101010101" pitchFamily="50" charset="-127"/>
              </a:rPr>
              <a:t>10Base-T  implementation</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2870200"/>
            <a:ext cx="5049838" cy="306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588" y="1517650"/>
            <a:ext cx="3592512" cy="168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6" presetClass="entr" presetSubtype="0" fill="hold" nodeType="clickEffect">
                                  <p:stCondLst>
                                    <p:cond delay="0"/>
                                  </p:stCondLst>
                                  <p:childTnLst>
                                    <p:set>
                                      <p:cBhvr>
                                        <p:cTn id="10" dur="1" fill="hold">
                                          <p:stCondLst>
                                            <p:cond delay="0"/>
                                          </p:stCondLst>
                                        </p:cTn>
                                        <p:tgtEl>
                                          <p:spTgt spid="5123"/>
                                        </p:tgtEl>
                                        <p:attrNameLst>
                                          <p:attrName>style.visibility</p:attrName>
                                        </p:attrNameLst>
                                      </p:cBhvr>
                                      <p:to>
                                        <p:strVal val="visible"/>
                                      </p:to>
                                    </p:set>
                                    <p:animEffect transition="in" filter="wipe(down)">
                                      <p:cBhvr>
                                        <p:cTn id="11" dur="580">
                                          <p:stCondLst>
                                            <p:cond delay="0"/>
                                          </p:stCondLst>
                                        </p:cTn>
                                        <p:tgtEl>
                                          <p:spTgt spid="5123"/>
                                        </p:tgtEl>
                                      </p:cBhvr>
                                    </p:animEffect>
                                    <p:anim calcmode="lin" valueType="num">
                                      <p:cBhvr>
                                        <p:cTn id="12" dur="1822" tmFilter="0,0; 0.14,0.36; 0.43,0.73; 0.71,0.91; 1.0,1.0">
                                          <p:stCondLst>
                                            <p:cond delay="0"/>
                                          </p:stCondLst>
                                        </p:cTn>
                                        <p:tgtEl>
                                          <p:spTgt spid="5123"/>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5123"/>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5123"/>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5123"/>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5123"/>
                                        </p:tgtEl>
                                        <p:attrNameLst>
                                          <p:attrName>ppt_y</p:attrName>
                                        </p:attrNameLst>
                                      </p:cBhvr>
                                      <p:tavLst>
                                        <p:tav tm="0" fmla="#ppt_y-sin(pi*$)/81">
                                          <p:val>
                                            <p:fltVal val="0"/>
                                          </p:val>
                                        </p:tav>
                                        <p:tav tm="100000">
                                          <p:val>
                                            <p:fltVal val="1"/>
                                          </p:val>
                                        </p:tav>
                                      </p:tavLst>
                                    </p:anim>
                                    <p:animScale>
                                      <p:cBhvr>
                                        <p:cTn id="17" dur="26">
                                          <p:stCondLst>
                                            <p:cond delay="650"/>
                                          </p:stCondLst>
                                        </p:cTn>
                                        <p:tgtEl>
                                          <p:spTgt spid="5123"/>
                                        </p:tgtEl>
                                      </p:cBhvr>
                                      <p:to x="100000" y="60000"/>
                                    </p:animScale>
                                    <p:animScale>
                                      <p:cBhvr>
                                        <p:cTn id="18" dur="166" decel="50000">
                                          <p:stCondLst>
                                            <p:cond delay="676"/>
                                          </p:stCondLst>
                                        </p:cTn>
                                        <p:tgtEl>
                                          <p:spTgt spid="5123"/>
                                        </p:tgtEl>
                                      </p:cBhvr>
                                      <p:to x="100000" y="100000"/>
                                    </p:animScale>
                                    <p:animScale>
                                      <p:cBhvr>
                                        <p:cTn id="19" dur="26">
                                          <p:stCondLst>
                                            <p:cond delay="1312"/>
                                          </p:stCondLst>
                                        </p:cTn>
                                        <p:tgtEl>
                                          <p:spTgt spid="5123"/>
                                        </p:tgtEl>
                                      </p:cBhvr>
                                      <p:to x="100000" y="80000"/>
                                    </p:animScale>
                                    <p:animScale>
                                      <p:cBhvr>
                                        <p:cTn id="20" dur="166" decel="50000">
                                          <p:stCondLst>
                                            <p:cond delay="1338"/>
                                          </p:stCondLst>
                                        </p:cTn>
                                        <p:tgtEl>
                                          <p:spTgt spid="5123"/>
                                        </p:tgtEl>
                                      </p:cBhvr>
                                      <p:to x="100000" y="100000"/>
                                    </p:animScale>
                                    <p:animScale>
                                      <p:cBhvr>
                                        <p:cTn id="21" dur="26">
                                          <p:stCondLst>
                                            <p:cond delay="1642"/>
                                          </p:stCondLst>
                                        </p:cTn>
                                        <p:tgtEl>
                                          <p:spTgt spid="5123"/>
                                        </p:tgtEl>
                                      </p:cBhvr>
                                      <p:to x="100000" y="90000"/>
                                    </p:animScale>
                                    <p:animScale>
                                      <p:cBhvr>
                                        <p:cTn id="22" dur="166" decel="50000">
                                          <p:stCondLst>
                                            <p:cond delay="1668"/>
                                          </p:stCondLst>
                                        </p:cTn>
                                        <p:tgtEl>
                                          <p:spTgt spid="5123"/>
                                        </p:tgtEl>
                                      </p:cBhvr>
                                      <p:to x="100000" y="100000"/>
                                    </p:animScale>
                                    <p:animScale>
                                      <p:cBhvr>
                                        <p:cTn id="23" dur="26">
                                          <p:stCondLst>
                                            <p:cond delay="1808"/>
                                          </p:stCondLst>
                                        </p:cTn>
                                        <p:tgtEl>
                                          <p:spTgt spid="5123"/>
                                        </p:tgtEl>
                                      </p:cBhvr>
                                      <p:to x="100000" y="95000"/>
                                    </p:animScale>
                                    <p:animScale>
                                      <p:cBhvr>
                                        <p:cTn id="24" dur="166" decel="50000">
                                          <p:stCondLst>
                                            <p:cond delay="1834"/>
                                          </p:stCondLst>
                                        </p:cTn>
                                        <p:tgtEl>
                                          <p:spTgt spid="512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ADE906E0-074F-4D5A-B672-39E105ADA332}" type="slidenum">
              <a:rPr lang="en-US" altLang="ko-KR" sz="1200" i="0">
                <a:latin typeface="Arial" panose="020B0604020202020204" pitchFamily="34" charset="0"/>
              </a:rPr>
              <a:pPr eaLnBrk="1" hangingPunct="1"/>
              <a:t>28</a:t>
            </a:fld>
            <a:endParaRPr lang="en-US" altLang="ko-KR" sz="1200" i="0">
              <a:latin typeface="Arial" panose="020B0604020202020204" pitchFamily="34" charset="0"/>
            </a:endParaRPr>
          </a:p>
        </p:txBody>
      </p:sp>
      <p:sp>
        <p:nvSpPr>
          <p:cNvPr id="7065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13.10:  </a:t>
            </a:r>
            <a:r>
              <a:rPr lang="en-US" altLang="ko-KR" sz="2000">
                <a:latin typeface="Times-BoldItalic"/>
                <a:ea typeface="굴림" panose="020B0600000101010101" pitchFamily="50" charset="-127"/>
              </a:rPr>
              <a:t>10Base-F  implementation</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9763" y="3027363"/>
            <a:ext cx="5430837" cy="276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169988"/>
            <a:ext cx="2814638" cy="168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6" presetClass="entr" presetSubtype="0" fill="hold" nodeType="clickEffect">
                                  <p:stCondLst>
                                    <p:cond delay="0"/>
                                  </p:stCondLst>
                                  <p:childTnLst>
                                    <p:set>
                                      <p:cBhvr>
                                        <p:cTn id="10" dur="1" fill="hold">
                                          <p:stCondLst>
                                            <p:cond delay="0"/>
                                          </p:stCondLst>
                                        </p:cTn>
                                        <p:tgtEl>
                                          <p:spTgt spid="6147"/>
                                        </p:tgtEl>
                                        <p:attrNameLst>
                                          <p:attrName>style.visibility</p:attrName>
                                        </p:attrNameLst>
                                      </p:cBhvr>
                                      <p:to>
                                        <p:strVal val="visible"/>
                                      </p:to>
                                    </p:set>
                                    <p:animEffect transition="in" filter="wipe(down)">
                                      <p:cBhvr>
                                        <p:cTn id="11" dur="580">
                                          <p:stCondLst>
                                            <p:cond delay="0"/>
                                          </p:stCondLst>
                                        </p:cTn>
                                        <p:tgtEl>
                                          <p:spTgt spid="6147"/>
                                        </p:tgtEl>
                                      </p:cBhvr>
                                    </p:animEffect>
                                    <p:anim calcmode="lin" valueType="num">
                                      <p:cBhvr>
                                        <p:cTn id="12" dur="1822" tmFilter="0,0; 0.14,0.36; 0.43,0.73; 0.71,0.91; 1.0,1.0">
                                          <p:stCondLst>
                                            <p:cond delay="0"/>
                                          </p:stCondLst>
                                        </p:cTn>
                                        <p:tgtEl>
                                          <p:spTgt spid="6147"/>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6147"/>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6147"/>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6147"/>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6147"/>
                                        </p:tgtEl>
                                        <p:attrNameLst>
                                          <p:attrName>ppt_y</p:attrName>
                                        </p:attrNameLst>
                                      </p:cBhvr>
                                      <p:tavLst>
                                        <p:tav tm="0" fmla="#ppt_y-sin(pi*$)/81">
                                          <p:val>
                                            <p:fltVal val="0"/>
                                          </p:val>
                                        </p:tav>
                                        <p:tav tm="100000">
                                          <p:val>
                                            <p:fltVal val="1"/>
                                          </p:val>
                                        </p:tav>
                                      </p:tavLst>
                                    </p:anim>
                                    <p:animScale>
                                      <p:cBhvr>
                                        <p:cTn id="17" dur="26">
                                          <p:stCondLst>
                                            <p:cond delay="650"/>
                                          </p:stCondLst>
                                        </p:cTn>
                                        <p:tgtEl>
                                          <p:spTgt spid="6147"/>
                                        </p:tgtEl>
                                      </p:cBhvr>
                                      <p:to x="100000" y="60000"/>
                                    </p:animScale>
                                    <p:animScale>
                                      <p:cBhvr>
                                        <p:cTn id="18" dur="166" decel="50000">
                                          <p:stCondLst>
                                            <p:cond delay="676"/>
                                          </p:stCondLst>
                                        </p:cTn>
                                        <p:tgtEl>
                                          <p:spTgt spid="6147"/>
                                        </p:tgtEl>
                                      </p:cBhvr>
                                      <p:to x="100000" y="100000"/>
                                    </p:animScale>
                                    <p:animScale>
                                      <p:cBhvr>
                                        <p:cTn id="19" dur="26">
                                          <p:stCondLst>
                                            <p:cond delay="1312"/>
                                          </p:stCondLst>
                                        </p:cTn>
                                        <p:tgtEl>
                                          <p:spTgt spid="6147"/>
                                        </p:tgtEl>
                                      </p:cBhvr>
                                      <p:to x="100000" y="80000"/>
                                    </p:animScale>
                                    <p:animScale>
                                      <p:cBhvr>
                                        <p:cTn id="20" dur="166" decel="50000">
                                          <p:stCondLst>
                                            <p:cond delay="1338"/>
                                          </p:stCondLst>
                                        </p:cTn>
                                        <p:tgtEl>
                                          <p:spTgt spid="6147"/>
                                        </p:tgtEl>
                                      </p:cBhvr>
                                      <p:to x="100000" y="100000"/>
                                    </p:animScale>
                                    <p:animScale>
                                      <p:cBhvr>
                                        <p:cTn id="21" dur="26">
                                          <p:stCondLst>
                                            <p:cond delay="1642"/>
                                          </p:stCondLst>
                                        </p:cTn>
                                        <p:tgtEl>
                                          <p:spTgt spid="6147"/>
                                        </p:tgtEl>
                                      </p:cBhvr>
                                      <p:to x="100000" y="90000"/>
                                    </p:animScale>
                                    <p:animScale>
                                      <p:cBhvr>
                                        <p:cTn id="22" dur="166" decel="50000">
                                          <p:stCondLst>
                                            <p:cond delay="1668"/>
                                          </p:stCondLst>
                                        </p:cTn>
                                        <p:tgtEl>
                                          <p:spTgt spid="6147"/>
                                        </p:tgtEl>
                                      </p:cBhvr>
                                      <p:to x="100000" y="100000"/>
                                    </p:animScale>
                                    <p:animScale>
                                      <p:cBhvr>
                                        <p:cTn id="23" dur="26">
                                          <p:stCondLst>
                                            <p:cond delay="1808"/>
                                          </p:stCondLst>
                                        </p:cTn>
                                        <p:tgtEl>
                                          <p:spTgt spid="6147"/>
                                        </p:tgtEl>
                                      </p:cBhvr>
                                      <p:to x="100000" y="95000"/>
                                    </p:animScale>
                                    <p:animScale>
                                      <p:cBhvr>
                                        <p:cTn id="24" dur="166" decel="50000">
                                          <p:stCondLst>
                                            <p:cond delay="1834"/>
                                          </p:stCondLst>
                                        </p:cTn>
                                        <p:tgtEl>
                                          <p:spTgt spid="614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FC131777-B25B-456E-8F54-68615C0D26DA}" type="slidenum">
              <a:rPr lang="en-US" altLang="ko-KR" sz="1200" i="0">
                <a:latin typeface="Arial" panose="020B0604020202020204" pitchFamily="34" charset="0"/>
              </a:rPr>
              <a:pPr eaLnBrk="1" hangingPunct="1"/>
              <a:t>29</a:t>
            </a:fld>
            <a:endParaRPr lang="en-US" altLang="ko-KR" sz="1200" i="0">
              <a:latin typeface="Arial" panose="020B0604020202020204" pitchFamily="34" charset="0"/>
            </a:endParaRPr>
          </a:p>
        </p:txBody>
      </p:sp>
      <p:sp>
        <p:nvSpPr>
          <p:cNvPr id="72706"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2707"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2708"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2709"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2710"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2711"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2712"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62420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13.2.6  Changes in the Standard</a:t>
            </a:r>
          </a:p>
        </p:txBody>
      </p:sp>
      <p:sp>
        <p:nvSpPr>
          <p:cNvPr id="72714" name="Rectangle 10"/>
          <p:cNvSpPr>
            <a:spLocks noChangeArrowheads="1"/>
          </p:cNvSpPr>
          <p:nvPr/>
        </p:nvSpPr>
        <p:spPr bwMode="auto">
          <a:xfrm>
            <a:off x="381000" y="1293813"/>
            <a:ext cx="7924800" cy="22272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Before we discuss higher-rate Ethernet protocols, we need to discuss the changes that occurred to the 10-Mbps Standard Ethernet. These changes actually opened the road to the evolution of the Ethernet to become compatible with other high-data-rate LANs.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F9E8B737-2C83-4B59-975F-80822084E8C5}" type="slidenum">
              <a:rPr lang="en-US" altLang="ko-KR" sz="1200" i="0">
                <a:latin typeface="Arial" panose="020B0604020202020204" pitchFamily="34" charset="0"/>
              </a:rPr>
              <a:pPr eaLnBrk="1" hangingPunct="1"/>
              <a:t>30</a:t>
            </a:fld>
            <a:endParaRPr lang="en-US" altLang="ko-KR" sz="1200" i="0">
              <a:latin typeface="Arial" panose="020B0604020202020204" pitchFamily="34" charset="0"/>
            </a:endParaRPr>
          </a:p>
        </p:txBody>
      </p:sp>
      <p:sp>
        <p:nvSpPr>
          <p:cNvPr id="7475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13.11:  </a:t>
            </a:r>
            <a:r>
              <a:rPr lang="en-US" altLang="ko-KR" sz="2000">
                <a:latin typeface="Times-BoldItalic"/>
                <a:ea typeface="굴림" panose="020B0600000101010101" pitchFamily="50" charset="-127"/>
              </a:rPr>
              <a:t>Sharing bandwidth</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838200"/>
            <a:ext cx="4370388" cy="230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3733800"/>
            <a:ext cx="3946525" cy="192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1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D1113D7D-BCBB-4F5B-814B-51EE88252777}" type="slidenum">
              <a:rPr lang="en-US" altLang="ko-KR" sz="1200" i="0">
                <a:latin typeface="Arial" panose="020B0604020202020204" pitchFamily="34" charset="0"/>
              </a:rPr>
              <a:pPr eaLnBrk="1" hangingPunct="1"/>
              <a:t>31</a:t>
            </a:fld>
            <a:endParaRPr lang="en-US" altLang="ko-KR" sz="1200" i="0">
              <a:latin typeface="Arial" panose="020B0604020202020204" pitchFamily="34" charset="0"/>
            </a:endParaRPr>
          </a:p>
        </p:txBody>
      </p:sp>
      <p:sp>
        <p:nvSpPr>
          <p:cNvPr id="7680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13.12:  </a:t>
            </a:r>
            <a:r>
              <a:rPr lang="en-US" altLang="ko-KR" sz="2000">
                <a:latin typeface="Times-BoldItalic"/>
                <a:ea typeface="굴림" panose="020B0600000101010101" pitchFamily="50" charset="-127"/>
              </a:rPr>
              <a:t>A network with and without bridging</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575" y="1677988"/>
            <a:ext cx="8294688" cy="106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575" y="4267200"/>
            <a:ext cx="8294688"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1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82599F5A-68D7-4C0A-A939-B1B40639D376}" type="slidenum">
              <a:rPr lang="en-US" altLang="ko-KR" sz="1200" i="0">
                <a:latin typeface="Arial" panose="020B0604020202020204" pitchFamily="34" charset="0"/>
              </a:rPr>
              <a:pPr eaLnBrk="1" hangingPunct="1"/>
              <a:t>32</a:t>
            </a:fld>
            <a:endParaRPr lang="en-US" altLang="ko-KR" sz="1200" i="0">
              <a:latin typeface="Arial" panose="020B0604020202020204" pitchFamily="34" charset="0"/>
            </a:endParaRPr>
          </a:p>
        </p:txBody>
      </p:sp>
      <p:sp>
        <p:nvSpPr>
          <p:cNvPr id="7885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13.13:  </a:t>
            </a:r>
            <a:r>
              <a:rPr lang="en-US" altLang="ko-KR" sz="2000">
                <a:latin typeface="Times-BoldItalic"/>
                <a:ea typeface="굴림" panose="020B0600000101010101" pitchFamily="50" charset="-127"/>
              </a:rPr>
              <a:t>Collision domains</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914400"/>
            <a:ext cx="7639050"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9813" y="2971800"/>
            <a:ext cx="4697412" cy="333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0C2C8E29-1EA8-4509-86FC-0155B7C54B63}" type="slidenum">
              <a:rPr lang="en-US" altLang="ko-KR" sz="1200" i="0">
                <a:latin typeface="Arial" panose="020B0604020202020204" pitchFamily="34" charset="0"/>
              </a:rPr>
              <a:pPr eaLnBrk="1" hangingPunct="1"/>
              <a:t>33</a:t>
            </a:fld>
            <a:endParaRPr lang="en-US" altLang="ko-KR" sz="1200" i="0">
              <a:latin typeface="Arial" panose="020B0604020202020204" pitchFamily="34" charset="0"/>
            </a:endParaRPr>
          </a:p>
        </p:txBody>
      </p:sp>
      <p:sp>
        <p:nvSpPr>
          <p:cNvPr id="8089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13.14:  </a:t>
            </a:r>
            <a:r>
              <a:rPr lang="en-US" altLang="ko-KR" sz="2000">
                <a:latin typeface="Times-BoldItalic"/>
                <a:ea typeface="굴림" panose="020B0600000101010101" pitchFamily="50" charset="-127"/>
              </a:rPr>
              <a:t>Switched  Ethernet</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600200"/>
            <a:ext cx="7620000" cy="37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wheel(1)">
                                      <p:cBhvr>
                                        <p:cTn id="7" dur="20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A125601F-A059-4193-ADC7-D74CEA61FA87}" type="slidenum">
              <a:rPr lang="en-US" altLang="ko-KR" sz="1200" i="0">
                <a:latin typeface="Arial" panose="020B0604020202020204" pitchFamily="34" charset="0"/>
              </a:rPr>
              <a:pPr eaLnBrk="1" hangingPunct="1"/>
              <a:t>34</a:t>
            </a:fld>
            <a:endParaRPr lang="en-US" altLang="ko-KR" sz="1200" i="0">
              <a:latin typeface="Arial" panose="020B0604020202020204" pitchFamily="34" charset="0"/>
            </a:endParaRPr>
          </a:p>
        </p:txBody>
      </p:sp>
      <p:sp>
        <p:nvSpPr>
          <p:cNvPr id="8294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13.15:  </a:t>
            </a:r>
            <a:r>
              <a:rPr lang="en-US" altLang="ko-KR" sz="2000">
                <a:latin typeface="Times-BoldItalic"/>
                <a:ea typeface="굴림" panose="020B0600000101010101" pitchFamily="50" charset="-127"/>
              </a:rPr>
              <a:t>Full – duplex  switched  Ethernet</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400" y="1524000"/>
            <a:ext cx="7340600" cy="415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wheel(1)">
                                      <p:cBhvr>
                                        <p:cTn id="7" dur="20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CB67230B-A06D-4D7A-863D-DC2BB4B2FD8A}" type="slidenum">
              <a:rPr lang="en-US" altLang="ko-KR" sz="1200" i="0">
                <a:latin typeface="Arial" panose="020B0604020202020204" pitchFamily="34" charset="0"/>
              </a:rPr>
              <a:pPr eaLnBrk="1" hangingPunct="1"/>
              <a:t>35</a:t>
            </a:fld>
            <a:endParaRPr lang="en-US" altLang="ko-KR" sz="1200" i="0">
              <a:latin typeface="Arial" panose="020B0604020202020204" pitchFamily="34" charset="0"/>
            </a:endParaRP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4633913" cy="1066800"/>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13-3   FAST ETHERNET</a:t>
            </a:r>
            <a:endParaRPr lang="en-US" i="0" dirty="0">
              <a:effectLst>
                <a:outerShdw blurRad="38100" dist="38100" dir="2700000" algn="tl">
                  <a:srgbClr val="C0C0C0"/>
                </a:outerShdw>
              </a:effectLst>
              <a:latin typeface="Times" pitchFamily="18" charset="0"/>
            </a:endParaRP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84996"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84997" name="Rectangle 8"/>
          <p:cNvSpPr>
            <a:spLocks noChangeArrowheads="1"/>
          </p:cNvSpPr>
          <p:nvPr/>
        </p:nvSpPr>
        <p:spPr bwMode="auto">
          <a:xfrm>
            <a:off x="381000" y="1658938"/>
            <a:ext cx="80772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In the 1990s, Ethernet made a big jump by increasing the transmission rate to 100 Mbps, and the new generation was called the Fast Ethernet. The designers of the Fast Ethernet needed to make it compatible with the Standard Ethernet. The MAC sublayer was left unchanged. But the features of the Standard Ethernet that depend on the transmission rate, had to be changed.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B37C46F6-BE21-4CAB-B074-198D2DB1C5F1}" type="slidenum">
              <a:rPr lang="en-US" altLang="ko-KR" sz="1200" i="0">
                <a:latin typeface="Arial" panose="020B0604020202020204" pitchFamily="34" charset="0"/>
              </a:rPr>
              <a:pPr eaLnBrk="1" hangingPunct="1"/>
              <a:t>36</a:t>
            </a:fld>
            <a:endParaRPr lang="en-US" altLang="ko-KR" sz="1200" i="0">
              <a:latin typeface="Arial" panose="020B0604020202020204" pitchFamily="34" charset="0"/>
            </a:endParaRPr>
          </a:p>
        </p:txBody>
      </p:sp>
      <p:sp>
        <p:nvSpPr>
          <p:cNvPr id="8704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704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704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704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704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704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704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43878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13.3.1  Access Method</a:t>
            </a:r>
          </a:p>
        </p:txBody>
      </p:sp>
      <p:sp>
        <p:nvSpPr>
          <p:cNvPr id="87050" name="Rectangle 10"/>
          <p:cNvSpPr>
            <a:spLocks noChangeArrowheads="1"/>
          </p:cNvSpPr>
          <p:nvPr/>
        </p:nvSpPr>
        <p:spPr bwMode="auto">
          <a:xfrm>
            <a:off x="381000" y="1293813"/>
            <a:ext cx="7924800" cy="47894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We remember that the proper operation of the CSMA/CD depends on the transmission rate, the minimum size of the frame, and the maximum network length. If we want to keep the minimum size of the frame, the maximum length of the network should be changed. In other words, if the minimum frame size is still 512 bits, and it is transmitted 10 times faster, the collision needs to be detected 10 times sooner, which means the maximum length of the network should be 10 times shorter (the propagation speed does not change).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40EC6BA4-123D-465F-9641-ECA585604E2E}" type="slidenum">
              <a:rPr lang="en-US" altLang="ko-KR" sz="1200" i="0">
                <a:latin typeface="Arial" panose="020B0604020202020204" pitchFamily="34" charset="0"/>
              </a:rPr>
              <a:pPr eaLnBrk="1" hangingPunct="1"/>
              <a:t>37</a:t>
            </a:fld>
            <a:endParaRPr lang="en-US" altLang="ko-KR" sz="1200" i="0">
              <a:latin typeface="Arial" panose="020B0604020202020204" pitchFamily="34" charset="0"/>
            </a:endParaRPr>
          </a:p>
        </p:txBody>
      </p:sp>
      <p:sp>
        <p:nvSpPr>
          <p:cNvPr id="8909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909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909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909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909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909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909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43624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13.3.2  Physical Layer</a:t>
            </a:r>
          </a:p>
        </p:txBody>
      </p:sp>
      <p:sp>
        <p:nvSpPr>
          <p:cNvPr id="89098" name="Rectangle 10"/>
          <p:cNvSpPr>
            <a:spLocks noChangeArrowheads="1"/>
          </p:cNvSpPr>
          <p:nvPr/>
        </p:nvSpPr>
        <p:spPr bwMode="auto">
          <a:xfrm>
            <a:off x="381000" y="1293813"/>
            <a:ext cx="7924800" cy="946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To be able to handle a 100 Mbps data rate, several changes need to be made at the physical layer.</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E8CC7C2A-3A37-4B72-8978-704E86FDAF90}" type="slidenum">
              <a:rPr lang="en-US" altLang="ko-KR" sz="1200" i="0">
                <a:latin typeface="Arial" panose="020B0604020202020204" pitchFamily="34" charset="0"/>
              </a:rPr>
              <a:pPr eaLnBrk="1" hangingPunct="1"/>
              <a:t>38</a:t>
            </a:fld>
            <a:endParaRPr lang="en-US" altLang="ko-KR" sz="1200" i="0">
              <a:latin typeface="Arial" panose="020B0604020202020204" pitchFamily="34" charset="0"/>
            </a:endParaRPr>
          </a:p>
        </p:txBody>
      </p:sp>
      <p:sp>
        <p:nvSpPr>
          <p:cNvPr id="9113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13.16:  </a:t>
            </a:r>
            <a:r>
              <a:rPr lang="en-US" altLang="ko-KR" sz="2000">
                <a:latin typeface="Times-BoldItalic"/>
                <a:ea typeface="굴림" panose="020B0600000101010101" pitchFamily="50" charset="-127"/>
              </a:rPr>
              <a:t>Encoding for fast Ethernet</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300" y="685800"/>
            <a:ext cx="3386138"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19663" y="685800"/>
            <a:ext cx="3386137" cy="281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3730625"/>
            <a:ext cx="3482975" cy="282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29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22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4"/>
          <p:cNvSpPr>
            <a:spLocks noChangeArrowheads="1"/>
          </p:cNvSpPr>
          <p:nvPr/>
        </p:nvSpPr>
        <p:spPr bwMode="auto">
          <a:xfrm>
            <a:off x="838200" y="71438"/>
            <a:ext cx="8153400" cy="457200"/>
          </a:xfrm>
          <a:prstGeom prst="rect">
            <a:avLst/>
          </a:prstGeom>
          <a:solidFill>
            <a:sysClr val="window" lastClr="FFFFFF"/>
          </a:solidFill>
          <a:ln>
            <a:noFill/>
          </a:ln>
          <a:extLst/>
        </p:spPr>
        <p:txBody>
          <a:bodyPr>
            <a:spAutoFit/>
          </a:bodyPr>
          <a:lstStyle/>
          <a:p>
            <a:pPr eaLnBrk="0" fontAlgn="auto" hangingPunct="0">
              <a:spcBef>
                <a:spcPts val="0"/>
              </a:spcBef>
              <a:spcAft>
                <a:spcPts val="0"/>
              </a:spcAft>
              <a:defRPr/>
            </a:pPr>
            <a:r>
              <a:rPr lang="en-US" sz="2400" i="0" kern="0" dirty="0">
                <a:solidFill>
                  <a:srgbClr val="FF0000"/>
                </a:solidFill>
                <a:latin typeface="Times-BoldItalic"/>
              </a:rPr>
              <a:t>Table </a:t>
            </a:r>
            <a:r>
              <a:rPr lang="en-US" sz="2400" i="0" kern="0" dirty="0">
                <a:solidFill>
                  <a:srgbClr val="FF0000"/>
                </a:solidFill>
                <a:latin typeface="Times-BoldItalic"/>
              </a:rPr>
              <a:t>13.2</a:t>
            </a:r>
            <a:r>
              <a:rPr lang="en-US" sz="2000" b="0" i="0" kern="0" dirty="0">
                <a:solidFill>
                  <a:srgbClr val="FF0000"/>
                </a:solidFill>
                <a:latin typeface="Times-BoldItalic"/>
              </a:rPr>
              <a:t>:  </a:t>
            </a:r>
            <a:r>
              <a:rPr lang="en-US" sz="2000" i="0" kern="0" dirty="0">
                <a:solidFill>
                  <a:srgbClr val="002060"/>
                </a:solidFill>
                <a:latin typeface="Times-BoldItalic"/>
              </a:rPr>
              <a:t>Summary of Fast Ethernet implementations</a:t>
            </a:r>
          </a:p>
        </p:txBody>
      </p:sp>
      <p:grpSp>
        <p:nvGrpSpPr>
          <p:cNvPr id="28" name="Group 11"/>
          <p:cNvGrpSpPr>
            <a:grpSpLocks/>
          </p:cNvGrpSpPr>
          <p:nvPr/>
        </p:nvGrpSpPr>
        <p:grpSpPr bwMode="auto">
          <a:xfrm>
            <a:off x="3941" y="0"/>
            <a:ext cx="685800" cy="533400"/>
            <a:chOff x="144" y="144"/>
            <a:chExt cx="432" cy="336"/>
          </a:xfrm>
          <a:solidFill>
            <a:srgbClr val="3366FF"/>
          </a:solidFill>
        </p:grpSpPr>
        <p:grpSp>
          <p:nvGrpSpPr>
            <p:cNvPr id="29" name="Group 12"/>
            <p:cNvGrpSpPr>
              <a:grpSpLocks/>
            </p:cNvGrpSpPr>
            <p:nvPr/>
          </p:nvGrpSpPr>
          <p:grpSpPr bwMode="auto">
            <a:xfrm>
              <a:off x="144" y="256"/>
              <a:ext cx="432" cy="112"/>
              <a:chOff x="288" y="256"/>
              <a:chExt cx="432" cy="112"/>
            </a:xfrm>
            <a:grpFill/>
          </p:grpSpPr>
          <p:sp>
            <p:nvSpPr>
              <p:cNvPr id="39" name="Rectangle 13"/>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40" name="Rectangle 14"/>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41" name="Rectangle 15"/>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30" name="Group 16"/>
            <p:cNvGrpSpPr>
              <a:grpSpLocks/>
            </p:cNvGrpSpPr>
            <p:nvPr/>
          </p:nvGrpSpPr>
          <p:grpSpPr bwMode="auto">
            <a:xfrm>
              <a:off x="144" y="144"/>
              <a:ext cx="432" cy="336"/>
              <a:chOff x="144" y="144"/>
              <a:chExt cx="432" cy="336"/>
            </a:xfrm>
            <a:grpFill/>
          </p:grpSpPr>
          <p:grpSp>
            <p:nvGrpSpPr>
              <p:cNvPr id="31" name="Group 17"/>
              <p:cNvGrpSpPr>
                <a:grpSpLocks/>
              </p:cNvGrpSpPr>
              <p:nvPr/>
            </p:nvGrpSpPr>
            <p:grpSpPr bwMode="auto">
              <a:xfrm>
                <a:off x="144" y="144"/>
                <a:ext cx="432" cy="112"/>
                <a:chOff x="288" y="256"/>
                <a:chExt cx="432" cy="112"/>
              </a:xfrm>
              <a:grpFill/>
            </p:grpSpPr>
            <p:sp>
              <p:nvSpPr>
                <p:cNvPr id="36" name="Rectangle 18"/>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7" name="Rectangle 19"/>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8" name="Rectangle 20"/>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32" name="Group 21"/>
              <p:cNvGrpSpPr>
                <a:grpSpLocks/>
              </p:cNvGrpSpPr>
              <p:nvPr/>
            </p:nvGrpSpPr>
            <p:grpSpPr bwMode="auto">
              <a:xfrm>
                <a:off x="144" y="368"/>
                <a:ext cx="432" cy="112"/>
                <a:chOff x="288" y="256"/>
                <a:chExt cx="432" cy="112"/>
              </a:xfrm>
              <a:grpFill/>
            </p:grpSpPr>
            <p:sp>
              <p:nvSpPr>
                <p:cNvPr id="33" name="Rectangle 22"/>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4" name="Rectangle 23"/>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5" name="Rectangle 24"/>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grpSp>
      <p:grpSp>
        <p:nvGrpSpPr>
          <p:cNvPr id="93187" name="Group 1"/>
          <p:cNvGrpSpPr>
            <a:grpSpLocks/>
          </p:cNvGrpSpPr>
          <p:nvPr/>
        </p:nvGrpSpPr>
        <p:grpSpPr bwMode="auto">
          <a:xfrm>
            <a:off x="231775" y="2613025"/>
            <a:ext cx="8432800" cy="1274763"/>
            <a:chOff x="232541" y="2613070"/>
            <a:chExt cx="8432616" cy="1275502"/>
          </a:xfrm>
        </p:grpSpPr>
        <p:pic>
          <p:nvPicPr>
            <p:cNvPr id="9318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541" y="2613071"/>
              <a:ext cx="8432616" cy="1275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9" name="Rectangle 17"/>
            <p:cNvSpPr>
              <a:spLocks noChangeArrowheads="1"/>
            </p:cNvSpPr>
            <p:nvPr/>
          </p:nvSpPr>
          <p:spPr bwMode="auto">
            <a:xfrm>
              <a:off x="381000" y="2613070"/>
              <a:ext cx="8138160" cy="1188720"/>
            </a:xfrm>
            <a:prstGeom prst="rect">
              <a:avLst/>
            </a:prstGeom>
            <a:noFill/>
            <a:ln w="101600" algn="ctr">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grpSp>
      <p:sp>
        <p:nvSpPr>
          <p:cNvPr id="93191"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13.</a:t>
            </a:r>
            <a:fld id="{52D46164-C1EA-47C8-B737-B5044F69A3CB}" type="slidenum">
              <a:rPr lang="en-US" altLang="ko-KR" sz="1200" i="0">
                <a:latin typeface="Arial" panose="020B0604020202020204" pitchFamily="34" charset="0"/>
                <a:ea typeface="굴림" panose="020B0600000101010101" pitchFamily="50" charset="-127"/>
              </a:rPr>
              <a:pPr eaLnBrk="1" hangingPunct="1"/>
              <a:t>39</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D8CFDA8D-2F5F-43BE-AE83-142319ED01AC}" type="slidenum">
              <a:rPr lang="en-US" altLang="ko-KR" sz="1200" i="0">
                <a:latin typeface="Arial" panose="020B0604020202020204" pitchFamily="34" charset="0"/>
              </a:rPr>
              <a:pPr eaLnBrk="1" hangingPunct="1"/>
              <a:t>40</a:t>
            </a:fld>
            <a:endParaRPr lang="en-US" altLang="ko-KR" sz="1200" i="0">
              <a:latin typeface="Arial" panose="020B0604020202020204" pitchFamily="34" charset="0"/>
            </a:endParaRP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5483225" cy="1066800"/>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13-4   GIGABIT  ETHERNET</a:t>
            </a:r>
            <a:endParaRPr lang="en-US" i="0" dirty="0">
              <a:effectLst>
                <a:outerShdw blurRad="38100" dist="38100" dir="2700000" algn="tl">
                  <a:srgbClr val="C0C0C0"/>
                </a:outerShdw>
              </a:effectLst>
              <a:latin typeface="Times" pitchFamily="18" charset="0"/>
            </a:endParaRP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95236"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95237" name="Rectangle 8"/>
          <p:cNvSpPr>
            <a:spLocks noChangeArrowheads="1"/>
          </p:cNvSpPr>
          <p:nvPr/>
        </p:nvSpPr>
        <p:spPr bwMode="auto">
          <a:xfrm>
            <a:off x="381000" y="1658938"/>
            <a:ext cx="8077200" cy="447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The need for an even higher data rate resulted in the design of the Gigabit Ethernet Protocol (1000 Mbps). The IEEE committee calls it the Standard 802.3z. The goals of the Gigabit Ethernet were to upgrade the data rate to 1 Gbps, but keep the address length, the frame format, and the maximum and minimum frame length the same.</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BDF3091B-64E3-4E47-B85B-8A8721DB5366}" type="slidenum">
              <a:rPr lang="en-US" altLang="ko-KR" sz="1200" i="0">
                <a:latin typeface="Arial" panose="020B0604020202020204" pitchFamily="34" charset="0"/>
              </a:rPr>
              <a:pPr eaLnBrk="1" hangingPunct="1"/>
              <a:t>41</a:t>
            </a:fld>
            <a:endParaRPr lang="en-US" altLang="ko-KR" sz="1200" i="0">
              <a:latin typeface="Arial" panose="020B0604020202020204" pitchFamily="34" charset="0"/>
            </a:endParaRPr>
          </a:p>
        </p:txBody>
      </p:sp>
      <p:sp>
        <p:nvSpPr>
          <p:cNvPr id="9728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728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728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728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728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728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728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43624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13.4.1  MAC Sublayer</a:t>
            </a:r>
          </a:p>
        </p:txBody>
      </p:sp>
      <p:sp>
        <p:nvSpPr>
          <p:cNvPr id="97290" name="Rectangle 10"/>
          <p:cNvSpPr>
            <a:spLocks noChangeArrowheads="1"/>
          </p:cNvSpPr>
          <p:nvPr/>
        </p:nvSpPr>
        <p:spPr bwMode="auto">
          <a:xfrm>
            <a:off x="381000" y="1293813"/>
            <a:ext cx="7924800" cy="3508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A main consideration in the evolution of Ethernet was to keep the MAC sublayer untouched. However, to achieve a data rate of 1 Gbps, this was no longer possible. Gigabit Ethernet has two distinctive approaches for medium access: half-duplex and full-duplex. Almost all implementations of Gigabit Ethernet follow the full-duplex approach, so we mostly ignore the half-duplex mode.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58C3F132-35E4-4F18-AF75-263B34761063}" type="slidenum">
              <a:rPr lang="en-US" altLang="ko-KR" sz="1200" i="0">
                <a:latin typeface="Arial" panose="020B0604020202020204" pitchFamily="34" charset="0"/>
              </a:rPr>
              <a:pPr eaLnBrk="1" hangingPunct="1"/>
              <a:t>42</a:t>
            </a:fld>
            <a:endParaRPr lang="en-US" altLang="ko-KR" sz="1200" i="0">
              <a:latin typeface="Arial" panose="020B0604020202020204" pitchFamily="34" charset="0"/>
            </a:endParaRPr>
          </a:p>
        </p:txBody>
      </p:sp>
      <p:sp>
        <p:nvSpPr>
          <p:cNvPr id="9933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933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933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933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933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933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933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43624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13.4.2  Physical Layer</a:t>
            </a:r>
          </a:p>
        </p:txBody>
      </p:sp>
      <p:sp>
        <p:nvSpPr>
          <p:cNvPr id="99338" name="Rectangle 10"/>
          <p:cNvSpPr>
            <a:spLocks noChangeArrowheads="1"/>
          </p:cNvSpPr>
          <p:nvPr/>
        </p:nvSpPr>
        <p:spPr bwMode="auto">
          <a:xfrm>
            <a:off x="381000" y="1293813"/>
            <a:ext cx="7924800" cy="13731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The physical layer in Gigabit Ethernet is more complicated than that in Standard or Fast Ethernet. We briefly discuss some features of this layer.</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6EBC6398-0DEC-4A3E-838D-9FC10765C838}" type="slidenum">
              <a:rPr lang="en-US" altLang="ko-KR" sz="1200" i="0">
                <a:latin typeface="Arial" panose="020B0604020202020204" pitchFamily="34" charset="0"/>
              </a:rPr>
              <a:pPr eaLnBrk="1" hangingPunct="1"/>
              <a:t>43</a:t>
            </a:fld>
            <a:endParaRPr lang="en-US" altLang="ko-KR" sz="1200" i="0">
              <a:latin typeface="Arial" panose="020B0604020202020204" pitchFamily="34" charset="0"/>
            </a:endParaRPr>
          </a:p>
        </p:txBody>
      </p:sp>
      <p:sp>
        <p:nvSpPr>
          <p:cNvPr id="10137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13.17:  </a:t>
            </a:r>
            <a:r>
              <a:rPr lang="en-US" altLang="ko-KR" sz="2000">
                <a:latin typeface="Times-BoldItalic"/>
                <a:ea typeface="굴림" panose="020B0600000101010101" pitchFamily="50" charset="-127"/>
              </a:rPr>
              <a:t>Encoding in Gigabit Ethernet</a:t>
            </a: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979488"/>
            <a:ext cx="3849688" cy="313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6475" y="3460750"/>
            <a:ext cx="3946525"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33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4"/>
          <p:cNvSpPr>
            <a:spLocks noChangeArrowheads="1"/>
          </p:cNvSpPr>
          <p:nvPr/>
        </p:nvSpPr>
        <p:spPr bwMode="auto">
          <a:xfrm>
            <a:off x="838200" y="71438"/>
            <a:ext cx="8153400" cy="457200"/>
          </a:xfrm>
          <a:prstGeom prst="rect">
            <a:avLst/>
          </a:prstGeom>
          <a:solidFill>
            <a:sysClr val="window" lastClr="FFFFFF"/>
          </a:solidFill>
          <a:ln>
            <a:noFill/>
          </a:ln>
          <a:extLst/>
        </p:spPr>
        <p:txBody>
          <a:bodyPr>
            <a:spAutoFit/>
          </a:bodyPr>
          <a:lstStyle/>
          <a:p>
            <a:pPr eaLnBrk="0" fontAlgn="auto" hangingPunct="0">
              <a:spcBef>
                <a:spcPts val="0"/>
              </a:spcBef>
              <a:spcAft>
                <a:spcPts val="0"/>
              </a:spcAft>
              <a:defRPr/>
            </a:pPr>
            <a:r>
              <a:rPr lang="en-US" sz="2400" i="0" kern="0" dirty="0">
                <a:solidFill>
                  <a:srgbClr val="FF0000"/>
                </a:solidFill>
                <a:latin typeface="Times-BoldItalic"/>
              </a:rPr>
              <a:t>Table </a:t>
            </a:r>
            <a:r>
              <a:rPr lang="en-US" sz="2400" i="0" kern="0" dirty="0">
                <a:solidFill>
                  <a:srgbClr val="FF0000"/>
                </a:solidFill>
                <a:latin typeface="Times-BoldItalic"/>
              </a:rPr>
              <a:t>13.3</a:t>
            </a:r>
            <a:r>
              <a:rPr lang="en-US" sz="2000" b="0" i="0" kern="0" dirty="0">
                <a:solidFill>
                  <a:srgbClr val="FF0000"/>
                </a:solidFill>
                <a:latin typeface="Times-BoldItalic"/>
              </a:rPr>
              <a:t>:  </a:t>
            </a:r>
            <a:r>
              <a:rPr lang="en-US" sz="2000" i="0" kern="0" dirty="0">
                <a:solidFill>
                  <a:srgbClr val="002060"/>
                </a:solidFill>
                <a:latin typeface="Times-BoldItalic"/>
              </a:rPr>
              <a:t>Summary of Gigabit Ethernet implementations</a:t>
            </a:r>
          </a:p>
        </p:txBody>
      </p:sp>
      <p:grpSp>
        <p:nvGrpSpPr>
          <p:cNvPr id="28" name="Group 11"/>
          <p:cNvGrpSpPr>
            <a:grpSpLocks/>
          </p:cNvGrpSpPr>
          <p:nvPr/>
        </p:nvGrpSpPr>
        <p:grpSpPr bwMode="auto">
          <a:xfrm>
            <a:off x="3941" y="0"/>
            <a:ext cx="685800" cy="533400"/>
            <a:chOff x="144" y="144"/>
            <a:chExt cx="432" cy="336"/>
          </a:xfrm>
          <a:solidFill>
            <a:srgbClr val="3366FF"/>
          </a:solidFill>
        </p:grpSpPr>
        <p:grpSp>
          <p:nvGrpSpPr>
            <p:cNvPr id="29" name="Group 12"/>
            <p:cNvGrpSpPr>
              <a:grpSpLocks/>
            </p:cNvGrpSpPr>
            <p:nvPr/>
          </p:nvGrpSpPr>
          <p:grpSpPr bwMode="auto">
            <a:xfrm>
              <a:off x="144" y="256"/>
              <a:ext cx="432" cy="112"/>
              <a:chOff x="288" y="256"/>
              <a:chExt cx="432" cy="112"/>
            </a:xfrm>
            <a:grpFill/>
          </p:grpSpPr>
          <p:sp>
            <p:nvSpPr>
              <p:cNvPr id="39" name="Rectangle 13"/>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40" name="Rectangle 14"/>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41" name="Rectangle 15"/>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30" name="Group 16"/>
            <p:cNvGrpSpPr>
              <a:grpSpLocks/>
            </p:cNvGrpSpPr>
            <p:nvPr/>
          </p:nvGrpSpPr>
          <p:grpSpPr bwMode="auto">
            <a:xfrm>
              <a:off x="144" y="144"/>
              <a:ext cx="432" cy="336"/>
              <a:chOff x="144" y="144"/>
              <a:chExt cx="432" cy="336"/>
            </a:xfrm>
            <a:grpFill/>
          </p:grpSpPr>
          <p:grpSp>
            <p:nvGrpSpPr>
              <p:cNvPr id="31" name="Group 17"/>
              <p:cNvGrpSpPr>
                <a:grpSpLocks/>
              </p:cNvGrpSpPr>
              <p:nvPr/>
            </p:nvGrpSpPr>
            <p:grpSpPr bwMode="auto">
              <a:xfrm>
                <a:off x="144" y="144"/>
                <a:ext cx="432" cy="112"/>
                <a:chOff x="288" y="256"/>
                <a:chExt cx="432" cy="112"/>
              </a:xfrm>
              <a:grpFill/>
            </p:grpSpPr>
            <p:sp>
              <p:nvSpPr>
                <p:cNvPr id="36" name="Rectangle 18"/>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7" name="Rectangle 19"/>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8" name="Rectangle 20"/>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32" name="Group 21"/>
              <p:cNvGrpSpPr>
                <a:grpSpLocks/>
              </p:cNvGrpSpPr>
              <p:nvPr/>
            </p:nvGrpSpPr>
            <p:grpSpPr bwMode="auto">
              <a:xfrm>
                <a:off x="144" y="368"/>
                <a:ext cx="432" cy="112"/>
                <a:chOff x="288" y="256"/>
                <a:chExt cx="432" cy="112"/>
              </a:xfrm>
              <a:grpFill/>
            </p:grpSpPr>
            <p:sp>
              <p:nvSpPr>
                <p:cNvPr id="33" name="Rectangle 22"/>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4" name="Rectangle 23"/>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5" name="Rectangle 24"/>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grpSp>
      <p:grpSp>
        <p:nvGrpSpPr>
          <p:cNvPr id="103427" name="Group 1"/>
          <p:cNvGrpSpPr>
            <a:grpSpLocks/>
          </p:cNvGrpSpPr>
          <p:nvPr/>
        </p:nvGrpSpPr>
        <p:grpSpPr bwMode="auto">
          <a:xfrm>
            <a:off x="228600" y="2667000"/>
            <a:ext cx="8386763" cy="1549400"/>
            <a:chOff x="461141" y="2666999"/>
            <a:chExt cx="8386869" cy="1549368"/>
          </a:xfrm>
        </p:grpSpPr>
        <p:pic>
          <p:nvPicPr>
            <p:cNvPr id="10342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141" y="2667000"/>
              <a:ext cx="8386869" cy="1549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29" name="Rectangle 17"/>
            <p:cNvSpPr>
              <a:spLocks noChangeArrowheads="1"/>
            </p:cNvSpPr>
            <p:nvPr/>
          </p:nvSpPr>
          <p:spPr bwMode="auto">
            <a:xfrm>
              <a:off x="624840" y="2666999"/>
              <a:ext cx="8138160" cy="1447801"/>
            </a:xfrm>
            <a:prstGeom prst="rect">
              <a:avLst/>
            </a:prstGeom>
            <a:noFill/>
            <a:ln w="101600" algn="ctr">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grpSp>
      <p:sp>
        <p:nvSpPr>
          <p:cNvPr id="103431"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13.</a:t>
            </a:r>
            <a:fld id="{D5629932-4A32-4666-A4D8-7736B754EC07}" type="slidenum">
              <a:rPr lang="en-US" altLang="ko-KR" sz="1200" i="0">
                <a:latin typeface="Arial" panose="020B0604020202020204" pitchFamily="34" charset="0"/>
                <a:ea typeface="굴림" panose="020B0600000101010101" pitchFamily="50" charset="-127"/>
              </a:rPr>
              <a:pPr eaLnBrk="1" hangingPunct="1"/>
              <a:t>44</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51D165B4-7B3A-4FA7-9303-9B186C42A0D2}" type="slidenum">
              <a:rPr lang="en-US" altLang="ko-KR" sz="1200" i="0">
                <a:latin typeface="Arial" panose="020B0604020202020204" pitchFamily="34" charset="0"/>
              </a:rPr>
              <a:pPr eaLnBrk="1" hangingPunct="1"/>
              <a:t>45</a:t>
            </a:fld>
            <a:endParaRPr lang="en-US" altLang="ko-KR" sz="1200" i="0">
              <a:latin typeface="Arial" panose="020B0604020202020204" pitchFamily="34" charset="0"/>
            </a:endParaRP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5922963" cy="1066800"/>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13-5   10-GIGABIT EHTERNET</a:t>
            </a:r>
            <a:endParaRPr lang="en-US" i="0" dirty="0">
              <a:effectLst>
                <a:outerShdw blurRad="38100" dist="38100" dir="2700000" algn="tl">
                  <a:srgbClr val="C0C0C0"/>
                </a:outerShdw>
              </a:effectLst>
              <a:latin typeface="Times" pitchFamily="18" charset="0"/>
            </a:endParaRP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105476"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105477" name="Rectangle 8"/>
          <p:cNvSpPr>
            <a:spLocks noChangeArrowheads="1"/>
          </p:cNvSpPr>
          <p:nvPr/>
        </p:nvSpPr>
        <p:spPr bwMode="auto">
          <a:xfrm>
            <a:off x="381000" y="1658938"/>
            <a:ext cx="8077200" cy="447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In recent years, there has been another look into the Ethernet for use in metropolitan areas. The idea is to extend the technology, the data rate, and the coverage distance so that the Ethernet can be used as LAN and MAN (metropolitan area network). The IEEE committee created 10 Gigabit Ethernet and called it Standard 802.3ae.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13.</a:t>
            </a:r>
            <a:fld id="{8A98C744-4064-484B-8C41-E3D34A65A8BA}" type="slidenum">
              <a:rPr lang="en-US" altLang="ko-KR" sz="1200" i="0">
                <a:latin typeface="Arial" panose="020B0604020202020204" pitchFamily="34" charset="0"/>
              </a:rPr>
              <a:pPr eaLnBrk="1" hangingPunct="1"/>
              <a:t>46</a:t>
            </a:fld>
            <a:endParaRPr lang="en-US" altLang="ko-KR" sz="1200" i="0">
              <a:latin typeface="Arial" panose="020B0604020202020204" pitchFamily="34" charset="0"/>
            </a:endParaRPr>
          </a:p>
        </p:txBody>
      </p:sp>
      <p:sp>
        <p:nvSpPr>
          <p:cNvPr id="10752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0752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0752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0752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0752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0752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0752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06488" y="0"/>
            <a:ext cx="45529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13.5.1  Implementation</a:t>
            </a:r>
          </a:p>
        </p:txBody>
      </p:sp>
      <p:sp>
        <p:nvSpPr>
          <p:cNvPr id="107530" name="Rectangle 10"/>
          <p:cNvSpPr>
            <a:spLocks noChangeArrowheads="1"/>
          </p:cNvSpPr>
          <p:nvPr/>
        </p:nvSpPr>
        <p:spPr bwMode="auto">
          <a:xfrm>
            <a:off x="381000" y="1293813"/>
            <a:ext cx="7924800" cy="3508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10 Gigabit Ethernet operates only in full-duplex mode, which means there is no need for contention; CSMA/CD is not used in 10 Gigabit Ethernet. Four implementations are the most common: 10GBase-SR, 10GBase-LR, 10GBase-EW, and 10GBase-X4. Table 13.4 shows a summary of the 10 Gigabit Ethernet implementations. We discussed the encoding in Chapter 4.</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4"/>
          <p:cNvSpPr>
            <a:spLocks noChangeArrowheads="1"/>
          </p:cNvSpPr>
          <p:nvPr/>
        </p:nvSpPr>
        <p:spPr bwMode="auto">
          <a:xfrm>
            <a:off x="838200" y="71438"/>
            <a:ext cx="8153400" cy="457200"/>
          </a:xfrm>
          <a:prstGeom prst="rect">
            <a:avLst/>
          </a:prstGeom>
          <a:solidFill>
            <a:sysClr val="window" lastClr="FFFFFF"/>
          </a:solidFill>
          <a:ln>
            <a:noFill/>
          </a:ln>
          <a:extLst/>
        </p:spPr>
        <p:txBody>
          <a:bodyPr>
            <a:spAutoFit/>
          </a:bodyPr>
          <a:lstStyle/>
          <a:p>
            <a:pPr eaLnBrk="0" fontAlgn="auto" hangingPunct="0">
              <a:spcBef>
                <a:spcPts val="0"/>
              </a:spcBef>
              <a:spcAft>
                <a:spcPts val="0"/>
              </a:spcAft>
              <a:defRPr/>
            </a:pPr>
            <a:r>
              <a:rPr lang="en-US" sz="2400" i="0" kern="0" dirty="0">
                <a:solidFill>
                  <a:srgbClr val="FF0000"/>
                </a:solidFill>
                <a:latin typeface="Times-BoldItalic"/>
              </a:rPr>
              <a:t>Table </a:t>
            </a:r>
            <a:r>
              <a:rPr lang="en-US" sz="2400" i="0" kern="0" dirty="0">
                <a:solidFill>
                  <a:srgbClr val="FF0000"/>
                </a:solidFill>
                <a:latin typeface="Times-BoldItalic"/>
              </a:rPr>
              <a:t>13.4</a:t>
            </a:r>
            <a:r>
              <a:rPr lang="en-US" sz="2000" b="0" i="0" kern="0" dirty="0">
                <a:solidFill>
                  <a:srgbClr val="FF0000"/>
                </a:solidFill>
                <a:latin typeface="Times-BoldItalic"/>
              </a:rPr>
              <a:t>:  </a:t>
            </a:r>
            <a:r>
              <a:rPr lang="en-US" sz="2000" i="0" kern="0" dirty="0">
                <a:solidFill>
                  <a:srgbClr val="002060"/>
                </a:solidFill>
                <a:latin typeface="Times-BoldItalic"/>
              </a:rPr>
              <a:t>Summary of 10-Gigabit Ethernet implementations</a:t>
            </a:r>
          </a:p>
        </p:txBody>
      </p:sp>
      <p:grpSp>
        <p:nvGrpSpPr>
          <p:cNvPr id="28" name="Group 11"/>
          <p:cNvGrpSpPr>
            <a:grpSpLocks/>
          </p:cNvGrpSpPr>
          <p:nvPr/>
        </p:nvGrpSpPr>
        <p:grpSpPr bwMode="auto">
          <a:xfrm>
            <a:off x="3941" y="0"/>
            <a:ext cx="685800" cy="533400"/>
            <a:chOff x="144" y="144"/>
            <a:chExt cx="432" cy="336"/>
          </a:xfrm>
          <a:solidFill>
            <a:srgbClr val="3366FF"/>
          </a:solidFill>
        </p:grpSpPr>
        <p:grpSp>
          <p:nvGrpSpPr>
            <p:cNvPr id="29" name="Group 12"/>
            <p:cNvGrpSpPr>
              <a:grpSpLocks/>
            </p:cNvGrpSpPr>
            <p:nvPr/>
          </p:nvGrpSpPr>
          <p:grpSpPr bwMode="auto">
            <a:xfrm>
              <a:off x="144" y="256"/>
              <a:ext cx="432" cy="112"/>
              <a:chOff x="288" y="256"/>
              <a:chExt cx="432" cy="112"/>
            </a:xfrm>
            <a:grpFill/>
          </p:grpSpPr>
          <p:sp>
            <p:nvSpPr>
              <p:cNvPr id="39" name="Rectangle 13"/>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40" name="Rectangle 14"/>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41" name="Rectangle 15"/>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30" name="Group 16"/>
            <p:cNvGrpSpPr>
              <a:grpSpLocks/>
            </p:cNvGrpSpPr>
            <p:nvPr/>
          </p:nvGrpSpPr>
          <p:grpSpPr bwMode="auto">
            <a:xfrm>
              <a:off x="144" y="144"/>
              <a:ext cx="432" cy="336"/>
              <a:chOff x="144" y="144"/>
              <a:chExt cx="432" cy="336"/>
            </a:xfrm>
            <a:grpFill/>
          </p:grpSpPr>
          <p:grpSp>
            <p:nvGrpSpPr>
              <p:cNvPr id="31" name="Group 17"/>
              <p:cNvGrpSpPr>
                <a:grpSpLocks/>
              </p:cNvGrpSpPr>
              <p:nvPr/>
            </p:nvGrpSpPr>
            <p:grpSpPr bwMode="auto">
              <a:xfrm>
                <a:off x="144" y="144"/>
                <a:ext cx="432" cy="112"/>
                <a:chOff x="288" y="256"/>
                <a:chExt cx="432" cy="112"/>
              </a:xfrm>
              <a:grpFill/>
            </p:grpSpPr>
            <p:sp>
              <p:nvSpPr>
                <p:cNvPr id="36" name="Rectangle 18"/>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7" name="Rectangle 19"/>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8" name="Rectangle 20"/>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32" name="Group 21"/>
              <p:cNvGrpSpPr>
                <a:grpSpLocks/>
              </p:cNvGrpSpPr>
              <p:nvPr/>
            </p:nvGrpSpPr>
            <p:grpSpPr bwMode="auto">
              <a:xfrm>
                <a:off x="144" y="368"/>
                <a:ext cx="432" cy="112"/>
                <a:chOff x="288" y="256"/>
                <a:chExt cx="432" cy="112"/>
              </a:xfrm>
              <a:grpFill/>
            </p:grpSpPr>
            <p:sp>
              <p:nvSpPr>
                <p:cNvPr id="33" name="Rectangle 22"/>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4" name="Rectangle 23"/>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5" name="Rectangle 24"/>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grpSp>
      <p:grpSp>
        <p:nvGrpSpPr>
          <p:cNvPr id="109571" name="Group 1"/>
          <p:cNvGrpSpPr>
            <a:grpSpLocks/>
          </p:cNvGrpSpPr>
          <p:nvPr/>
        </p:nvGrpSpPr>
        <p:grpSpPr bwMode="auto">
          <a:xfrm>
            <a:off x="357188" y="2667000"/>
            <a:ext cx="8296275" cy="1595438"/>
            <a:chOff x="357392" y="2667000"/>
            <a:chExt cx="8295376" cy="1594937"/>
          </a:xfrm>
        </p:grpSpPr>
        <p:pic>
          <p:nvPicPr>
            <p:cNvPr id="10957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392" y="2667000"/>
              <a:ext cx="8295376" cy="159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3" name="Rectangle 18"/>
            <p:cNvSpPr>
              <a:spLocks noChangeArrowheads="1"/>
            </p:cNvSpPr>
            <p:nvPr/>
          </p:nvSpPr>
          <p:spPr bwMode="auto">
            <a:xfrm>
              <a:off x="381000" y="2743199"/>
              <a:ext cx="8138160" cy="1447801"/>
            </a:xfrm>
            <a:prstGeom prst="rect">
              <a:avLst/>
            </a:prstGeom>
            <a:noFill/>
            <a:ln w="101600" algn="ctr">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grpSp>
      <p:sp>
        <p:nvSpPr>
          <p:cNvPr id="109575"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13.</a:t>
            </a:r>
            <a:fld id="{3AC80B49-84F2-4CF6-8A70-58C7A5BF31CA}" type="slidenum">
              <a:rPr lang="en-US" altLang="ko-KR" sz="1200" i="0">
                <a:latin typeface="Arial" panose="020B0604020202020204" pitchFamily="34" charset="0"/>
                <a:ea typeface="굴림" panose="020B0600000101010101" pitchFamily="50" charset="-127"/>
              </a:rPr>
              <a:pPr eaLnBrk="1" hangingPunct="1"/>
              <a:t>47</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1" u="none" strike="noStrike" cap="none" normalizeH="0" baseline="0" smtClean="0">
            <a:ln>
              <a:noFill/>
            </a:ln>
            <a:solidFill>
              <a:schemeClr val="tx1"/>
            </a:solidFill>
            <a:effectLst/>
            <a:latin typeface="Baby Kruffy" pitchFamily="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1" u="none" strike="noStrike" cap="none" normalizeH="0" baseline="0" smtClean="0">
            <a:ln>
              <a:noFill/>
            </a:ln>
            <a:solidFill>
              <a:schemeClr val="tx1"/>
            </a:solidFill>
            <a:effectLst/>
            <a:latin typeface="Baby Kruffy" pitchFamily="2"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5345</TotalTime>
  <Words>1863</Words>
  <Application>Microsoft Office PowerPoint</Application>
  <PresentationFormat>화면 슬라이드 쇼(4:3)</PresentationFormat>
  <Paragraphs>183</Paragraphs>
  <Slides>47</Slides>
  <Notes>47</Notes>
  <HiddenSlides>0</HiddenSlides>
  <MMClips>0</MMClips>
  <ScaleCrop>false</ScaleCrop>
  <HeadingPairs>
    <vt:vector size="6" baseType="variant">
      <vt:variant>
        <vt:lpstr>사용한 글꼴</vt:lpstr>
      </vt:variant>
      <vt:variant>
        <vt:i4>11</vt:i4>
      </vt:variant>
      <vt:variant>
        <vt:lpstr>테마</vt:lpstr>
      </vt:variant>
      <vt:variant>
        <vt:i4>1</vt:i4>
      </vt:variant>
      <vt:variant>
        <vt:lpstr>슬라이드 제목</vt:lpstr>
      </vt:variant>
      <vt:variant>
        <vt:i4>47</vt:i4>
      </vt:variant>
    </vt:vector>
  </HeadingPairs>
  <TitlesOfParts>
    <vt:vector size="59" baseType="lpstr">
      <vt:lpstr>Baby Kruffy</vt:lpstr>
      <vt:lpstr>Arial</vt:lpstr>
      <vt:lpstr>Tahoma</vt:lpstr>
      <vt:lpstr>Wingdings</vt:lpstr>
      <vt:lpstr>Times New Roman</vt:lpstr>
      <vt:lpstr>McGrawHill-Italic</vt:lpstr>
      <vt:lpstr>Times</vt:lpstr>
      <vt:lpstr>Times-Roman</vt:lpstr>
      <vt:lpstr>Times-BoldItalic</vt:lpstr>
      <vt:lpstr>Adobe Gothic Std B</vt:lpstr>
      <vt:lpstr>Courier New</vt:lpstr>
      <vt:lpstr>Blends</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Valued Gateway Client</dc:creator>
  <cp:lastModifiedBy>Microsoft 계정</cp:lastModifiedBy>
  <cp:revision>486</cp:revision>
  <dcterms:created xsi:type="dcterms:W3CDTF">2000-01-15T04:50:39Z</dcterms:created>
  <dcterms:modified xsi:type="dcterms:W3CDTF">2025-11-10T23:03:24Z</dcterms:modified>
</cp:coreProperties>
</file>