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69" r:id="rId15"/>
    <p:sldId id="271" r:id="rId1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563" autoAdjust="0"/>
  </p:normalViewPr>
  <p:slideViewPr>
    <p:cSldViewPr>
      <p:cViewPr varScale="1">
        <p:scale>
          <a:sx n="87" d="100"/>
          <a:sy n="87" d="100"/>
        </p:scale>
        <p:origin x="222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791BB-C0EC-425C-9B2A-06A262240549}" type="datetimeFigureOut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9D70B-17E1-49F8-9B1B-CCD2FA263B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201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602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98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000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0386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100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905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299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612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823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9695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385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1273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7137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4237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9D70B-17E1-49F8-9B1B-CCD2FA263BF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7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46B0-40C8-4F21-A71A-12C706D3F441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FCB9-98D0-433C-B317-4CC732551862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04DF-5778-4201-8FA0-A32EC0811A37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CA78-7433-4063-B68E-0C90CD3692BF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F52A-30BA-43CF-9E41-FD522F663490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E5FA-C274-4596-B7B7-76E7E815400E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2F0D-4ECC-4A99-93B1-A5E0375F5E07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0E0A3-72EF-45E9-A6F4-A8875BB35A1E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36B2-03CC-4138-A81E-A624A6210506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DDF9C-5D7E-4E44-8EDE-AAEFAF86F72A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54129-D8C7-4730-B116-5CEFF70CE86C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484E15C-96F0-4E25-8568-FF64A24750FB}" type="datetime1">
              <a:rPr lang="ko-KR" altLang="en-US" smtClean="0"/>
              <a:t>2014-08-06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E5C2B01-6F87-415A-8643-BC9D99AB8937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1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1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 filter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836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 filter?</a:t>
            </a:r>
            <a:endParaRPr lang="ko-KR" altLang="en-US" dirty="0"/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 filter?</a:t>
            </a:r>
          </a:p>
          <a:p>
            <a:pPr lvl="1"/>
            <a:r>
              <a:rPr lang="en-US" altLang="ko-KR" dirty="0" smtClean="0"/>
              <a:t>Rudolf </a:t>
            </a:r>
            <a:r>
              <a:rPr lang="en-US" altLang="ko-KR" dirty="0" err="1" smtClean="0"/>
              <a:t>E.Kalman</a:t>
            </a:r>
            <a:r>
              <a:rPr lang="en-US" altLang="ko-KR" dirty="0" smtClean="0"/>
              <a:t> 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1960</a:t>
            </a:r>
            <a:r>
              <a:rPr lang="ko-KR" altLang="en-US" dirty="0" smtClean="0"/>
              <a:t>년에 발표한</a:t>
            </a:r>
            <a:r>
              <a:rPr lang="en-US" altLang="ko-KR" dirty="0" smtClean="0"/>
              <a:t> </a:t>
            </a:r>
            <a:br>
              <a:rPr lang="en-US" altLang="ko-KR" dirty="0" smtClean="0"/>
            </a:br>
            <a:r>
              <a:rPr lang="en-US" altLang="ko-KR" dirty="0" smtClean="0"/>
              <a:t>“A New Approach to Linear Filtering and Prediction Problems” </a:t>
            </a:r>
            <a:br>
              <a:rPr lang="en-US" altLang="ko-KR" dirty="0" smtClean="0"/>
            </a:br>
            <a:r>
              <a:rPr lang="ko-KR" altLang="en-US" dirty="0" smtClean="0"/>
              <a:t>이라는</a:t>
            </a:r>
            <a:r>
              <a:rPr lang="en-US" altLang="ko-KR" dirty="0" smtClean="0"/>
              <a:t> </a:t>
            </a:r>
            <a:r>
              <a:rPr lang="ko-KR" altLang="en-US" dirty="0" smtClean="0"/>
              <a:t>논문에 그 시초를 두고 있음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 filter!</a:t>
            </a:r>
          </a:p>
          <a:p>
            <a:pPr lvl="1"/>
            <a:r>
              <a:rPr lang="en-US" altLang="ko-KR" dirty="0" smtClean="0"/>
              <a:t>“An </a:t>
            </a:r>
            <a:r>
              <a:rPr lang="en-US" altLang="ko-KR" b="1" u="sng" dirty="0" smtClean="0"/>
              <a:t>optimal recursive data processing</a:t>
            </a:r>
            <a:r>
              <a:rPr lang="en-US" altLang="ko-KR" dirty="0" smtClean="0"/>
              <a:t> algorithm”</a:t>
            </a:r>
            <a:endParaRPr lang="ko-KR" altLang="en-US" dirty="0"/>
          </a:p>
        </p:txBody>
      </p:sp>
      <p:pic>
        <p:nvPicPr>
          <p:cNvPr id="1026" name="Picture 2" descr="https://www.cs.unc.edu/~welch/kalman/media/images/kalman_nae_200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272352"/>
            <a:ext cx="2301536" cy="15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e/ef/Ksc-69pc-442.jpg/220px-Ksc-69pc-4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72352"/>
            <a:ext cx="1260358" cy="15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hewirecutter.wpengine.netdna-cdn.com/wp-content/uploads/garmin0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70" y="3272352"/>
            <a:ext cx="2461418" cy="15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armedforces-int.com/upload/image_files/news/568_gorgon-stare-boosts-usaf-uav-surveillance_content_Reaper_UAV.jpg/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288" y="3272352"/>
            <a:ext cx="2043914" cy="159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309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An optimal </a:t>
            </a:r>
            <a:r>
              <a:rPr lang="en-US" altLang="ko-KR" b="1" u="sng" dirty="0" smtClean="0"/>
              <a:t>recursive data processing</a:t>
            </a:r>
            <a:endParaRPr lang="ko-KR" altLang="en-US" b="1" u="sng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평균 구하기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IP </a:t>
            </a:r>
            <a:r>
              <a:rPr lang="ko-KR" altLang="en-US" dirty="0" smtClean="0"/>
              <a:t>수업 퀴즈의 평균을 구해보자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조교는 학생들의 점수를 모름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학생들은 한 번에 한 명씩만 점수를 말해줌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pic>
        <p:nvPicPr>
          <p:cNvPr id="2050" name="Picture 2" descr="http://cfile25.uf.tistory.com/image/220CC133521EEB4F22E48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4" r="35718" b="29915"/>
          <a:stretch/>
        </p:blipFill>
        <p:spPr bwMode="auto">
          <a:xfrm>
            <a:off x="5868144" y="3444847"/>
            <a:ext cx="1713063" cy="164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구름 모양 설명선 3"/>
          <p:cNvSpPr/>
          <p:nvPr/>
        </p:nvSpPr>
        <p:spPr>
          <a:xfrm>
            <a:off x="5868144" y="2148702"/>
            <a:ext cx="1512168" cy="108012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평균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5576" y="3243389"/>
                <a:ext cx="4482446" cy="19965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ko-KR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altLang="ko-KR" b="0" i="1" smtClean="0">
                                  <a:latin typeface="Cambria Math"/>
                                </a:rPr>
                                <m:t>∗1+</m:t>
                              </m:r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ko-KR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ko-KR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   </m:t>
                          </m:r>
                          <m:r>
                            <a:rPr lang="en-US" altLang="ko-KR" b="0" i="1" smtClean="0">
                              <a:latin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3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ko-KR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ko-KR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altLang="ko-KR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  <m:r>
                            <a:rPr lang="en-US" altLang="ko-KR" b="0" i="1" smtClean="0">
                              <a:latin typeface="Cambria Math"/>
                            </a:rPr>
                            <m:t>∗2+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altLang="ko-KR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ko-KR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altLang="ko-KR" b="0" dirty="0" smtClean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243389"/>
                <a:ext cx="4482446" cy="199657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1600" y="5222842"/>
                <a:ext cx="4358950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∗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ko-KR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222842"/>
                <a:ext cx="4358950" cy="71468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구름 모양 설명선 8"/>
          <p:cNvSpPr/>
          <p:nvPr/>
        </p:nvSpPr>
        <p:spPr>
          <a:xfrm>
            <a:off x="5868144" y="2148702"/>
            <a:ext cx="1512168" cy="108012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?!?!?</a:t>
            </a:r>
            <a:endParaRPr lang="ko-KR" altLang="en-US" b="1" dirty="0"/>
          </a:p>
        </p:txBody>
      </p:sp>
      <p:sp>
        <p:nvSpPr>
          <p:cNvPr id="10" name="모서리가 둥근 사각형 설명선 9"/>
          <p:cNvSpPr/>
          <p:nvPr/>
        </p:nvSpPr>
        <p:spPr>
          <a:xfrm>
            <a:off x="7296507" y="3058086"/>
            <a:ext cx="1152128" cy="756084"/>
          </a:xfrm>
          <a:prstGeom prst="wedgeRoundRectCallout">
            <a:avLst>
              <a:gd name="adj1" fmla="val -102845"/>
              <a:gd name="adj2" fmla="val 322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사각형 설명선 10"/>
          <p:cNvSpPr/>
          <p:nvPr/>
        </p:nvSpPr>
        <p:spPr>
          <a:xfrm>
            <a:off x="7296507" y="3068172"/>
            <a:ext cx="1152128" cy="756084"/>
          </a:xfrm>
          <a:prstGeom prst="wedgeRoundRectCallout">
            <a:avLst>
              <a:gd name="adj1" fmla="val -96231"/>
              <a:gd name="adj2" fmla="val 544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사각형 설명선 11"/>
          <p:cNvSpPr/>
          <p:nvPr/>
        </p:nvSpPr>
        <p:spPr>
          <a:xfrm>
            <a:off x="7296507" y="3068172"/>
            <a:ext cx="1152128" cy="756084"/>
          </a:xfrm>
          <a:prstGeom prst="wedgeRoundRectCallout">
            <a:avLst>
              <a:gd name="adj1" fmla="val -81681"/>
              <a:gd name="adj2" fmla="val 665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저희 전부 </a:t>
            </a:r>
            <a:r>
              <a:rPr lang="en-US" altLang="ko-KR" dirty="0" smtClean="0"/>
              <a:t>50</a:t>
            </a:r>
            <a:r>
              <a:rPr lang="ko-KR" altLang="en-US" dirty="0" smtClean="0"/>
              <a:t>점이요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4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An </a:t>
            </a:r>
            <a:r>
              <a:rPr lang="en-US" altLang="ko-KR" b="1" u="sng" dirty="0"/>
              <a:t>optimal</a:t>
            </a:r>
            <a:r>
              <a:rPr lang="en-US" altLang="ko-KR" dirty="0"/>
              <a:t> recursive data processing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ko-KR" altLang="en-US" dirty="0" smtClean="0"/>
                  <a:t>얼굴 크기 측정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>제</a:t>
                </a:r>
                <a:r>
                  <a:rPr lang="ko-KR" altLang="en-US" dirty="0"/>
                  <a:t>만</a:t>
                </a:r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: </a:t>
                </a:r>
                <a:r>
                  <a:rPr lang="ko-KR" altLang="en-US" dirty="0" smtClean="0"/>
                  <a:t>측정장치 이용</a:t>
                </a:r>
                <a:endParaRPr lang="en-US" altLang="ko-K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ko-KR" dirty="0" smtClean="0"/>
                  <a:t> = 250mm,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=0.1</m:t>
                    </m:r>
                  </m:oMath>
                </a14:m>
                <a:r>
                  <a:rPr lang="en-US" altLang="ko-KR" dirty="0" smtClean="0"/>
                  <a:t>mm</a:t>
                </a:r>
              </a:p>
              <a:p>
                <a:pPr lvl="1"/>
                <a:r>
                  <a:rPr lang="ko-KR" altLang="en-US" dirty="0" smtClean="0"/>
                  <a:t>승호 </a:t>
                </a:r>
                <a:r>
                  <a:rPr lang="en-US" altLang="ko-KR" dirty="0" smtClean="0"/>
                  <a:t>: </a:t>
                </a:r>
                <a:r>
                  <a:rPr lang="ko-KR" altLang="en-US" dirty="0" smtClean="0"/>
                  <a:t>신발 이용</a:t>
                </a:r>
                <a:endParaRPr lang="en-US" altLang="ko-KR" dirty="0" smtClean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ko-KR" dirty="0" smtClean="0"/>
                  <a:t> = 260mm,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ko-KR" i="1">
                        <a:latin typeface="Cambria Math"/>
                      </a:rPr>
                      <m:t>=1</m:t>
                    </m:r>
                  </m:oMath>
                </a14:m>
                <a:r>
                  <a:rPr lang="en-US" altLang="ko-KR" dirty="0" smtClean="0"/>
                  <a:t>mm</a:t>
                </a:r>
              </a:p>
              <a:p>
                <a:pPr lvl="1"/>
                <a:r>
                  <a:rPr lang="ko-KR" altLang="en-US" dirty="0" smtClean="0"/>
                  <a:t>두 값을 가지고 어떻게 최적의 값을 추출해 낼 수 있을까</a:t>
                </a:r>
                <a:r>
                  <a:rPr lang="en-US" altLang="ko-KR" dirty="0" smtClean="0"/>
                  <a:t>?</a:t>
                </a:r>
              </a:p>
              <a:p>
                <a:pPr lvl="2"/>
                <a:r>
                  <a:rPr lang="en-US" altLang="ko-KR" dirty="0" smtClean="0"/>
                  <a:t>Weight (</a:t>
                </a:r>
                <a:r>
                  <a:rPr lang="ko-KR" altLang="en-US" dirty="0" err="1" smtClean="0"/>
                  <a:t>경중률</a:t>
                </a:r>
                <a:r>
                  <a:rPr lang="en-US" altLang="ko-KR" dirty="0" smtClean="0"/>
                  <a:t>)</a:t>
                </a:r>
              </a:p>
              <a:p>
                <a:pPr lvl="3"/>
                <a:r>
                  <a:rPr lang="ko-KR" altLang="en-US" dirty="0" smtClean="0"/>
                  <a:t>측량학에 있어 각 값의 </a:t>
                </a:r>
                <a:r>
                  <a:rPr lang="en-US" altLang="ko-KR" dirty="0" smtClean="0"/>
                  <a:t>weight</a:t>
                </a:r>
                <a:r>
                  <a:rPr lang="ko-KR" altLang="en-US" dirty="0" smtClean="0"/>
                  <a:t>는 표준편차를 기준으로 정함</a:t>
                </a:r>
                <a:endParaRPr lang="en-US" altLang="ko-KR" dirty="0" smtClean="0"/>
              </a:p>
              <a:p>
                <a:pPr lvl="1"/>
                <a:r>
                  <a:rPr lang="ko-KR" altLang="en-US" b="0" dirty="0" smtClean="0"/>
                  <a:t>평균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250∗</m:t>
                            </m:r>
                            <m:sSup>
                              <m:sSup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ko-KR" b="0" i="1" smtClean="0">
                                        <a:latin typeface="Cambria Math"/>
                                      </a:rPr>
                                      <m:t>1.0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ko-K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ko-KR" b="0" i="1" smtClean="0">
                                <a:latin typeface="Cambria Math"/>
                              </a:rPr>
                              <m:t>+260 ∗</m:t>
                            </m:r>
                            <m:sSup>
                              <m:sSup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ko-KR" b="0" i="1" smtClean="0">
                                        <a:latin typeface="Cambria Math"/>
                                      </a:rPr>
                                      <m:t>0.1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ko-K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0.1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altLang="ko-KR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ko-KR" b="0" i="1" smtClean="0">
                        <a:latin typeface="Cambria Math"/>
                      </a:rPr>
                      <m:t>=250.1</m:t>
                    </m:r>
                  </m:oMath>
                </a14:m>
                <a:r>
                  <a:rPr lang="ko-KR" altLang="en-US" dirty="0" smtClean="0"/>
                  <a:t> </a:t>
                </a:r>
                <a:endParaRPr lang="en-US" altLang="ko-KR" dirty="0" smtClean="0"/>
              </a:p>
              <a:p>
                <a:pPr lvl="1"/>
                <a:endParaRPr lang="en-US" altLang="ko-KR" dirty="0"/>
              </a:p>
              <a:p>
                <a:pPr lvl="1"/>
                <a:endParaRPr lang="en-US" altLang="ko-KR" dirty="0" smtClean="0"/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 smtClean="0">
                    <a:sym typeface="Wingdings" panose="05000000000000000000" pitchFamily="2" charset="2"/>
                  </a:rPr>
                  <a:t>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반복적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(recursive) 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연산</a:t>
                </a:r>
                <a:r>
                  <a:rPr lang="en-US" altLang="ko-KR" dirty="0">
                    <a:sym typeface="Wingdings" panose="05000000000000000000" pitchFamily="2" charset="2"/>
                  </a:rPr>
                  <a:t>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(data processing) 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을 통해 최적</a:t>
                </a:r>
                <a:r>
                  <a:rPr lang="en-US" altLang="ko-KR" dirty="0">
                    <a:sym typeface="Wingdings" panose="05000000000000000000" pitchFamily="2" charset="2"/>
                  </a:rPr>
                  <a:t>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(optimal) 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값을 추적하는 것이 </a:t>
                </a:r>
                <a:r>
                  <a:rPr lang="en-US" altLang="ko-KR" dirty="0" err="1" smtClean="0">
                    <a:sym typeface="Wingdings" panose="05000000000000000000" pitchFamily="2" charset="2"/>
                  </a:rPr>
                  <a:t>Kalman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 filter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의 기본 개념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667" t="-212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s://encrypted-tbn0.gstatic.com/images?q=tbn:ANd9GcRWLYN3VQHM09Kvw5zpeoM6wmO3oIa4uLzhwWeDjIsBXlD6RM_Z1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220072" y="1572816"/>
            <a:ext cx="136207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age.kukinews.com/online_image/2013/0831/0831_jin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5" r="30670" b="35367"/>
          <a:stretch/>
        </p:blipFill>
        <p:spPr bwMode="auto">
          <a:xfrm>
            <a:off x="7092280" y="1637044"/>
            <a:ext cx="1558672" cy="155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97974" y="223206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VS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85528" y="4725144"/>
                <a:ext cx="5512599" cy="724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𝑋</m:t>
                      </m:r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ko-KR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ko-KR" b="0" i="1" smtClean="0">
                              <a:latin typeface="Cambria Math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∗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b="0" i="1" smtClean="0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b="0" i="1" smtClean="0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b="0" i="1" smtClean="0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altLang="ko-K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US" altLang="ko-KR" b="0" i="1" smtClean="0">
                          <a:latin typeface="Cambria Math"/>
                        </a:rPr>
                        <m:t>,  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ko-KR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28" y="4725144"/>
                <a:ext cx="5512599" cy="72468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633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 filter -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http://www.matlabinuse.com/files/attach/images/2429/103/043/b6af78e7de3f2bc9369d626274a7e4a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76" y="1693168"/>
            <a:ext cx="8368395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771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 filter – Example 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ko-KR" altLang="en-US" dirty="0" smtClean="0"/>
                  <a:t>등가속도 운동을 하는 물체</a:t>
                </a:r>
                <a:endParaRPr lang="en-US" altLang="ko-KR" dirty="0" smtClean="0"/>
              </a:p>
              <a:p>
                <a:pPr lvl="1"/>
                <a:r>
                  <a:rPr lang="ko-KR" altLang="en-US" dirty="0"/>
                  <a:t>속도</a:t>
                </a:r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𝑣</m:t>
                    </m:r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0 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+</m:t>
                    </m:r>
                    <m:r>
                      <a:rPr lang="en-US" altLang="ko-KR" b="0" i="1" smtClean="0">
                        <a:latin typeface="Cambria Math"/>
                      </a:rPr>
                      <m:t>𝑎𝑡</m:t>
                    </m:r>
                  </m:oMath>
                </a14:m>
                <a:endParaRPr lang="en-US" altLang="ko-KR" dirty="0" smtClean="0"/>
              </a:p>
              <a:p>
                <a:pPr lvl="1"/>
                <a:r>
                  <a:rPr lang="ko-KR" altLang="en-US" b="0" dirty="0" smtClean="0"/>
                  <a:t>위치 </a:t>
                </a:r>
                <a:r>
                  <a:rPr lang="en-US" altLang="ko-KR" b="0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𝑠</m:t>
                    </m:r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+ 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𝑡</m:t>
                    </m:r>
                    <m:r>
                      <a:rPr lang="en-US" altLang="ko-KR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altLang="ko-KR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altLang="ko-KR" b="0" i="1" smtClean="0">
                        <a:latin typeface="Cambria Math"/>
                      </a:rPr>
                      <m:t>𝑎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altLang="ko-K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altLang="ko-KR" dirty="0" smtClean="0"/>
              </a:p>
              <a:p>
                <a:pPr lvl="2"/>
                <a:r>
                  <a:rPr lang="ko-KR" altLang="en-US" dirty="0" smtClean="0">
                    <a:sym typeface="Wingdings" panose="05000000000000000000" pitchFamily="2" charset="2"/>
                  </a:rPr>
                  <a:t>예측할 수 없는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noise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가 발생</a:t>
                </a:r>
                <a:endParaRPr lang="en-US" altLang="ko-KR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ko-KR" altLang="en-US" i="1" dirty="0" smtClean="0">
                    <a:sym typeface="Wingdings" panose="05000000000000000000" pitchFamily="2" charset="2"/>
                  </a:rPr>
                  <a:t>예측할 수 없는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noise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를 </a:t>
                </a:r>
                <a:r>
                  <a:rPr lang="ko-KR" altLang="en-US" i="1" dirty="0" smtClean="0">
                    <a:sym typeface="Wingdings" panose="05000000000000000000" pitchFamily="2" charset="2"/>
                  </a:rPr>
                  <a:t>어떻게 예측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하는가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?</a:t>
                </a:r>
                <a:r>
                  <a:rPr lang="ko-KR" altLang="en-US" dirty="0" smtClean="0">
                    <a:sym typeface="Wingdings" panose="05000000000000000000" pitchFamily="2" charset="2"/>
                  </a:rPr>
                  <a:t> 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667" t="-13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http://www.matlabinuse.com/files/attach/images/2429/103/043/7582c0d9336b2f00bbee30edddf2257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9080"/>
            <a:ext cx="8747182" cy="241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직사각형 3"/>
              <p:cNvSpPr/>
              <p:nvPr/>
            </p:nvSpPr>
            <p:spPr>
              <a:xfrm>
                <a:off x="2987824" y="2060848"/>
                <a:ext cx="8931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ko-K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altLang="ko-KR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en-US" altLang="ko-KR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𝒆𝒓𝒓</m:t>
                          </m:r>
                        </m:sub>
                      </m:sSub>
                    </m:oMath>
                  </m:oMathPara>
                </a14:m>
                <a:endParaRPr lang="ko-KR" altLang="en-US" b="1" dirty="0"/>
              </a:p>
            </p:txBody>
          </p:sp>
        </mc:Choice>
        <mc:Fallback xmlns="">
          <p:sp>
            <p:nvSpPr>
              <p:cNvPr id="4" name="직사각형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2060848"/>
                <a:ext cx="89313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직사각형 4"/>
              <p:cNvSpPr/>
              <p:nvPr/>
            </p:nvSpPr>
            <p:spPr>
              <a:xfrm>
                <a:off x="3931764" y="2492896"/>
                <a:ext cx="8706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 </m:t>
                      </m:r>
                      <m:sSub>
                        <m:sSubPr>
                          <m:ctrlPr>
                            <a:rPr lang="en-US" altLang="ko-KR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𝒔</m:t>
                          </m:r>
                        </m:e>
                        <m:sub>
                          <m:r>
                            <a:rPr lang="en-US" altLang="ko-KR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𝒆𝒓𝒓</m:t>
                          </m:r>
                        </m:sub>
                      </m:sSub>
                    </m:oMath>
                  </m:oMathPara>
                </a14:m>
                <a:endParaRPr lang="ko-KR" alt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직사각형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764" y="2492896"/>
                <a:ext cx="870688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22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 filter – Noise?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Noise</a:t>
            </a:r>
          </a:p>
          <a:p>
            <a:pPr lvl="1"/>
            <a:r>
              <a:rPr lang="en-US" altLang="ko-KR" dirty="0" err="1" smtClean="0"/>
              <a:t>Kalman</a:t>
            </a:r>
            <a:r>
              <a:rPr lang="en-US" altLang="ko-KR" dirty="0" smtClean="0"/>
              <a:t> filter</a:t>
            </a:r>
            <a:r>
              <a:rPr lang="ko-KR" altLang="en-US" dirty="0" smtClean="0"/>
              <a:t>에서는 이러한 </a:t>
            </a:r>
            <a:r>
              <a:rPr lang="en-US" altLang="ko-KR" dirty="0" smtClean="0"/>
              <a:t>noise</a:t>
            </a:r>
            <a:r>
              <a:rPr lang="ko-KR" altLang="en-US" dirty="0" smtClean="0"/>
              <a:t>를 평균이 </a:t>
            </a:r>
            <a:r>
              <a:rPr lang="en-US" altLang="ko-KR" u="sng" dirty="0" smtClean="0"/>
              <a:t>0</a:t>
            </a:r>
            <a:r>
              <a:rPr lang="ko-KR" altLang="en-US" u="sng" dirty="0" smtClean="0"/>
              <a:t>인 </a:t>
            </a:r>
            <a:r>
              <a:rPr lang="en-US" altLang="ko-KR" u="sng" dirty="0" smtClean="0"/>
              <a:t>Normal distribution</a:t>
            </a:r>
            <a:r>
              <a:rPr lang="ko-KR" altLang="en-US" dirty="0" smtClean="0"/>
              <a:t>으로 가정함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Noise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Normal distribution</a:t>
            </a:r>
            <a:r>
              <a:rPr lang="ko-KR" altLang="en-US" dirty="0" smtClean="0"/>
              <a:t>을 따르지 않을 때는 성능 저하가 있음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Process noise</a:t>
            </a:r>
          </a:p>
          <a:p>
            <a:pPr lvl="1"/>
            <a:r>
              <a:rPr lang="en-US" altLang="ko-KR" dirty="0" smtClean="0"/>
              <a:t>Measurement noise</a:t>
            </a:r>
            <a:endParaRPr lang="ko-KR" altLang="en-US" dirty="0"/>
          </a:p>
        </p:txBody>
      </p:sp>
      <p:pic>
        <p:nvPicPr>
          <p:cNvPr id="6146" name="Picture 2" descr="http://www.matlabinuse.com/files/attach/images/2429/103/043/44bf3305c55d54ebf3fa6f4cd01ed89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52" y="4293096"/>
            <a:ext cx="8813536" cy="214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04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Kalman</a:t>
            </a:r>
            <a:r>
              <a:rPr lang="en-US" altLang="ko-KR" dirty="0"/>
              <a:t> filter </a:t>
            </a:r>
            <a:r>
              <a:rPr lang="en-US" altLang="ko-KR" dirty="0" smtClean="0"/>
              <a:t>– State Space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State Space Model</a:t>
            </a:r>
            <a:r>
              <a:rPr lang="ko-KR" altLang="en-US" dirty="0" smtClean="0"/>
              <a:t>로 표현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State variable</a:t>
            </a:r>
            <a:r>
              <a:rPr lang="ko-KR" altLang="en-US" dirty="0" smtClean="0"/>
              <a:t>를 위치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속도로 잡음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496" y="2564904"/>
                <a:ext cx="6984776" cy="1164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𝑠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altLang="ko-KR" b="0" i="1" smtClean="0">
                              <a:latin typeface="Cambria Math"/>
                            </a:rPr>
                            <m:t>+∆</m:t>
                          </m:r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𝑠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𝑣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𝑎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∆</m:t>
                      </m:r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𝑒𝑟𝑟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𝑣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+∆</m:t>
                          </m:r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𝑣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𝑎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𝑒𝑟𝑟</m:t>
                          </m:r>
                        </m:sub>
                      </m:sSub>
                    </m:oMath>
                  </m:oMathPara>
                </a14:m>
                <a:r>
                  <a:rPr lang="en-US" altLang="ko-KR" b="0" dirty="0" smtClean="0">
                    <a:ea typeface="Cambria Math"/>
                  </a:rPr>
                  <a:t/>
                </a:r>
                <a:br>
                  <a:rPr lang="en-US" altLang="ko-KR" b="0" dirty="0" smtClean="0">
                    <a:ea typeface="Cambria Math"/>
                  </a:rPr>
                </a:br>
                <a:endParaRPr lang="ko-KR" alt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2564904"/>
                <a:ext cx="6984776" cy="116493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79254" y="4911551"/>
                <a:ext cx="4028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altLang="ko-KR" sz="2400" b="0" i="1" smtClean="0">
                          <a:latin typeface="Cambria Math"/>
                        </a:rPr>
                        <m:t>=</m:t>
                      </m:r>
                      <m:r>
                        <a:rPr lang="en-US" altLang="ko-KR" sz="2400" b="0" i="1" smtClean="0">
                          <a:latin typeface="Cambria Math"/>
                        </a:rPr>
                        <m:t>𝐴</m:t>
                      </m:r>
                      <m:sSub>
                        <m:sSub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altLang="ko-KR" sz="24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en-US" altLang="ko-KR" sz="2400" b="0" i="1" smtClean="0">
                          <a:latin typeface="Cambria Math"/>
                        </a:rPr>
                        <m:t>+</m:t>
                      </m:r>
                      <m:r>
                        <a:rPr lang="en-US" altLang="ko-KR" sz="2400" b="0" i="1" smtClean="0">
                          <a:latin typeface="Cambria Math"/>
                        </a:rPr>
                        <m:t>𝐵</m:t>
                      </m:r>
                      <m:sSub>
                        <m:sSub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altLang="ko-KR" sz="24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en-US" altLang="ko-KR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ko-KR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en-US" altLang="ko-KR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ko-KR" alt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254" y="4911551"/>
                <a:ext cx="4028026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직사각형 12"/>
              <p:cNvSpPr/>
              <p:nvPr/>
            </p:nvSpPr>
            <p:spPr>
              <a:xfrm>
                <a:off x="-36512" y="3507355"/>
                <a:ext cx="8892480" cy="1154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𝑥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+∆</m:t>
                          </m:r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𝑠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+∆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𝑣</m:t>
                                </m:r>
                                <m:d>
                                  <m:d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+∆</m:t>
                                    </m:r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∆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𝑠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𝑣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∆</m:t>
                                    </m:r>
                                    <m:sSup>
                                      <m:sSupPr>
                                        <m:ctrlPr>
                                          <a:rPr lang="en-US" altLang="ko-KR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ko-K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altLang="ko-KR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∆</m:t>
                                </m:r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𝑎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𝑟𝑟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𝑒𝑟𝑟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𝑥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+∆</m:t>
                          </m:r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𝐴𝑥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𝐵𝑢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𝑤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3" name="직사각형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6512" y="3507355"/>
                <a:ext cx="8892480" cy="1154419"/>
              </a:xfrm>
              <a:prstGeom prst="rect">
                <a:avLst/>
              </a:prstGeom>
              <a:blipFill rotWithShape="1">
                <a:blip r:embed="rId5"/>
                <a:stretch>
                  <a:fillRect b="-368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08104" y="5535917"/>
                <a:ext cx="22060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𝒘</m:t>
                          </m:r>
                        </m:e>
                        <m:sub>
                          <m:r>
                            <a:rPr lang="en-US" altLang="ko-KR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en-US" altLang="ko-KR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~ </m:t>
                      </m:r>
                      <m:r>
                        <a:rPr lang="en-US" altLang="ko-KR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𝑁</m:t>
                      </m:r>
                      <m:d>
                        <m:dPr>
                          <m:ctrlPr>
                            <a:rPr lang="en-US" altLang="ko-K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0, </m:t>
                          </m:r>
                          <m:sSub>
                            <m:sSubPr>
                              <m:ctrlPr>
                                <a:rPr lang="en-US" altLang="ko-KR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ko-KR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altLang="ko-KR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ko-KR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535917"/>
                <a:ext cx="2206052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43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/>
              <a:t>Kalman</a:t>
            </a:r>
            <a:r>
              <a:rPr lang="en-US" altLang="ko-KR" dirty="0"/>
              <a:t> filter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Time Update(“Predict”)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Error covariance</a:t>
                </a:r>
              </a:p>
              <a:p>
                <a:pPr lvl="1"/>
                <a:r>
                  <a:rPr lang="ko-KR" altLang="en-US" dirty="0" smtClean="0"/>
                  <a:t>예측 정보인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ko-KR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ko-KR" altLang="en-US" dirty="0" smtClean="0"/>
                  <a:t> 와 시스템 모델 </a:t>
                </a:r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:r>
                  <a:rPr lang="ko-KR" altLang="en-US" dirty="0" smtClean="0"/>
                  <a:t>정보인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ko-KR" altLang="en-US" b="0" i="1" smtClean="0">
                        <a:latin typeface="Cambria Math"/>
                      </a:rPr>
                      <m:t>사이에는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ko-KR" altLang="en-US" b="0" i="1" smtClean="0">
                        <a:latin typeface="Cambria Math"/>
                      </a:rPr>
                      <m:t>오차가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ko-KR" altLang="en-US" b="0" i="1" smtClean="0">
                        <a:latin typeface="Cambria Math"/>
                      </a:rPr>
                      <m:t>존재</m:t>
                    </m:r>
                  </m:oMath>
                </a14:m>
                <a:endParaRPr lang="en-US" altLang="ko-KR" b="0" dirty="0" smtClean="0"/>
              </a:p>
              <a:p>
                <a:pPr lvl="1"/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Estimation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ko-KR" dirty="0" smtClean="0"/>
                  <a:t>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en-US" altLang="ko-KR" b="0" i="1" smtClean="0">
                            <a:latin typeface="Cambria Math"/>
                          </a:rPr>
                          <m:t>−</m:t>
                        </m:r>
                      </m:sup>
                    </m:sSubSup>
                  </m:oMath>
                </a14:m>
                <a:endParaRPr lang="en-US" altLang="ko-KR" dirty="0" smtClean="0"/>
              </a:p>
              <a:p>
                <a:pPr lvl="2"/>
                <a:endParaRPr lang="en-US" altLang="ko-KR" dirty="0"/>
              </a:p>
              <a:p>
                <a:r>
                  <a:rPr lang="ko-KR" altLang="en-US" dirty="0"/>
                  <a:t>실제</a:t>
                </a:r>
                <a:r>
                  <a:rPr lang="en-US" altLang="ko-KR" dirty="0"/>
                  <a:t> </a:t>
                </a:r>
                <a:r>
                  <a:rPr lang="ko-KR" altLang="en-US" dirty="0"/>
                  <a:t>오차를 표현하는 방법</a:t>
                </a:r>
                <a:endParaRPr lang="en-US" altLang="ko-KR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ko-KR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i="1">
                        <a:latin typeface="Cambria Math"/>
                      </a:rPr>
                      <m:t> </m:t>
                    </m:r>
                  </m:oMath>
                </a14:m>
                <a:r>
                  <a:rPr lang="ko-KR" altLang="en-US" dirty="0"/>
                  <a:t>는</a:t>
                </a:r>
                <a:r>
                  <a:rPr lang="en-US" altLang="ko-K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i="1">
                        <a:latin typeface="Cambria Math"/>
                      </a:rPr>
                      <m:t> </m:t>
                    </m:r>
                  </m:oMath>
                </a14:m>
                <a:r>
                  <a:rPr lang="ko-KR" altLang="en-US" dirty="0"/>
                  <a:t>의 추정</a:t>
                </a:r>
                <a:r>
                  <a:rPr lang="en-US" altLang="ko-KR" dirty="0"/>
                  <a:t> </a:t>
                </a:r>
                <a:r>
                  <a:rPr lang="ko-KR" altLang="en-US" dirty="0"/>
                  <a:t>에</a:t>
                </a:r>
                <a:r>
                  <a:rPr lang="en-US" altLang="ko-KR" dirty="0"/>
                  <a:t> </a:t>
                </a:r>
                <a:r>
                  <a:rPr lang="ko-KR" altLang="en-US" dirty="0"/>
                  <a:t>대한 </a:t>
                </a:r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en-US" altLang="ko-KR" dirty="0"/>
                  <a:t>Gaussian function</a:t>
                </a:r>
                <a:r>
                  <a:rPr lang="ko-KR" altLang="en-US" dirty="0"/>
                  <a:t>으로 표현 가능</a:t>
                </a:r>
                <a:endParaRPr lang="en-US" altLang="ko-KR" dirty="0"/>
              </a:p>
              <a:p>
                <a:pPr lvl="1"/>
                <a:endParaRPr lang="en-US" altLang="ko-KR" dirty="0" smtClean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en-US" altLang="ko-KR" b="0" i="1" smtClean="0">
                            <a:latin typeface="Cambria Math"/>
                          </a:rPr>
                          <m:t>−</m:t>
                        </m:r>
                      </m:sup>
                    </m:sSubSup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r>
                      <a:rPr lang="en-US" altLang="ko-KR" b="0" i="1" smtClean="0"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sSubSup>
                          <m:sSubSup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en-US" altLang="ko-KR" b="0" i="1" smtClean="0">
                                <a:latin typeface="Cambria Math"/>
                              </a:rPr>
                              <m:t>𝑇</m:t>
                            </m:r>
                          </m:sup>
                        </m:sSubSup>
                      </m:e>
                    </m:d>
                    <m:r>
                      <a:rPr lang="en-US" altLang="ko-KR" b="0" i="1" smtClean="0">
                        <a:latin typeface="Cambria Math"/>
                      </a:rPr>
                      <m:t>= …=</m:t>
                    </m:r>
                    <m:r>
                      <a:rPr lang="en-US" altLang="ko-KR" b="0" i="1" smtClean="0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𝑘</m:t>
                        </m:r>
                        <m:r>
                          <a:rPr lang="en-US" altLang="ko-KR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altLang="ko-KR" b="0" i="1" smtClean="0"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altLang="ko-K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1"/>
                <a:endParaRPr lang="en-US" altLang="ko-KR" dirty="0"/>
              </a:p>
              <a:p>
                <a:pPr lvl="2"/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8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http://www.matlabinuse.com/files/attach/images/2429/103/043/b6af78e7de3f2bc9369d626274a7e4ac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7" r="52437" b="27120"/>
          <a:stretch/>
        </p:blipFill>
        <p:spPr bwMode="auto">
          <a:xfrm>
            <a:off x="5163736" y="1628800"/>
            <a:ext cx="3980264" cy="237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matlabinuse.com/files/attach/images/2429/103/043/432380e255fd4894cce780c9643725b6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9" r="37840"/>
          <a:stretch/>
        </p:blipFill>
        <p:spPr bwMode="auto">
          <a:xfrm>
            <a:off x="5347028" y="4653136"/>
            <a:ext cx="3773699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56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Kalman</a:t>
            </a:r>
            <a:r>
              <a:rPr lang="en-US" altLang="ko-KR" dirty="0"/>
              <a:t> filter </a:t>
            </a:r>
            <a:r>
              <a:rPr lang="en-US" altLang="ko-KR" dirty="0" smtClean="0"/>
              <a:t>– Normal distribution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Prediction vs. Measurement!</a:t>
            </a:r>
          </a:p>
          <a:p>
            <a:pPr lvl="1"/>
            <a:r>
              <a:rPr lang="en-US" altLang="ko-KR" dirty="0" smtClean="0"/>
              <a:t>Model </a:t>
            </a:r>
            <a:r>
              <a:rPr lang="ko-KR" altLang="en-US" dirty="0" smtClean="0"/>
              <a:t>로부터 예측된 위치와 </a:t>
            </a:r>
            <a:r>
              <a:rPr lang="en-US" altLang="ko-KR" dirty="0" smtClean="0"/>
              <a:t>noise</a:t>
            </a:r>
            <a:r>
              <a:rPr lang="ko-KR" altLang="en-US" dirty="0" smtClean="0"/>
              <a:t>를 포함한 센서로부터 측정된 위치를 가지고 가장 확률이 높은 실제의 위치를 추정하여야 함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7170" name="Picture 2" descr="http://www.matlabinuse.com/files/attach/images/2429/103/043/abbffb927756abf24feb5e12eb23dbda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2" r="8347"/>
          <a:stretch/>
        </p:blipFill>
        <p:spPr bwMode="auto">
          <a:xfrm>
            <a:off x="344840" y="3627316"/>
            <a:ext cx="845820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47664" y="2886472"/>
                <a:ext cx="2394310" cy="74084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𝑝</m:t>
                      </m:r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ko-K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886472"/>
                <a:ext cx="2394310" cy="7408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336531" y="3005336"/>
                <a:ext cx="2466509" cy="74084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𝑚</m:t>
                      </m:r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ko-K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531" y="3005336"/>
                <a:ext cx="2466509" cy="7408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직선 화살표 연결선 6"/>
          <p:cNvCxnSpPr/>
          <p:nvPr/>
        </p:nvCxnSpPr>
        <p:spPr>
          <a:xfrm>
            <a:off x="2744819" y="3627316"/>
            <a:ext cx="963085" cy="9334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/>
          <p:cNvCxnSpPr>
            <a:stCxn id="6" idx="1"/>
          </p:cNvCxnSpPr>
          <p:nvPr/>
        </p:nvCxnSpPr>
        <p:spPr>
          <a:xfrm flipH="1">
            <a:off x="5364088" y="3375758"/>
            <a:ext cx="972443" cy="7182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16398" y="6021288"/>
                <a:ext cx="896784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𝑝</m:t>
                      </m:r>
                      <m:r>
                        <a:rPr lang="en-US" altLang="ko-KR" b="0" i="1" smtClean="0">
                          <a:latin typeface="Cambria Math"/>
                        </a:rPr>
                        <m:t> ×</m:t>
                      </m:r>
                      <m:r>
                        <a:rPr lang="en-US" altLang="ko-KR" b="0" i="1" smtClean="0">
                          <a:latin typeface="Cambria Math"/>
                          <a:ea typeface="Cambria Math"/>
                        </a:rPr>
                        <m:t>𝑚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398" y="6021288"/>
                <a:ext cx="896784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64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직선 화살표 연결선 12"/>
          <p:cNvCxnSpPr>
            <a:stCxn id="12" idx="0"/>
          </p:cNvCxnSpPr>
          <p:nvPr/>
        </p:nvCxnSpPr>
        <p:spPr>
          <a:xfrm flipV="1">
            <a:off x="4864790" y="5085184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14" name="Picture 2" descr="http://www.matlabinuse.com/files/attach/images/2429/103/043/44bf3305c55d54ebf3fa6f4cd01ed89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627316"/>
            <a:ext cx="8442677" cy="202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30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Kalman</a:t>
            </a:r>
            <a:r>
              <a:rPr lang="en-US" altLang="ko-KR" dirty="0"/>
              <a:t> filter – Normal distribution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Fused normal distribution </a:t>
            </a:r>
          </a:p>
          <a:p>
            <a:pPr lvl="1"/>
            <a:r>
              <a:rPr lang="ko-KR" altLang="en-US" dirty="0" smtClean="0"/>
              <a:t>두 개의 </a:t>
            </a:r>
            <a:r>
              <a:rPr lang="en-US" altLang="ko-KR" dirty="0" smtClean="0"/>
              <a:t>Normal distribution </a:t>
            </a:r>
            <a:r>
              <a:rPr lang="ko-KR" altLang="en-US" dirty="0" smtClean="0"/>
              <a:t>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곱하여도 그 결과 역시 </a:t>
            </a:r>
            <a:r>
              <a:rPr lang="en-US" altLang="ko-KR" dirty="0" smtClean="0"/>
              <a:t>normal distribution</a:t>
            </a:r>
            <a:r>
              <a:rPr lang="ko-KR" altLang="en-US" dirty="0" smtClean="0"/>
              <a:t>이 생성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따라서 다음 </a:t>
            </a:r>
            <a:r>
              <a:rPr lang="en-US" altLang="ko-KR" dirty="0" smtClean="0"/>
              <a:t>step</a:t>
            </a:r>
            <a:r>
              <a:rPr lang="ko-KR" altLang="en-US" dirty="0" smtClean="0"/>
              <a:t>에서 </a:t>
            </a:r>
            <a:r>
              <a:rPr lang="en-US" altLang="ko-KR" dirty="0" err="1" smtClean="0"/>
              <a:t>Kalman</a:t>
            </a:r>
            <a:r>
              <a:rPr lang="en-US" altLang="ko-KR" dirty="0" smtClean="0"/>
              <a:t> filter</a:t>
            </a:r>
            <a:r>
              <a:rPr lang="ko-KR" altLang="en-US" dirty="0" smtClean="0"/>
              <a:t>의 식 변환 없이 반복적으로 사용할 수 있음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51720" y="3717031"/>
                <a:ext cx="5289140" cy="2856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𝑝𝑚</m:t>
                      </m:r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𝑓𝑢𝑠𝑒𝑑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ko-K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𝑓𝑢𝑠𝑒𝑑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𝑓𝑢𝑠𝑒𝑑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altLang="ko-KR" b="0" dirty="0" smtClean="0"/>
              </a:p>
              <a:p>
                <a:pPr/>
                <a:r>
                  <a:rPr lang="en-US" altLang="ko-KR" b="0" dirty="0" smtClean="0"/>
                  <a:t/>
                </a:r>
                <a:br>
                  <a:rPr lang="en-US" altLang="ko-KR" b="0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𝒇𝒖𝒔𝒆𝒅</m:t>
                          </m:r>
                        </m:sub>
                      </m:sSub>
                      <m:r>
                        <a:rPr lang="en-US" altLang="ko-KR" sz="2000" b="1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altLang="ko-KR" sz="2000" b="1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altLang="ko-KR" sz="2000" b="1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  <m:r>
                        <a:rPr lang="en-US" altLang="ko-KR" sz="2000" b="1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altLang="ko-KR" sz="2000" b="1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1" i="1" smtClean="0">
                                      <a:latin typeface="Cambria Math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1" i="1" smtClean="0">
                                      <a:latin typeface="Cambria Math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</m:d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altLang="ko-KR" sz="2000" b="1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altLang="ko-KR" sz="2000" b="1" dirty="0" smtClean="0"/>
              </a:p>
              <a:p>
                <a:pPr/>
                <a:r>
                  <a:rPr lang="en-US" altLang="ko-KR" sz="2000" b="1" dirty="0" smtClean="0"/>
                  <a:t/>
                </a:r>
                <a:br>
                  <a:rPr lang="en-US" altLang="ko-KR" sz="2000" b="1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𝝈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𝒇𝒖𝒔𝒆𝒅</m:t>
                          </m:r>
                        </m:sub>
                        <m:sup>
                          <m:r>
                            <a:rPr lang="en-US" altLang="ko-KR" sz="2000" b="1" i="1" smtClean="0">
                              <a:latin typeface="Cambria Math"/>
                            </a:rPr>
                            <m:t>𝟐</m:t>
                          </m:r>
                        </m:sup>
                      </m:sSubSup>
                      <m:r>
                        <a:rPr lang="en-US" altLang="ko-KR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altLang="ko-KR" sz="2000" b="1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  <m:r>
                        <a:rPr lang="en-US" altLang="ko-KR" sz="2000" b="1" i="1" smtClean="0">
                          <a:latin typeface="Cambria Math"/>
                        </a:rPr>
                        <m:t>= </m:t>
                      </m:r>
                      <m:sSubSup>
                        <m:sSubSup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𝝈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altLang="ko-KR" sz="2000" b="1" i="1" smtClean="0">
                              <a:latin typeface="Cambria Math"/>
                            </a:rPr>
                            <m:t>𝟐</m:t>
                          </m:r>
                        </m:sup>
                      </m:sSubSup>
                      <m:r>
                        <a:rPr lang="en-US" altLang="ko-KR" sz="2000" b="1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𝟒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altLang="ko-KR" sz="2000" b="1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ko-KR" altLang="en-US" sz="20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3717031"/>
                <a:ext cx="5289140" cy="2856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813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 filter </a:t>
            </a:r>
            <a:br>
              <a:rPr lang="en-US" altLang="ko-KR" dirty="0" smtClean="0"/>
            </a:br>
            <a:r>
              <a:rPr lang="en-US" altLang="ko-KR" dirty="0" smtClean="0"/>
              <a:t>Measurement Update(“Correct”)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 K </a:t>
            </a:r>
            <a:r>
              <a:rPr lang="ko-KR" altLang="en-US" dirty="0" smtClean="0">
                <a:sym typeface="Wingdings" panose="05000000000000000000" pitchFamily="2" charset="2"/>
              </a:rPr>
              <a:t>값이 </a:t>
            </a:r>
            <a:r>
              <a:rPr lang="en-US" altLang="ko-KR" dirty="0" smtClean="0">
                <a:sym typeface="Wingdings" panose="05000000000000000000" pitchFamily="2" charset="2"/>
              </a:rPr>
              <a:t>1</a:t>
            </a:r>
            <a:r>
              <a:rPr lang="ko-KR" altLang="en-US" dirty="0" smtClean="0">
                <a:sym typeface="Wingdings" panose="05000000000000000000" pitchFamily="2" charset="2"/>
              </a:rPr>
              <a:t>에 가까우면 센서로부터 측정된 값이 높은 신뢰도를 가지고 있다는 의미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H matrix?</a:t>
            </a: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센서로</a:t>
            </a:r>
            <a:r>
              <a:rPr lang="en-US" altLang="ko-KR" dirty="0" smtClean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측정된 값이 바로 </a:t>
            </a:r>
            <a:r>
              <a:rPr lang="en-US" altLang="ko-KR" dirty="0" smtClean="0">
                <a:sym typeface="Wingdings" panose="05000000000000000000" pitchFamily="2" charset="2"/>
              </a:rPr>
              <a:t>state variable</a:t>
            </a:r>
            <a:r>
              <a:rPr lang="ko-KR" altLang="en-US" dirty="0" smtClean="0">
                <a:sym typeface="Wingdings" panose="05000000000000000000" pitchFamily="2" charset="2"/>
              </a:rPr>
              <a:t>이 되지 않음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따라서 센서의 측정 단위</a:t>
            </a:r>
            <a:r>
              <a:rPr lang="en-US" altLang="ko-KR" dirty="0" smtClean="0">
                <a:sym typeface="Wingdings" panose="05000000000000000000" pitchFamily="2" charset="2"/>
              </a:rPr>
              <a:t>(</a:t>
            </a:r>
            <a:r>
              <a:rPr lang="ko-KR" altLang="en-US" dirty="0" smtClean="0">
                <a:sym typeface="Wingdings" panose="05000000000000000000" pitchFamily="2" charset="2"/>
              </a:rPr>
              <a:t>도메인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  <a:r>
              <a:rPr lang="ko-KR" altLang="en-US" dirty="0" smtClean="0">
                <a:sym typeface="Wingdings" panose="05000000000000000000" pitchFamily="2" charset="2"/>
              </a:rPr>
              <a:t>으로 </a:t>
            </a:r>
            <a:r>
              <a:rPr lang="en-US" altLang="ko-KR" dirty="0" smtClean="0">
                <a:sym typeface="Wingdings" panose="05000000000000000000" pitchFamily="2" charset="2"/>
              </a:rPr>
              <a:t>state variable</a:t>
            </a:r>
            <a:r>
              <a:rPr lang="ko-KR" altLang="en-US" dirty="0" smtClean="0">
                <a:sym typeface="Wingdings" panose="05000000000000000000" pitchFamily="2" charset="2"/>
              </a:rPr>
              <a:t>을 맞춰 주어야 함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/>
              <a:t>예를 들어 센서가 </a:t>
            </a:r>
            <a:r>
              <a:rPr lang="en-US" altLang="ko-KR" dirty="0" smtClean="0"/>
              <a:t>Time of flight</a:t>
            </a:r>
            <a:r>
              <a:rPr lang="ko-KR" altLang="en-US" dirty="0" smtClean="0"/>
              <a:t>를 측정하는 센서라면 </a:t>
            </a:r>
            <a:r>
              <a:rPr lang="en-US" altLang="ko-KR" dirty="0" smtClean="0"/>
              <a:t>measurement noise</a:t>
            </a:r>
            <a:r>
              <a:rPr lang="ko-KR" altLang="en-US" dirty="0" smtClean="0"/>
              <a:t>는 시간 도메인이고</a:t>
            </a:r>
            <a:r>
              <a:rPr lang="en-US" altLang="ko-KR" dirty="0" smtClean="0"/>
              <a:t>, process noise</a:t>
            </a:r>
            <a:r>
              <a:rPr lang="ko-KR" altLang="en-US" dirty="0" smtClean="0"/>
              <a:t>는 위치 도메인이므로 </a:t>
            </a:r>
            <a:r>
              <a:rPr lang="en-US" altLang="ko-KR" dirty="0" smtClean="0"/>
              <a:t>process noise</a:t>
            </a:r>
            <a:r>
              <a:rPr lang="ko-KR" altLang="en-US" dirty="0"/>
              <a:t> </a:t>
            </a:r>
            <a:r>
              <a:rPr lang="ko-KR" altLang="en-US" dirty="0" smtClean="0"/>
              <a:t>쪽을 스케일링을 통해 같은 도메인으로 맞추어야 함   </a:t>
            </a:r>
            <a:endParaRPr lang="ko-KR" altLang="en-US" dirty="0"/>
          </a:p>
        </p:txBody>
      </p:sp>
      <p:pic>
        <p:nvPicPr>
          <p:cNvPr id="4" name="Picture 2" descr="http://www.matlabinuse.com/files/attach/images/2429/103/043/b6af78e7de3f2bc9369d626274a7e4ac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750" b="39062"/>
          <a:stretch/>
        </p:blipFill>
        <p:spPr bwMode="auto">
          <a:xfrm>
            <a:off x="164044" y="1700808"/>
            <a:ext cx="418419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599959" y="1714520"/>
            <a:ext cx="3312368" cy="792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425578" y="1925898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If H = 1</a:t>
            </a:r>
            <a:endParaRPr lang="ko-KR" altLang="en-US" b="1" dirty="0"/>
          </a:p>
        </p:txBody>
      </p:sp>
      <p:sp>
        <p:nvSpPr>
          <p:cNvPr id="7" name="오른쪽 화살표 6"/>
          <p:cNvSpPr/>
          <p:nvPr/>
        </p:nvSpPr>
        <p:spPr>
          <a:xfrm>
            <a:off x="3980468" y="1912186"/>
            <a:ext cx="367774" cy="369332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88024" y="2295230"/>
                <a:ext cx="34456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ko-KR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altLang="ko-KR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altLang="ko-KR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2400" b="0" i="1" smtClean="0">
                              <a:latin typeface="Cambria Math"/>
                            </a:rPr>
                            <m:t>𝐼</m:t>
                          </m:r>
                          <m:r>
                            <a:rPr lang="en-US" altLang="ko-KR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400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ko-KR" sz="24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ko-KR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</m:sub>
                        <m:sup>
                          <m:r>
                            <a:rPr lang="en-US" altLang="ko-KR" sz="2400" b="0" i="1" smtClean="0">
                              <a:latin typeface="Cambria Math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lang="ko-KR" alt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295230"/>
                <a:ext cx="3445623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2667" r="-4594" b="-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831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/>
              <a:t>Kalman</a:t>
            </a:r>
            <a:r>
              <a:rPr lang="en-US" altLang="ko-KR" dirty="0"/>
              <a:t> filter </a:t>
            </a:r>
            <a:br>
              <a:rPr lang="en-US" altLang="ko-KR" dirty="0"/>
            </a:br>
            <a:r>
              <a:rPr lang="en-US" altLang="ko-KR" dirty="0"/>
              <a:t>Measurement Update(“Correct”)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</a:t>
            </a:r>
            <a:r>
              <a:rPr lang="ko-KR" altLang="en-US" dirty="0"/>
              <a:t> </a:t>
            </a:r>
            <a:r>
              <a:rPr lang="en-US" altLang="ko-KR" dirty="0" smtClean="0"/>
              <a:t>matrix</a:t>
            </a:r>
            <a:r>
              <a:rPr lang="ko-KR" altLang="en-US" dirty="0" smtClean="0"/>
              <a:t>를 고려한 계산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31640" y="2276872"/>
                <a:ext cx="2689262" cy="75924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𝑝</m:t>
                      </m:r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𝐻</m:t>
                              </m:r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ko-K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𝐻</m:t>
                                          </m:r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altLang="ko-KR" b="0" i="1" smtClean="0">
                                          <a:latin typeface="Cambria Math"/>
                                        </a:rPr>
                                        <m:t>𝐻</m:t>
                                      </m:r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276872"/>
                <a:ext cx="2689262" cy="75924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76056" y="2286073"/>
                <a:ext cx="2466509" cy="74084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/>
                        </a:rPr>
                        <m:t>𝑚</m:t>
                      </m:r>
                      <m:r>
                        <a:rPr lang="en-US" altLang="ko-K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ko-KR" altLang="en-US" b="0" i="1" smtClean="0">
                                  <a:latin typeface="Cambria Math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ko-K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ko-K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ko-KR" altLang="en-US" b="0" i="1" smtClean="0">
                                              <a:latin typeface="Cambria Math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ko-KR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ko-K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286073"/>
                <a:ext cx="2466509" cy="7408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389512" y="247182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X</a:t>
            </a:r>
            <a:endParaRPr lang="ko-KR" altLang="en-US" dirty="0"/>
          </a:p>
        </p:txBody>
      </p:sp>
      <p:sp>
        <p:nvSpPr>
          <p:cNvPr id="7" name="아래쪽 화살표 6"/>
          <p:cNvSpPr/>
          <p:nvPr/>
        </p:nvSpPr>
        <p:spPr>
          <a:xfrm>
            <a:off x="4323529" y="3212976"/>
            <a:ext cx="47052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95536" y="4046991"/>
                <a:ext cx="4157164" cy="17906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0" i="1" smtClean="0">
                              <a:latin typeface="Cambria Math"/>
                            </a:rPr>
                            <m:t>𝐻</m:t>
                          </m:r>
                          <m:r>
                            <a:rPr lang="ko-KR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sz="2000" b="0" i="1" smtClean="0">
                              <a:latin typeface="Cambria Math"/>
                            </a:rPr>
                            <m:t>𝑓𝑢𝑠𝑒𝑑</m:t>
                          </m:r>
                        </m:sub>
                      </m:sSub>
                      <m:r>
                        <a:rPr lang="en-US" altLang="ko-KR" sz="2000" b="0" i="1" smtClean="0">
                          <a:latin typeface="Cambria Math"/>
                        </a:rPr>
                        <m:t>=</m:t>
                      </m:r>
                      <m:r>
                        <a:rPr lang="en-US" altLang="ko-KR" sz="2000" b="0" i="1" smtClean="0">
                          <a:latin typeface="Cambria Math"/>
                        </a:rPr>
                        <m:t>𝐻</m:t>
                      </m:r>
                      <m:sSub>
                        <m:sSubPr>
                          <m:ctrlPr>
                            <a:rPr lang="en-US" altLang="ko-K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altLang="ko-KR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ko-K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0" i="1" smtClean="0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ko-K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𝐻</m:t>
                              </m:r>
                              <m:sSub>
                                <m:sSubPr>
                                  <m:ctrlPr>
                                    <a:rPr lang="en-US" altLang="ko-KR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2000" b="0" i="1" smtClean="0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ko-KR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Sup>
                            <m:sSub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p>
                                <m:sSupPr>
                                  <m:ctrlPr>
                                    <a:rPr lang="en-US" altLang="ko-KR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2000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altLang="ko-K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ko-KR" altLang="en-US" sz="2000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p>
                                <m:sSupPr>
                                  <m:ctrlPr>
                                    <a:rPr lang="en-US" altLang="ko-KR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2000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altLang="ko-K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ko-KR" altLang="en-US" sz="2000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ko-KR" sz="20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altLang="ko-KR" sz="20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altLang="ko-KR" sz="2000" dirty="0" smtClean="0"/>
              </a:p>
              <a:p>
                <a:pPr/>
                <a:r>
                  <a:rPr lang="en-US" altLang="ko-KR" sz="2000" dirty="0" smtClean="0"/>
                  <a:t/>
                </a:r>
                <a:br>
                  <a:rPr lang="en-US" altLang="ko-KR" sz="2000" dirty="0" smtClean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ko-KR" altLang="en-US" sz="2000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ko-KR" sz="2000" b="0" i="1" smtClean="0">
                              <a:latin typeface="Cambria Math"/>
                            </a:rPr>
                            <m:t>𝑓𝑢𝑠𝑒𝑑</m:t>
                          </m:r>
                        </m:sub>
                        <m:sup>
                          <m:r>
                            <a:rPr lang="en-US" altLang="ko-KR" sz="20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altLang="ko-KR" sz="2000" b="0" i="1" smtClean="0">
                          <a:latin typeface="Cambria Math"/>
                        </a:rPr>
                        <m:t>= </m:t>
                      </m:r>
                      <m:sSubSup>
                        <m:sSubSupPr>
                          <m:ctrlPr>
                            <a:rPr lang="en-US" altLang="ko-KR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ko-KR" altLang="en-US" sz="2000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ko-KR" sz="20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altLang="ko-KR" sz="20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altLang="ko-KR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ko-K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p>
                                <m:sSupPr>
                                  <m:ctrlPr>
                                    <a:rPr lang="en-US" altLang="ko-KR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2000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altLang="ko-K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ko-KR" altLang="en-US" sz="2000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ko-KR" sz="20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sz="2000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ko-K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altLang="ko-KR" sz="20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ko-KR" alt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046991"/>
                <a:ext cx="4157164" cy="179061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99992" y="4037409"/>
                <a:ext cx="4788170" cy="1839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𝒇𝒖𝒔𝒆𝒅</m:t>
                          </m:r>
                        </m:sub>
                      </m:sSub>
                      <m:r>
                        <a:rPr lang="en-US" altLang="ko-KR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en-US" altLang="ko-KR" sz="2000" b="1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𝑯</m:t>
                              </m:r>
                              <m:sSubSup>
                                <m:sSubSup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2000" b="1" i="1" smtClean="0"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𝑯</m:t>
                                  </m:r>
                                </m:e>
                                <m:sup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2000" b="1" i="1" smtClean="0"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+ </m:t>
                              </m:r>
                              <m:sSubSup>
                                <m:sSubSup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2000" b="1" i="1" smtClean="0"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d>
                        <m:d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ko-KR" sz="20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altLang="ko-KR" sz="2000" b="1" i="1" smtClean="0">
                              <a:latin typeface="Cambria Math"/>
                            </a:rPr>
                            <m:t>𝑯</m:t>
                          </m:r>
                          <m:sSub>
                            <m:sSub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000" b="1" i="1" smtClean="0">
                                  <a:latin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ko-KR" sz="2000" b="1" dirty="0" smtClean="0"/>
              </a:p>
              <a:p>
                <a:pPr/>
                <a:r>
                  <a:rPr lang="en-US" altLang="ko-KR" sz="2000" b="1" dirty="0" smtClean="0"/>
                  <a:t/>
                </a:r>
                <a:br>
                  <a:rPr lang="en-US" altLang="ko-KR" sz="2000" b="1" dirty="0" smtClean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𝛔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𝒇𝒖𝒔𝒆𝒅</m:t>
                          </m:r>
                        </m:sub>
                        <m:sup>
                          <m:r>
                            <a:rPr lang="en-US" altLang="ko-KR" sz="2000" b="1" i="1" smtClean="0">
                              <a:latin typeface="Cambria Math"/>
                            </a:rPr>
                            <m:t>𝟐</m:t>
                          </m:r>
                        </m:sup>
                      </m:sSubSup>
                      <m:r>
                        <a:rPr lang="en-US" altLang="ko-KR" sz="2000" b="1" i="1" smtClean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𝝈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altLang="ko-KR" sz="2000" b="1" i="1" smtClean="0">
                              <a:latin typeface="Cambria Math"/>
                            </a:rPr>
                            <m:t>𝟐</m:t>
                          </m:r>
                        </m:sup>
                      </m:sSubSup>
                      <m:r>
                        <a:rPr lang="en-US" altLang="ko-KR" sz="2000" b="1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𝑯</m:t>
                              </m:r>
                              <m:sSubSup>
                                <m:sSubSup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2000" b="1" i="1" smtClean="0"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𝑯</m:t>
                                  </m:r>
                                </m:e>
                                <m:sup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2000" b="1" i="1" smtClean="0"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altLang="ko-KR" sz="2000" b="1" i="1" smtClean="0">
                                  <a:latin typeface="Cambria Math"/>
                                </a:rPr>
                                <m:t>+ </m:t>
                              </m:r>
                              <m:sSubSup>
                                <m:sSubSupPr>
                                  <m:ctrlPr>
                                    <a:rPr lang="en-US" altLang="ko-KR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2000" b="1" i="1" smtClean="0">
                                      <a:latin typeface="Cambria Math"/>
                                    </a:rPr>
                                    <m:t>𝝈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altLang="ko-KR" sz="2000" b="1" i="1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US" altLang="ko-KR" sz="2000" b="1" i="1" smtClean="0">
                          <a:latin typeface="Cambria Math"/>
                        </a:rPr>
                        <m:t>𝑯</m:t>
                      </m:r>
                      <m:sSubSup>
                        <m:sSubSup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2000" b="1" i="1" smtClean="0">
                              <a:latin typeface="Cambria Math"/>
                            </a:rPr>
                            <m:t>𝝈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altLang="ko-KR" sz="2000" b="1" i="1" smtClean="0">
                              <a:latin typeface="Cambria Math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ko-KR" altLang="en-US" sz="20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4037409"/>
                <a:ext cx="4788170" cy="183986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직사각형 9"/>
          <p:cNvSpPr/>
          <p:nvPr/>
        </p:nvSpPr>
        <p:spPr>
          <a:xfrm>
            <a:off x="6156176" y="3997488"/>
            <a:ext cx="1656184" cy="19838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52777" y="6021288"/>
                <a:ext cx="3355727" cy="712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000" b="0" dirty="0" err="1" smtClean="0"/>
                  <a:t>Kalman</a:t>
                </a:r>
                <a:r>
                  <a:rPr lang="en-US" altLang="ko-KR" sz="2000" b="0" dirty="0" smtClean="0"/>
                  <a:t> gain(Matrix form) </a:t>
                </a:r>
                <a:br>
                  <a:rPr lang="en-US" altLang="ko-KR" sz="2000" b="0" dirty="0" smtClean="0"/>
                </a:br>
                <a:r>
                  <a:rPr lang="en-US" altLang="ko-KR" sz="2000" b="0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sz="2000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en-US" altLang="ko-KR" sz="2000" b="0" i="1" smtClean="0">
                            <a:latin typeface="Cambria Math"/>
                          </a:rPr>
                          <m:t>−</m:t>
                        </m:r>
                      </m:sup>
                    </m:sSubSup>
                    <m:sSup>
                      <m:sSup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000" b="0" i="1" smtClean="0">
                            <a:latin typeface="Cambria Math"/>
                          </a:rPr>
                          <m:t>𝐻</m:t>
                        </m:r>
                      </m:e>
                      <m:sup>
                        <m:r>
                          <a:rPr lang="en-US" altLang="ko-KR" sz="2000" b="0" i="1" smtClean="0">
                            <a:latin typeface="Cambria Math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ko-KR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altLang="ko-K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ko-KR" sz="2000" b="0" i="1" smtClean="0">
                                    <a:latin typeface="Cambria Math"/>
                                  </a:rPr>
                                  <m:t>𝐻𝑃</m:t>
                                </m:r>
                              </m:e>
                              <m:sub>
                                <m:r>
                                  <a:rPr lang="en-US" altLang="ko-KR" sz="2000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altLang="ko-KR" sz="2000" b="0" i="1" smtClean="0">
                                    <a:latin typeface="Cambria Math"/>
                                  </a:rPr>
                                  <m:t>−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altLang="ko-K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ko-KR" sz="2000" b="0" i="1" smtClean="0">
                                    <a:latin typeface="Cambria Math"/>
                                  </a:rPr>
                                  <m:t>𝐻</m:t>
                                </m:r>
                              </m:e>
                              <m:sup>
                                <m:r>
                                  <a:rPr lang="en-US" altLang="ko-KR" sz="2000" b="0" i="1" smtClean="0">
                                    <a:latin typeface="Cambria Math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ko-KR" sz="20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altLang="ko-KR" sz="2000" b="0" i="1" smtClean="0">
                                <a:latin typeface="Cambria Math"/>
                              </a:rPr>
                              <m:t>𝑅</m:t>
                            </m:r>
                          </m:e>
                        </m:d>
                      </m:e>
                      <m:sup>
                        <m:r>
                          <a:rPr lang="en-US" altLang="ko-KR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ko-KR" altLang="en-US" i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777" y="6021288"/>
                <a:ext cx="3355727" cy="712246"/>
              </a:xfrm>
              <a:prstGeom prst="rect">
                <a:avLst/>
              </a:prstGeom>
              <a:blipFill rotWithShape="1">
                <a:blip r:embed="rId7"/>
                <a:stretch>
                  <a:fillRect l="-2000" t="-3419" b="-1453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 descr="http://www.matlabinuse.com/files/attach/images/2429/103/043/b6af78e7de3f2bc9369d626274a7e4ac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3" t="27198" r="-353" b="55614"/>
          <a:stretch/>
        </p:blipFill>
        <p:spPr bwMode="auto">
          <a:xfrm>
            <a:off x="921986" y="5981367"/>
            <a:ext cx="418419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72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/>
              <a:t>Kalman</a:t>
            </a:r>
            <a:r>
              <a:rPr lang="en-US" altLang="ko-KR" dirty="0"/>
              <a:t> filter </a:t>
            </a:r>
            <a:br>
              <a:rPr lang="en-US" altLang="ko-KR" dirty="0"/>
            </a:br>
            <a:r>
              <a:rPr lang="en-US" altLang="ko-KR" dirty="0"/>
              <a:t>Measurement Update(“Correct”)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2" descr="http://www.matlabinuse.com/files/attach/images/2429/103/043/b6af78e7de3f2bc9369d626274a7e4ac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750" b="19873"/>
          <a:stretch/>
        </p:blipFill>
        <p:spPr bwMode="auto">
          <a:xfrm>
            <a:off x="4932040" y="3054304"/>
            <a:ext cx="418419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15616" y="2132856"/>
                <a:ext cx="3998980" cy="39501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4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𝑓𝑢𝑠𝑒𝑑</m:t>
                          </m:r>
                        </m:sub>
                      </m:sSub>
                      <m:r>
                        <a:rPr lang="en-US" altLang="ko-KR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ko-KR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4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altLang="ko-KR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400" b="0" i="1" smtClean="0"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ko-KR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ko-KR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altLang="ko-KR" sz="2400" b="0" i="1" smtClean="0">
                              <a:latin typeface="Cambria Math"/>
                            </a:rPr>
                            <m:t>𝐻</m:t>
                          </m:r>
                          <m:sSub>
                            <m:sSubPr>
                              <m:ctrlP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2400" b="0" i="1" smtClean="0"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ko-KR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r>
                  <a:rPr lang="en-US" altLang="ko-KR" sz="2000" b="0" dirty="0" smtClean="0"/>
                  <a:t/>
                </a:r>
                <a:br>
                  <a:rPr lang="en-US" altLang="ko-KR" sz="2000" b="0" dirty="0" smtClean="0"/>
                </a:br>
                <a:endParaRPr lang="en-US" altLang="ko-KR" sz="2000" b="0" dirty="0" smtClean="0"/>
              </a:p>
              <a:p>
                <a:endParaRPr lang="en-US" altLang="ko-KR" b="0" i="1" dirty="0" smtClean="0">
                  <a:latin typeface="Cambria Math" panose="02040503050406030204" pitchFamily="18" charset="0"/>
                </a:endParaRPr>
              </a:p>
              <a:p>
                <a:endParaRPr lang="en-US" altLang="ko-KR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𝑓𝑢𝑠𝑒𝑑</m:t>
                          </m:r>
                        </m:sub>
                      </m:sSub>
                      <m:r>
                        <a:rPr lang="en-US" altLang="ko-KR" b="0" i="1" smtClean="0">
                          <a:latin typeface="Cambria Math"/>
                        </a:rPr>
                        <m:t>→ 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altLang="ko-KR" b="0" i="1" smtClean="0">
                          <a:latin typeface="Cambria Math"/>
                        </a:rPr>
                        <m:t>→</m:t>
                      </m:r>
                      <m:sSubSup>
                        <m:sSub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ko-KR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𝑘</m:t>
                          </m:r>
                        </m:sub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−</m:t>
                          </m:r>
                        </m:sup>
                      </m:sSubSup>
                      <m:r>
                        <a:rPr lang="en-US" altLang="ko-KR" b="0" i="1" smtClean="0">
                          <a:latin typeface="Cambria Math"/>
                        </a:rPr>
                        <m:t>,  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altLang="ko-KR" b="0" i="1" smtClean="0">
                          <a:latin typeface="Cambria Math"/>
                        </a:rPr>
                        <m:t>→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altLang="ko-KR" sz="2000" dirty="0" smtClean="0"/>
              </a:p>
              <a:p>
                <a:endParaRPr lang="en-US" altLang="ko-KR" sz="2400" b="1" dirty="0" smtClean="0"/>
              </a:p>
              <a:p>
                <a:pPr/>
                <a:r>
                  <a:rPr lang="en-US" altLang="ko-KR" sz="2400" b="1" dirty="0" smtClean="0"/>
                  <a:t/>
                </a:r>
                <a:br>
                  <a:rPr lang="en-US" altLang="ko-KR" sz="2400" b="1" dirty="0" smtClean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2400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𝑓𝑢𝑠𝑒𝑑</m:t>
                          </m:r>
                        </m:sub>
                        <m:sup>
                          <m:r>
                            <a:rPr lang="en-US" altLang="ko-KR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altLang="ko-KR" sz="2400" b="0" i="1" smtClean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altLang="ko-KR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2400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altLang="ko-KR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altLang="ko-KR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altLang="ko-KR" sz="2400" b="0" i="1" smtClean="0">
                          <a:latin typeface="Cambria Math"/>
                        </a:rPr>
                        <m:t>𝐻</m:t>
                      </m:r>
                      <m:sSubSup>
                        <m:sSubSupPr>
                          <m:ctrlPr>
                            <a:rPr lang="en-US" altLang="ko-KR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2400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ko-KR" sz="2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altLang="ko-KR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r>
                  <a:rPr lang="en-US" altLang="ko-KR" sz="2400" dirty="0" smtClean="0"/>
                  <a:t/>
                </a:r>
                <a:br>
                  <a:rPr lang="en-US" altLang="ko-KR" sz="2400" dirty="0" smtClean="0"/>
                </a:br>
                <a:endParaRPr lang="en-US" altLang="ko-KR" sz="2400" dirty="0" smtClean="0"/>
              </a:p>
              <a:p>
                <a:endParaRPr lang="en-US" altLang="ko-KR" b="0" i="1" dirty="0" smtClean="0">
                  <a:latin typeface="Cambria Math" panose="02040503050406030204" pitchFamily="18" charset="0"/>
                </a:endParaRPr>
              </a:p>
              <a:p>
                <a:endParaRPr lang="en-US" altLang="ko-KR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𝑓𝑢𝑠𝑒𝑑</m:t>
                          </m:r>
                        </m:sub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altLang="ko-KR" b="0" i="1" smtClean="0">
                          <a:latin typeface="Cambria Math"/>
                        </a:rPr>
                        <m:t>→</m:t>
                      </m:r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  <m:oMath xmlns:m="http://schemas.openxmlformats.org/officeDocument/2006/math">
                      <m:sSubSup>
                        <m:sSub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b="0" i="1" smtClean="0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altLang="ko-KR" b="0" i="1" smtClean="0">
                          <a:latin typeface="Cambria Math"/>
                        </a:rPr>
                        <m:t>→</m:t>
                      </m:r>
                      <m:sSubSup>
                        <m:sSubSup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𝑘</m:t>
                          </m:r>
                        </m:sub>
                        <m:sup>
                          <m:r>
                            <a:rPr lang="en-US" altLang="ko-KR" b="0" i="1" smtClean="0">
                              <a:latin typeface="Cambria Math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lang="ko-KR" alt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132856"/>
                <a:ext cx="3998980" cy="3950184"/>
              </a:xfrm>
              <a:prstGeom prst="rect">
                <a:avLst/>
              </a:prstGeom>
              <a:blipFill rotWithShape="0">
                <a:blip r:embed="rId4"/>
                <a:stretch>
                  <a:fillRect l="-3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아래쪽 화살표 5"/>
          <p:cNvSpPr/>
          <p:nvPr/>
        </p:nvSpPr>
        <p:spPr>
          <a:xfrm>
            <a:off x="1475656" y="2766272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1475656" y="5013176"/>
            <a:ext cx="28803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오른쪽 화살표 13"/>
          <p:cNvSpPr/>
          <p:nvPr/>
        </p:nvSpPr>
        <p:spPr>
          <a:xfrm>
            <a:off x="4552730" y="3391468"/>
            <a:ext cx="758620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81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More…?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2B01-6F87-415A-8643-BC9D99AB8937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540226"/>
            <a:ext cx="3678826" cy="489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968337"/>
            <a:ext cx="1152128" cy="171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0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투명도">
  <a:themeElements>
    <a:clrScheme name="투명도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클래식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투명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951</TotalTime>
  <Words>426</Words>
  <Application>Microsoft Office PowerPoint</Application>
  <PresentationFormat>화면 슬라이드 쇼(4:3)</PresentationFormat>
  <Paragraphs>163</Paragraphs>
  <Slides>15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돋움</vt:lpstr>
      <vt:lpstr>맑은 고딕</vt:lpstr>
      <vt:lpstr>Arial</vt:lpstr>
      <vt:lpstr>Cambria Math</vt:lpstr>
      <vt:lpstr>Wingdings</vt:lpstr>
      <vt:lpstr>투명도</vt:lpstr>
      <vt:lpstr>Kalman filter</vt:lpstr>
      <vt:lpstr>Kalman filter?</vt:lpstr>
      <vt:lpstr>An optimal recursive data processing</vt:lpstr>
      <vt:lpstr>An optimal recursive data processing</vt:lpstr>
      <vt:lpstr>Kalman filter - Overview</vt:lpstr>
      <vt:lpstr>Kalman filter – Example </vt:lpstr>
      <vt:lpstr>Kalman filter – Noise?</vt:lpstr>
      <vt:lpstr>Kalman filter – State Space Model</vt:lpstr>
      <vt:lpstr>Kalman filter  Time Update(“Predict”)</vt:lpstr>
      <vt:lpstr>Kalman filter – Normal distribution</vt:lpstr>
      <vt:lpstr>Kalman filter – Normal distribution</vt:lpstr>
      <vt:lpstr>Kalman filter  Measurement Update(“Correct”) </vt:lpstr>
      <vt:lpstr>Kalman filter  Measurement Update(“Correct”) </vt:lpstr>
      <vt:lpstr>Kalman filter  Measurement Update(“Correct”) </vt:lpstr>
      <vt:lpstr>More…?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Kalman filter</dc:title>
  <dc:creator>ByungjoKim</dc:creator>
  <cp:lastModifiedBy>raboM</cp:lastModifiedBy>
  <cp:revision>86</cp:revision>
  <cp:lastPrinted>2014-07-23T05:03:11Z</cp:lastPrinted>
  <dcterms:created xsi:type="dcterms:W3CDTF">2014-07-22T11:51:14Z</dcterms:created>
  <dcterms:modified xsi:type="dcterms:W3CDTF">2014-08-06T07:06:00Z</dcterms:modified>
</cp:coreProperties>
</file>