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57" r:id="rId3"/>
    <p:sldId id="277" r:id="rId4"/>
    <p:sldId id="258" r:id="rId5"/>
    <p:sldId id="259" r:id="rId6"/>
    <p:sldId id="260" r:id="rId7"/>
    <p:sldId id="261" r:id="rId8"/>
    <p:sldId id="262" r:id="rId9"/>
    <p:sldId id="276" r:id="rId10"/>
    <p:sldId id="263" r:id="rId11"/>
    <p:sldId id="264" r:id="rId12"/>
    <p:sldId id="266" r:id="rId13"/>
    <p:sldId id="267" r:id="rId14"/>
    <p:sldId id="270" r:id="rId15"/>
    <p:sldId id="268" r:id="rId16"/>
    <p:sldId id="271" r:id="rId17"/>
    <p:sldId id="272" r:id="rId18"/>
    <p:sldId id="273" r:id="rId19"/>
    <p:sldId id="274" r:id="rId20"/>
    <p:sldId id="269" r:id="rId21"/>
    <p:sldId id="275" r:id="rId22"/>
  </p:sldIdLst>
  <p:sldSz cx="12192000" cy="6858000"/>
  <p:notesSz cx="6792913" cy="992505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115" autoAdjust="0"/>
    <p:restoredTop sz="94660"/>
  </p:normalViewPr>
  <p:slideViewPr>
    <p:cSldViewPr snapToGrid="0" showGuides="1">
      <p:cViewPr varScale="1">
        <p:scale>
          <a:sx n="113" d="100"/>
          <a:sy n="113" d="100"/>
        </p:scale>
        <p:origin x="13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2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32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5E0F78-5BD7-4F1F-A6B0-760398452EDE}" type="datetimeFigureOut">
              <a:rPr lang="ko-KR" altLang="en-US" smtClean="0"/>
              <a:t>2014-01-27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4713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4013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32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8100" y="9428163"/>
            <a:ext cx="29432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0DE906-C5E4-4481-9E47-A09AEC0C11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84883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0DE906-C5E4-4481-9E47-A09AEC0C1112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37677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FA7D1-EBA8-4252-87AA-18E0D8F7BAB1}" type="datetime1">
              <a:rPr lang="ko-KR" altLang="en-US" smtClean="0"/>
              <a:t>2014-01-27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74388-47A2-4FE4-A567-0C28AF019C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1515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14719-FDC3-4C2F-885A-F39864B8B39C}" type="datetime1">
              <a:rPr lang="ko-KR" altLang="en-US" smtClean="0"/>
              <a:t>2014-01-27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74388-47A2-4FE4-A567-0C28AF019C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3897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ABA03-7995-4A20-90D7-791035AF09F6}" type="datetime1">
              <a:rPr lang="ko-KR" altLang="en-US" smtClean="0"/>
              <a:t>2014-01-27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74388-47A2-4FE4-A567-0C28AF019C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9819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49C1D-09FC-4F4B-9530-2C0B2A622438}" type="datetime1">
              <a:rPr lang="ko-KR" altLang="en-US" smtClean="0"/>
              <a:t>2014-01-27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74388-47A2-4FE4-A567-0C28AF019C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658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2785B-FBA0-4CDC-B062-567AFE4F8A11}" type="datetime1">
              <a:rPr lang="ko-KR" altLang="en-US" smtClean="0"/>
              <a:t>2014-01-27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74388-47A2-4FE4-A567-0C28AF019C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5797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537AB-391F-416D-B62C-B2C5F6D86DA5}" type="datetime1">
              <a:rPr lang="ko-KR" altLang="en-US" smtClean="0"/>
              <a:t>2014-01-27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74388-47A2-4FE4-A567-0C28AF019C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3547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D155D-5A50-4F16-BB93-584B8F3DF6BC}" type="datetime1">
              <a:rPr lang="ko-KR" altLang="en-US" smtClean="0"/>
              <a:t>2014-01-27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74388-47A2-4FE4-A567-0C28AF019C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4599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82C76-CE04-4F14-A17C-A0076308E63E}" type="datetime1">
              <a:rPr lang="ko-KR" altLang="en-US" smtClean="0"/>
              <a:t>2014-01-27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74388-47A2-4FE4-A567-0C28AF019C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6862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E829E-22DF-40AB-AB6D-94DD2C281B41}" type="datetime1">
              <a:rPr lang="ko-KR" altLang="en-US" smtClean="0"/>
              <a:t>2014-01-27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74388-47A2-4FE4-A567-0C28AF019C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5040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E7AF5-C0DB-4CE9-A522-478AA08067FA}" type="datetime1">
              <a:rPr lang="ko-KR" altLang="en-US" smtClean="0"/>
              <a:t>2014-01-27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74388-47A2-4FE4-A567-0C28AF019C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7429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F215D-6763-4827-BA79-C77713742202}" type="datetime1">
              <a:rPr lang="ko-KR" altLang="en-US" smtClean="0"/>
              <a:t>2014-01-27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74388-47A2-4FE4-A567-0C28AF019C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7030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6237DC-B1C1-4FF6-84F8-0B64CA52E9E9}" type="datetime1">
              <a:rPr lang="ko-KR" altLang="en-US" smtClean="0"/>
              <a:t>2014-01-27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74388-47A2-4FE4-A567-0C28AF019C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2615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AUTOSAR Technical Overview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ko-KR" dirty="0" smtClean="0"/>
          </a:p>
          <a:p>
            <a:r>
              <a:rPr lang="en-US" altLang="ko-KR" dirty="0" err="1" smtClean="0"/>
              <a:t>Jihun</a:t>
            </a:r>
            <a:r>
              <a:rPr lang="en-US" altLang="ko-KR" dirty="0" smtClean="0"/>
              <a:t> Ha</a:t>
            </a:r>
          </a:p>
          <a:p>
            <a:r>
              <a:rPr lang="en-US" altLang="ko-KR" dirty="0" smtClean="0"/>
              <a:t>Korea University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74388-47A2-4FE4-A567-0C28AF019CDF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2399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Increasing Complexity in Vehicle Development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48287" y="1825625"/>
            <a:ext cx="7295426" cy="4351338"/>
          </a:xfrm>
          <a:prstGeom prst="rect">
            <a:avLst/>
          </a:prstGeom>
        </p:spPr>
      </p:pic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74388-47A2-4FE4-A567-0C28AF019CDF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3366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200" dirty="0" smtClean="0"/>
              <a:t>Example news</a:t>
            </a:r>
            <a:br>
              <a:rPr lang="en-US" altLang="ko-KR" sz="3200" dirty="0" smtClean="0"/>
            </a:br>
            <a:r>
              <a:rPr lang="en-US" altLang="ko-KR" sz="3200" dirty="0"/>
              <a:t>- Calling all </a:t>
            </a:r>
            <a:r>
              <a:rPr lang="en-US" altLang="ko-KR" sz="3200" dirty="0" err="1"/>
              <a:t>petrolheads</a:t>
            </a:r>
            <a:r>
              <a:rPr lang="en-US" altLang="ko-KR" sz="3200" dirty="0"/>
              <a:t>: Configurable aftermarket ECUs for sale!</a:t>
            </a:r>
            <a:endParaRPr lang="ko-KR" altLang="en-US" sz="3200" dirty="0"/>
          </a:p>
        </p:txBody>
      </p:sp>
      <p:pic>
        <p:nvPicPr>
          <p:cNvPr id="1026" name="Picture 2" descr="http://freescalehome.files.wordpress.com/2011/06/power_architecture_qorivva_mpc5634_ecu_ics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6043" y="1825625"/>
            <a:ext cx="5819914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74388-47A2-4FE4-A567-0C28AF019CDF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069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Why do we need AUTOSAR?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AUTOSAR (</a:t>
            </a:r>
            <a:r>
              <a:rPr lang="en-US" altLang="ko-KR" dirty="0" err="1"/>
              <a:t>AUTomotive</a:t>
            </a:r>
            <a:r>
              <a:rPr lang="en-US" altLang="ko-KR" dirty="0"/>
              <a:t> Open System Architecture)</a:t>
            </a:r>
          </a:p>
          <a:p>
            <a:pPr lvl="1"/>
            <a:r>
              <a:rPr lang="en-US" altLang="ko-KR" dirty="0"/>
              <a:t>A partnership of automotive manufacturers and suppliers </a:t>
            </a:r>
          </a:p>
          <a:p>
            <a:pPr lvl="1"/>
            <a:r>
              <a:rPr lang="en-US" altLang="ko-KR" dirty="0"/>
              <a:t>Purpose: to develop and establish a de-facto open industry standard for automotive E/E </a:t>
            </a:r>
            <a:r>
              <a:rPr lang="en-US" altLang="ko-KR" dirty="0" smtClean="0"/>
              <a:t>architectures</a:t>
            </a:r>
            <a:endParaRPr lang="en-US" altLang="ko-KR" dirty="0"/>
          </a:p>
          <a:p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909" y="3429000"/>
            <a:ext cx="9855200" cy="2928018"/>
          </a:xfrm>
          <a:prstGeom prst="rect">
            <a:avLst/>
          </a:prstGeom>
        </p:spPr>
      </p:pic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74388-47A2-4FE4-A567-0C28AF019CDF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499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Why do we need AUTOSAR?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Main motivations</a:t>
            </a:r>
            <a:endParaRPr lang="en-US" altLang="ko-KR" dirty="0"/>
          </a:p>
          <a:p>
            <a:pPr lvl="1"/>
            <a:r>
              <a:rPr lang="en-US" altLang="ko-KR" dirty="0"/>
              <a:t>Manage increasing E/E complexity associated with growth in functional scope</a:t>
            </a:r>
          </a:p>
          <a:p>
            <a:pPr lvl="1"/>
            <a:r>
              <a:rPr lang="en-US" altLang="ko-KR" dirty="0"/>
              <a:t>Improve flexibility for product modification, upgrade and update</a:t>
            </a:r>
          </a:p>
          <a:p>
            <a:pPr lvl="1"/>
            <a:r>
              <a:rPr lang="en-US" altLang="ko-KR" dirty="0"/>
              <a:t>Improve scalability of solutions within and across product lines</a:t>
            </a:r>
          </a:p>
          <a:p>
            <a:pPr lvl="1"/>
            <a:r>
              <a:rPr lang="en-US" altLang="ko-KR" dirty="0"/>
              <a:t>Improve quality and reliability of E/E systems</a:t>
            </a:r>
          </a:p>
          <a:p>
            <a:pPr lvl="1"/>
            <a:r>
              <a:rPr lang="en-US" altLang="ko-KR" dirty="0"/>
              <a:t>Enable detection of errors in early design </a:t>
            </a:r>
            <a:r>
              <a:rPr lang="en-US" altLang="ko-KR" dirty="0" smtClean="0"/>
              <a:t>phases</a:t>
            </a:r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74388-47A2-4FE4-A567-0C28AF019CDF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4543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Why do we need AUTOSAR?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Main Goals</a:t>
            </a:r>
            <a:endParaRPr lang="en-US" altLang="ko-KR" dirty="0"/>
          </a:p>
          <a:p>
            <a:pPr lvl="1"/>
            <a:r>
              <a:rPr lang="en-US" altLang="ko-KR" dirty="0"/>
              <a:t>Fulfillment of future vehicle requirements, such </a:t>
            </a:r>
            <a:r>
              <a:rPr lang="en-US" altLang="ko-KR" dirty="0" smtClean="0"/>
              <a:t>as, availability </a:t>
            </a:r>
            <a:r>
              <a:rPr lang="en-US" altLang="ko-KR" dirty="0"/>
              <a:t>and safety, SW upgrades/ updates </a:t>
            </a:r>
            <a:r>
              <a:rPr lang="en-US" altLang="ko-KR" dirty="0" smtClean="0"/>
              <a:t>and maintainability</a:t>
            </a:r>
            <a:endParaRPr lang="en-US" altLang="ko-KR" dirty="0"/>
          </a:p>
          <a:p>
            <a:pPr lvl="1"/>
            <a:r>
              <a:rPr lang="en-US" altLang="ko-KR" dirty="0" smtClean="0"/>
              <a:t>Increased </a:t>
            </a:r>
            <a:r>
              <a:rPr lang="en-US" altLang="ko-KR" dirty="0"/>
              <a:t>scalability and flexibility to integrate and </a:t>
            </a:r>
            <a:r>
              <a:rPr lang="en-US" altLang="ko-KR" dirty="0" smtClean="0"/>
              <a:t>transfer functions</a:t>
            </a:r>
            <a:endParaRPr lang="en-US" altLang="ko-KR" dirty="0"/>
          </a:p>
          <a:p>
            <a:pPr lvl="1"/>
            <a:r>
              <a:rPr lang="en-US" altLang="ko-KR" dirty="0" smtClean="0"/>
              <a:t>Higher </a:t>
            </a:r>
            <a:r>
              <a:rPr lang="en-US" altLang="ko-KR" dirty="0"/>
              <a:t>penetration of "Commercial off the Shelf" SW </a:t>
            </a:r>
            <a:r>
              <a:rPr lang="en-US" altLang="ko-KR" dirty="0" smtClean="0"/>
              <a:t>and HW </a:t>
            </a:r>
            <a:r>
              <a:rPr lang="en-US" altLang="ko-KR" dirty="0"/>
              <a:t>components across product lines</a:t>
            </a:r>
          </a:p>
          <a:p>
            <a:pPr lvl="1"/>
            <a:r>
              <a:rPr lang="en-US" altLang="ko-KR" dirty="0" smtClean="0"/>
              <a:t>Improved </a:t>
            </a:r>
            <a:r>
              <a:rPr lang="en-US" altLang="ko-KR" dirty="0"/>
              <a:t>containment of product and process </a:t>
            </a:r>
            <a:r>
              <a:rPr lang="en-US" altLang="ko-KR" dirty="0" smtClean="0"/>
              <a:t>complexity and </a:t>
            </a:r>
            <a:r>
              <a:rPr lang="en-US" altLang="ko-KR" dirty="0"/>
              <a:t>risk</a:t>
            </a:r>
          </a:p>
          <a:p>
            <a:pPr lvl="1"/>
            <a:r>
              <a:rPr lang="en-US" altLang="ko-KR" dirty="0" smtClean="0"/>
              <a:t>Cost </a:t>
            </a:r>
            <a:r>
              <a:rPr lang="en-US" altLang="ko-KR" dirty="0"/>
              <a:t>optimization of scalable systems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74388-47A2-4FE4-A567-0C28AF019CDF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945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AUTOSAR’s Layered Architecture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53122" y="1825625"/>
            <a:ext cx="8285756" cy="4351338"/>
          </a:xfrm>
          <a:prstGeom prst="rect">
            <a:avLst/>
          </a:prstGeom>
        </p:spPr>
      </p:pic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74388-47A2-4FE4-A567-0C28AF019CDF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4162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/>
              <a:t>Benefits of Standardized Software Architecture</a:t>
            </a:r>
            <a:br>
              <a:rPr lang="en-US" altLang="ko-KR" sz="3600" dirty="0"/>
            </a:br>
            <a:r>
              <a:rPr lang="en-US" altLang="ko-KR" sz="3600" dirty="0" smtClean="0"/>
              <a:t>- Re-Usability </a:t>
            </a:r>
            <a:r>
              <a:rPr lang="en-US" altLang="ko-KR" sz="3600" dirty="0"/>
              <a:t>of BSW Modules and SW Components</a:t>
            </a:r>
            <a:endParaRPr lang="ko-KR" altLang="en-US" sz="3600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30025" y="1825625"/>
            <a:ext cx="6931950" cy="4351338"/>
          </a:xfrm>
          <a:prstGeom prst="rect">
            <a:avLst/>
          </a:prstGeom>
        </p:spPr>
      </p:pic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74388-47A2-4FE4-A567-0C28AF019CDF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9261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AUTOSAR Methodology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/>
              <a:t>AUTOSAR defines a standardized methodology how to deploy SW on an ECU</a:t>
            </a:r>
            <a:r>
              <a:rPr lang="en-US" altLang="ko-KR" sz="2400" dirty="0" smtClean="0"/>
              <a:t>.</a:t>
            </a:r>
          </a:p>
          <a:p>
            <a:endParaRPr lang="ko-KR" altLang="en-US" sz="24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5853" y="2222714"/>
            <a:ext cx="7660294" cy="4635286"/>
          </a:xfrm>
          <a:prstGeom prst="rect">
            <a:avLst/>
          </a:prstGeom>
        </p:spPr>
      </p:pic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74388-47A2-4FE4-A567-0C28AF019CDF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9338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AUTOSAR Software Components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Fundamental design concept is </a:t>
            </a:r>
            <a:r>
              <a:rPr lang="en-US" altLang="ko-KR" b="1" dirty="0" smtClean="0"/>
              <a:t>separation between </a:t>
            </a:r>
            <a:r>
              <a:rPr lang="en-US" altLang="ko-KR" b="1" dirty="0"/>
              <a:t>infrastructure and application</a:t>
            </a:r>
          </a:p>
          <a:p>
            <a:r>
              <a:rPr lang="en-US" altLang="ko-KR" dirty="0" smtClean="0"/>
              <a:t>Application </a:t>
            </a:r>
            <a:r>
              <a:rPr lang="en-US" altLang="ko-KR" dirty="0"/>
              <a:t>consists of interconnected </a:t>
            </a:r>
            <a:r>
              <a:rPr lang="en-US" altLang="ko-KR" dirty="0" smtClean="0"/>
              <a:t>software components</a:t>
            </a:r>
            <a:endParaRPr lang="en-US" altLang="ko-KR" dirty="0"/>
          </a:p>
          <a:p>
            <a:r>
              <a:rPr lang="en-US" altLang="ko-KR" dirty="0" smtClean="0"/>
              <a:t>Atomic </a:t>
            </a:r>
            <a:r>
              <a:rPr lang="en-US" altLang="ko-KR" dirty="0"/>
              <a:t>software component: a </a:t>
            </a:r>
            <a:r>
              <a:rPr lang="en-US" altLang="ko-KR" dirty="0" smtClean="0"/>
              <a:t>software component </a:t>
            </a:r>
            <a:r>
              <a:rPr lang="en-US" altLang="ko-KR" dirty="0"/>
              <a:t>can not be distributed over </a:t>
            </a:r>
            <a:r>
              <a:rPr lang="en-US" altLang="ko-KR" dirty="0" smtClean="0"/>
              <a:t>several ECUs</a:t>
            </a:r>
            <a:endParaRPr lang="en-US" altLang="ko-KR" dirty="0"/>
          </a:p>
          <a:p>
            <a:r>
              <a:rPr lang="en-US" altLang="ko-KR" dirty="0" smtClean="0"/>
              <a:t>AUTOSAR </a:t>
            </a:r>
            <a:r>
              <a:rPr lang="en-US" altLang="ko-KR" dirty="0"/>
              <a:t>software component implementation </a:t>
            </a:r>
            <a:r>
              <a:rPr lang="en-US" altLang="ko-KR" dirty="0" smtClean="0"/>
              <a:t>is independent </a:t>
            </a:r>
            <a:r>
              <a:rPr lang="en-US" altLang="ko-KR" dirty="0"/>
              <a:t>from the infrastructure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74388-47A2-4FE4-A567-0C28AF019CDF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3389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Communication Patterns</a:t>
            </a:r>
            <a:endParaRPr lang="ko-KR" altLang="en-US" dirty="0"/>
          </a:p>
        </p:txBody>
      </p:sp>
      <p:pic>
        <p:nvPicPr>
          <p:cNvPr id="6" name="내용 개체 틀 5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692098"/>
            <a:ext cx="5181600" cy="2618391"/>
          </a:xfrm>
          <a:prstGeom prst="rect">
            <a:avLst/>
          </a:prstGeom>
        </p:spPr>
      </p:pic>
      <p:sp>
        <p:nvSpPr>
          <p:cNvPr id="5" name="내용 개체 틀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ko-KR" dirty="0" smtClean="0"/>
              <a:t>Client-Server</a:t>
            </a:r>
          </a:p>
          <a:p>
            <a:pPr lvl="1"/>
            <a:r>
              <a:rPr lang="en-US" altLang="ko-KR" dirty="0" smtClean="0"/>
              <a:t>Server: provider of service</a:t>
            </a:r>
          </a:p>
          <a:p>
            <a:pPr lvl="1"/>
            <a:r>
              <a:rPr lang="en-US" altLang="ko-KR" dirty="0" smtClean="0"/>
              <a:t>Client: user of service</a:t>
            </a:r>
          </a:p>
          <a:p>
            <a:pPr lvl="1"/>
            <a:r>
              <a:rPr lang="en-US" altLang="ko-KR" dirty="0" smtClean="0"/>
              <a:t>Client initiates communication</a:t>
            </a:r>
          </a:p>
          <a:p>
            <a:pPr lvl="1"/>
            <a:r>
              <a:rPr lang="en-US" altLang="ko-KR" dirty="0" smtClean="0"/>
              <a:t>Single component can be server and client</a:t>
            </a:r>
          </a:p>
          <a:p>
            <a:pPr lvl="1"/>
            <a:r>
              <a:rPr lang="en-US" altLang="ko-KR" dirty="0" smtClean="0"/>
              <a:t>Synchronous and asynchronous communication is possible</a:t>
            </a:r>
            <a:endParaRPr lang="ko-KR" altLang="en-US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74388-47A2-4FE4-A567-0C28AF019CDF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3971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Communication Patterns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ko-KR" dirty="0" smtClean="0"/>
              <a:t>Sender-Receiver</a:t>
            </a:r>
          </a:p>
          <a:p>
            <a:pPr lvl="1"/>
            <a:r>
              <a:rPr lang="en-US" altLang="ko-KR" dirty="0" smtClean="0"/>
              <a:t>Asynchronous distribution of information</a:t>
            </a:r>
          </a:p>
          <a:p>
            <a:pPr lvl="1"/>
            <a:r>
              <a:rPr lang="en-US" altLang="ko-KR" dirty="0" smtClean="0"/>
              <a:t>No response from receivers</a:t>
            </a:r>
          </a:p>
          <a:p>
            <a:pPr lvl="1"/>
            <a:r>
              <a:rPr lang="en-US" altLang="ko-KR" dirty="0" smtClean="0"/>
              <a:t>Sender does not know the number or identity of the receivers</a:t>
            </a:r>
          </a:p>
        </p:txBody>
      </p:sp>
      <p:pic>
        <p:nvPicPr>
          <p:cNvPr id="7" name="내용 개체 틀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787016"/>
            <a:ext cx="5181600" cy="2428556"/>
          </a:xfrm>
          <a:prstGeom prst="rect">
            <a:avLst/>
          </a:prstGeom>
        </p:spPr>
      </p:pic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74388-47A2-4FE4-A567-0C28AF019CDF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0563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Example</a:t>
            </a:r>
            <a:endParaRPr lang="ko-KR" altLang="en-US" dirty="0"/>
          </a:p>
        </p:txBody>
      </p:sp>
      <p:pic>
        <p:nvPicPr>
          <p:cNvPr id="7" name="내용 개체 틀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29036"/>
            <a:ext cx="10515600" cy="4344516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74388-47A2-4FE4-A567-0C28AF019CDF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6794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Layered Software Architecture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0347" y="1825625"/>
            <a:ext cx="7191305" cy="4351338"/>
          </a:xfrm>
          <a:prstGeom prst="rect">
            <a:avLst/>
          </a:prstGeom>
        </p:spPr>
      </p:pic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74388-47A2-4FE4-A567-0C28AF019CDF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3279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Layered Software Architecture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>
          <a:xfrm>
            <a:off x="838200" y="4083465"/>
            <a:ext cx="10515600" cy="2093498"/>
          </a:xfrm>
        </p:spPr>
        <p:txBody>
          <a:bodyPr/>
          <a:lstStyle/>
          <a:p>
            <a:r>
              <a:rPr lang="en-US" altLang="ko-KR" dirty="0"/>
              <a:t>Microcontroller Abstraction Layer:</a:t>
            </a:r>
          </a:p>
          <a:p>
            <a:pPr lvl="1"/>
            <a:r>
              <a:rPr lang="en-US" altLang="ko-KR" dirty="0" smtClean="0"/>
              <a:t>Lowest </a:t>
            </a:r>
            <a:r>
              <a:rPr lang="en-US" altLang="ko-KR" dirty="0"/>
              <a:t>software layer of the Basic Software</a:t>
            </a:r>
          </a:p>
          <a:p>
            <a:pPr lvl="1"/>
            <a:r>
              <a:rPr lang="en-US" altLang="ko-KR" dirty="0" smtClean="0"/>
              <a:t>Makes </a:t>
            </a:r>
            <a:r>
              <a:rPr lang="en-US" altLang="ko-KR" dirty="0"/>
              <a:t>higher software independent of Microcontroller</a:t>
            </a:r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6000" y="1772859"/>
            <a:ext cx="3600000" cy="2228435"/>
          </a:xfrm>
          <a:prstGeom prst="rect">
            <a:avLst/>
          </a:prstGeom>
        </p:spPr>
      </p:pic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74388-47A2-4FE4-A567-0C28AF019CDF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8255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Layered Software Architecture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>
          <a:xfrm>
            <a:off x="838200" y="4083465"/>
            <a:ext cx="10515600" cy="2093498"/>
          </a:xfrm>
        </p:spPr>
        <p:txBody>
          <a:bodyPr>
            <a:normAutofit/>
          </a:bodyPr>
          <a:lstStyle/>
          <a:p>
            <a:r>
              <a:rPr lang="en-US" altLang="ko-KR" dirty="0"/>
              <a:t>ECU Abstraction Layer:</a:t>
            </a:r>
          </a:p>
          <a:p>
            <a:pPr lvl="1"/>
            <a:r>
              <a:rPr lang="en-US" altLang="ko-KR" dirty="0" smtClean="0"/>
              <a:t>Interfaces </a:t>
            </a:r>
            <a:r>
              <a:rPr lang="en-US" altLang="ko-KR" dirty="0"/>
              <a:t>the drivers of Microcontroller </a:t>
            </a:r>
            <a:r>
              <a:rPr lang="en-US" altLang="ko-KR" dirty="0" smtClean="0"/>
              <a:t>Abstraction Layer</a:t>
            </a:r>
            <a:endParaRPr lang="en-US" altLang="ko-KR" dirty="0"/>
          </a:p>
          <a:p>
            <a:pPr lvl="1"/>
            <a:r>
              <a:rPr lang="en-US" altLang="ko-KR" dirty="0" smtClean="0"/>
              <a:t>Makes </a:t>
            </a:r>
            <a:r>
              <a:rPr lang="en-US" altLang="ko-KR" dirty="0"/>
              <a:t>higher software layers independent of </a:t>
            </a:r>
            <a:r>
              <a:rPr lang="en-US" altLang="ko-KR" dirty="0" smtClean="0"/>
              <a:t>ECU hardware </a:t>
            </a:r>
            <a:r>
              <a:rPr lang="en-US" altLang="ko-KR" dirty="0"/>
              <a:t>layout</a:t>
            </a:r>
          </a:p>
          <a:p>
            <a:pPr lvl="1"/>
            <a:r>
              <a:rPr lang="en-US" altLang="ko-KR" dirty="0" smtClean="0"/>
              <a:t>Offers </a:t>
            </a:r>
            <a:r>
              <a:rPr lang="en-US" altLang="ko-KR" dirty="0"/>
              <a:t>access to I/O Signals</a:t>
            </a: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6000" y="1772859"/>
            <a:ext cx="3600000" cy="2228434"/>
          </a:xfrm>
          <a:prstGeom prst="rect">
            <a:avLst/>
          </a:prstGeom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74388-47A2-4FE4-A567-0C28AF019CDF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7512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Layered Software Architecture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>
          <a:xfrm>
            <a:off x="838200" y="4083465"/>
            <a:ext cx="10515600" cy="2093498"/>
          </a:xfrm>
        </p:spPr>
        <p:txBody>
          <a:bodyPr>
            <a:normAutofit/>
          </a:bodyPr>
          <a:lstStyle/>
          <a:p>
            <a:r>
              <a:rPr lang="en-US" altLang="ko-KR" dirty="0"/>
              <a:t>Service Layer:</a:t>
            </a:r>
          </a:p>
          <a:p>
            <a:pPr lvl="1"/>
            <a:r>
              <a:rPr lang="en-US" altLang="ko-KR" dirty="0" smtClean="0"/>
              <a:t>Highest </a:t>
            </a:r>
            <a:r>
              <a:rPr lang="en-US" altLang="ko-KR" dirty="0"/>
              <a:t>layer of the Basic </a:t>
            </a:r>
            <a:r>
              <a:rPr lang="en-US" altLang="ko-KR" dirty="0" smtClean="0"/>
              <a:t>Software</a:t>
            </a:r>
          </a:p>
          <a:p>
            <a:pPr lvl="1"/>
            <a:r>
              <a:rPr lang="en-US" altLang="ko-KR" dirty="0" smtClean="0"/>
              <a:t>Offers </a:t>
            </a:r>
            <a:r>
              <a:rPr lang="en-US" altLang="ko-KR" dirty="0"/>
              <a:t>Memory Services, Diagnostic Services, ECU </a:t>
            </a:r>
            <a:r>
              <a:rPr lang="en-US" altLang="ko-KR" dirty="0" smtClean="0"/>
              <a:t>state management</a:t>
            </a:r>
            <a:endParaRPr lang="en-US" altLang="ko-KR" dirty="0"/>
          </a:p>
          <a:p>
            <a:pPr lvl="1"/>
            <a:r>
              <a:rPr lang="en-US" altLang="ko-KR" dirty="0" smtClean="0"/>
              <a:t>Provides </a:t>
            </a:r>
            <a:r>
              <a:rPr lang="en-US" altLang="ko-KR" dirty="0"/>
              <a:t>basic services for application and </a:t>
            </a:r>
            <a:r>
              <a:rPr lang="en-US" altLang="ko-KR" dirty="0" smtClean="0"/>
              <a:t>basic software </a:t>
            </a:r>
            <a:r>
              <a:rPr lang="en-US" altLang="ko-KR" dirty="0"/>
              <a:t>modules</a:t>
            </a: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6000" y="1795532"/>
            <a:ext cx="3600000" cy="2183088"/>
          </a:xfrm>
          <a:prstGeom prst="rect">
            <a:avLst/>
          </a:prstGeom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74388-47A2-4FE4-A567-0C28AF019CDF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0195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Layered Software Architecture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>
          <a:xfrm>
            <a:off x="838200" y="4083465"/>
            <a:ext cx="10515600" cy="2093498"/>
          </a:xfrm>
        </p:spPr>
        <p:txBody>
          <a:bodyPr>
            <a:normAutofit/>
          </a:bodyPr>
          <a:lstStyle/>
          <a:p>
            <a:r>
              <a:rPr lang="en-US" altLang="ko-KR" dirty="0"/>
              <a:t>Runtime Environment:</a:t>
            </a:r>
          </a:p>
          <a:p>
            <a:pPr lvl="1"/>
            <a:r>
              <a:rPr lang="en-US" altLang="ko-KR" dirty="0" smtClean="0"/>
              <a:t>Middleware </a:t>
            </a:r>
            <a:r>
              <a:rPr lang="en-US" altLang="ko-KR" dirty="0"/>
              <a:t>Layer</a:t>
            </a:r>
          </a:p>
          <a:p>
            <a:pPr lvl="1"/>
            <a:r>
              <a:rPr lang="en-US" altLang="ko-KR" dirty="0" smtClean="0"/>
              <a:t>Provides </a:t>
            </a:r>
            <a:r>
              <a:rPr lang="en-US" altLang="ko-KR" dirty="0"/>
              <a:t>communication services for the </a:t>
            </a:r>
            <a:r>
              <a:rPr lang="en-US" altLang="ko-KR" dirty="0" smtClean="0"/>
              <a:t>application software</a:t>
            </a:r>
            <a:endParaRPr lang="en-US" altLang="ko-KR" dirty="0"/>
          </a:p>
          <a:p>
            <a:pPr lvl="1"/>
            <a:r>
              <a:rPr lang="en-US" altLang="ko-KR" dirty="0" smtClean="0"/>
              <a:t>Makes </a:t>
            </a:r>
            <a:r>
              <a:rPr lang="en-US" altLang="ko-KR" dirty="0"/>
              <a:t>AUTOSAR Software Components </a:t>
            </a:r>
            <a:r>
              <a:rPr lang="en-US" altLang="ko-KR" dirty="0" smtClean="0"/>
              <a:t>independent from </a:t>
            </a:r>
            <a:r>
              <a:rPr lang="en-US" altLang="ko-KR" dirty="0"/>
              <a:t>the mapping to a specific ECU</a:t>
            </a: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6000" y="1795532"/>
            <a:ext cx="3600000" cy="2183088"/>
          </a:xfrm>
          <a:prstGeom prst="rect">
            <a:avLst/>
          </a:prstGeom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74388-47A2-4FE4-A567-0C28AF019CDF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6459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Layered Software Architecture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>
          <a:xfrm>
            <a:off x="838200" y="4083465"/>
            <a:ext cx="10515600" cy="2093498"/>
          </a:xfrm>
        </p:spPr>
        <p:txBody>
          <a:bodyPr/>
          <a:lstStyle/>
          <a:p>
            <a:r>
              <a:rPr lang="en-US" altLang="ko-KR" dirty="0"/>
              <a:t>Application Layer:</a:t>
            </a:r>
          </a:p>
          <a:p>
            <a:pPr lvl="1"/>
            <a:r>
              <a:rPr lang="en-US" altLang="ko-KR" dirty="0" smtClean="0"/>
              <a:t>“Component </a:t>
            </a:r>
            <a:r>
              <a:rPr lang="en-US" altLang="ko-KR" dirty="0"/>
              <a:t>style”</a:t>
            </a:r>
          </a:p>
          <a:p>
            <a:pPr lvl="1"/>
            <a:r>
              <a:rPr lang="en-US" altLang="ko-KR" dirty="0" smtClean="0"/>
              <a:t>Software </a:t>
            </a:r>
            <a:r>
              <a:rPr lang="en-US" altLang="ko-KR" dirty="0"/>
              <a:t>components communicate with </a:t>
            </a:r>
            <a:r>
              <a:rPr lang="en-US" altLang="ko-KR" dirty="0" smtClean="0"/>
              <a:t>other components </a:t>
            </a:r>
            <a:r>
              <a:rPr lang="en-US" altLang="ko-KR" dirty="0"/>
              <a:t>and/or services via the RTE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6000" y="1690688"/>
            <a:ext cx="3600000" cy="2178300"/>
          </a:xfrm>
          <a:prstGeom prst="rect">
            <a:avLst/>
          </a:prstGeom>
        </p:spPr>
      </p:pic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74388-47A2-4FE4-A567-0C28AF019CDF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5999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AUTOSAR Basic Software</a:t>
            </a:r>
            <a:endParaRPr lang="ko-KR" altLang="en-US" dirty="0"/>
          </a:p>
        </p:txBody>
      </p:sp>
      <p:pic>
        <p:nvPicPr>
          <p:cNvPr id="7" name="내용 개체 틀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596429"/>
            <a:ext cx="5181600" cy="2809730"/>
          </a:xfrm>
          <a:prstGeom prst="rect">
            <a:avLst/>
          </a:prstGeom>
        </p:spPr>
      </p:pic>
      <p:sp>
        <p:nvSpPr>
          <p:cNvPr id="6" name="내용 개체 틀 5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ko-KR" dirty="0" smtClean="0"/>
              <a:t>Services</a:t>
            </a:r>
          </a:p>
          <a:p>
            <a:pPr lvl="1"/>
            <a:r>
              <a:rPr lang="en-US" altLang="ko-KR" dirty="0" smtClean="0"/>
              <a:t>All system services </a:t>
            </a:r>
          </a:p>
          <a:p>
            <a:pPr lvl="2"/>
            <a:r>
              <a:rPr lang="en-US" altLang="ko-KR" dirty="0" smtClean="0"/>
              <a:t>e.g. NVRAM, flash and memory management, diagnostic protocols</a:t>
            </a:r>
          </a:p>
          <a:p>
            <a:r>
              <a:rPr lang="en-US" altLang="ko-KR" dirty="0" smtClean="0"/>
              <a:t>Communication</a:t>
            </a:r>
          </a:p>
          <a:p>
            <a:pPr lvl="1"/>
            <a:r>
              <a:rPr lang="en-US" altLang="ko-KR" dirty="0" smtClean="0"/>
              <a:t>Communication framework </a:t>
            </a:r>
          </a:p>
          <a:p>
            <a:pPr lvl="2"/>
            <a:r>
              <a:rPr lang="en-US" altLang="ko-KR" dirty="0" smtClean="0"/>
              <a:t>e.g. CAN, LIN, </a:t>
            </a:r>
            <a:r>
              <a:rPr lang="en-US" altLang="ko-KR" dirty="0" err="1" smtClean="0"/>
              <a:t>FlexRay</a:t>
            </a:r>
            <a:r>
              <a:rPr lang="en-US" altLang="ko-KR" dirty="0" smtClean="0"/>
              <a:t>…</a:t>
            </a:r>
          </a:p>
          <a:p>
            <a:pPr lvl="1"/>
            <a:r>
              <a:rPr lang="en-US" altLang="ko-KR" dirty="0" smtClean="0"/>
              <a:t>I/O management and the network management</a:t>
            </a:r>
          </a:p>
          <a:p>
            <a:r>
              <a:rPr lang="en-US" altLang="ko-KR" dirty="0" smtClean="0"/>
              <a:t>Operating System</a:t>
            </a:r>
          </a:p>
          <a:p>
            <a:pPr lvl="1"/>
            <a:r>
              <a:rPr lang="en-US" altLang="ko-KR" dirty="0" smtClean="0"/>
              <a:t>Standard </a:t>
            </a:r>
            <a:r>
              <a:rPr lang="en-US" altLang="ko-KR" dirty="0"/>
              <a:t>OSEK OS (ISO 17356-3) is used </a:t>
            </a:r>
            <a:r>
              <a:rPr lang="en-US" altLang="ko-KR" dirty="0" smtClean="0"/>
              <a:t>as basis </a:t>
            </a:r>
            <a:r>
              <a:rPr lang="en-US" altLang="ko-KR" dirty="0"/>
              <a:t>for the AUTOSAR </a:t>
            </a:r>
            <a:r>
              <a:rPr lang="en-US" altLang="ko-KR" dirty="0" smtClean="0"/>
              <a:t>OS</a:t>
            </a:r>
          </a:p>
          <a:p>
            <a:pPr lvl="1"/>
            <a:r>
              <a:rPr lang="en-US" altLang="ko-KR" dirty="0"/>
              <a:t>They can differ from ECU to ECU but if a proprietary OS is used the interfaces to the AUTOSAR Components have to be AUTOSAR compliant.</a:t>
            </a:r>
            <a:endParaRPr lang="ko-KR" altLang="en-US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74388-47A2-4FE4-A567-0C28AF019CDF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9598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AUTOSAR Basic Software</a:t>
            </a:r>
            <a:endParaRPr lang="ko-KR" altLang="en-US" dirty="0"/>
          </a:p>
        </p:txBody>
      </p:sp>
      <p:pic>
        <p:nvPicPr>
          <p:cNvPr id="7" name="내용 개체 틀 6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838200" y="2596429"/>
            <a:ext cx="5181600" cy="2809730"/>
          </a:xfrm>
          <a:prstGeom prst="rect">
            <a:avLst/>
          </a:prstGeom>
        </p:spPr>
      </p:pic>
      <p:sp>
        <p:nvSpPr>
          <p:cNvPr id="6" name="내용 개체 틀 5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ko-KR" dirty="0" smtClean="0"/>
              <a:t>Microcontroller Abstraction</a:t>
            </a:r>
          </a:p>
          <a:p>
            <a:pPr lvl="1"/>
            <a:r>
              <a:rPr lang="en-US" altLang="ko-KR" dirty="0"/>
              <a:t>All access to the Hardware is </a:t>
            </a:r>
            <a:r>
              <a:rPr lang="en-US" altLang="ko-KR" dirty="0" smtClean="0"/>
              <a:t>routed through </a:t>
            </a:r>
            <a:r>
              <a:rPr lang="en-US" altLang="ko-KR" dirty="0"/>
              <a:t>the Microcontroller Abstraction </a:t>
            </a:r>
            <a:r>
              <a:rPr lang="en-US" altLang="ko-KR" dirty="0" smtClean="0"/>
              <a:t>layer</a:t>
            </a:r>
          </a:p>
          <a:p>
            <a:pPr lvl="1"/>
            <a:r>
              <a:rPr lang="en-US" altLang="ko-KR" dirty="0" smtClean="0"/>
              <a:t>This </a:t>
            </a:r>
            <a:r>
              <a:rPr lang="en-US" altLang="ko-KR" dirty="0"/>
              <a:t>is needed </a:t>
            </a:r>
            <a:r>
              <a:rPr lang="en-US" altLang="ko-KR" dirty="0" smtClean="0"/>
              <a:t>to avoid </a:t>
            </a:r>
            <a:r>
              <a:rPr lang="en-US" altLang="ko-KR" dirty="0"/>
              <a:t>direct access to microcontroller registers from </a:t>
            </a:r>
            <a:r>
              <a:rPr lang="en-US" altLang="ko-KR" dirty="0" smtClean="0"/>
              <a:t>higher-level software</a:t>
            </a:r>
          </a:p>
          <a:p>
            <a:r>
              <a:rPr lang="en-US" altLang="ko-KR" dirty="0" smtClean="0"/>
              <a:t>ECU Abstraction</a:t>
            </a:r>
          </a:p>
          <a:p>
            <a:pPr lvl="1"/>
            <a:r>
              <a:rPr lang="en-US" altLang="ko-KR" dirty="0" smtClean="0"/>
              <a:t>It provides </a:t>
            </a:r>
            <a:r>
              <a:rPr lang="en-US" altLang="ko-KR" dirty="0"/>
              <a:t>a software interface to the </a:t>
            </a:r>
            <a:r>
              <a:rPr lang="en-US" altLang="ko-KR" dirty="0" smtClean="0"/>
              <a:t>electrical values </a:t>
            </a:r>
            <a:r>
              <a:rPr lang="en-US" altLang="ko-KR" dirty="0"/>
              <a:t>of any specific ECU to ensure the hardware independence </a:t>
            </a:r>
            <a:r>
              <a:rPr lang="en-US" altLang="ko-KR" dirty="0" smtClean="0"/>
              <a:t>of higher-level software</a:t>
            </a:r>
          </a:p>
          <a:p>
            <a:r>
              <a:rPr lang="en-US" altLang="ko-KR" dirty="0"/>
              <a:t>Complex Device Driver (CDD</a:t>
            </a:r>
            <a:r>
              <a:rPr lang="en-US" altLang="ko-KR" dirty="0" smtClean="0"/>
              <a:t>)</a:t>
            </a:r>
          </a:p>
          <a:p>
            <a:pPr lvl="1"/>
            <a:r>
              <a:rPr lang="en-US" altLang="ko-KR" dirty="0" smtClean="0"/>
              <a:t>It provides </a:t>
            </a:r>
            <a:r>
              <a:rPr lang="en-US" altLang="ko-KR" dirty="0"/>
              <a:t>direct access </a:t>
            </a:r>
            <a:r>
              <a:rPr lang="en-US" altLang="ko-KR" dirty="0" smtClean="0"/>
              <a:t>to hardware </a:t>
            </a:r>
            <a:r>
              <a:rPr lang="en-US" altLang="ko-KR" dirty="0"/>
              <a:t>for resource critical applications 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e.g</a:t>
            </a:r>
            <a:r>
              <a:rPr lang="en-US" altLang="ko-KR" dirty="0"/>
              <a:t>. injection </a:t>
            </a:r>
            <a:r>
              <a:rPr lang="en-US" altLang="ko-KR" dirty="0" smtClean="0"/>
              <a:t>control, electric </a:t>
            </a:r>
            <a:r>
              <a:rPr lang="en-US" altLang="ko-KR" dirty="0"/>
              <a:t>valve </a:t>
            </a:r>
            <a:r>
              <a:rPr lang="en-US" altLang="ko-KR" dirty="0" smtClean="0"/>
              <a:t>control</a:t>
            </a:r>
            <a:endParaRPr lang="ko-KR" altLang="en-US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74388-47A2-4FE4-A567-0C28AF019CDF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6544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941</TotalTime>
  <Words>589</Words>
  <Application>Microsoft Office PowerPoint</Application>
  <PresentationFormat>와이드스크린</PresentationFormat>
  <Paragraphs>112</Paragraphs>
  <Slides>21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21</vt:i4>
      </vt:variant>
    </vt:vector>
  </HeadingPairs>
  <TitlesOfParts>
    <vt:vector size="26" baseType="lpstr">
      <vt:lpstr>맑은 고딕</vt:lpstr>
      <vt:lpstr>Arial</vt:lpstr>
      <vt:lpstr>Calibri</vt:lpstr>
      <vt:lpstr>Calibri Light</vt:lpstr>
      <vt:lpstr>Office Theme</vt:lpstr>
      <vt:lpstr>AUTOSAR Technical Overview</vt:lpstr>
      <vt:lpstr>Increasing Complexity in Vehicle Development</vt:lpstr>
      <vt:lpstr>Example news - Calling all petrolheads: Configurable aftermarket ECUs for sale!</vt:lpstr>
      <vt:lpstr>Why do we need AUTOSAR?</vt:lpstr>
      <vt:lpstr>Why do we need AUTOSAR?</vt:lpstr>
      <vt:lpstr>Why do we need AUTOSAR?</vt:lpstr>
      <vt:lpstr>AUTOSAR’s Layered Architecture</vt:lpstr>
      <vt:lpstr>Benefits of Standardized Software Architecture - Re-Usability of BSW Modules and SW Components</vt:lpstr>
      <vt:lpstr>AUTOSAR Methodology</vt:lpstr>
      <vt:lpstr>AUTOSAR Software Components</vt:lpstr>
      <vt:lpstr>Communication Patterns</vt:lpstr>
      <vt:lpstr>Communication Patterns</vt:lpstr>
      <vt:lpstr>Example</vt:lpstr>
      <vt:lpstr>Layered Software Architecture</vt:lpstr>
      <vt:lpstr>Layered Software Architecture</vt:lpstr>
      <vt:lpstr>Layered Software Architecture</vt:lpstr>
      <vt:lpstr>Layered Software Architecture</vt:lpstr>
      <vt:lpstr>Layered Software Architecture</vt:lpstr>
      <vt:lpstr>Layered Software Architecture</vt:lpstr>
      <vt:lpstr>AUTOSAR Basic Software</vt:lpstr>
      <vt:lpstr>AUTOSAR Basic Software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AUTOSAR Technical Overview</dc:title>
  <dc:creator>jhha85</dc:creator>
  <cp:lastModifiedBy>jhha85</cp:lastModifiedBy>
  <cp:revision>50</cp:revision>
  <cp:lastPrinted>2014-01-23T12:24:34Z</cp:lastPrinted>
  <dcterms:created xsi:type="dcterms:W3CDTF">2014-01-23T05:31:58Z</dcterms:created>
  <dcterms:modified xsi:type="dcterms:W3CDTF">2014-01-27T01:33:24Z</dcterms:modified>
</cp:coreProperties>
</file>