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8"/>
  </p:notesMasterIdLst>
  <p:sldIdLst>
    <p:sldId id="256" r:id="rId2"/>
    <p:sldId id="410" r:id="rId3"/>
    <p:sldId id="299" r:id="rId4"/>
    <p:sldId id="308" r:id="rId5"/>
    <p:sldId id="309" r:id="rId6"/>
    <p:sldId id="304" r:id="rId7"/>
    <p:sldId id="305" r:id="rId8"/>
    <p:sldId id="307" r:id="rId9"/>
    <p:sldId id="314" r:id="rId10"/>
    <p:sldId id="301" r:id="rId11"/>
    <p:sldId id="302" r:id="rId12"/>
    <p:sldId id="310" r:id="rId13"/>
    <p:sldId id="311" r:id="rId14"/>
    <p:sldId id="312" r:id="rId15"/>
    <p:sldId id="313" r:id="rId16"/>
    <p:sldId id="399" r:id="rId17"/>
    <p:sldId id="400" r:id="rId18"/>
    <p:sldId id="401" r:id="rId19"/>
    <p:sldId id="402" r:id="rId20"/>
    <p:sldId id="403" r:id="rId21"/>
    <p:sldId id="404" r:id="rId22"/>
    <p:sldId id="405" r:id="rId23"/>
    <p:sldId id="406" r:id="rId24"/>
    <p:sldId id="407" r:id="rId25"/>
    <p:sldId id="408" r:id="rId26"/>
    <p:sldId id="409" r:id="rId27"/>
  </p:sldIdLst>
  <p:sldSz cx="9144000" cy="6858000" type="screen4x3"/>
  <p:notesSz cx="6831013" cy="9396413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000" kern="1200">
        <a:solidFill>
          <a:schemeClr val="bg1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000" kern="1200">
        <a:solidFill>
          <a:schemeClr val="bg1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000" kern="1200">
        <a:solidFill>
          <a:schemeClr val="bg1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000" kern="1200">
        <a:solidFill>
          <a:schemeClr val="bg1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000" kern="1200">
        <a:solidFill>
          <a:schemeClr val="bg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1" hangingPunct="1">
      <a:defRPr sz="2000" kern="1200">
        <a:solidFill>
          <a:schemeClr val="bg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1" hangingPunct="1">
      <a:defRPr sz="2000" kern="1200">
        <a:solidFill>
          <a:schemeClr val="bg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1" hangingPunct="1">
      <a:defRPr sz="2000" kern="1200">
        <a:solidFill>
          <a:schemeClr val="bg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1" hangingPunct="1">
      <a:defRPr sz="2000" kern="1200">
        <a:solidFill>
          <a:schemeClr val="bg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366FF"/>
    <a:srgbClr val="0000CC"/>
    <a:srgbClr val="808000"/>
    <a:srgbClr val="B5B5B5"/>
    <a:srgbClr val="A2A2A2"/>
    <a:srgbClr val="666633"/>
    <a:srgbClr val="0099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33" d="100"/>
          <a:sy n="133" d="100"/>
        </p:scale>
        <p:origin x="-984" y="-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212"/>
    </p:cViewPr>
  </p:sorterViewPr>
  <p:notesViewPr>
    <p:cSldViewPr>
      <p:cViewPr varScale="1">
        <p:scale>
          <a:sx n="45" d="100"/>
          <a:sy n="45" d="100"/>
        </p:scale>
        <p:origin x="-1272" y="-78"/>
      </p:cViewPr>
      <p:guideLst>
        <p:guide orient="horz" pos="2960"/>
        <p:guide pos="215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image" Target="../media/image14.wmf"/><Relationship Id="rId7" Type="http://schemas.openxmlformats.org/officeDocument/2006/relationships/image" Target="../media/image18.wmf"/><Relationship Id="rId12" Type="http://schemas.openxmlformats.org/officeDocument/2006/relationships/image" Target="../media/image23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6" Type="http://schemas.openxmlformats.org/officeDocument/2006/relationships/image" Target="../media/image17.wmf"/><Relationship Id="rId11" Type="http://schemas.openxmlformats.org/officeDocument/2006/relationships/image" Target="../media/image22.wmf"/><Relationship Id="rId5" Type="http://schemas.openxmlformats.org/officeDocument/2006/relationships/image" Target="../media/image16.wmf"/><Relationship Id="rId10" Type="http://schemas.openxmlformats.org/officeDocument/2006/relationships/image" Target="../media/image21.wmf"/><Relationship Id="rId4" Type="http://schemas.openxmlformats.org/officeDocument/2006/relationships/image" Target="../media/image15.wmf"/><Relationship Id="rId9" Type="http://schemas.openxmlformats.org/officeDocument/2006/relationships/image" Target="../media/image20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16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5" Type="http://schemas.openxmlformats.org/officeDocument/2006/relationships/image" Target="../media/image29.wmf"/><Relationship Id="rId4" Type="http://schemas.openxmlformats.org/officeDocument/2006/relationships/image" Target="../media/image28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4.wmf"/><Relationship Id="rId1" Type="http://schemas.openxmlformats.org/officeDocument/2006/relationships/image" Target="../media/image36.wmf"/><Relationship Id="rId5" Type="http://schemas.openxmlformats.org/officeDocument/2006/relationships/image" Target="../media/image39.wmf"/><Relationship Id="rId4" Type="http://schemas.openxmlformats.org/officeDocument/2006/relationships/image" Target="../media/image38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Relationship Id="rId6" Type="http://schemas.openxmlformats.org/officeDocument/2006/relationships/image" Target="../media/image47.wmf"/><Relationship Id="rId5" Type="http://schemas.openxmlformats.org/officeDocument/2006/relationships/image" Target="../media/image46.wmf"/><Relationship Id="rId4" Type="http://schemas.openxmlformats.org/officeDocument/2006/relationships/image" Target="../media/image45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55.wmf"/><Relationship Id="rId1" Type="http://schemas.openxmlformats.org/officeDocument/2006/relationships/image" Target="../media/image54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60.wmf"/><Relationship Id="rId1" Type="http://schemas.openxmlformats.org/officeDocument/2006/relationships/image" Target="../media/image59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2" Type="http://schemas.openxmlformats.org/officeDocument/2006/relationships/image" Target="../media/image63.wmf"/><Relationship Id="rId1" Type="http://schemas.openxmlformats.org/officeDocument/2006/relationships/image" Target="../media/image62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15752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ChangeArrowheads="1" noTextEdit="1"/>
          </p:cNvSpPr>
          <p:nvPr>
            <p:ph type="sldImg"/>
          </p:nvPr>
        </p:nvSpPr>
        <p:spPr bwMode="auto">
          <a:xfrm>
            <a:off x="1041400" y="685800"/>
            <a:ext cx="4775200" cy="35814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6453188"/>
            <a:ext cx="1196975" cy="2746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/>
          <p:cNvSpPr>
            <a:spLocks noChangeArrowheads="1" noTextEdit="1"/>
          </p:cNvSpPr>
          <p:nvPr>
            <p:ph type="sldImg"/>
          </p:nvPr>
        </p:nvSpPr>
        <p:spPr bwMode="auto">
          <a:xfrm>
            <a:off x="1041400" y="685800"/>
            <a:ext cx="4775200" cy="35814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109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6453188"/>
            <a:ext cx="1196975" cy="2746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ko-KR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1336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ko-KR" noProof="0" smtClean="0"/>
              <a:t>Click to edit Master title style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4191000"/>
            <a:ext cx="64008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 sz="2400" i="1"/>
            </a:lvl1pPr>
          </a:lstStyle>
          <a:p>
            <a:pPr lvl="0"/>
            <a:r>
              <a:rPr lang="en-US" altLang="ko-KR" noProof="0" smtClean="0"/>
              <a:t>Click to edit Master subtitle style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altLang="ko-KR"/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altLang="ko-KR"/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3EE5F853-E38E-4057-94A1-94BF52228514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3082" name="Rectangle 10"/>
          <p:cNvSpPr>
            <a:spLocks noChangeArrowheads="1"/>
          </p:cNvSpPr>
          <p:nvPr/>
        </p:nvSpPr>
        <p:spPr bwMode="auto">
          <a:xfrm>
            <a:off x="381000" y="1828800"/>
            <a:ext cx="8458200" cy="1752600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083" name="AutoShape 11"/>
          <p:cNvSpPr>
            <a:spLocks noChangeArrowheads="1"/>
          </p:cNvSpPr>
          <p:nvPr/>
        </p:nvSpPr>
        <p:spPr bwMode="auto">
          <a:xfrm rot="10800000">
            <a:off x="914400" y="1676400"/>
            <a:ext cx="685800" cy="50800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dist="127000" dir="2212194" algn="ctr" rotWithShape="0">
              <a:srgbClr val="B5B5B5"/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17A5BD-5E79-4AB2-8C9F-D4FA21ACE82C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91190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414B4B-3EF9-43FA-A0A2-33FD98B2969C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95576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3400" y="1066800"/>
            <a:ext cx="38862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0" y="1066800"/>
            <a:ext cx="38862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F757D4-6688-4ECC-B2BE-273616D01088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75906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860274-614A-4E30-8E7E-D82758F6D4F1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92266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D18DFE-33B1-4349-873C-B6A0B64ACD02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69681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4B3C17-ACF4-482F-94A2-7719BB612D8A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64751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C38BB3-DB67-4A26-BBAD-DACAFFCF3AF4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04074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E952A4-D0A6-456E-A5C8-2D74A906C0C5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75493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FC7679-4F06-4ABA-8182-B38A7BEDECB6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12393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477000" y="152400"/>
            <a:ext cx="1981200" cy="60960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3400" y="152400"/>
            <a:ext cx="5791200" cy="60960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447F2B-F58D-4125-B6E3-78F8409C7AE2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28253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152400"/>
            <a:ext cx="79248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title style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066800"/>
            <a:ext cx="79248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tx1"/>
                </a:solidFill>
                <a:ea typeface="굴림" charset="-127"/>
              </a:defRPr>
            </a:lvl1pPr>
          </a:lstStyle>
          <a:p>
            <a:endParaRPr lang="en-US" altLang="ko-KR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ea typeface="굴림" charset="-127"/>
              </a:defRPr>
            </a:lvl1pPr>
          </a:lstStyle>
          <a:p>
            <a:endParaRPr lang="en-US" altLang="ko-KR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ea typeface="굴림" charset="-127"/>
              </a:defRPr>
            </a:lvl1pPr>
          </a:lstStyle>
          <a:p>
            <a:fld id="{41F38B8D-EAA6-4D2A-B95E-21816B1AC6DA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1045" name="Rectangle 21"/>
          <p:cNvSpPr>
            <a:spLocks noChangeArrowheads="1"/>
          </p:cNvSpPr>
          <p:nvPr/>
        </p:nvSpPr>
        <p:spPr bwMode="auto">
          <a:xfrm>
            <a:off x="381000" y="169863"/>
            <a:ext cx="8458200" cy="6383337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46" name="AutoShape 22"/>
          <p:cNvSpPr>
            <a:spLocks noChangeArrowheads="1"/>
          </p:cNvSpPr>
          <p:nvPr/>
        </p:nvSpPr>
        <p:spPr bwMode="auto">
          <a:xfrm rot="5400000">
            <a:off x="188913" y="5699125"/>
            <a:ext cx="685800" cy="68580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dist="127000" dir="2212194" algn="ctr" rotWithShape="0">
              <a:srgbClr val="B5B5B5"/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47" name="AutoShape 23"/>
          <p:cNvSpPr>
            <a:spLocks noChangeArrowheads="1"/>
          </p:cNvSpPr>
          <p:nvPr/>
        </p:nvSpPr>
        <p:spPr bwMode="auto">
          <a:xfrm rot="10800000">
            <a:off x="8026400" y="92075"/>
            <a:ext cx="685800" cy="68580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dist="127000" dir="2212194" algn="ctr" rotWithShape="0">
              <a:srgbClr val="B5B5B5"/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48" name="Text Box 24"/>
          <p:cNvSpPr txBox="1">
            <a:spLocks noChangeArrowheads="1"/>
          </p:cNvSpPr>
          <p:nvPr/>
        </p:nvSpPr>
        <p:spPr bwMode="auto">
          <a:xfrm>
            <a:off x="533400" y="6324600"/>
            <a:ext cx="236696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ko-KR" sz="800" i="1">
                <a:ea typeface="굴림" charset="-127"/>
              </a:rPr>
              <a:t>Timo O. Korhonen, HUT Communication Laboratory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Monotype Sorts" pitchFamily="2" charset="2"/>
        <a:buChar char="u"/>
        <a:defRPr sz="20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–"/>
        <a:defRPr sz="2000">
          <a:solidFill>
            <a:schemeClr val="bg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Monotype Sorts" pitchFamily="2" charset="2"/>
        <a:buChar char="t"/>
        <a:defRPr sz="2000">
          <a:solidFill>
            <a:schemeClr val="bg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bg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bg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bg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bg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bg1"/>
          </a:solidFill>
          <a:latin typeface="+mn-lt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image" Target="../media/image7.png"/><Relationship Id="rId7" Type="http://schemas.openxmlformats.org/officeDocument/2006/relationships/image" Target="../media/image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4.wmf"/><Relationship Id="rId4" Type="http://schemas.openxmlformats.org/officeDocument/2006/relationships/oleObject" Target="../embeddings/oleObject3.bin"/><Relationship Id="rId9" Type="http://schemas.openxmlformats.org/officeDocument/2006/relationships/image" Target="../media/image6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image" Target="../media/image11.png"/><Relationship Id="rId7" Type="http://schemas.openxmlformats.org/officeDocument/2006/relationships/image" Target="../media/image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8.wmf"/><Relationship Id="rId4" Type="http://schemas.openxmlformats.org/officeDocument/2006/relationships/oleObject" Target="../embeddings/oleObject6.bin"/><Relationship Id="rId9" Type="http://schemas.openxmlformats.org/officeDocument/2006/relationships/image" Target="../media/image10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13" Type="http://schemas.openxmlformats.org/officeDocument/2006/relationships/image" Target="../media/image16.wmf"/><Relationship Id="rId18" Type="http://schemas.openxmlformats.org/officeDocument/2006/relationships/oleObject" Target="../embeddings/oleObject16.bin"/><Relationship Id="rId26" Type="http://schemas.openxmlformats.org/officeDocument/2006/relationships/oleObject" Target="../embeddings/oleObject20.bin"/><Relationship Id="rId3" Type="http://schemas.openxmlformats.org/officeDocument/2006/relationships/oleObject" Target="../embeddings/oleObject9.bin"/><Relationship Id="rId21" Type="http://schemas.openxmlformats.org/officeDocument/2006/relationships/image" Target="../media/image20.wmf"/><Relationship Id="rId7" Type="http://schemas.openxmlformats.org/officeDocument/2006/relationships/oleObject" Target="../embeddings/oleObject11.bin"/><Relationship Id="rId12" Type="http://schemas.openxmlformats.org/officeDocument/2006/relationships/oleObject" Target="../embeddings/oleObject13.bin"/><Relationship Id="rId17" Type="http://schemas.openxmlformats.org/officeDocument/2006/relationships/image" Target="../media/image18.wmf"/><Relationship Id="rId25" Type="http://schemas.openxmlformats.org/officeDocument/2006/relationships/image" Target="../media/image22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5.bin"/><Relationship Id="rId20" Type="http://schemas.openxmlformats.org/officeDocument/2006/relationships/oleObject" Target="../embeddings/oleObject17.bin"/><Relationship Id="rId1" Type="http://schemas.openxmlformats.org/officeDocument/2006/relationships/vmlDrawing" Target="../drawings/vmlDrawing4.vml"/><Relationship Id="rId6" Type="http://schemas.openxmlformats.org/officeDocument/2006/relationships/image" Target="../media/image13.wmf"/><Relationship Id="rId11" Type="http://schemas.openxmlformats.org/officeDocument/2006/relationships/image" Target="../media/image11.png"/><Relationship Id="rId24" Type="http://schemas.openxmlformats.org/officeDocument/2006/relationships/oleObject" Target="../embeddings/oleObject19.bin"/><Relationship Id="rId5" Type="http://schemas.openxmlformats.org/officeDocument/2006/relationships/oleObject" Target="../embeddings/oleObject10.bin"/><Relationship Id="rId15" Type="http://schemas.openxmlformats.org/officeDocument/2006/relationships/image" Target="../media/image17.wmf"/><Relationship Id="rId23" Type="http://schemas.openxmlformats.org/officeDocument/2006/relationships/image" Target="../media/image21.wmf"/><Relationship Id="rId10" Type="http://schemas.openxmlformats.org/officeDocument/2006/relationships/image" Target="../media/image15.wmf"/><Relationship Id="rId19" Type="http://schemas.openxmlformats.org/officeDocument/2006/relationships/image" Target="../media/image19.wmf"/><Relationship Id="rId4" Type="http://schemas.openxmlformats.org/officeDocument/2006/relationships/image" Target="../media/image12.wmf"/><Relationship Id="rId9" Type="http://schemas.openxmlformats.org/officeDocument/2006/relationships/oleObject" Target="../embeddings/oleObject12.bin"/><Relationship Id="rId14" Type="http://schemas.openxmlformats.org/officeDocument/2006/relationships/oleObject" Target="../embeddings/oleObject14.bin"/><Relationship Id="rId22" Type="http://schemas.openxmlformats.org/officeDocument/2006/relationships/oleObject" Target="../embeddings/oleObject18.bin"/><Relationship Id="rId27" Type="http://schemas.openxmlformats.org/officeDocument/2006/relationships/image" Target="../media/image23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3" Type="http://schemas.openxmlformats.org/officeDocument/2006/relationships/image" Target="../media/image26.png"/><Relationship Id="rId7" Type="http://schemas.openxmlformats.org/officeDocument/2006/relationships/oleObject" Target="../embeddings/oleObject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1.png"/><Relationship Id="rId5" Type="http://schemas.openxmlformats.org/officeDocument/2006/relationships/image" Target="../media/image16.wmf"/><Relationship Id="rId4" Type="http://schemas.openxmlformats.org/officeDocument/2006/relationships/oleObject" Target="../embeddings/oleObject21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13" Type="http://schemas.openxmlformats.org/officeDocument/2006/relationships/oleObject" Target="../embeddings/oleObject27.bin"/><Relationship Id="rId3" Type="http://schemas.openxmlformats.org/officeDocument/2006/relationships/image" Target="../media/image3.png"/><Relationship Id="rId7" Type="http://schemas.openxmlformats.org/officeDocument/2006/relationships/oleObject" Target="../embeddings/oleObject24.bin"/><Relationship Id="rId12" Type="http://schemas.openxmlformats.org/officeDocument/2006/relationships/image" Target="../media/image2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.wmf"/><Relationship Id="rId11" Type="http://schemas.openxmlformats.org/officeDocument/2006/relationships/oleObject" Target="../embeddings/oleObject26.bin"/><Relationship Id="rId5" Type="http://schemas.openxmlformats.org/officeDocument/2006/relationships/oleObject" Target="../embeddings/oleObject23.bin"/><Relationship Id="rId10" Type="http://schemas.openxmlformats.org/officeDocument/2006/relationships/image" Target="../media/image27.wmf"/><Relationship Id="rId4" Type="http://schemas.openxmlformats.org/officeDocument/2006/relationships/image" Target="../media/image30.png"/><Relationship Id="rId9" Type="http://schemas.openxmlformats.org/officeDocument/2006/relationships/oleObject" Target="../embeddings/oleObject25.bin"/><Relationship Id="rId14" Type="http://schemas.openxmlformats.org/officeDocument/2006/relationships/image" Target="../media/image29.w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33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4.wmf"/><Relationship Id="rId5" Type="http://schemas.openxmlformats.org/officeDocument/2006/relationships/oleObject" Target="../embeddings/oleObject29.bin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13" Type="http://schemas.openxmlformats.org/officeDocument/2006/relationships/image" Target="../media/image39.wmf"/><Relationship Id="rId3" Type="http://schemas.openxmlformats.org/officeDocument/2006/relationships/oleObject" Target="../embeddings/oleObject30.bin"/><Relationship Id="rId7" Type="http://schemas.openxmlformats.org/officeDocument/2006/relationships/image" Target="../media/image34.wmf"/><Relationship Id="rId12" Type="http://schemas.openxmlformats.org/officeDocument/2006/relationships/oleObject" Target="../embeddings/oleObject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31.bin"/><Relationship Id="rId11" Type="http://schemas.openxmlformats.org/officeDocument/2006/relationships/image" Target="../media/image38.wmf"/><Relationship Id="rId5" Type="http://schemas.openxmlformats.org/officeDocument/2006/relationships/image" Target="../media/image32.png"/><Relationship Id="rId10" Type="http://schemas.openxmlformats.org/officeDocument/2006/relationships/oleObject" Target="../embeddings/oleObject33.bin"/><Relationship Id="rId4" Type="http://schemas.openxmlformats.org/officeDocument/2006/relationships/image" Target="../media/image36.wmf"/><Relationship Id="rId9" Type="http://schemas.openxmlformats.org/officeDocument/2006/relationships/image" Target="../media/image37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40.wmf"/><Relationship Id="rId4" Type="http://schemas.openxmlformats.org/officeDocument/2006/relationships/oleObject" Target="../embeddings/oleObject35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13" Type="http://schemas.openxmlformats.org/officeDocument/2006/relationships/image" Target="../media/image46.wmf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3.wmf"/><Relationship Id="rId12" Type="http://schemas.openxmlformats.org/officeDocument/2006/relationships/oleObject" Target="../embeddings/oleObject4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37.bin"/><Relationship Id="rId11" Type="http://schemas.openxmlformats.org/officeDocument/2006/relationships/image" Target="../media/image45.wmf"/><Relationship Id="rId5" Type="http://schemas.openxmlformats.org/officeDocument/2006/relationships/image" Target="../media/image42.wmf"/><Relationship Id="rId15" Type="http://schemas.openxmlformats.org/officeDocument/2006/relationships/image" Target="../media/image47.wmf"/><Relationship Id="rId10" Type="http://schemas.openxmlformats.org/officeDocument/2006/relationships/oleObject" Target="../embeddings/oleObject39.bin"/><Relationship Id="rId4" Type="http://schemas.openxmlformats.org/officeDocument/2006/relationships/oleObject" Target="../embeddings/oleObject36.bin"/><Relationship Id="rId9" Type="http://schemas.openxmlformats.org/officeDocument/2006/relationships/image" Target="../media/image44.wmf"/><Relationship Id="rId14" Type="http://schemas.openxmlformats.org/officeDocument/2006/relationships/oleObject" Target="../embeddings/oleObject41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49.wmf"/><Relationship Id="rId5" Type="http://schemas.openxmlformats.org/officeDocument/2006/relationships/oleObject" Target="../embeddings/oleObject42.bin"/><Relationship Id="rId4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51.wmf"/><Relationship Id="rId5" Type="http://schemas.openxmlformats.org/officeDocument/2006/relationships/oleObject" Target="../embeddings/oleObject43.bin"/><Relationship Id="rId4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53.wmf"/><Relationship Id="rId4" Type="http://schemas.openxmlformats.org/officeDocument/2006/relationships/oleObject" Target="../embeddings/oleObject44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wmf"/><Relationship Id="rId3" Type="http://schemas.openxmlformats.org/officeDocument/2006/relationships/image" Target="../media/image57.png"/><Relationship Id="rId7" Type="http://schemas.openxmlformats.org/officeDocument/2006/relationships/oleObject" Target="../embeddings/oleObject4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54.wmf"/><Relationship Id="rId5" Type="http://schemas.openxmlformats.org/officeDocument/2006/relationships/oleObject" Target="../embeddings/oleObject45.bin"/><Relationship Id="rId10" Type="http://schemas.openxmlformats.org/officeDocument/2006/relationships/image" Target="../media/image56.wmf"/><Relationship Id="rId4" Type="http://schemas.openxmlformats.org/officeDocument/2006/relationships/image" Target="../media/image58.png"/><Relationship Id="rId9" Type="http://schemas.openxmlformats.org/officeDocument/2006/relationships/oleObject" Target="../embeddings/oleObject47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8.bin"/><Relationship Id="rId7" Type="http://schemas.openxmlformats.org/officeDocument/2006/relationships/image" Target="../media/image6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49.bin"/><Relationship Id="rId5" Type="http://schemas.openxmlformats.org/officeDocument/2006/relationships/image" Target="../media/image61.png"/><Relationship Id="rId4" Type="http://schemas.openxmlformats.org/officeDocument/2006/relationships/image" Target="../media/image59.w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wmf"/><Relationship Id="rId3" Type="http://schemas.openxmlformats.org/officeDocument/2006/relationships/image" Target="../media/image65.png"/><Relationship Id="rId7" Type="http://schemas.openxmlformats.org/officeDocument/2006/relationships/oleObject" Target="../embeddings/oleObject52.bin"/><Relationship Id="rId12" Type="http://schemas.openxmlformats.org/officeDocument/2006/relationships/oleObject" Target="../embeddings/oleObject5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51.bin"/><Relationship Id="rId11" Type="http://schemas.openxmlformats.org/officeDocument/2006/relationships/oleObject" Target="../embeddings/oleObject54.bin"/><Relationship Id="rId5" Type="http://schemas.openxmlformats.org/officeDocument/2006/relationships/image" Target="../media/image62.wmf"/><Relationship Id="rId10" Type="http://schemas.openxmlformats.org/officeDocument/2006/relationships/image" Target="../media/image64.wmf"/><Relationship Id="rId4" Type="http://schemas.openxmlformats.org/officeDocument/2006/relationships/oleObject" Target="../embeddings/oleObject50.bin"/><Relationship Id="rId9" Type="http://schemas.openxmlformats.org/officeDocument/2006/relationships/oleObject" Target="../embeddings/oleObject53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66.wmf"/><Relationship Id="rId4" Type="http://schemas.openxmlformats.org/officeDocument/2006/relationships/oleObject" Target="../embeddings/oleObject56.bin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D137F161-2BB3-4FC9-B319-E87E35B35C06}" type="slidenum">
              <a:rPr lang="en-US" altLang="ko-KR"/>
              <a:pPr/>
              <a:t>1</a:t>
            </a:fld>
            <a:endParaRPr lang="en-US" altLang="ko-KR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S.72-227 Digital Communication Systems</a:t>
            </a:r>
            <a:endParaRPr lang="en-US" altLang="ko-KR" sz="2000">
              <a:ea typeface="굴림" charset="-127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Convolutional Codes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CB5BC-9642-4252-B462-5E8F9C73AEC2}" type="slidenum">
              <a:rPr lang="en-US" altLang="ko-KR"/>
              <a:pPr/>
              <a:t>2</a:t>
            </a:fld>
            <a:endParaRPr lang="en-US" altLang="ko-KR"/>
          </a:p>
        </p:txBody>
      </p:sp>
      <p:sp>
        <p:nvSpPr>
          <p:cNvPr id="21299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Targets today</a:t>
            </a:r>
          </a:p>
        </p:txBody>
      </p:sp>
      <p:sp>
        <p:nvSpPr>
          <p:cNvPr id="21299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2400">
                <a:ea typeface="굴림" charset="-127"/>
              </a:rPr>
              <a:t>Why to apply convolutional coding?</a:t>
            </a:r>
          </a:p>
          <a:p>
            <a:r>
              <a:rPr lang="en-US" altLang="ko-KR" sz="2400">
                <a:ea typeface="굴림" charset="-127"/>
              </a:rPr>
              <a:t>Defining convolutional codes</a:t>
            </a:r>
          </a:p>
          <a:p>
            <a:r>
              <a:rPr lang="en-US" altLang="ko-KR" sz="2400">
                <a:ea typeface="굴림" charset="-127"/>
              </a:rPr>
              <a:t>Practical encoding circuits</a:t>
            </a:r>
          </a:p>
          <a:p>
            <a:r>
              <a:rPr lang="en-US" altLang="ko-KR" sz="2400">
                <a:ea typeface="굴림" charset="-127"/>
              </a:rPr>
              <a:t>Defining quality of convolutional codes</a:t>
            </a:r>
          </a:p>
          <a:p>
            <a:r>
              <a:rPr lang="en-US" altLang="ko-KR" sz="2400">
                <a:ea typeface="굴림" charset="-127"/>
              </a:rPr>
              <a:t>Decoding principles</a:t>
            </a:r>
          </a:p>
          <a:p>
            <a:r>
              <a:rPr lang="en-US" altLang="ko-KR" sz="2400">
                <a:ea typeface="굴림" charset="-127"/>
              </a:rPr>
              <a:t>Viterbi decoding</a:t>
            </a:r>
            <a:endParaRPr lang="en-US" altLang="ko-KR">
              <a:ea typeface="굴림" charset="-127"/>
            </a:endParaRPr>
          </a:p>
          <a:p>
            <a:endParaRPr lang="en-US" altLang="ko-KR">
              <a:ea typeface="굴림" charset="-127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789B1-B094-4EF8-8694-92FD81B2646A}" type="slidenum">
              <a:rPr lang="en-US" altLang="ko-KR"/>
              <a:pPr/>
              <a:t>3</a:t>
            </a:fld>
            <a:endParaRPr lang="en-US" altLang="ko-KR"/>
          </a:p>
        </p:txBody>
      </p:sp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304800"/>
            <a:ext cx="3962400" cy="914400"/>
          </a:xfrm>
        </p:spPr>
        <p:txBody>
          <a:bodyPr/>
          <a:lstStyle/>
          <a:p>
            <a:r>
              <a:rPr lang="en-US" altLang="ko-KR">
                <a:ea typeface="굴림" charset="-127"/>
              </a:rPr>
              <a:t>Convolutional encoding 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514600"/>
            <a:ext cx="7924800" cy="4343400"/>
          </a:xfrm>
        </p:spPr>
        <p:txBody>
          <a:bodyPr/>
          <a:lstStyle/>
          <a:p>
            <a:r>
              <a:rPr lang="en-US" altLang="ko-KR">
                <a:ea typeface="굴림" charset="-127"/>
              </a:rPr>
              <a:t>Convolutional codes are applied in applications that require good performance with low implementation cost. They operate on code streams (not in blocks)</a:t>
            </a:r>
          </a:p>
          <a:p>
            <a:r>
              <a:rPr lang="en-US" altLang="ko-KR">
                <a:ea typeface="굴림" charset="-127"/>
              </a:rPr>
              <a:t>Convolution codes have memory that utilizes previous bits to encode or decode following bits (block codes are memoryless)</a:t>
            </a:r>
          </a:p>
          <a:p>
            <a:r>
              <a:rPr lang="en-US" altLang="ko-KR">
                <a:ea typeface="굴림" charset="-127"/>
              </a:rPr>
              <a:t>Convolutional codes achieve good performance by expanding their memory depth</a:t>
            </a:r>
          </a:p>
          <a:p>
            <a:r>
              <a:rPr lang="en-US" altLang="ko-KR">
                <a:ea typeface="굴림" charset="-127"/>
              </a:rPr>
              <a:t>Convolutional codes are denoted by (</a:t>
            </a:r>
            <a:r>
              <a:rPr lang="en-US" altLang="ko-KR" i="1">
                <a:ea typeface="굴림" charset="-127"/>
              </a:rPr>
              <a:t>n,k,L</a:t>
            </a:r>
            <a:r>
              <a:rPr lang="en-US" altLang="ko-KR">
                <a:ea typeface="굴림" charset="-127"/>
              </a:rPr>
              <a:t>), where </a:t>
            </a:r>
            <a:r>
              <a:rPr lang="en-US" altLang="ko-KR" b="1" i="1">
                <a:solidFill>
                  <a:srgbClr val="0000CC"/>
                </a:solidFill>
                <a:ea typeface="굴림" charset="-127"/>
              </a:rPr>
              <a:t>L</a:t>
            </a:r>
            <a:r>
              <a:rPr lang="en-US" altLang="ko-KR">
                <a:ea typeface="굴림" charset="-127"/>
              </a:rPr>
              <a:t> is code (or encoder) </a:t>
            </a:r>
            <a:r>
              <a:rPr lang="en-US" altLang="ko-KR" b="1">
                <a:solidFill>
                  <a:srgbClr val="0000CC"/>
                </a:solidFill>
                <a:ea typeface="굴림" charset="-127"/>
              </a:rPr>
              <a:t>Memory depth </a:t>
            </a:r>
            <a:r>
              <a:rPr lang="en-US" altLang="ko-KR">
                <a:ea typeface="굴림" charset="-127"/>
              </a:rPr>
              <a:t>(number of register stages)</a:t>
            </a:r>
          </a:p>
          <a:p>
            <a:r>
              <a:rPr lang="en-US" altLang="ko-KR" b="1">
                <a:solidFill>
                  <a:srgbClr val="0000CC"/>
                </a:solidFill>
                <a:ea typeface="굴림" charset="-127"/>
              </a:rPr>
              <a:t>Constraint length</a:t>
            </a:r>
            <a:r>
              <a:rPr lang="en-US" altLang="ko-KR">
                <a:solidFill>
                  <a:srgbClr val="0000CC"/>
                </a:solidFill>
                <a:ea typeface="굴림" charset="-127"/>
              </a:rPr>
              <a:t> </a:t>
            </a:r>
            <a:r>
              <a:rPr lang="en-US" altLang="ko-KR" b="1" i="1">
                <a:solidFill>
                  <a:srgbClr val="0000CC"/>
                </a:solidFill>
                <a:ea typeface="굴림" charset="-127"/>
              </a:rPr>
              <a:t>C=n(L+1)</a:t>
            </a:r>
            <a:r>
              <a:rPr lang="en-US" altLang="ko-KR">
                <a:ea typeface="굴림" charset="-127"/>
              </a:rPr>
              <a:t> is defined as the number of encoded bits a message bit can influence to</a:t>
            </a:r>
          </a:p>
          <a:p>
            <a:endParaRPr lang="en-US" altLang="ko-KR">
              <a:ea typeface="굴림" charset="-127"/>
            </a:endParaRPr>
          </a:p>
          <a:p>
            <a:endParaRPr lang="en-US" altLang="ko-KR">
              <a:ea typeface="굴림" charset="-127"/>
            </a:endParaRPr>
          </a:p>
          <a:p>
            <a:endParaRPr lang="en-US" altLang="ko-KR">
              <a:ea typeface="굴림" charset="-127"/>
            </a:endParaRPr>
          </a:p>
          <a:p>
            <a:endParaRPr lang="en-US" altLang="ko-KR">
              <a:ea typeface="굴림" charset="-127"/>
            </a:endParaRPr>
          </a:p>
        </p:txBody>
      </p:sp>
      <p:grpSp>
        <p:nvGrpSpPr>
          <p:cNvPr id="70691" name="Group 35"/>
          <p:cNvGrpSpPr>
            <a:grpSpLocks/>
          </p:cNvGrpSpPr>
          <p:nvPr/>
        </p:nvGrpSpPr>
        <p:grpSpPr bwMode="auto">
          <a:xfrm>
            <a:off x="4648200" y="762000"/>
            <a:ext cx="2286000" cy="1631950"/>
            <a:chOff x="3788" y="240"/>
            <a:chExt cx="1440" cy="1028"/>
          </a:xfrm>
        </p:grpSpPr>
        <p:sp>
          <p:nvSpPr>
            <p:cNvPr id="70660" name="Rectangle 4"/>
            <p:cNvSpPr>
              <a:spLocks noChangeArrowheads="1"/>
            </p:cNvSpPr>
            <p:nvPr/>
          </p:nvSpPr>
          <p:spPr bwMode="auto">
            <a:xfrm>
              <a:off x="4076" y="576"/>
              <a:ext cx="144" cy="96"/>
            </a:xfrm>
            <a:prstGeom prst="rect">
              <a:avLst/>
            </a:prstGeom>
            <a:solidFill>
              <a:schemeClr val="tx2"/>
            </a:solidFill>
            <a:ln w="19050">
              <a:solidFill>
                <a:srgbClr val="0000C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0661" name="Rectangle 5"/>
            <p:cNvSpPr>
              <a:spLocks noChangeArrowheads="1"/>
            </p:cNvSpPr>
            <p:nvPr/>
          </p:nvSpPr>
          <p:spPr bwMode="auto">
            <a:xfrm>
              <a:off x="4220" y="576"/>
              <a:ext cx="144" cy="96"/>
            </a:xfrm>
            <a:prstGeom prst="rect">
              <a:avLst/>
            </a:prstGeom>
            <a:solidFill>
              <a:schemeClr val="tx2"/>
            </a:solidFill>
            <a:ln w="19050">
              <a:solidFill>
                <a:srgbClr val="0000C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0662" name="Rectangle 6"/>
            <p:cNvSpPr>
              <a:spLocks noChangeArrowheads="1"/>
            </p:cNvSpPr>
            <p:nvPr/>
          </p:nvSpPr>
          <p:spPr bwMode="auto">
            <a:xfrm>
              <a:off x="3932" y="864"/>
              <a:ext cx="144" cy="96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rgbClr val="0000C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0663" name="Rectangle 7"/>
            <p:cNvSpPr>
              <a:spLocks noChangeArrowheads="1"/>
            </p:cNvSpPr>
            <p:nvPr/>
          </p:nvSpPr>
          <p:spPr bwMode="auto">
            <a:xfrm>
              <a:off x="4076" y="864"/>
              <a:ext cx="144" cy="96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rgbClr val="0000C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0664" name="Rectangle 8"/>
            <p:cNvSpPr>
              <a:spLocks noChangeArrowheads="1"/>
            </p:cNvSpPr>
            <p:nvPr/>
          </p:nvSpPr>
          <p:spPr bwMode="auto">
            <a:xfrm>
              <a:off x="4220" y="864"/>
              <a:ext cx="144" cy="96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rgbClr val="0000C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0665" name="Rectangle 9"/>
            <p:cNvSpPr>
              <a:spLocks noChangeArrowheads="1"/>
            </p:cNvSpPr>
            <p:nvPr/>
          </p:nvSpPr>
          <p:spPr bwMode="auto">
            <a:xfrm>
              <a:off x="4364" y="864"/>
              <a:ext cx="144" cy="96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rgbClr val="0000C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0666" name="Rectangle 10"/>
            <p:cNvSpPr>
              <a:spLocks noChangeArrowheads="1"/>
            </p:cNvSpPr>
            <p:nvPr/>
          </p:nvSpPr>
          <p:spPr bwMode="auto">
            <a:xfrm>
              <a:off x="3932" y="576"/>
              <a:ext cx="144" cy="96"/>
            </a:xfrm>
            <a:prstGeom prst="rect">
              <a:avLst/>
            </a:prstGeom>
            <a:solidFill>
              <a:schemeClr val="tx2"/>
            </a:solidFill>
            <a:ln w="19050">
              <a:solidFill>
                <a:srgbClr val="0000C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0667" name="Rectangle 11"/>
            <p:cNvSpPr>
              <a:spLocks noChangeArrowheads="1"/>
            </p:cNvSpPr>
            <p:nvPr/>
          </p:nvSpPr>
          <p:spPr bwMode="auto">
            <a:xfrm>
              <a:off x="4364" y="576"/>
              <a:ext cx="144" cy="96"/>
            </a:xfrm>
            <a:prstGeom prst="rect">
              <a:avLst/>
            </a:prstGeom>
            <a:solidFill>
              <a:schemeClr val="tx2"/>
            </a:solidFill>
            <a:ln w="19050">
              <a:solidFill>
                <a:srgbClr val="0000C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0668" name="Rectangle 12"/>
            <p:cNvSpPr>
              <a:spLocks noChangeArrowheads="1"/>
            </p:cNvSpPr>
            <p:nvPr/>
          </p:nvSpPr>
          <p:spPr bwMode="auto">
            <a:xfrm>
              <a:off x="3788" y="864"/>
              <a:ext cx="144" cy="96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rgbClr val="0000C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0669" name="Rectangle 13"/>
            <p:cNvSpPr>
              <a:spLocks noChangeArrowheads="1"/>
            </p:cNvSpPr>
            <p:nvPr/>
          </p:nvSpPr>
          <p:spPr bwMode="auto">
            <a:xfrm>
              <a:off x="4508" y="864"/>
              <a:ext cx="144" cy="96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rgbClr val="0000C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0670" name="Rectangle 14"/>
            <p:cNvSpPr>
              <a:spLocks noChangeArrowheads="1"/>
            </p:cNvSpPr>
            <p:nvPr/>
          </p:nvSpPr>
          <p:spPr bwMode="auto">
            <a:xfrm>
              <a:off x="4652" y="864"/>
              <a:ext cx="144" cy="96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rgbClr val="0000C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0671" name="Rectangle 15"/>
            <p:cNvSpPr>
              <a:spLocks noChangeArrowheads="1"/>
            </p:cNvSpPr>
            <p:nvPr/>
          </p:nvSpPr>
          <p:spPr bwMode="auto">
            <a:xfrm>
              <a:off x="4796" y="864"/>
              <a:ext cx="144" cy="96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rgbClr val="0000C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0672" name="Rectangle 16"/>
            <p:cNvSpPr>
              <a:spLocks noChangeArrowheads="1"/>
            </p:cNvSpPr>
            <p:nvPr/>
          </p:nvSpPr>
          <p:spPr bwMode="auto">
            <a:xfrm>
              <a:off x="4940" y="864"/>
              <a:ext cx="144" cy="96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rgbClr val="0000C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0673" name="Rectangle 17"/>
            <p:cNvSpPr>
              <a:spLocks noChangeArrowheads="1"/>
            </p:cNvSpPr>
            <p:nvPr/>
          </p:nvSpPr>
          <p:spPr bwMode="auto">
            <a:xfrm>
              <a:off x="4508" y="576"/>
              <a:ext cx="144" cy="96"/>
            </a:xfrm>
            <a:prstGeom prst="rect">
              <a:avLst/>
            </a:prstGeom>
            <a:solidFill>
              <a:schemeClr val="tx2"/>
            </a:solidFill>
            <a:ln w="19050">
              <a:solidFill>
                <a:srgbClr val="0000C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0674" name="Rectangle 18"/>
            <p:cNvSpPr>
              <a:spLocks noChangeArrowheads="1"/>
            </p:cNvSpPr>
            <p:nvPr/>
          </p:nvSpPr>
          <p:spPr bwMode="auto">
            <a:xfrm>
              <a:off x="4652" y="576"/>
              <a:ext cx="144" cy="96"/>
            </a:xfrm>
            <a:prstGeom prst="rect">
              <a:avLst/>
            </a:prstGeom>
            <a:solidFill>
              <a:schemeClr val="tx2"/>
            </a:solidFill>
            <a:ln w="19050">
              <a:solidFill>
                <a:srgbClr val="0000C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0675" name="Rectangle 19"/>
            <p:cNvSpPr>
              <a:spLocks noChangeArrowheads="1"/>
            </p:cNvSpPr>
            <p:nvPr/>
          </p:nvSpPr>
          <p:spPr bwMode="auto">
            <a:xfrm>
              <a:off x="5084" y="864"/>
              <a:ext cx="144" cy="96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rgbClr val="0000C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0676" name="Line 20"/>
            <p:cNvSpPr>
              <a:spLocks noChangeShapeType="1"/>
            </p:cNvSpPr>
            <p:nvPr/>
          </p:nvSpPr>
          <p:spPr bwMode="auto">
            <a:xfrm>
              <a:off x="3932" y="1008"/>
              <a:ext cx="576" cy="0"/>
            </a:xfrm>
            <a:prstGeom prst="line">
              <a:avLst/>
            </a:prstGeom>
            <a:noFill/>
            <a:ln w="12700">
              <a:solidFill>
                <a:srgbClr val="0000CC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0677" name="Freeform 21"/>
            <p:cNvSpPr>
              <a:spLocks/>
            </p:cNvSpPr>
            <p:nvPr/>
          </p:nvSpPr>
          <p:spPr bwMode="auto">
            <a:xfrm>
              <a:off x="4080" y="672"/>
              <a:ext cx="576" cy="192"/>
            </a:xfrm>
            <a:custGeom>
              <a:avLst/>
              <a:gdLst>
                <a:gd name="T0" fmla="*/ 288 w 576"/>
                <a:gd name="T1" fmla="*/ 0 h 192"/>
                <a:gd name="T2" fmla="*/ 0 w 576"/>
                <a:gd name="T3" fmla="*/ 192 h 192"/>
                <a:gd name="T4" fmla="*/ 576 w 576"/>
                <a:gd name="T5" fmla="*/ 192 h 192"/>
                <a:gd name="T6" fmla="*/ 432 w 576"/>
                <a:gd name="T7" fmla="*/ 0 h 192"/>
                <a:gd name="T8" fmla="*/ 288 w 576"/>
                <a:gd name="T9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6" h="192">
                  <a:moveTo>
                    <a:pt x="288" y="0"/>
                  </a:moveTo>
                  <a:lnTo>
                    <a:pt x="0" y="192"/>
                  </a:lnTo>
                  <a:lnTo>
                    <a:pt x="576" y="192"/>
                  </a:lnTo>
                  <a:lnTo>
                    <a:pt x="432" y="0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6600">
                <a:alpha val="50000"/>
              </a:srgbClr>
            </a:solidFill>
            <a:ln w="12700" cap="flat" cmpd="sng">
              <a:solidFill>
                <a:srgbClr val="0000CC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0678" name="Freeform 22"/>
            <p:cNvSpPr>
              <a:spLocks/>
            </p:cNvSpPr>
            <p:nvPr/>
          </p:nvSpPr>
          <p:spPr bwMode="auto">
            <a:xfrm>
              <a:off x="3936" y="672"/>
              <a:ext cx="576" cy="192"/>
            </a:xfrm>
            <a:custGeom>
              <a:avLst/>
              <a:gdLst>
                <a:gd name="T0" fmla="*/ 288 w 576"/>
                <a:gd name="T1" fmla="*/ 0 h 192"/>
                <a:gd name="T2" fmla="*/ 0 w 576"/>
                <a:gd name="T3" fmla="*/ 192 h 192"/>
                <a:gd name="T4" fmla="*/ 576 w 576"/>
                <a:gd name="T5" fmla="*/ 192 h 192"/>
                <a:gd name="T6" fmla="*/ 432 w 576"/>
                <a:gd name="T7" fmla="*/ 0 h 192"/>
                <a:gd name="T8" fmla="*/ 288 w 576"/>
                <a:gd name="T9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6" h="192">
                  <a:moveTo>
                    <a:pt x="288" y="0"/>
                  </a:moveTo>
                  <a:lnTo>
                    <a:pt x="0" y="192"/>
                  </a:lnTo>
                  <a:lnTo>
                    <a:pt x="576" y="192"/>
                  </a:lnTo>
                  <a:lnTo>
                    <a:pt x="432" y="0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6600">
                <a:alpha val="50000"/>
              </a:srgbClr>
            </a:solidFill>
            <a:ln w="12700" cap="flat" cmpd="sng">
              <a:solidFill>
                <a:srgbClr val="0000CC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0679" name="Freeform 23"/>
            <p:cNvSpPr>
              <a:spLocks/>
            </p:cNvSpPr>
            <p:nvPr/>
          </p:nvSpPr>
          <p:spPr bwMode="auto">
            <a:xfrm>
              <a:off x="4090" y="672"/>
              <a:ext cx="422" cy="192"/>
            </a:xfrm>
            <a:custGeom>
              <a:avLst/>
              <a:gdLst>
                <a:gd name="T0" fmla="*/ 0 w 422"/>
                <a:gd name="T1" fmla="*/ 185 h 192"/>
                <a:gd name="T2" fmla="*/ 76 w 422"/>
                <a:gd name="T3" fmla="*/ 179 h 192"/>
                <a:gd name="T4" fmla="*/ 422 w 422"/>
                <a:gd name="T5" fmla="*/ 192 h 192"/>
                <a:gd name="T6" fmla="*/ 278 w 422"/>
                <a:gd name="T7" fmla="*/ 0 h 192"/>
                <a:gd name="T8" fmla="*/ 0 w 422"/>
                <a:gd name="T9" fmla="*/ 185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2" h="192">
                  <a:moveTo>
                    <a:pt x="0" y="185"/>
                  </a:moveTo>
                  <a:cubicBezTo>
                    <a:pt x="55" y="178"/>
                    <a:pt x="29" y="179"/>
                    <a:pt x="76" y="179"/>
                  </a:cubicBezTo>
                  <a:lnTo>
                    <a:pt x="422" y="192"/>
                  </a:lnTo>
                  <a:lnTo>
                    <a:pt x="278" y="0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chemeClr val="folHlink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0680" name="Line 24"/>
            <p:cNvSpPr>
              <a:spLocks noChangeShapeType="1"/>
            </p:cNvSpPr>
            <p:nvPr/>
          </p:nvSpPr>
          <p:spPr bwMode="auto">
            <a:xfrm flipH="1">
              <a:off x="3936" y="672"/>
              <a:ext cx="288" cy="192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0681" name="Line 25"/>
            <p:cNvSpPr>
              <a:spLocks noChangeShapeType="1"/>
            </p:cNvSpPr>
            <p:nvPr/>
          </p:nvSpPr>
          <p:spPr bwMode="auto">
            <a:xfrm>
              <a:off x="4368" y="672"/>
              <a:ext cx="144" cy="192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0682" name="Text Box 26"/>
            <p:cNvSpPr txBox="1">
              <a:spLocks noChangeArrowheads="1"/>
            </p:cNvSpPr>
            <p:nvPr/>
          </p:nvSpPr>
          <p:spPr bwMode="auto">
            <a:xfrm>
              <a:off x="3946" y="1056"/>
              <a:ext cx="1063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r>
                <a:rPr lang="en-US" altLang="ko-KR" sz="1600" i="1">
                  <a:ea typeface="굴림" charset="-127"/>
                </a:rPr>
                <a:t>n(L+1)</a:t>
              </a:r>
              <a:r>
                <a:rPr lang="en-US" altLang="ko-KR" sz="1600">
                  <a:ea typeface="굴림" charset="-127"/>
                </a:rPr>
                <a:t> output bits</a:t>
              </a:r>
              <a:endParaRPr lang="en-US" altLang="ko-KR">
                <a:ea typeface="굴림" charset="-127"/>
              </a:endParaRPr>
            </a:p>
          </p:txBody>
        </p:sp>
        <p:sp>
          <p:nvSpPr>
            <p:cNvPr id="70683" name="Line 27"/>
            <p:cNvSpPr>
              <a:spLocks noChangeShapeType="1"/>
            </p:cNvSpPr>
            <p:nvPr/>
          </p:nvSpPr>
          <p:spPr bwMode="auto">
            <a:xfrm>
              <a:off x="4224" y="480"/>
              <a:ext cx="144" cy="0"/>
            </a:xfrm>
            <a:prstGeom prst="line">
              <a:avLst/>
            </a:prstGeom>
            <a:noFill/>
            <a:ln w="12700">
              <a:solidFill>
                <a:srgbClr val="0000CC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0684" name="Text Box 28"/>
            <p:cNvSpPr txBox="1">
              <a:spLocks noChangeArrowheads="1"/>
            </p:cNvSpPr>
            <p:nvPr/>
          </p:nvSpPr>
          <p:spPr bwMode="auto">
            <a:xfrm>
              <a:off x="4080" y="240"/>
              <a:ext cx="54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r>
                <a:rPr lang="en-US" altLang="ko-KR" sz="1600">
                  <a:ea typeface="굴림" charset="-127"/>
                </a:rPr>
                <a:t>input bit</a:t>
              </a:r>
              <a:endParaRPr lang="en-US" altLang="ko-KR">
                <a:ea typeface="굴림" charset="-127"/>
              </a:endParaRPr>
            </a:p>
          </p:txBody>
        </p:sp>
      </p:grpSp>
      <p:grpSp>
        <p:nvGrpSpPr>
          <p:cNvPr id="70685" name="Group 29"/>
          <p:cNvGrpSpPr>
            <a:grpSpLocks/>
          </p:cNvGrpSpPr>
          <p:nvPr/>
        </p:nvGrpSpPr>
        <p:grpSpPr bwMode="auto">
          <a:xfrm>
            <a:off x="1219200" y="1143000"/>
            <a:ext cx="2813050" cy="685800"/>
            <a:chOff x="2842" y="3360"/>
            <a:chExt cx="1772" cy="432"/>
          </a:xfrm>
        </p:grpSpPr>
        <p:sp>
          <p:nvSpPr>
            <p:cNvPr id="70686" name="Rectangle 30"/>
            <p:cNvSpPr>
              <a:spLocks noChangeArrowheads="1"/>
            </p:cNvSpPr>
            <p:nvPr/>
          </p:nvSpPr>
          <p:spPr bwMode="auto">
            <a:xfrm>
              <a:off x="3312" y="3408"/>
              <a:ext cx="816" cy="38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>
              <a:outerShdw dist="107763" dir="2700000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r>
                <a:rPr lang="en-US" altLang="ko-KR" sz="1800">
                  <a:ea typeface="굴림" charset="-127"/>
                </a:rPr>
                <a:t>(</a:t>
              </a:r>
              <a:r>
                <a:rPr lang="en-US" altLang="ko-KR" sz="1800" i="1">
                  <a:ea typeface="굴림" charset="-127"/>
                </a:rPr>
                <a:t>n,k,L</a:t>
              </a:r>
              <a:r>
                <a:rPr lang="en-US" altLang="ko-KR" sz="1800">
                  <a:ea typeface="굴림" charset="-127"/>
                </a:rPr>
                <a:t>) </a:t>
              </a:r>
              <a:br>
                <a:rPr lang="en-US" altLang="ko-KR" sz="1800">
                  <a:ea typeface="굴림" charset="-127"/>
                </a:rPr>
              </a:br>
              <a:r>
                <a:rPr lang="en-US" altLang="ko-KR" sz="1800">
                  <a:ea typeface="굴림" charset="-127"/>
                </a:rPr>
                <a:t>encoder</a:t>
              </a:r>
              <a:endParaRPr lang="en-US" altLang="ko-KR" sz="2400">
                <a:solidFill>
                  <a:schemeClr val="tx1"/>
                </a:solidFill>
                <a:ea typeface="굴림" charset="-127"/>
              </a:endParaRPr>
            </a:p>
          </p:txBody>
        </p:sp>
        <p:sp>
          <p:nvSpPr>
            <p:cNvPr id="70687" name="Line 31"/>
            <p:cNvSpPr>
              <a:spLocks noChangeShapeType="1"/>
            </p:cNvSpPr>
            <p:nvPr/>
          </p:nvSpPr>
          <p:spPr bwMode="auto">
            <a:xfrm>
              <a:off x="3024" y="3600"/>
              <a:ext cx="287" cy="0"/>
            </a:xfrm>
            <a:prstGeom prst="line">
              <a:avLst/>
            </a:prstGeom>
            <a:noFill/>
            <a:ln w="2222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0688" name="Line 32"/>
            <p:cNvSpPr>
              <a:spLocks noChangeShapeType="1"/>
            </p:cNvSpPr>
            <p:nvPr/>
          </p:nvSpPr>
          <p:spPr bwMode="auto">
            <a:xfrm>
              <a:off x="4128" y="3600"/>
              <a:ext cx="288" cy="0"/>
            </a:xfrm>
            <a:prstGeom prst="line">
              <a:avLst/>
            </a:prstGeom>
            <a:noFill/>
            <a:ln w="2222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0689" name="Text Box 33"/>
            <p:cNvSpPr txBox="1">
              <a:spLocks noChangeArrowheads="1"/>
            </p:cNvSpPr>
            <p:nvPr/>
          </p:nvSpPr>
          <p:spPr bwMode="auto">
            <a:xfrm>
              <a:off x="2842" y="3360"/>
              <a:ext cx="42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91240B29-F687-4F45-9708-019B960494DF}">
                <a14:hiddenLine xmlns:a14="http://schemas.microsoft.com/office/drawing/2010/main" w="222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altLang="ko-KR" sz="1800" i="1">
                  <a:ea typeface="굴림" charset="-127"/>
                </a:rPr>
                <a:t>k</a:t>
              </a:r>
              <a:r>
                <a:rPr lang="en-US" altLang="ko-KR" sz="1800">
                  <a:ea typeface="굴림" charset="-127"/>
                </a:rPr>
                <a:t> bits</a:t>
              </a:r>
            </a:p>
          </p:txBody>
        </p:sp>
        <p:sp>
          <p:nvSpPr>
            <p:cNvPr id="70690" name="Text Box 34"/>
            <p:cNvSpPr txBox="1">
              <a:spLocks noChangeArrowheads="1"/>
            </p:cNvSpPr>
            <p:nvPr/>
          </p:nvSpPr>
          <p:spPr bwMode="auto">
            <a:xfrm>
              <a:off x="4182" y="3360"/>
              <a:ext cx="43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91240B29-F687-4F45-9708-019B960494DF}">
                <a14:hiddenLine xmlns:a14="http://schemas.microsoft.com/office/drawing/2010/main" w="222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altLang="ko-KR" sz="1800" i="1">
                  <a:ea typeface="굴림" charset="-127"/>
                </a:rPr>
                <a:t>n </a:t>
              </a:r>
              <a:r>
                <a:rPr lang="en-US" altLang="ko-KR" sz="1800">
                  <a:ea typeface="굴림" charset="-127"/>
                </a:rPr>
                <a:t>bits</a:t>
              </a:r>
            </a:p>
          </p:txBody>
        </p:sp>
      </p:grpSp>
      <p:sp>
        <p:nvSpPr>
          <p:cNvPr id="70693" name="Text Box 37"/>
          <p:cNvSpPr txBox="1">
            <a:spLocks noChangeArrowheads="1"/>
          </p:cNvSpPr>
          <p:nvPr/>
        </p:nvSpPr>
        <p:spPr bwMode="auto">
          <a:xfrm>
            <a:off x="7010400" y="1600200"/>
            <a:ext cx="14557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r>
              <a:rPr lang="en-US" altLang="ko-KR">
                <a:ea typeface="굴림" charset="-127"/>
              </a:rPr>
              <a:t>encoded bits</a:t>
            </a:r>
          </a:p>
        </p:txBody>
      </p:sp>
      <p:sp>
        <p:nvSpPr>
          <p:cNvPr id="70694" name="Text Box 38"/>
          <p:cNvSpPr txBox="1">
            <a:spLocks noChangeArrowheads="1"/>
          </p:cNvSpPr>
          <p:nvPr/>
        </p:nvSpPr>
        <p:spPr bwMode="auto">
          <a:xfrm>
            <a:off x="6319838" y="1143000"/>
            <a:ext cx="14684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r>
              <a:rPr lang="en-US" altLang="ko-KR">
                <a:ea typeface="굴림" charset="-127"/>
              </a:rPr>
              <a:t>message bits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4455C-E2CB-4815-B075-5948D80BAF98}" type="slidenum">
              <a:rPr lang="en-US" altLang="ko-KR"/>
              <a:pPr/>
              <a:t>4</a:t>
            </a:fld>
            <a:endParaRPr lang="en-US" altLang="ko-KR"/>
          </a:p>
        </p:txBody>
      </p:sp>
      <p:sp>
        <p:nvSpPr>
          <p:cNvPr id="79874" name="Rectangle 2"/>
          <p:cNvSpPr>
            <a:spLocks noChangeArrowheads="1"/>
          </p:cNvSpPr>
          <p:nvPr/>
        </p:nvSpPr>
        <p:spPr bwMode="auto">
          <a:xfrm>
            <a:off x="990600" y="457200"/>
            <a:ext cx="7772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altLang="ko-KR" sz="2800">
                <a:ea typeface="굴림" charset="-127"/>
              </a:rPr>
              <a:t>Example: Convolutional encoder, </a:t>
            </a:r>
            <a:r>
              <a:rPr lang="en-US" altLang="ko-KR" sz="2800" i="1">
                <a:ea typeface="굴림" charset="-127"/>
              </a:rPr>
              <a:t>k </a:t>
            </a:r>
            <a:r>
              <a:rPr lang="en-US" altLang="ko-KR" sz="2800">
                <a:ea typeface="굴림" charset="-127"/>
              </a:rPr>
              <a:t>= 1, </a:t>
            </a:r>
            <a:r>
              <a:rPr lang="en-US" altLang="ko-KR" sz="2800" i="1">
                <a:ea typeface="굴림" charset="-127"/>
              </a:rPr>
              <a:t>n </a:t>
            </a:r>
            <a:r>
              <a:rPr lang="en-US" altLang="ko-KR" sz="2800">
                <a:ea typeface="굴림" charset="-127"/>
              </a:rPr>
              <a:t>= 2 </a:t>
            </a:r>
            <a:br>
              <a:rPr lang="en-US" altLang="ko-KR" sz="2800">
                <a:ea typeface="굴림" charset="-127"/>
              </a:rPr>
            </a:br>
            <a:r>
              <a:rPr lang="en-US" altLang="ko-KR" sz="2800">
                <a:ea typeface="굴림" charset="-127"/>
              </a:rPr>
              <a:t/>
            </a:r>
            <a:br>
              <a:rPr lang="en-US" altLang="ko-KR" sz="2800">
                <a:ea typeface="굴림" charset="-127"/>
              </a:rPr>
            </a:br>
            <a:endParaRPr lang="en-US" altLang="ko-KR" sz="2800">
              <a:ea typeface="굴림" charset="-127"/>
            </a:endParaRPr>
          </a:p>
        </p:txBody>
      </p:sp>
      <p:sp>
        <p:nvSpPr>
          <p:cNvPr id="79875" name="Rectangle 3"/>
          <p:cNvSpPr>
            <a:spLocks noChangeArrowheads="1"/>
          </p:cNvSpPr>
          <p:nvPr/>
        </p:nvSpPr>
        <p:spPr bwMode="auto">
          <a:xfrm>
            <a:off x="990600" y="3810000"/>
            <a:ext cx="77724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75000"/>
              <a:buFont typeface="Monotype Sorts" pitchFamily="2" charset="2"/>
              <a:buChar char="u"/>
            </a:pPr>
            <a:r>
              <a:rPr lang="en-US" altLang="ko-KR">
                <a:ea typeface="굴림" charset="-127"/>
              </a:rPr>
              <a:t>Convolutional encoder is a </a:t>
            </a:r>
            <a:r>
              <a:rPr lang="en-US" altLang="ko-KR" b="1">
                <a:solidFill>
                  <a:srgbClr val="0000CC"/>
                </a:solidFill>
                <a:ea typeface="굴림" charset="-127"/>
              </a:rPr>
              <a:t>finite state machine</a:t>
            </a:r>
            <a:r>
              <a:rPr lang="en-US" altLang="ko-KR">
                <a:ea typeface="굴림" charset="-127"/>
              </a:rPr>
              <a:t> (FSM) processing information bits in a serial manner</a:t>
            </a: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75000"/>
              <a:buFont typeface="Monotype Sorts" pitchFamily="2" charset="2"/>
              <a:buChar char="u"/>
            </a:pPr>
            <a:r>
              <a:rPr lang="en-US" altLang="ko-KR">
                <a:ea typeface="굴림" charset="-127"/>
              </a:rPr>
              <a:t>Thus the generated code is a function of input and the state of the FSM</a:t>
            </a: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75000"/>
              <a:buFont typeface="Monotype Sorts" pitchFamily="2" charset="2"/>
              <a:buChar char="u"/>
            </a:pPr>
            <a:r>
              <a:rPr lang="en-US" altLang="ko-KR">
                <a:ea typeface="굴림" charset="-127"/>
              </a:rPr>
              <a:t>In this (</a:t>
            </a:r>
            <a:r>
              <a:rPr lang="en-US" altLang="ko-KR" i="1">
                <a:ea typeface="굴림" charset="-127"/>
              </a:rPr>
              <a:t>n,k,L</a:t>
            </a:r>
            <a:r>
              <a:rPr lang="en-US" altLang="ko-KR">
                <a:ea typeface="굴림" charset="-127"/>
              </a:rPr>
              <a:t>) = (2,1,2) encoder each message bit influences a span of </a:t>
            </a:r>
            <a:r>
              <a:rPr lang="en-US" altLang="ko-KR" i="1">
                <a:solidFill>
                  <a:srgbClr val="0000CC"/>
                </a:solidFill>
                <a:ea typeface="굴림" charset="-127"/>
              </a:rPr>
              <a:t>C=</a:t>
            </a:r>
            <a:r>
              <a:rPr lang="en-US" altLang="ko-KR">
                <a:ea typeface="굴림" charset="-127"/>
              </a:rPr>
              <a:t> </a:t>
            </a:r>
            <a:r>
              <a:rPr lang="en-US" altLang="ko-KR" i="1">
                <a:solidFill>
                  <a:srgbClr val="0000CC"/>
                </a:solidFill>
                <a:ea typeface="굴림" charset="-127"/>
              </a:rPr>
              <a:t>n(L+1)=6</a:t>
            </a:r>
            <a:r>
              <a:rPr lang="en-US" altLang="ko-KR">
                <a:ea typeface="굴림" charset="-127"/>
              </a:rPr>
              <a:t> successive output bits = </a:t>
            </a:r>
            <a:r>
              <a:rPr lang="en-US" altLang="ko-KR" b="1">
                <a:solidFill>
                  <a:srgbClr val="0000CC"/>
                </a:solidFill>
                <a:ea typeface="굴림" charset="-127"/>
              </a:rPr>
              <a:t>constraint length </a:t>
            </a:r>
            <a:r>
              <a:rPr lang="en-US" altLang="ko-KR" b="1" i="1">
                <a:solidFill>
                  <a:srgbClr val="0000CC"/>
                </a:solidFill>
                <a:ea typeface="굴림" charset="-127"/>
              </a:rPr>
              <a:t>C</a:t>
            </a:r>
            <a:endParaRPr lang="en-US" altLang="ko-KR">
              <a:ea typeface="굴림" charset="-127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75000"/>
              <a:buFont typeface="Monotype Sorts" pitchFamily="2" charset="2"/>
              <a:buChar char="u"/>
            </a:pPr>
            <a:r>
              <a:rPr lang="en-US" altLang="ko-KR">
                <a:ea typeface="굴림" charset="-127"/>
              </a:rPr>
              <a:t>Thus, for generation of </a:t>
            </a:r>
            <a:r>
              <a:rPr lang="en-US" altLang="ko-KR" i="1">
                <a:ea typeface="굴림" charset="-127"/>
              </a:rPr>
              <a:t>n</a:t>
            </a:r>
            <a:r>
              <a:rPr lang="en-US" altLang="ko-KR">
                <a:ea typeface="굴림" charset="-127"/>
              </a:rPr>
              <a:t>-bit output, we require </a:t>
            </a:r>
            <a:r>
              <a:rPr lang="en-US" altLang="ko-KR" i="1">
                <a:ea typeface="굴림" charset="-127"/>
              </a:rPr>
              <a:t>n</a:t>
            </a:r>
            <a:r>
              <a:rPr lang="en-US" altLang="ko-KR">
                <a:ea typeface="굴림" charset="-127"/>
              </a:rPr>
              <a:t> shift registers in </a:t>
            </a:r>
            <a:r>
              <a:rPr lang="en-US" altLang="ko-KR" i="1">
                <a:ea typeface="굴림" charset="-127"/>
              </a:rPr>
              <a:t>k</a:t>
            </a:r>
            <a:r>
              <a:rPr lang="en-US" altLang="ko-KR">
                <a:ea typeface="굴림" charset="-127"/>
              </a:rPr>
              <a:t> = 1 convolutional encoders</a:t>
            </a: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75000"/>
              <a:buFont typeface="Monotype Sorts" pitchFamily="2" charset="2"/>
              <a:buChar char="u"/>
            </a:pPr>
            <a:endParaRPr lang="en-US" altLang="ko-KR">
              <a:ea typeface="굴림" charset="-127"/>
            </a:endParaRPr>
          </a:p>
        </p:txBody>
      </p:sp>
      <p:pic>
        <p:nvPicPr>
          <p:cNvPr id="79876" name="Picture 4" descr="F:\user\S-72.244 Modulation and coding methods\lectures\Lecture 9\scans\1332.g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038" y="685800"/>
            <a:ext cx="5419725" cy="2811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9877" name="Object 5"/>
          <p:cNvGraphicFramePr>
            <a:graphicFrameLocks noChangeAspect="1"/>
          </p:cNvGraphicFramePr>
          <p:nvPr/>
        </p:nvGraphicFramePr>
        <p:xfrm>
          <a:off x="5867400" y="1143000"/>
          <a:ext cx="24638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884" name="Equation" r:id="rId4" imgW="2463480" imgH="850680" progId="Equation.DSMT4">
                  <p:embed/>
                </p:oleObj>
              </mc:Choice>
              <mc:Fallback>
                <p:oleObj name="Equation" r:id="rId4" imgW="2463480" imgH="85068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1143000"/>
                        <a:ext cx="2463800" cy="850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879" name="Object 7"/>
          <p:cNvGraphicFramePr>
            <a:graphicFrameLocks noChangeAspect="1"/>
          </p:cNvGraphicFramePr>
          <p:nvPr/>
        </p:nvGraphicFramePr>
        <p:xfrm>
          <a:off x="2209800" y="3429000"/>
          <a:ext cx="2908300" cy="34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885" name="Equation" r:id="rId6" imgW="2908080" imgH="342720" progId="Equation.DSMT4">
                  <p:embed/>
                </p:oleObj>
              </mc:Choice>
              <mc:Fallback>
                <p:oleObj name="Equation" r:id="rId6" imgW="2908080" imgH="34272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3429000"/>
                        <a:ext cx="2908300" cy="341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9880" name="Text Box 8"/>
          <p:cNvSpPr txBox="1">
            <a:spLocks noChangeArrowheads="1"/>
          </p:cNvSpPr>
          <p:nvPr/>
        </p:nvSpPr>
        <p:spPr bwMode="auto">
          <a:xfrm>
            <a:off x="5562600" y="3048000"/>
            <a:ext cx="26701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r>
              <a:rPr lang="en-US" altLang="ko-KR">
                <a:ea typeface="굴림" charset="-127"/>
              </a:rPr>
              <a:t>(</a:t>
            </a:r>
            <a:r>
              <a:rPr lang="en-US" altLang="ko-KR" i="1">
                <a:ea typeface="굴림" charset="-127"/>
              </a:rPr>
              <a:t>n,k,L</a:t>
            </a:r>
            <a:r>
              <a:rPr lang="en-US" altLang="ko-KR">
                <a:ea typeface="굴림" charset="-127"/>
              </a:rPr>
              <a:t>) = (2,1,2) encoder</a:t>
            </a:r>
          </a:p>
        </p:txBody>
      </p:sp>
      <p:sp>
        <p:nvSpPr>
          <p:cNvPr id="79881" name="Text Box 9"/>
          <p:cNvSpPr txBox="1">
            <a:spLocks noChangeArrowheads="1"/>
          </p:cNvSpPr>
          <p:nvPr/>
        </p:nvSpPr>
        <p:spPr bwMode="auto">
          <a:xfrm>
            <a:off x="685800" y="2286000"/>
            <a:ext cx="823913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l"/>
            <a:r>
              <a:rPr lang="en-US" altLang="ko-KR" sz="1400">
                <a:ea typeface="굴림" charset="-127"/>
              </a:rPr>
              <a:t>memory</a:t>
            </a:r>
          </a:p>
          <a:p>
            <a:pPr algn="l"/>
            <a:r>
              <a:rPr lang="en-US" altLang="ko-KR" sz="1400">
                <a:ea typeface="굴림" charset="-127"/>
              </a:rPr>
              <a:t>depth </a:t>
            </a:r>
            <a:r>
              <a:rPr lang="en-US" altLang="ko-KR" sz="1400" i="1">
                <a:solidFill>
                  <a:srgbClr val="0000CC"/>
                </a:solidFill>
                <a:ea typeface="굴림" charset="-127"/>
              </a:rPr>
              <a:t>L</a:t>
            </a:r>
            <a:r>
              <a:rPr lang="en-US" altLang="ko-KR" sz="1400">
                <a:ea typeface="굴림" charset="-127"/>
              </a:rPr>
              <a:t/>
            </a:r>
            <a:br>
              <a:rPr lang="en-US" altLang="ko-KR" sz="1400">
                <a:ea typeface="굴림" charset="-127"/>
              </a:rPr>
            </a:br>
            <a:r>
              <a:rPr lang="en-US" altLang="ko-KR" sz="1400">
                <a:ea typeface="굴림" charset="-127"/>
              </a:rPr>
              <a:t>=number</a:t>
            </a:r>
            <a:br>
              <a:rPr lang="en-US" altLang="ko-KR" sz="1400">
                <a:ea typeface="굴림" charset="-127"/>
              </a:rPr>
            </a:br>
            <a:r>
              <a:rPr lang="en-US" altLang="ko-KR" sz="1400">
                <a:ea typeface="굴림" charset="-127"/>
              </a:rPr>
              <a:t>of states</a:t>
            </a:r>
            <a:endParaRPr lang="en-US" altLang="ko-KR">
              <a:ea typeface="굴림" charset="-127"/>
            </a:endParaRPr>
          </a:p>
        </p:txBody>
      </p:sp>
      <p:sp>
        <p:nvSpPr>
          <p:cNvPr id="79882" name="Line 10"/>
          <p:cNvSpPr>
            <a:spLocks noChangeShapeType="1"/>
          </p:cNvSpPr>
          <p:nvPr/>
        </p:nvSpPr>
        <p:spPr bwMode="auto">
          <a:xfrm flipV="1">
            <a:off x="1295400" y="914400"/>
            <a:ext cx="1066800" cy="137160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0A275-E17E-450C-96A5-F0E860CC1F0F}" type="slidenum">
              <a:rPr lang="en-US" altLang="ko-KR"/>
              <a:pPr/>
              <a:t>5</a:t>
            </a:fld>
            <a:endParaRPr lang="en-US" altLang="ko-KR"/>
          </a:p>
        </p:txBody>
      </p:sp>
      <p:sp>
        <p:nvSpPr>
          <p:cNvPr id="80898" name="Rectangle 2"/>
          <p:cNvSpPr>
            <a:spLocks noChangeArrowheads="1"/>
          </p:cNvSpPr>
          <p:nvPr/>
        </p:nvSpPr>
        <p:spPr bwMode="auto">
          <a:xfrm>
            <a:off x="762000" y="152400"/>
            <a:ext cx="7772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altLang="ko-KR" sz="2800">
                <a:ea typeface="굴림" charset="-127"/>
              </a:rPr>
              <a:t>Example: (3,2,1) Convolutional encoder </a:t>
            </a:r>
          </a:p>
        </p:txBody>
      </p:sp>
      <p:pic>
        <p:nvPicPr>
          <p:cNvPr id="80899" name="Picture 3" descr="F:\user\S-72.244 Modulation and coding methods\lectures\Lecture 9\scans\1335.g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066800"/>
            <a:ext cx="6096000" cy="394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0900" name="Object 4"/>
          <p:cNvGraphicFramePr>
            <a:graphicFrameLocks noChangeAspect="1"/>
          </p:cNvGraphicFramePr>
          <p:nvPr/>
        </p:nvGraphicFramePr>
        <p:xfrm>
          <a:off x="1289050" y="4876800"/>
          <a:ext cx="23114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04" name="Equation" r:id="rId4" imgW="2311200" imgH="368280" progId="Equation.DSMT4">
                  <p:embed/>
                </p:oleObj>
              </mc:Choice>
              <mc:Fallback>
                <p:oleObj name="Equation" r:id="rId4" imgW="2311200" imgH="36828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9050" y="4876800"/>
                        <a:ext cx="231140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901" name="Object 5"/>
          <p:cNvGraphicFramePr>
            <a:graphicFrameLocks noChangeAspect="1"/>
          </p:cNvGraphicFramePr>
          <p:nvPr/>
        </p:nvGraphicFramePr>
        <p:xfrm>
          <a:off x="1282700" y="5334000"/>
          <a:ext cx="23368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05" name="Equation" r:id="rId6" imgW="2336760" imgH="368280" progId="Equation.DSMT4">
                  <p:embed/>
                </p:oleObj>
              </mc:Choice>
              <mc:Fallback>
                <p:oleObj name="Equation" r:id="rId6" imgW="2336760" imgH="36828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2700" y="5334000"/>
                        <a:ext cx="233680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902" name="Object 6"/>
          <p:cNvGraphicFramePr>
            <a:graphicFrameLocks noChangeAspect="1"/>
          </p:cNvGraphicFramePr>
          <p:nvPr/>
        </p:nvGraphicFramePr>
        <p:xfrm>
          <a:off x="1219200" y="5791200"/>
          <a:ext cx="16891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06" name="Equation" r:id="rId8" imgW="1688760" imgH="368280" progId="Equation.DSMT4">
                  <p:embed/>
                </p:oleObj>
              </mc:Choice>
              <mc:Fallback>
                <p:oleObj name="Equation" r:id="rId8" imgW="1688760" imgH="36828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5791200"/>
                        <a:ext cx="168910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903" name="Rectangle 7"/>
          <p:cNvSpPr>
            <a:spLocks noChangeArrowheads="1"/>
          </p:cNvSpPr>
          <p:nvPr/>
        </p:nvSpPr>
        <p:spPr bwMode="auto">
          <a:xfrm>
            <a:off x="4572000" y="5105400"/>
            <a:ext cx="3624263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l"/>
            <a:r>
              <a:rPr lang="en-US" altLang="ko-KR">
                <a:ea typeface="굴림" charset="-127"/>
              </a:rPr>
              <a:t>Here each message bit influences </a:t>
            </a:r>
          </a:p>
          <a:p>
            <a:pPr algn="l"/>
            <a:r>
              <a:rPr lang="en-US" altLang="ko-KR">
                <a:ea typeface="굴림" charset="-127"/>
              </a:rPr>
              <a:t>a span of </a:t>
            </a:r>
            <a:r>
              <a:rPr lang="en-US" altLang="ko-KR" i="1">
                <a:ea typeface="굴림" charset="-127"/>
              </a:rPr>
              <a:t>C </a:t>
            </a:r>
            <a:r>
              <a:rPr lang="en-US" altLang="ko-KR">
                <a:ea typeface="굴림" charset="-127"/>
              </a:rPr>
              <a:t>= </a:t>
            </a:r>
            <a:r>
              <a:rPr lang="en-US" altLang="ko-KR" i="1">
                <a:ea typeface="굴림" charset="-127"/>
              </a:rPr>
              <a:t>n(L+1)=3(1+1)=6</a:t>
            </a:r>
            <a:r>
              <a:rPr lang="en-US" altLang="ko-KR">
                <a:ea typeface="굴림" charset="-127"/>
              </a:rPr>
              <a:t> </a:t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>successive output bits</a:t>
            </a:r>
            <a:endParaRPr lang="en-US" altLang="ko-KR" sz="2400">
              <a:ea typeface="굴림" charset="-127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85548-25C1-40C4-A18E-EB30BACA48E6}" type="slidenum">
              <a:rPr lang="en-US" altLang="ko-KR"/>
              <a:pPr/>
              <a:t>6</a:t>
            </a:fld>
            <a:endParaRPr lang="en-US" altLang="ko-KR"/>
          </a:p>
        </p:txBody>
      </p:sp>
      <p:pic>
        <p:nvPicPr>
          <p:cNvPr id="75784" name="Picture 8" descr="F:\user\S-72.227 Digital Communication Systems\lectures spring 2000\lincostel conv enc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752600"/>
            <a:ext cx="4572000" cy="2105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3886200" cy="914400"/>
          </a:xfrm>
        </p:spPr>
        <p:txBody>
          <a:bodyPr/>
          <a:lstStyle/>
          <a:p>
            <a:r>
              <a:rPr lang="en-US" altLang="ko-KR">
                <a:ea typeface="굴림" charset="-127"/>
              </a:rPr>
              <a:t>Generator sequences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(</a:t>
            </a:r>
            <a:r>
              <a:rPr lang="en-US" altLang="ko-KR" i="1">
                <a:ea typeface="굴림" charset="-127"/>
              </a:rPr>
              <a:t>n,k,L</a:t>
            </a:r>
            <a:r>
              <a:rPr lang="en-US" altLang="ko-KR">
                <a:ea typeface="굴림" charset="-127"/>
              </a:rPr>
              <a:t>) Convolutional code can be described by the </a:t>
            </a:r>
            <a:r>
              <a:rPr lang="en-US" altLang="ko-KR">
                <a:solidFill>
                  <a:srgbClr val="0000CC"/>
                </a:solidFill>
                <a:ea typeface="굴림" charset="-127"/>
              </a:rPr>
              <a:t>generator sequences</a:t>
            </a:r>
            <a:r>
              <a:rPr lang="en-US" altLang="ko-KR">
                <a:ea typeface="굴림" charset="-127"/>
              </a:rPr>
              <a:t/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>                    that are the impulse responses for each coder </a:t>
            </a:r>
            <a:r>
              <a:rPr lang="en-US" altLang="ko-KR" i="1">
                <a:ea typeface="굴림" charset="-127"/>
              </a:rPr>
              <a:t>n</a:t>
            </a:r>
            <a:r>
              <a:rPr lang="en-US" altLang="ko-KR">
                <a:ea typeface="굴림" charset="-127"/>
              </a:rPr>
              <a:t> output branches:</a:t>
            </a:r>
          </a:p>
          <a:p>
            <a:endParaRPr lang="en-US" altLang="ko-KR">
              <a:ea typeface="굴림" charset="-127"/>
            </a:endParaRPr>
          </a:p>
          <a:p>
            <a:endParaRPr lang="en-US" altLang="ko-KR">
              <a:ea typeface="굴림" charset="-127"/>
            </a:endParaRPr>
          </a:p>
          <a:p>
            <a:endParaRPr lang="en-US" altLang="ko-KR">
              <a:ea typeface="굴림" charset="-127"/>
            </a:endParaRPr>
          </a:p>
          <a:p>
            <a:endParaRPr lang="en-US" altLang="ko-KR">
              <a:ea typeface="굴림" charset="-127"/>
            </a:endParaRPr>
          </a:p>
          <a:p>
            <a:endParaRPr lang="en-US" altLang="ko-KR">
              <a:ea typeface="굴림" charset="-127"/>
            </a:endParaRPr>
          </a:p>
          <a:p>
            <a:endParaRPr lang="en-US" altLang="ko-KR">
              <a:ea typeface="굴림" charset="-127"/>
            </a:endParaRPr>
          </a:p>
          <a:p>
            <a:endParaRPr lang="en-US" altLang="ko-KR">
              <a:ea typeface="굴림" charset="-127"/>
            </a:endParaRPr>
          </a:p>
          <a:p>
            <a:endParaRPr lang="en-US" altLang="ko-KR">
              <a:ea typeface="굴림" charset="-127"/>
            </a:endParaRPr>
          </a:p>
          <a:p>
            <a:r>
              <a:rPr lang="en-US" altLang="ko-KR">
                <a:ea typeface="굴림" charset="-127"/>
              </a:rPr>
              <a:t>Generator sequences specify convolutional code completely by the associated </a:t>
            </a:r>
            <a:r>
              <a:rPr lang="en-US" altLang="ko-KR">
                <a:solidFill>
                  <a:srgbClr val="0000CC"/>
                </a:solidFill>
                <a:ea typeface="굴림" charset="-127"/>
              </a:rPr>
              <a:t>generator matrix</a:t>
            </a:r>
            <a:endParaRPr lang="en-US" altLang="ko-KR">
              <a:ea typeface="굴림" charset="-127"/>
            </a:endParaRPr>
          </a:p>
          <a:p>
            <a:r>
              <a:rPr lang="en-US" altLang="ko-KR">
                <a:ea typeface="굴림" charset="-127"/>
              </a:rPr>
              <a:t>Encoded convolution code is produced by </a:t>
            </a:r>
            <a:r>
              <a:rPr lang="en-US" altLang="ko-KR">
                <a:solidFill>
                  <a:srgbClr val="0000CC"/>
                </a:solidFill>
                <a:ea typeface="굴림" charset="-127"/>
              </a:rPr>
              <a:t>matrix multiplication</a:t>
            </a:r>
            <a:r>
              <a:rPr lang="en-US" altLang="ko-KR">
                <a:ea typeface="굴림" charset="-127"/>
              </a:rPr>
              <a:t> of the input and the generator matrix</a:t>
            </a:r>
          </a:p>
        </p:txBody>
      </p:sp>
      <p:graphicFrame>
        <p:nvGraphicFramePr>
          <p:cNvPr id="75780" name="Object 4"/>
          <p:cNvGraphicFramePr>
            <a:graphicFrameLocks noChangeAspect="1"/>
          </p:cNvGraphicFramePr>
          <p:nvPr/>
        </p:nvGraphicFramePr>
        <p:xfrm>
          <a:off x="822325" y="1404938"/>
          <a:ext cx="14097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93" name="Equation" r:id="rId4" imgW="1409400" imgH="330120" progId="Equation.DSMT4">
                  <p:embed/>
                </p:oleObj>
              </mc:Choice>
              <mc:Fallback>
                <p:oleObj name="Equation" r:id="rId4" imgW="1409400" imgH="33012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325" y="1404938"/>
                        <a:ext cx="14097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2225">
                            <a:solidFill>
                              <a:srgbClr val="0000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782" name="Object 6"/>
          <p:cNvGraphicFramePr>
            <a:graphicFrameLocks noChangeAspect="1"/>
          </p:cNvGraphicFramePr>
          <p:nvPr/>
        </p:nvGraphicFramePr>
        <p:xfrm>
          <a:off x="2133600" y="3886200"/>
          <a:ext cx="1574800" cy="773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94" name="Equation" r:id="rId6" imgW="1574640" imgH="774360" progId="Equation.DSMT4">
                  <p:embed/>
                </p:oleObj>
              </mc:Choice>
              <mc:Fallback>
                <p:oleObj name="Equation" r:id="rId6" imgW="1574640" imgH="77436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3886200"/>
                        <a:ext cx="1574800" cy="773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2225">
                            <a:solidFill>
                              <a:srgbClr val="0000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785" name="Object 9"/>
          <p:cNvGraphicFramePr>
            <a:graphicFrameLocks noChangeAspect="1"/>
          </p:cNvGraphicFramePr>
          <p:nvPr/>
        </p:nvGraphicFramePr>
        <p:xfrm>
          <a:off x="6019800" y="3352800"/>
          <a:ext cx="17526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95" name="Equation" r:id="rId8" imgW="1752480" imgH="330120" progId="Equation.DSMT4">
                  <p:embed/>
                </p:oleObj>
              </mc:Choice>
              <mc:Fallback>
                <p:oleObj name="Equation" r:id="rId8" imgW="1752480" imgH="33012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9800" y="3352800"/>
                        <a:ext cx="17526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2225">
                            <a:solidFill>
                              <a:srgbClr val="0000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5786" name="Text Box 10"/>
          <p:cNvSpPr txBox="1">
            <a:spLocks noChangeArrowheads="1"/>
          </p:cNvSpPr>
          <p:nvPr/>
        </p:nvSpPr>
        <p:spPr bwMode="auto">
          <a:xfrm>
            <a:off x="3733800" y="3886200"/>
            <a:ext cx="42656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l"/>
            <a:r>
              <a:rPr lang="en-US" altLang="ko-KR">
                <a:ea typeface="굴림" charset="-127"/>
              </a:rPr>
              <a:t>Note that the generator sequence length </a:t>
            </a:r>
          </a:p>
          <a:p>
            <a:pPr algn="l"/>
            <a:r>
              <a:rPr lang="en-US" altLang="ko-KR">
                <a:ea typeface="굴림" charset="-127"/>
              </a:rPr>
              <a:t>exceeds register depth always by 1</a:t>
            </a:r>
          </a:p>
        </p:txBody>
      </p:sp>
      <p:grpSp>
        <p:nvGrpSpPr>
          <p:cNvPr id="75787" name="Group 11"/>
          <p:cNvGrpSpPr>
            <a:grpSpLocks/>
          </p:cNvGrpSpPr>
          <p:nvPr/>
        </p:nvGrpSpPr>
        <p:grpSpPr bwMode="auto">
          <a:xfrm>
            <a:off x="4800600" y="304800"/>
            <a:ext cx="2813050" cy="685800"/>
            <a:chOff x="2842" y="3360"/>
            <a:chExt cx="1772" cy="432"/>
          </a:xfrm>
        </p:grpSpPr>
        <p:sp>
          <p:nvSpPr>
            <p:cNvPr id="75788" name="Rectangle 12"/>
            <p:cNvSpPr>
              <a:spLocks noChangeArrowheads="1"/>
            </p:cNvSpPr>
            <p:nvPr/>
          </p:nvSpPr>
          <p:spPr bwMode="auto">
            <a:xfrm>
              <a:off x="3312" y="3408"/>
              <a:ext cx="816" cy="38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>
              <a:outerShdw dist="107763" dir="2700000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r>
                <a:rPr lang="en-US" altLang="ko-KR" sz="1800">
                  <a:ea typeface="굴림" charset="-127"/>
                </a:rPr>
                <a:t>(</a:t>
              </a:r>
              <a:r>
                <a:rPr lang="en-US" altLang="ko-KR" sz="1800" i="1">
                  <a:ea typeface="굴림" charset="-127"/>
                </a:rPr>
                <a:t>n,k,L</a:t>
              </a:r>
              <a:r>
                <a:rPr lang="en-US" altLang="ko-KR" sz="1800">
                  <a:ea typeface="굴림" charset="-127"/>
                </a:rPr>
                <a:t>) </a:t>
              </a:r>
              <a:br>
                <a:rPr lang="en-US" altLang="ko-KR" sz="1800">
                  <a:ea typeface="굴림" charset="-127"/>
                </a:rPr>
              </a:br>
              <a:r>
                <a:rPr lang="en-US" altLang="ko-KR" sz="1800">
                  <a:ea typeface="굴림" charset="-127"/>
                </a:rPr>
                <a:t>encoder</a:t>
              </a:r>
              <a:endParaRPr lang="en-US" altLang="ko-KR" sz="2400">
                <a:solidFill>
                  <a:schemeClr val="tx1"/>
                </a:solidFill>
                <a:ea typeface="굴림" charset="-127"/>
              </a:endParaRPr>
            </a:p>
          </p:txBody>
        </p:sp>
        <p:sp>
          <p:nvSpPr>
            <p:cNvPr id="75789" name="Line 13"/>
            <p:cNvSpPr>
              <a:spLocks noChangeShapeType="1"/>
            </p:cNvSpPr>
            <p:nvPr/>
          </p:nvSpPr>
          <p:spPr bwMode="auto">
            <a:xfrm>
              <a:off x="3024" y="3600"/>
              <a:ext cx="287" cy="0"/>
            </a:xfrm>
            <a:prstGeom prst="line">
              <a:avLst/>
            </a:prstGeom>
            <a:noFill/>
            <a:ln w="2222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5790" name="Line 14"/>
            <p:cNvSpPr>
              <a:spLocks noChangeShapeType="1"/>
            </p:cNvSpPr>
            <p:nvPr/>
          </p:nvSpPr>
          <p:spPr bwMode="auto">
            <a:xfrm>
              <a:off x="4128" y="3600"/>
              <a:ext cx="288" cy="0"/>
            </a:xfrm>
            <a:prstGeom prst="line">
              <a:avLst/>
            </a:prstGeom>
            <a:noFill/>
            <a:ln w="2222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5791" name="Text Box 15"/>
            <p:cNvSpPr txBox="1">
              <a:spLocks noChangeArrowheads="1"/>
            </p:cNvSpPr>
            <p:nvPr/>
          </p:nvSpPr>
          <p:spPr bwMode="auto">
            <a:xfrm>
              <a:off x="2842" y="3360"/>
              <a:ext cx="42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91240B29-F687-4F45-9708-019B960494DF}">
                <a14:hiddenLine xmlns:a14="http://schemas.microsoft.com/office/drawing/2010/main" w="222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altLang="ko-KR" sz="1800" i="1">
                  <a:ea typeface="굴림" charset="-127"/>
                </a:rPr>
                <a:t>k</a:t>
              </a:r>
              <a:r>
                <a:rPr lang="en-US" altLang="ko-KR" sz="1800">
                  <a:ea typeface="굴림" charset="-127"/>
                </a:rPr>
                <a:t> bits</a:t>
              </a:r>
            </a:p>
          </p:txBody>
        </p:sp>
        <p:sp>
          <p:nvSpPr>
            <p:cNvPr id="75792" name="Text Box 16"/>
            <p:cNvSpPr txBox="1">
              <a:spLocks noChangeArrowheads="1"/>
            </p:cNvSpPr>
            <p:nvPr/>
          </p:nvSpPr>
          <p:spPr bwMode="auto">
            <a:xfrm>
              <a:off x="4182" y="3360"/>
              <a:ext cx="43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91240B29-F687-4F45-9708-019B960494DF}">
                <a14:hiddenLine xmlns:a14="http://schemas.microsoft.com/office/drawing/2010/main" w="222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altLang="ko-KR" sz="1800" i="1">
                  <a:ea typeface="굴림" charset="-127"/>
                </a:rPr>
                <a:t>n </a:t>
              </a:r>
              <a:r>
                <a:rPr lang="en-US" altLang="ko-KR" sz="1800">
                  <a:ea typeface="굴림" charset="-127"/>
                </a:rPr>
                <a:t>bits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B8A3B-2175-4AD7-8A1B-A4D90A09F3BB}" type="slidenum">
              <a:rPr lang="en-US" altLang="ko-KR"/>
              <a:pPr/>
              <a:t>7</a:t>
            </a:fld>
            <a:endParaRPr lang="en-US" altLang="ko-KR"/>
          </a:p>
        </p:txBody>
      </p:sp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228600"/>
            <a:ext cx="7315200" cy="914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l"/>
            <a:r>
              <a:rPr lang="en-US" altLang="ko-KR">
                <a:ea typeface="굴림" charset="-127"/>
              </a:rPr>
              <a:t>Convolution point of view in encoding and generator matrix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762000"/>
            <a:ext cx="8763000" cy="5181600"/>
          </a:xfrm>
        </p:spPr>
        <p:txBody>
          <a:bodyPr/>
          <a:lstStyle/>
          <a:p>
            <a:endParaRPr lang="en-US" altLang="ko-KR">
              <a:ea typeface="굴림" charset="-127"/>
            </a:endParaRPr>
          </a:p>
          <a:p>
            <a:r>
              <a:rPr lang="en-US" altLang="ko-KR">
                <a:ea typeface="굴림" charset="-127"/>
              </a:rPr>
              <a:t>Encoder outputs are formed by </a:t>
            </a:r>
            <a:r>
              <a:rPr lang="en-US" altLang="ko-KR" b="1">
                <a:solidFill>
                  <a:srgbClr val="0000CC"/>
                </a:solidFill>
                <a:ea typeface="굴림" charset="-127"/>
              </a:rPr>
              <a:t>modulo-2 </a:t>
            </a:r>
            <a:br>
              <a:rPr lang="en-US" altLang="ko-KR" b="1">
                <a:solidFill>
                  <a:srgbClr val="0000CC"/>
                </a:solidFill>
                <a:ea typeface="굴림" charset="-127"/>
              </a:rPr>
            </a:br>
            <a:r>
              <a:rPr lang="en-US" altLang="ko-KR" b="1">
                <a:solidFill>
                  <a:srgbClr val="0000CC"/>
                </a:solidFill>
                <a:ea typeface="굴림" charset="-127"/>
              </a:rPr>
              <a:t>discrete convolutions</a:t>
            </a:r>
            <a:r>
              <a:rPr lang="en-US" altLang="ko-KR">
                <a:ea typeface="굴림" charset="-127"/>
              </a:rPr>
              <a:t>: </a:t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/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>where </a:t>
            </a:r>
            <a:r>
              <a:rPr lang="en-US" altLang="ko-KR" b="1">
                <a:ea typeface="굴림" charset="-127"/>
              </a:rPr>
              <a:t>u</a:t>
            </a:r>
            <a:r>
              <a:rPr lang="en-US" altLang="ko-KR">
                <a:ea typeface="굴림" charset="-127"/>
              </a:rPr>
              <a:t> is the information sequence:</a:t>
            </a:r>
          </a:p>
          <a:p>
            <a:endParaRPr lang="en-US" altLang="ko-KR">
              <a:ea typeface="굴림" charset="-127"/>
            </a:endParaRPr>
          </a:p>
          <a:p>
            <a:r>
              <a:rPr lang="en-US" altLang="ko-KR">
                <a:ea typeface="굴림" charset="-127"/>
              </a:rPr>
              <a:t>Therefore, the </a:t>
            </a:r>
            <a:r>
              <a:rPr lang="en-US" altLang="ko-KR" i="1">
                <a:ea typeface="굴림" charset="-127"/>
              </a:rPr>
              <a:t>l</a:t>
            </a:r>
            <a:r>
              <a:rPr lang="en-US" altLang="ko-KR">
                <a:ea typeface="굴림" charset="-127"/>
              </a:rPr>
              <a:t>:th bit of the </a:t>
            </a:r>
            <a:r>
              <a:rPr lang="en-US" altLang="ko-KR" i="1">
                <a:ea typeface="굴림" charset="-127"/>
              </a:rPr>
              <a:t>j</a:t>
            </a:r>
            <a:r>
              <a:rPr lang="en-US" altLang="ko-KR">
                <a:ea typeface="굴림" charset="-127"/>
              </a:rPr>
              <a:t>:th output branch is*</a:t>
            </a:r>
          </a:p>
          <a:p>
            <a:endParaRPr lang="en-US" altLang="ko-KR">
              <a:ea typeface="굴림" charset="-127"/>
            </a:endParaRPr>
          </a:p>
          <a:p>
            <a:endParaRPr lang="en-US" altLang="ko-KR">
              <a:ea typeface="굴림" charset="-127"/>
            </a:endParaRPr>
          </a:p>
          <a:p>
            <a:r>
              <a:rPr lang="en-US" altLang="ko-KR">
                <a:ea typeface="굴림" charset="-127"/>
              </a:rPr>
              <a:t>Hence, for this circuit the following equations result, (assume:                             )</a:t>
            </a:r>
          </a:p>
        </p:txBody>
      </p:sp>
      <p:graphicFrame>
        <p:nvGraphicFramePr>
          <p:cNvPr id="76804" name="Object 4"/>
          <p:cNvGraphicFramePr>
            <a:graphicFrameLocks noChangeAspect="1"/>
          </p:cNvGraphicFramePr>
          <p:nvPr/>
        </p:nvGraphicFramePr>
        <p:xfrm>
          <a:off x="1371600" y="1752600"/>
          <a:ext cx="4267200" cy="34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48" name="Equation" r:id="rId3" imgW="4267080" imgH="342720" progId="Equation.DSMT4">
                  <p:embed/>
                </p:oleObj>
              </mc:Choice>
              <mc:Fallback>
                <p:oleObj name="Equation" r:id="rId3" imgW="4267080" imgH="34272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752600"/>
                        <a:ext cx="4267200" cy="341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2225">
                            <a:solidFill>
                              <a:srgbClr val="0000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805" name="Object 5"/>
          <p:cNvGraphicFramePr>
            <a:graphicFrameLocks noChangeAspect="1"/>
          </p:cNvGraphicFramePr>
          <p:nvPr/>
        </p:nvGraphicFramePr>
        <p:xfrm>
          <a:off x="1676400" y="3113088"/>
          <a:ext cx="4508500" cy="773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49" name="Equation" r:id="rId5" imgW="4508280" imgH="774360" progId="Equation.DSMT4">
                  <p:embed/>
                </p:oleObj>
              </mc:Choice>
              <mc:Fallback>
                <p:oleObj name="Equation" r:id="rId5" imgW="4508280" imgH="77436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3113088"/>
                        <a:ext cx="4508500" cy="773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2225">
                            <a:solidFill>
                              <a:srgbClr val="0000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806" name="Object 6"/>
          <p:cNvGraphicFramePr>
            <a:graphicFrameLocks noChangeAspect="1"/>
          </p:cNvGraphicFramePr>
          <p:nvPr/>
        </p:nvGraphicFramePr>
        <p:xfrm>
          <a:off x="2501900" y="2451100"/>
          <a:ext cx="1524000" cy="34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50" name="Equation" r:id="rId7" imgW="1523880" imgH="342720" progId="Equation.DSMT4">
                  <p:embed/>
                </p:oleObj>
              </mc:Choice>
              <mc:Fallback>
                <p:oleObj name="Equation" r:id="rId7" imgW="1523880" imgH="34272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1900" y="2451100"/>
                        <a:ext cx="1524000" cy="341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2225">
                            <a:solidFill>
                              <a:srgbClr val="0000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807" name="Object 7"/>
          <p:cNvGraphicFramePr>
            <a:graphicFrameLocks noChangeAspect="1"/>
          </p:cNvGraphicFramePr>
          <p:nvPr/>
        </p:nvGraphicFramePr>
        <p:xfrm>
          <a:off x="5486400" y="4648200"/>
          <a:ext cx="27305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51" name="Equation" r:id="rId9" imgW="2730240" imgH="799920" progId="Equation.DSMT4">
                  <p:embed/>
                </p:oleObj>
              </mc:Choice>
              <mc:Fallback>
                <p:oleObj name="Equation" r:id="rId9" imgW="2730240" imgH="79992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4648200"/>
                        <a:ext cx="2730500" cy="80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2225">
                            <a:solidFill>
                              <a:srgbClr val="0000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6808" name="Picture 8" descr="F:\user\S-72.227 Digital Communication Systems\lectures spring 2000\lincostel conv enc.GIF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267200"/>
            <a:ext cx="4629150" cy="2132013"/>
          </a:xfrm>
          <a:prstGeom prst="rect">
            <a:avLst/>
          </a:prstGeom>
          <a:solidFill>
            <a:srgbClr val="FFFFFF"/>
          </a:solidFill>
        </p:spPr>
      </p:pic>
      <p:graphicFrame>
        <p:nvGraphicFramePr>
          <p:cNvPr id="76809" name="Object 9"/>
          <p:cNvGraphicFramePr>
            <a:graphicFrameLocks noChangeAspect="1"/>
          </p:cNvGraphicFramePr>
          <p:nvPr/>
        </p:nvGraphicFramePr>
        <p:xfrm>
          <a:off x="7162800" y="3657600"/>
          <a:ext cx="1727200" cy="773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52" name="Equation" r:id="rId12" imgW="1726920" imgH="774360" progId="Equation.DSMT4">
                  <p:embed/>
                </p:oleObj>
              </mc:Choice>
              <mc:Fallback>
                <p:oleObj name="Equation" r:id="rId12" imgW="1726920" imgH="77436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2800" y="3657600"/>
                        <a:ext cx="1727200" cy="773113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2225">
                            <a:solidFill>
                              <a:srgbClr val="0000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810" name="Object 10"/>
          <p:cNvGraphicFramePr>
            <a:graphicFrameLocks noChangeAspect="1"/>
          </p:cNvGraphicFramePr>
          <p:nvPr/>
        </p:nvGraphicFramePr>
        <p:xfrm>
          <a:off x="5638800" y="5943600"/>
          <a:ext cx="2857500" cy="34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53" name="Equation" r:id="rId14" imgW="2857320" imgH="342720" progId="Equation.DSMT4">
                  <p:embed/>
                </p:oleObj>
              </mc:Choice>
              <mc:Fallback>
                <p:oleObj name="Equation" r:id="rId14" imgW="2857320" imgH="34272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5943600"/>
                        <a:ext cx="2857500" cy="341313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2225">
                            <a:solidFill>
                              <a:srgbClr val="0000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811" name="Text Box 11"/>
          <p:cNvSpPr txBox="1">
            <a:spLocks noChangeArrowheads="1"/>
          </p:cNvSpPr>
          <p:nvPr/>
        </p:nvSpPr>
        <p:spPr bwMode="auto">
          <a:xfrm>
            <a:off x="5638800" y="5486400"/>
            <a:ext cx="1765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r>
              <a:rPr lang="en-US" altLang="ko-KR">
                <a:ea typeface="굴림" charset="-127"/>
              </a:rPr>
              <a:t>encoder output:</a:t>
            </a:r>
          </a:p>
        </p:txBody>
      </p:sp>
      <p:sp>
        <p:nvSpPr>
          <p:cNvPr id="76812" name="Text Box 12"/>
          <p:cNvSpPr txBox="1">
            <a:spLocks noChangeArrowheads="1"/>
          </p:cNvSpPr>
          <p:nvPr/>
        </p:nvSpPr>
        <p:spPr bwMode="auto">
          <a:xfrm rot="16200000">
            <a:off x="4543425" y="5210175"/>
            <a:ext cx="12160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r>
              <a:rPr lang="en-US" altLang="ko-KR" i="1">
                <a:ea typeface="굴림" charset="-127"/>
              </a:rPr>
              <a:t>j</a:t>
            </a:r>
            <a:r>
              <a:rPr lang="en-US" altLang="ko-KR">
                <a:ea typeface="굴림" charset="-127"/>
              </a:rPr>
              <a:t> branches</a:t>
            </a:r>
          </a:p>
        </p:txBody>
      </p:sp>
      <p:sp>
        <p:nvSpPr>
          <p:cNvPr id="76813" name="Line 13"/>
          <p:cNvSpPr>
            <a:spLocks noChangeShapeType="1"/>
          </p:cNvSpPr>
          <p:nvPr/>
        </p:nvSpPr>
        <p:spPr bwMode="auto">
          <a:xfrm>
            <a:off x="4953000" y="4572000"/>
            <a:ext cx="0" cy="1676400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ko-KR" altLang="en-US"/>
          </a:p>
        </p:txBody>
      </p:sp>
      <p:grpSp>
        <p:nvGrpSpPr>
          <p:cNvPr id="76814" name="Group 14"/>
          <p:cNvGrpSpPr>
            <a:grpSpLocks/>
          </p:cNvGrpSpPr>
          <p:nvPr/>
        </p:nvGrpSpPr>
        <p:grpSpPr bwMode="auto">
          <a:xfrm>
            <a:off x="6477000" y="1905000"/>
            <a:ext cx="2286000" cy="1631950"/>
            <a:chOff x="3788" y="240"/>
            <a:chExt cx="1440" cy="1028"/>
          </a:xfrm>
        </p:grpSpPr>
        <p:sp>
          <p:nvSpPr>
            <p:cNvPr id="76815" name="Rectangle 15"/>
            <p:cNvSpPr>
              <a:spLocks noChangeArrowheads="1"/>
            </p:cNvSpPr>
            <p:nvPr/>
          </p:nvSpPr>
          <p:spPr bwMode="auto">
            <a:xfrm>
              <a:off x="4076" y="576"/>
              <a:ext cx="144" cy="96"/>
            </a:xfrm>
            <a:prstGeom prst="rect">
              <a:avLst/>
            </a:prstGeom>
            <a:solidFill>
              <a:schemeClr val="tx2"/>
            </a:solidFill>
            <a:ln w="19050">
              <a:solidFill>
                <a:srgbClr val="0000C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6816" name="Rectangle 16"/>
            <p:cNvSpPr>
              <a:spLocks noChangeArrowheads="1"/>
            </p:cNvSpPr>
            <p:nvPr/>
          </p:nvSpPr>
          <p:spPr bwMode="auto">
            <a:xfrm>
              <a:off x="4220" y="576"/>
              <a:ext cx="144" cy="96"/>
            </a:xfrm>
            <a:prstGeom prst="rect">
              <a:avLst/>
            </a:prstGeom>
            <a:solidFill>
              <a:schemeClr val="tx2"/>
            </a:solidFill>
            <a:ln w="19050">
              <a:solidFill>
                <a:srgbClr val="0000C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6817" name="Rectangle 17"/>
            <p:cNvSpPr>
              <a:spLocks noChangeArrowheads="1"/>
            </p:cNvSpPr>
            <p:nvPr/>
          </p:nvSpPr>
          <p:spPr bwMode="auto">
            <a:xfrm>
              <a:off x="3932" y="864"/>
              <a:ext cx="144" cy="96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rgbClr val="0000C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6818" name="Rectangle 18"/>
            <p:cNvSpPr>
              <a:spLocks noChangeArrowheads="1"/>
            </p:cNvSpPr>
            <p:nvPr/>
          </p:nvSpPr>
          <p:spPr bwMode="auto">
            <a:xfrm>
              <a:off x="4076" y="864"/>
              <a:ext cx="144" cy="96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rgbClr val="0000C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6819" name="Rectangle 19"/>
            <p:cNvSpPr>
              <a:spLocks noChangeArrowheads="1"/>
            </p:cNvSpPr>
            <p:nvPr/>
          </p:nvSpPr>
          <p:spPr bwMode="auto">
            <a:xfrm>
              <a:off x="4220" y="864"/>
              <a:ext cx="144" cy="96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rgbClr val="0000C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6820" name="Rectangle 20"/>
            <p:cNvSpPr>
              <a:spLocks noChangeArrowheads="1"/>
            </p:cNvSpPr>
            <p:nvPr/>
          </p:nvSpPr>
          <p:spPr bwMode="auto">
            <a:xfrm>
              <a:off x="4364" y="864"/>
              <a:ext cx="144" cy="96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rgbClr val="0000C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6821" name="Rectangle 21"/>
            <p:cNvSpPr>
              <a:spLocks noChangeArrowheads="1"/>
            </p:cNvSpPr>
            <p:nvPr/>
          </p:nvSpPr>
          <p:spPr bwMode="auto">
            <a:xfrm>
              <a:off x="3932" y="576"/>
              <a:ext cx="144" cy="96"/>
            </a:xfrm>
            <a:prstGeom prst="rect">
              <a:avLst/>
            </a:prstGeom>
            <a:solidFill>
              <a:schemeClr val="tx2"/>
            </a:solidFill>
            <a:ln w="19050">
              <a:solidFill>
                <a:srgbClr val="0000C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6822" name="Rectangle 22"/>
            <p:cNvSpPr>
              <a:spLocks noChangeArrowheads="1"/>
            </p:cNvSpPr>
            <p:nvPr/>
          </p:nvSpPr>
          <p:spPr bwMode="auto">
            <a:xfrm>
              <a:off x="4364" y="576"/>
              <a:ext cx="144" cy="96"/>
            </a:xfrm>
            <a:prstGeom prst="rect">
              <a:avLst/>
            </a:prstGeom>
            <a:solidFill>
              <a:schemeClr val="tx2"/>
            </a:solidFill>
            <a:ln w="19050">
              <a:solidFill>
                <a:srgbClr val="0000C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6823" name="Rectangle 23"/>
            <p:cNvSpPr>
              <a:spLocks noChangeArrowheads="1"/>
            </p:cNvSpPr>
            <p:nvPr/>
          </p:nvSpPr>
          <p:spPr bwMode="auto">
            <a:xfrm>
              <a:off x="3788" y="864"/>
              <a:ext cx="144" cy="96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rgbClr val="0000C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6824" name="Rectangle 24"/>
            <p:cNvSpPr>
              <a:spLocks noChangeArrowheads="1"/>
            </p:cNvSpPr>
            <p:nvPr/>
          </p:nvSpPr>
          <p:spPr bwMode="auto">
            <a:xfrm>
              <a:off x="4508" y="864"/>
              <a:ext cx="144" cy="96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rgbClr val="0000C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6825" name="Rectangle 25"/>
            <p:cNvSpPr>
              <a:spLocks noChangeArrowheads="1"/>
            </p:cNvSpPr>
            <p:nvPr/>
          </p:nvSpPr>
          <p:spPr bwMode="auto">
            <a:xfrm>
              <a:off x="4652" y="864"/>
              <a:ext cx="144" cy="96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rgbClr val="0000C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6826" name="Rectangle 26"/>
            <p:cNvSpPr>
              <a:spLocks noChangeArrowheads="1"/>
            </p:cNvSpPr>
            <p:nvPr/>
          </p:nvSpPr>
          <p:spPr bwMode="auto">
            <a:xfrm>
              <a:off x="4796" y="864"/>
              <a:ext cx="144" cy="96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rgbClr val="0000C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6827" name="Rectangle 27"/>
            <p:cNvSpPr>
              <a:spLocks noChangeArrowheads="1"/>
            </p:cNvSpPr>
            <p:nvPr/>
          </p:nvSpPr>
          <p:spPr bwMode="auto">
            <a:xfrm>
              <a:off x="4940" y="864"/>
              <a:ext cx="144" cy="96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rgbClr val="0000C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6828" name="Rectangle 28"/>
            <p:cNvSpPr>
              <a:spLocks noChangeArrowheads="1"/>
            </p:cNvSpPr>
            <p:nvPr/>
          </p:nvSpPr>
          <p:spPr bwMode="auto">
            <a:xfrm>
              <a:off x="4508" y="576"/>
              <a:ext cx="144" cy="96"/>
            </a:xfrm>
            <a:prstGeom prst="rect">
              <a:avLst/>
            </a:prstGeom>
            <a:solidFill>
              <a:schemeClr val="tx2"/>
            </a:solidFill>
            <a:ln w="19050">
              <a:solidFill>
                <a:srgbClr val="0000C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6829" name="Rectangle 29"/>
            <p:cNvSpPr>
              <a:spLocks noChangeArrowheads="1"/>
            </p:cNvSpPr>
            <p:nvPr/>
          </p:nvSpPr>
          <p:spPr bwMode="auto">
            <a:xfrm>
              <a:off x="4652" y="576"/>
              <a:ext cx="144" cy="96"/>
            </a:xfrm>
            <a:prstGeom prst="rect">
              <a:avLst/>
            </a:prstGeom>
            <a:solidFill>
              <a:schemeClr val="tx2"/>
            </a:solidFill>
            <a:ln w="19050">
              <a:solidFill>
                <a:srgbClr val="0000C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6830" name="Rectangle 30"/>
            <p:cNvSpPr>
              <a:spLocks noChangeArrowheads="1"/>
            </p:cNvSpPr>
            <p:nvPr/>
          </p:nvSpPr>
          <p:spPr bwMode="auto">
            <a:xfrm>
              <a:off x="5084" y="864"/>
              <a:ext cx="144" cy="96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rgbClr val="0000C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6831" name="Line 31"/>
            <p:cNvSpPr>
              <a:spLocks noChangeShapeType="1"/>
            </p:cNvSpPr>
            <p:nvPr/>
          </p:nvSpPr>
          <p:spPr bwMode="auto">
            <a:xfrm>
              <a:off x="3932" y="1008"/>
              <a:ext cx="576" cy="0"/>
            </a:xfrm>
            <a:prstGeom prst="line">
              <a:avLst/>
            </a:prstGeom>
            <a:noFill/>
            <a:ln w="12700">
              <a:solidFill>
                <a:srgbClr val="0000CC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6832" name="Freeform 32"/>
            <p:cNvSpPr>
              <a:spLocks/>
            </p:cNvSpPr>
            <p:nvPr/>
          </p:nvSpPr>
          <p:spPr bwMode="auto">
            <a:xfrm>
              <a:off x="4080" y="672"/>
              <a:ext cx="576" cy="192"/>
            </a:xfrm>
            <a:custGeom>
              <a:avLst/>
              <a:gdLst>
                <a:gd name="T0" fmla="*/ 288 w 576"/>
                <a:gd name="T1" fmla="*/ 0 h 192"/>
                <a:gd name="T2" fmla="*/ 0 w 576"/>
                <a:gd name="T3" fmla="*/ 192 h 192"/>
                <a:gd name="T4" fmla="*/ 576 w 576"/>
                <a:gd name="T5" fmla="*/ 192 h 192"/>
                <a:gd name="T6" fmla="*/ 432 w 576"/>
                <a:gd name="T7" fmla="*/ 0 h 192"/>
                <a:gd name="T8" fmla="*/ 288 w 576"/>
                <a:gd name="T9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6" h="192">
                  <a:moveTo>
                    <a:pt x="288" y="0"/>
                  </a:moveTo>
                  <a:lnTo>
                    <a:pt x="0" y="192"/>
                  </a:lnTo>
                  <a:lnTo>
                    <a:pt x="576" y="192"/>
                  </a:lnTo>
                  <a:lnTo>
                    <a:pt x="432" y="0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6600">
                <a:alpha val="50000"/>
              </a:srgbClr>
            </a:solidFill>
            <a:ln w="12700" cap="flat" cmpd="sng">
              <a:solidFill>
                <a:srgbClr val="0000CC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6833" name="Freeform 33"/>
            <p:cNvSpPr>
              <a:spLocks/>
            </p:cNvSpPr>
            <p:nvPr/>
          </p:nvSpPr>
          <p:spPr bwMode="auto">
            <a:xfrm>
              <a:off x="3936" y="672"/>
              <a:ext cx="576" cy="192"/>
            </a:xfrm>
            <a:custGeom>
              <a:avLst/>
              <a:gdLst>
                <a:gd name="T0" fmla="*/ 288 w 576"/>
                <a:gd name="T1" fmla="*/ 0 h 192"/>
                <a:gd name="T2" fmla="*/ 0 w 576"/>
                <a:gd name="T3" fmla="*/ 192 h 192"/>
                <a:gd name="T4" fmla="*/ 576 w 576"/>
                <a:gd name="T5" fmla="*/ 192 h 192"/>
                <a:gd name="T6" fmla="*/ 432 w 576"/>
                <a:gd name="T7" fmla="*/ 0 h 192"/>
                <a:gd name="T8" fmla="*/ 288 w 576"/>
                <a:gd name="T9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6" h="192">
                  <a:moveTo>
                    <a:pt x="288" y="0"/>
                  </a:moveTo>
                  <a:lnTo>
                    <a:pt x="0" y="192"/>
                  </a:lnTo>
                  <a:lnTo>
                    <a:pt x="576" y="192"/>
                  </a:lnTo>
                  <a:lnTo>
                    <a:pt x="432" y="0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6600">
                <a:alpha val="50000"/>
              </a:srgbClr>
            </a:solidFill>
            <a:ln w="12700" cap="flat" cmpd="sng">
              <a:solidFill>
                <a:srgbClr val="0000CC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6834" name="Freeform 34"/>
            <p:cNvSpPr>
              <a:spLocks/>
            </p:cNvSpPr>
            <p:nvPr/>
          </p:nvSpPr>
          <p:spPr bwMode="auto">
            <a:xfrm>
              <a:off x="4090" y="672"/>
              <a:ext cx="422" cy="192"/>
            </a:xfrm>
            <a:custGeom>
              <a:avLst/>
              <a:gdLst>
                <a:gd name="T0" fmla="*/ 0 w 422"/>
                <a:gd name="T1" fmla="*/ 185 h 192"/>
                <a:gd name="T2" fmla="*/ 76 w 422"/>
                <a:gd name="T3" fmla="*/ 179 h 192"/>
                <a:gd name="T4" fmla="*/ 422 w 422"/>
                <a:gd name="T5" fmla="*/ 192 h 192"/>
                <a:gd name="T6" fmla="*/ 278 w 422"/>
                <a:gd name="T7" fmla="*/ 0 h 192"/>
                <a:gd name="T8" fmla="*/ 0 w 422"/>
                <a:gd name="T9" fmla="*/ 185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2" h="192">
                  <a:moveTo>
                    <a:pt x="0" y="185"/>
                  </a:moveTo>
                  <a:cubicBezTo>
                    <a:pt x="55" y="178"/>
                    <a:pt x="29" y="179"/>
                    <a:pt x="76" y="179"/>
                  </a:cubicBezTo>
                  <a:lnTo>
                    <a:pt x="422" y="192"/>
                  </a:lnTo>
                  <a:lnTo>
                    <a:pt x="278" y="0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chemeClr val="folHlink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6835" name="Line 35"/>
            <p:cNvSpPr>
              <a:spLocks noChangeShapeType="1"/>
            </p:cNvSpPr>
            <p:nvPr/>
          </p:nvSpPr>
          <p:spPr bwMode="auto">
            <a:xfrm flipH="1">
              <a:off x="3936" y="672"/>
              <a:ext cx="288" cy="192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6836" name="Line 36"/>
            <p:cNvSpPr>
              <a:spLocks noChangeShapeType="1"/>
            </p:cNvSpPr>
            <p:nvPr/>
          </p:nvSpPr>
          <p:spPr bwMode="auto">
            <a:xfrm>
              <a:off x="4368" y="672"/>
              <a:ext cx="144" cy="192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6837" name="Text Box 37"/>
            <p:cNvSpPr txBox="1">
              <a:spLocks noChangeArrowheads="1"/>
            </p:cNvSpPr>
            <p:nvPr/>
          </p:nvSpPr>
          <p:spPr bwMode="auto">
            <a:xfrm>
              <a:off x="3946" y="1056"/>
              <a:ext cx="1063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r>
                <a:rPr lang="en-US" altLang="ko-KR" sz="1600" i="1">
                  <a:ea typeface="굴림" charset="-127"/>
                </a:rPr>
                <a:t>n(L+1)</a:t>
              </a:r>
              <a:r>
                <a:rPr lang="en-US" altLang="ko-KR" sz="1600">
                  <a:ea typeface="굴림" charset="-127"/>
                </a:rPr>
                <a:t> output bits</a:t>
              </a:r>
              <a:endParaRPr lang="en-US" altLang="ko-KR">
                <a:ea typeface="굴림" charset="-127"/>
              </a:endParaRPr>
            </a:p>
          </p:txBody>
        </p:sp>
        <p:sp>
          <p:nvSpPr>
            <p:cNvPr id="76838" name="Line 38"/>
            <p:cNvSpPr>
              <a:spLocks noChangeShapeType="1"/>
            </p:cNvSpPr>
            <p:nvPr/>
          </p:nvSpPr>
          <p:spPr bwMode="auto">
            <a:xfrm>
              <a:off x="4224" y="480"/>
              <a:ext cx="144" cy="0"/>
            </a:xfrm>
            <a:prstGeom prst="line">
              <a:avLst/>
            </a:prstGeom>
            <a:noFill/>
            <a:ln w="12700">
              <a:solidFill>
                <a:srgbClr val="0000CC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76839" name="Text Box 39"/>
            <p:cNvSpPr txBox="1">
              <a:spLocks noChangeArrowheads="1"/>
            </p:cNvSpPr>
            <p:nvPr/>
          </p:nvSpPr>
          <p:spPr bwMode="auto">
            <a:xfrm>
              <a:off x="4080" y="240"/>
              <a:ext cx="54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r>
                <a:rPr lang="en-US" altLang="ko-KR" sz="1600">
                  <a:ea typeface="굴림" charset="-127"/>
                </a:rPr>
                <a:t>input bit</a:t>
              </a:r>
              <a:endParaRPr lang="en-US" altLang="ko-KR">
                <a:ea typeface="굴림" charset="-127"/>
              </a:endParaRPr>
            </a:p>
          </p:txBody>
        </p:sp>
      </p:grpSp>
      <p:sp>
        <p:nvSpPr>
          <p:cNvPr id="76840" name="Line 40"/>
          <p:cNvSpPr>
            <a:spLocks noChangeShapeType="1"/>
          </p:cNvSpPr>
          <p:nvPr/>
        </p:nvSpPr>
        <p:spPr bwMode="auto">
          <a:xfrm>
            <a:off x="990600" y="4953000"/>
            <a:ext cx="1295400" cy="0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ko-KR" altLang="en-US"/>
          </a:p>
        </p:txBody>
      </p:sp>
      <p:graphicFrame>
        <p:nvGraphicFramePr>
          <p:cNvPr id="76841" name="Object 41"/>
          <p:cNvGraphicFramePr>
            <a:graphicFrameLocks noChangeAspect="1"/>
          </p:cNvGraphicFramePr>
          <p:nvPr/>
        </p:nvGraphicFramePr>
        <p:xfrm>
          <a:off x="1371600" y="4648200"/>
          <a:ext cx="620713" cy="252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54" name="Equation" r:id="rId16" imgW="622080" imgH="253800" progId="Equation.DSMT4">
                  <p:embed/>
                </p:oleObj>
              </mc:Choice>
              <mc:Fallback>
                <p:oleObj name="Equation" r:id="rId16" imgW="622080" imgH="253800" progId="Equation.DSMT4">
                  <p:embed/>
                  <p:pic>
                    <p:nvPicPr>
                      <p:cNvPr id="0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4648200"/>
                        <a:ext cx="620713" cy="252413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22225">
                            <a:solidFill>
                              <a:srgbClr val="0000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842" name="Text Box 42"/>
          <p:cNvSpPr txBox="1">
            <a:spLocks noChangeArrowheads="1"/>
          </p:cNvSpPr>
          <p:nvPr/>
        </p:nvSpPr>
        <p:spPr bwMode="auto">
          <a:xfrm>
            <a:off x="3276600" y="6400800"/>
            <a:ext cx="5484813" cy="3048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r>
              <a:rPr lang="en-US" altLang="ko-KR" sz="1400">
                <a:ea typeface="굴림" charset="-127"/>
              </a:rPr>
              <a:t>*note that </a:t>
            </a:r>
            <a:r>
              <a:rPr lang="en-US" altLang="ko-KR" sz="1400" i="1">
                <a:ea typeface="굴림" charset="-127"/>
              </a:rPr>
              <a:t>u</a:t>
            </a:r>
            <a:r>
              <a:rPr lang="en-US" altLang="ko-KR" sz="1400">
                <a:ea typeface="굴림" charset="-127"/>
              </a:rPr>
              <a:t> is reversed in time as in the definition of convolution top right</a:t>
            </a:r>
            <a:endParaRPr lang="en-US" altLang="ko-KR">
              <a:ea typeface="굴림" charset="-127"/>
            </a:endParaRPr>
          </a:p>
        </p:txBody>
      </p:sp>
      <p:graphicFrame>
        <p:nvGraphicFramePr>
          <p:cNvPr id="76843" name="Object 43"/>
          <p:cNvGraphicFramePr>
            <a:graphicFrameLocks noChangeAspect="1"/>
          </p:cNvGraphicFramePr>
          <p:nvPr/>
        </p:nvGraphicFramePr>
        <p:xfrm>
          <a:off x="5791200" y="1143000"/>
          <a:ext cx="29718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55" name="Equation" r:id="rId18" imgW="2971800" imgH="469800" progId="Equation.DSMT4">
                  <p:embed/>
                </p:oleObj>
              </mc:Choice>
              <mc:Fallback>
                <p:oleObj name="Equation" r:id="rId18" imgW="2971800" imgH="469800" progId="Equation.DSMT4">
                  <p:embed/>
                  <p:pic>
                    <p:nvPicPr>
                      <p:cNvPr id="0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1143000"/>
                        <a:ext cx="2971800" cy="4699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22225">
                        <a:solidFill>
                          <a:srgbClr val="969696"/>
                        </a:solidFill>
                        <a:miter lim="800000"/>
                        <a:headEnd/>
                        <a:tailEnd/>
                      </a:ln>
                      <a:effectLst>
                        <a:outerShdw dist="107763" dir="8100000" algn="ctr" rotWithShape="0">
                          <a:srgbClr val="808080"/>
                        </a:outerShdw>
                      </a:effec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844" name="Object 44"/>
          <p:cNvGraphicFramePr>
            <a:graphicFrameLocks noChangeAspect="1"/>
          </p:cNvGraphicFramePr>
          <p:nvPr/>
        </p:nvGraphicFramePr>
        <p:xfrm>
          <a:off x="3657600" y="5257800"/>
          <a:ext cx="341313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56" name="Equation" r:id="rId20" imgW="342720" imgH="291960" progId="Equation.DSMT4">
                  <p:embed/>
                </p:oleObj>
              </mc:Choice>
              <mc:Fallback>
                <p:oleObj name="Equation" r:id="rId20" imgW="342720" imgH="291960" progId="Equation.DSMT4">
                  <p:embed/>
                  <p:pic>
                    <p:nvPicPr>
                      <p:cNvPr id="0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5257800"/>
                        <a:ext cx="341313" cy="290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2225">
                            <a:solidFill>
                              <a:srgbClr val="0000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845" name="Object 45"/>
          <p:cNvGraphicFramePr>
            <a:graphicFrameLocks noChangeAspect="1"/>
          </p:cNvGraphicFramePr>
          <p:nvPr/>
        </p:nvGraphicFramePr>
        <p:xfrm>
          <a:off x="3657600" y="4781550"/>
          <a:ext cx="341313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57" name="Equation" r:id="rId22" imgW="342720" imgH="330120" progId="Equation.DSMT4">
                  <p:embed/>
                </p:oleObj>
              </mc:Choice>
              <mc:Fallback>
                <p:oleObj name="Equation" r:id="rId22" imgW="342720" imgH="330120" progId="Equation.DSMT4">
                  <p:embed/>
                  <p:pic>
                    <p:nvPicPr>
                      <p:cNvPr id="0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4781550"/>
                        <a:ext cx="341313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2225">
                            <a:solidFill>
                              <a:srgbClr val="0000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846" name="Object 46"/>
          <p:cNvGraphicFramePr>
            <a:graphicFrameLocks noChangeAspect="1"/>
          </p:cNvGraphicFramePr>
          <p:nvPr/>
        </p:nvGraphicFramePr>
        <p:xfrm>
          <a:off x="2971800" y="4648200"/>
          <a:ext cx="341313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58" name="Equation" r:id="rId24" imgW="342720" imgH="330120" progId="Equation.DSMT4">
                  <p:embed/>
                </p:oleObj>
              </mc:Choice>
              <mc:Fallback>
                <p:oleObj name="Equation" r:id="rId24" imgW="342720" imgH="330120" progId="Equation.DSMT4">
                  <p:embed/>
                  <p:pic>
                    <p:nvPicPr>
                      <p:cNvPr id="0" name="Object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4648200"/>
                        <a:ext cx="341313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2225">
                            <a:solidFill>
                              <a:srgbClr val="0000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847" name="Object 47"/>
          <p:cNvGraphicFramePr>
            <a:graphicFrameLocks noChangeAspect="1"/>
          </p:cNvGraphicFramePr>
          <p:nvPr/>
        </p:nvGraphicFramePr>
        <p:xfrm>
          <a:off x="2347913" y="4814888"/>
          <a:ext cx="354012" cy="290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59" name="Equation" r:id="rId26" imgW="355320" imgH="291960" progId="Equation.DSMT4">
                  <p:embed/>
                </p:oleObj>
              </mc:Choice>
              <mc:Fallback>
                <p:oleObj name="Equation" r:id="rId26" imgW="355320" imgH="291960" progId="Equation.DSMT4">
                  <p:embed/>
                  <p:pic>
                    <p:nvPicPr>
                      <p:cNvPr id="0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7913" y="4814888"/>
                        <a:ext cx="354012" cy="290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2225">
                            <a:solidFill>
                              <a:srgbClr val="0000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91EA6-1761-4F35-975D-F21AECBEB8A7}" type="slidenum">
              <a:rPr lang="en-US" altLang="ko-KR"/>
              <a:pPr/>
              <a:t>8</a:t>
            </a:fld>
            <a:endParaRPr lang="en-US" altLang="ko-KR"/>
          </a:p>
        </p:txBody>
      </p:sp>
      <p:sp>
        <p:nvSpPr>
          <p:cNvPr id="78851" name="Rectangle 1027"/>
          <p:cNvSpPr>
            <a:spLocks noChangeArrowheads="1"/>
          </p:cNvSpPr>
          <p:nvPr/>
        </p:nvSpPr>
        <p:spPr bwMode="auto">
          <a:xfrm>
            <a:off x="533400" y="6324600"/>
            <a:ext cx="2362200" cy="3048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ko-KR" altLang="en-US"/>
          </a:p>
        </p:txBody>
      </p:sp>
      <p:pic>
        <p:nvPicPr>
          <p:cNvPr id="78850" name="Picture 1026" descr="F:\user\S-72.227 Digital Communication Systems\lectures spring 2000\lincostel p289.GIF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78"/>
          <a:stretch>
            <a:fillRect/>
          </a:stretch>
        </p:blipFill>
        <p:spPr bwMode="auto">
          <a:xfrm>
            <a:off x="160338" y="0"/>
            <a:ext cx="8732837" cy="6834188"/>
          </a:xfrm>
          <a:prstGeom prst="rect">
            <a:avLst/>
          </a:prstGeom>
          <a:solidFill>
            <a:srgbClr val="FFFFFF"/>
          </a:solidFill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14F84-2076-47E2-BF5B-2E005EADDE4F}" type="slidenum">
              <a:rPr lang="en-US" altLang="ko-KR"/>
              <a:pPr/>
              <a:t>9</a:t>
            </a:fld>
            <a:endParaRPr lang="en-US" altLang="ko-KR"/>
          </a:p>
        </p:txBody>
      </p:sp>
      <p:pic>
        <p:nvPicPr>
          <p:cNvPr id="86018" name="Picture 2" descr="F:\user\S-72.227 Digital Communication Systems\lectures spring 2000\lincostel p289b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971800"/>
            <a:ext cx="7772400" cy="2814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6019" name="Rectangle 3"/>
          <p:cNvSpPr>
            <a:spLocks noChangeArrowheads="1"/>
          </p:cNvSpPr>
          <p:nvPr/>
        </p:nvSpPr>
        <p:spPr bwMode="auto">
          <a:xfrm>
            <a:off x="533400" y="152400"/>
            <a:ext cx="79248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r>
              <a:rPr lang="en-US" altLang="ko-KR" sz="2800">
                <a:ea typeface="굴림" charset="-127"/>
              </a:rPr>
              <a:t>Example: Using generator matrix </a:t>
            </a:r>
          </a:p>
        </p:txBody>
      </p:sp>
      <p:graphicFrame>
        <p:nvGraphicFramePr>
          <p:cNvPr id="86020" name="Object 4"/>
          <p:cNvGraphicFramePr>
            <a:graphicFrameLocks noChangeAspect="1"/>
          </p:cNvGraphicFramePr>
          <p:nvPr/>
        </p:nvGraphicFramePr>
        <p:xfrm>
          <a:off x="6197600" y="1689100"/>
          <a:ext cx="1727200" cy="773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016" name="Equation" r:id="rId4" imgW="1726920" imgH="774360" progId="Equation.DSMT4">
                  <p:embed/>
                </p:oleObj>
              </mc:Choice>
              <mc:Fallback>
                <p:oleObj name="Equation" r:id="rId4" imgW="1726920" imgH="77436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97600" y="1689100"/>
                        <a:ext cx="1727200" cy="773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2225">
                            <a:solidFill>
                              <a:srgbClr val="0000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6021" name="Picture 5" descr="F:\user\S-72.227 Digital Communication Systems\lectures spring 2000\lincostel conv enc.GIF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914400"/>
            <a:ext cx="4629150" cy="2132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6022" name="Text Box 6"/>
          <p:cNvSpPr txBox="1">
            <a:spLocks noChangeArrowheads="1"/>
          </p:cNvSpPr>
          <p:nvPr/>
        </p:nvSpPr>
        <p:spPr bwMode="auto">
          <a:xfrm>
            <a:off x="1905000" y="5943600"/>
            <a:ext cx="46529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r>
              <a:rPr lang="en-US" altLang="ko-KR">
                <a:ea typeface="굴림" charset="-127"/>
              </a:rPr>
              <a:t>Verify that you can obtain the result shown!</a:t>
            </a:r>
          </a:p>
        </p:txBody>
      </p:sp>
      <p:graphicFrame>
        <p:nvGraphicFramePr>
          <p:cNvPr id="86023" name="Object 7"/>
          <p:cNvGraphicFramePr>
            <a:graphicFrameLocks noChangeAspect="1"/>
          </p:cNvGraphicFramePr>
          <p:nvPr/>
        </p:nvGraphicFramePr>
        <p:xfrm>
          <a:off x="5943600" y="2667000"/>
          <a:ext cx="24638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017" name="Equation" r:id="rId7" imgW="2463480" imgH="787320" progId="Equation.DSMT4">
                  <p:embed/>
                </p:oleObj>
              </mc:Choice>
              <mc:Fallback>
                <p:oleObj name="Equation" r:id="rId7" imgW="2463480" imgH="78732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3600" y="2667000"/>
                        <a:ext cx="2463800" cy="78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2225">
                            <a:solidFill>
                              <a:srgbClr val="0000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6024" name="Line 8"/>
          <p:cNvSpPr>
            <a:spLocks noChangeShapeType="1"/>
          </p:cNvSpPr>
          <p:nvPr/>
        </p:nvSpPr>
        <p:spPr bwMode="auto">
          <a:xfrm>
            <a:off x="5562600" y="3429000"/>
            <a:ext cx="0" cy="1828800"/>
          </a:xfrm>
          <a:prstGeom prst="line">
            <a:avLst/>
          </a:prstGeom>
          <a:noFill/>
          <a:ln w="19050">
            <a:solidFill>
              <a:srgbClr val="FF6600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ko-KR" altLang="en-US"/>
          </a:p>
        </p:txBody>
      </p:sp>
      <p:sp>
        <p:nvSpPr>
          <p:cNvPr id="86025" name="Line 9"/>
          <p:cNvSpPr>
            <a:spLocks noChangeShapeType="1"/>
          </p:cNvSpPr>
          <p:nvPr/>
        </p:nvSpPr>
        <p:spPr bwMode="auto">
          <a:xfrm>
            <a:off x="6096000" y="3429000"/>
            <a:ext cx="0" cy="1828800"/>
          </a:xfrm>
          <a:prstGeom prst="line">
            <a:avLst/>
          </a:prstGeom>
          <a:noFill/>
          <a:ln w="19050">
            <a:solidFill>
              <a:srgbClr val="FF6600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ko-KR" altLang="en-US"/>
          </a:p>
        </p:txBody>
      </p:sp>
      <p:sp>
        <p:nvSpPr>
          <p:cNvPr id="86026" name="Rectangle 10"/>
          <p:cNvSpPr>
            <a:spLocks noChangeArrowheads="1"/>
          </p:cNvSpPr>
          <p:nvPr/>
        </p:nvSpPr>
        <p:spPr bwMode="auto">
          <a:xfrm>
            <a:off x="4343400" y="5257800"/>
            <a:ext cx="685800" cy="457200"/>
          </a:xfrm>
          <a:prstGeom prst="rect">
            <a:avLst/>
          </a:prstGeom>
          <a:noFill/>
          <a:ln w="19050">
            <a:solidFill>
              <a:srgbClr val="FF6600"/>
            </a:solidFill>
            <a:prstDash val="lg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ko-KR" altLang="en-US"/>
          </a:p>
        </p:txBody>
      </p:sp>
      <p:sp>
        <p:nvSpPr>
          <p:cNvPr id="86027" name="Line 11"/>
          <p:cNvSpPr>
            <a:spLocks noChangeShapeType="1"/>
          </p:cNvSpPr>
          <p:nvPr/>
        </p:nvSpPr>
        <p:spPr bwMode="auto">
          <a:xfrm flipH="1">
            <a:off x="5791200" y="3048000"/>
            <a:ext cx="304800" cy="381000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22E60-00F1-4701-93CA-F224A692537A}" type="slidenum">
              <a:rPr lang="en-US" altLang="ko-KR"/>
              <a:pPr/>
              <a:t>10</a:t>
            </a:fld>
            <a:endParaRPr lang="en-US" altLang="ko-KR"/>
          </a:p>
        </p:txBody>
      </p:sp>
      <p:pic>
        <p:nvPicPr>
          <p:cNvPr id="72706" name="Picture 2" descr="F:\user\S-72.244 Modulation and coding methods\lectures\Lecture 9\scans\1332.g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914400"/>
            <a:ext cx="4724400" cy="245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707" name="Picture 3" descr="F:\user\S-72.244 Modulation and coding methods\lectures\Lecture 9\scans\1334a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685800"/>
            <a:ext cx="4676775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2708" name="Object 4"/>
          <p:cNvGraphicFramePr>
            <a:graphicFrameLocks noChangeAspect="1"/>
          </p:cNvGraphicFramePr>
          <p:nvPr/>
        </p:nvGraphicFramePr>
        <p:xfrm>
          <a:off x="609600" y="3733800"/>
          <a:ext cx="24638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23" name="Equation" r:id="rId5" imgW="2463480" imgH="850680" progId="Equation.DSMT4">
                  <p:embed/>
                </p:oleObj>
              </mc:Choice>
              <mc:Fallback>
                <p:oleObj name="Equation" r:id="rId5" imgW="2463480" imgH="85068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733800"/>
                        <a:ext cx="2463800" cy="850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10" name="Object 6"/>
          <p:cNvGraphicFramePr>
            <a:graphicFrameLocks noChangeAspect="1"/>
          </p:cNvGraphicFramePr>
          <p:nvPr/>
        </p:nvGraphicFramePr>
        <p:xfrm>
          <a:off x="762000" y="4648200"/>
          <a:ext cx="2908300" cy="34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24" name="Equation" r:id="rId7" imgW="2908080" imgH="342720" progId="Equation.DSMT4">
                  <p:embed/>
                </p:oleObj>
              </mc:Choice>
              <mc:Fallback>
                <p:oleObj name="Equation" r:id="rId7" imgW="2908080" imgH="34272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4648200"/>
                        <a:ext cx="2908300" cy="341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711" name="Text Box 7"/>
          <p:cNvSpPr txBox="1">
            <a:spLocks noChangeArrowheads="1"/>
          </p:cNvSpPr>
          <p:nvPr/>
        </p:nvSpPr>
        <p:spPr bwMode="auto">
          <a:xfrm>
            <a:off x="762000" y="5184775"/>
            <a:ext cx="3795713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ko-KR">
                <a:ea typeface="굴림" charset="-127"/>
              </a:rPr>
              <a:t>This tells how </a:t>
            </a:r>
            <a:r>
              <a:rPr lang="en-US" altLang="ko-KR" b="1">
                <a:solidFill>
                  <a:srgbClr val="0000CC"/>
                </a:solidFill>
                <a:ea typeface="굴림" charset="-127"/>
              </a:rPr>
              <a:t>one</a:t>
            </a:r>
            <a:r>
              <a:rPr lang="en-US" altLang="ko-KR">
                <a:ea typeface="굴림" charset="-127"/>
              </a:rPr>
              <a:t> </a:t>
            </a:r>
            <a:r>
              <a:rPr lang="en-US" altLang="ko-KR" b="1">
                <a:solidFill>
                  <a:srgbClr val="0000CC"/>
                </a:solidFill>
                <a:ea typeface="굴림" charset="-127"/>
              </a:rPr>
              <a:t>input bit</a:t>
            </a:r>
            <a:endParaRPr lang="en-US" altLang="ko-KR">
              <a:ea typeface="굴림" charset="-127"/>
            </a:endParaRPr>
          </a:p>
          <a:p>
            <a:pPr algn="l"/>
            <a:r>
              <a:rPr lang="en-US" altLang="ko-KR">
                <a:ea typeface="굴림" charset="-127"/>
              </a:rPr>
              <a:t>is transformed into </a:t>
            </a:r>
            <a:r>
              <a:rPr lang="en-US" altLang="ko-KR" b="1">
                <a:solidFill>
                  <a:srgbClr val="0000CC"/>
                </a:solidFill>
                <a:ea typeface="굴림" charset="-127"/>
              </a:rPr>
              <a:t>two output bits</a:t>
            </a:r>
            <a:endParaRPr lang="en-US" altLang="ko-KR">
              <a:ea typeface="굴림" charset="-127"/>
            </a:endParaRPr>
          </a:p>
          <a:p>
            <a:pPr algn="l"/>
            <a:r>
              <a:rPr lang="en-US" altLang="ko-KR">
                <a:ea typeface="굴림" charset="-127"/>
              </a:rPr>
              <a:t>(initially register is all zero)</a:t>
            </a:r>
            <a:endParaRPr lang="en-US" altLang="ko-KR" sz="2400">
              <a:ea typeface="굴림" charset="-127"/>
            </a:endParaRPr>
          </a:p>
        </p:txBody>
      </p:sp>
      <p:sp>
        <p:nvSpPr>
          <p:cNvPr id="72712" name="Oval 8"/>
          <p:cNvSpPr>
            <a:spLocks noChangeArrowheads="1"/>
          </p:cNvSpPr>
          <p:nvPr/>
        </p:nvSpPr>
        <p:spPr bwMode="auto">
          <a:xfrm>
            <a:off x="5837238" y="4953000"/>
            <a:ext cx="381000" cy="381000"/>
          </a:xfrm>
          <a:prstGeom prst="ellipse">
            <a:avLst/>
          </a:pr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2713" name="Line 9"/>
          <p:cNvSpPr>
            <a:spLocks noChangeShapeType="1"/>
          </p:cNvSpPr>
          <p:nvPr/>
        </p:nvSpPr>
        <p:spPr bwMode="auto">
          <a:xfrm flipV="1">
            <a:off x="4495800" y="5181600"/>
            <a:ext cx="1295400" cy="6096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2714" name="Oval 10"/>
          <p:cNvSpPr>
            <a:spLocks noChangeArrowheads="1"/>
          </p:cNvSpPr>
          <p:nvPr/>
        </p:nvSpPr>
        <p:spPr bwMode="auto">
          <a:xfrm>
            <a:off x="4389438" y="4114800"/>
            <a:ext cx="609600" cy="381000"/>
          </a:xfrm>
          <a:prstGeom prst="ellipse">
            <a:avLst/>
          </a:pr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2715" name="Line 11"/>
          <p:cNvSpPr>
            <a:spLocks noChangeShapeType="1"/>
          </p:cNvSpPr>
          <p:nvPr/>
        </p:nvSpPr>
        <p:spPr bwMode="auto">
          <a:xfrm flipV="1">
            <a:off x="3505200" y="4495800"/>
            <a:ext cx="960438" cy="7620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2716" name="Rectangle 12"/>
          <p:cNvSpPr>
            <a:spLocks noChangeArrowheads="1"/>
          </p:cNvSpPr>
          <p:nvPr/>
        </p:nvSpPr>
        <p:spPr bwMode="auto">
          <a:xfrm>
            <a:off x="990600" y="533400"/>
            <a:ext cx="7772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altLang="ko-KR" sz="2800">
                <a:ea typeface="굴림" charset="-127"/>
              </a:rPr>
              <a:t>Representing convolutional codes: Code tree</a:t>
            </a:r>
            <a:br>
              <a:rPr lang="en-US" altLang="ko-KR" sz="2800">
                <a:ea typeface="굴림" charset="-127"/>
              </a:rPr>
            </a:br>
            <a:r>
              <a:rPr lang="en-US" altLang="ko-KR" sz="2800">
                <a:ea typeface="굴림" charset="-127"/>
              </a:rPr>
              <a:t/>
            </a:r>
            <a:br>
              <a:rPr lang="en-US" altLang="ko-KR" sz="2800">
                <a:ea typeface="굴림" charset="-127"/>
              </a:rPr>
            </a:br>
            <a:endParaRPr lang="en-US" altLang="ko-KR" sz="2800">
              <a:ea typeface="굴림" charset="-127"/>
            </a:endParaRPr>
          </a:p>
        </p:txBody>
      </p:sp>
      <p:graphicFrame>
        <p:nvGraphicFramePr>
          <p:cNvPr id="72717" name="Object 13"/>
          <p:cNvGraphicFramePr>
            <a:graphicFrameLocks noChangeAspect="1"/>
          </p:cNvGraphicFramePr>
          <p:nvPr/>
        </p:nvGraphicFramePr>
        <p:xfrm>
          <a:off x="6578600" y="5167313"/>
          <a:ext cx="107950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25" name="Equation" r:id="rId9" imgW="1079280" imgH="279360" progId="Equation.DSMT4">
                  <p:embed/>
                </p:oleObj>
              </mc:Choice>
              <mc:Fallback>
                <p:oleObj name="Equation" r:id="rId9" imgW="1079280" imgH="27936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78600" y="5167313"/>
                        <a:ext cx="1079500" cy="27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18" name="Object 14"/>
          <p:cNvGraphicFramePr>
            <a:graphicFrameLocks noChangeAspect="1"/>
          </p:cNvGraphicFramePr>
          <p:nvPr/>
        </p:nvGraphicFramePr>
        <p:xfrm>
          <a:off x="4762500" y="5964238"/>
          <a:ext cx="1193800" cy="620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26" name="Equation" r:id="rId11" imgW="1193760" imgH="622080" progId="Equation.DSMT4">
                  <p:embed/>
                </p:oleObj>
              </mc:Choice>
              <mc:Fallback>
                <p:oleObj name="Equation" r:id="rId11" imgW="1193760" imgH="62208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2500" y="5964238"/>
                        <a:ext cx="1193800" cy="620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719" name="Line 15"/>
          <p:cNvSpPr>
            <a:spLocks noChangeShapeType="1"/>
          </p:cNvSpPr>
          <p:nvPr/>
        </p:nvSpPr>
        <p:spPr bwMode="auto">
          <a:xfrm flipV="1">
            <a:off x="5791200" y="5943600"/>
            <a:ext cx="838200" cy="3048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graphicFrame>
        <p:nvGraphicFramePr>
          <p:cNvPr id="72720" name="Object 16"/>
          <p:cNvGraphicFramePr>
            <a:graphicFrameLocks noChangeAspect="1"/>
          </p:cNvGraphicFramePr>
          <p:nvPr/>
        </p:nvGraphicFramePr>
        <p:xfrm>
          <a:off x="5930900" y="3429000"/>
          <a:ext cx="1219200" cy="620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27" name="Equation" r:id="rId13" imgW="1218960" imgH="622080" progId="Equation.DSMT4">
                  <p:embed/>
                </p:oleObj>
              </mc:Choice>
              <mc:Fallback>
                <p:oleObj name="Equation" r:id="rId13" imgW="1218960" imgH="622080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30900" y="3429000"/>
                        <a:ext cx="1219200" cy="620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721" name="Line 17"/>
          <p:cNvSpPr>
            <a:spLocks noChangeShapeType="1"/>
          </p:cNvSpPr>
          <p:nvPr/>
        </p:nvSpPr>
        <p:spPr bwMode="auto">
          <a:xfrm>
            <a:off x="6400800" y="4038600"/>
            <a:ext cx="228600" cy="3048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2722" name="Text Box 18"/>
          <p:cNvSpPr txBox="1">
            <a:spLocks noChangeArrowheads="1"/>
          </p:cNvSpPr>
          <p:nvPr/>
        </p:nvSpPr>
        <p:spPr bwMode="auto">
          <a:xfrm>
            <a:off x="685800" y="3276600"/>
            <a:ext cx="26701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r>
              <a:rPr lang="en-US" altLang="ko-KR">
                <a:ea typeface="굴림" charset="-127"/>
              </a:rPr>
              <a:t>(</a:t>
            </a:r>
            <a:r>
              <a:rPr lang="en-US" altLang="ko-KR" i="1">
                <a:ea typeface="굴림" charset="-127"/>
              </a:rPr>
              <a:t>n,k,L</a:t>
            </a:r>
            <a:r>
              <a:rPr lang="en-US" altLang="ko-KR">
                <a:ea typeface="굴림" charset="-127"/>
              </a:rPr>
              <a:t>) = (2,1,2) encoder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88CFC-6E79-447F-879C-1CF14EFD14A9}" type="slidenum">
              <a:rPr lang="en-US" altLang="ko-KR"/>
              <a:pPr/>
              <a:t>11</a:t>
            </a:fld>
            <a:endParaRPr lang="en-US" altLang="ko-KR"/>
          </a:p>
        </p:txBody>
      </p:sp>
      <p:sp>
        <p:nvSpPr>
          <p:cNvPr id="73730" name="Rectangle 2"/>
          <p:cNvSpPr>
            <a:spLocks noChangeArrowheads="1"/>
          </p:cNvSpPr>
          <p:nvPr/>
        </p:nvSpPr>
        <p:spPr bwMode="auto">
          <a:xfrm>
            <a:off x="990600" y="381000"/>
            <a:ext cx="7772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altLang="ko-KR" sz="2800">
                <a:ea typeface="굴림" charset="-127"/>
              </a:rPr>
              <a:t>Representing convolutional codes compactly: </a:t>
            </a:r>
            <a:br>
              <a:rPr lang="en-US" altLang="ko-KR" sz="2800">
                <a:ea typeface="굴림" charset="-127"/>
              </a:rPr>
            </a:br>
            <a:r>
              <a:rPr lang="en-US" altLang="ko-KR" sz="2800">
                <a:ea typeface="굴림" charset="-127"/>
              </a:rPr>
              <a:t>code trellis and state diagram</a:t>
            </a:r>
            <a:br>
              <a:rPr lang="en-US" altLang="ko-KR" sz="2800">
                <a:ea typeface="굴림" charset="-127"/>
              </a:rPr>
            </a:br>
            <a:endParaRPr lang="en-US" altLang="ko-KR" sz="2800">
              <a:ea typeface="굴림" charset="-127"/>
            </a:endParaRPr>
          </a:p>
        </p:txBody>
      </p:sp>
      <p:pic>
        <p:nvPicPr>
          <p:cNvPr id="73732" name="Picture 4" descr="F:\user\S-72.244 Modulation and coding methods\lectures\Lecture 9\scans\1334b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219200"/>
            <a:ext cx="8077200" cy="4691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733" name="Oval 5"/>
          <p:cNvSpPr>
            <a:spLocks noChangeArrowheads="1"/>
          </p:cNvSpPr>
          <p:nvPr/>
        </p:nvSpPr>
        <p:spPr bwMode="auto">
          <a:xfrm>
            <a:off x="1371600" y="4800600"/>
            <a:ext cx="228600" cy="3048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3734" name="Oval 6"/>
          <p:cNvSpPr>
            <a:spLocks noChangeArrowheads="1"/>
          </p:cNvSpPr>
          <p:nvPr/>
        </p:nvSpPr>
        <p:spPr bwMode="auto">
          <a:xfrm>
            <a:off x="1524000" y="4419600"/>
            <a:ext cx="228600" cy="304800"/>
          </a:xfrm>
          <a:prstGeom prst="ellips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3735" name="Oval 7"/>
          <p:cNvSpPr>
            <a:spLocks noChangeArrowheads="1"/>
          </p:cNvSpPr>
          <p:nvPr/>
        </p:nvSpPr>
        <p:spPr bwMode="auto">
          <a:xfrm>
            <a:off x="1676400" y="1752600"/>
            <a:ext cx="228600" cy="3048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3736" name="Oval 8"/>
          <p:cNvSpPr>
            <a:spLocks noChangeArrowheads="1"/>
          </p:cNvSpPr>
          <p:nvPr/>
        </p:nvSpPr>
        <p:spPr bwMode="auto">
          <a:xfrm>
            <a:off x="1524000" y="5181600"/>
            <a:ext cx="228600" cy="304800"/>
          </a:xfrm>
          <a:prstGeom prst="ellipse">
            <a:avLst/>
          </a:prstGeom>
          <a:noFill/>
          <a:ln w="28575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3737" name="Oval 9"/>
          <p:cNvSpPr>
            <a:spLocks noChangeArrowheads="1"/>
          </p:cNvSpPr>
          <p:nvPr/>
        </p:nvSpPr>
        <p:spPr bwMode="auto">
          <a:xfrm>
            <a:off x="3001963" y="1944688"/>
            <a:ext cx="228600" cy="304800"/>
          </a:xfrm>
          <a:prstGeom prst="ellipse">
            <a:avLst/>
          </a:prstGeom>
          <a:noFill/>
          <a:ln w="28575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3738" name="Oval 10"/>
          <p:cNvSpPr>
            <a:spLocks noChangeArrowheads="1"/>
          </p:cNvSpPr>
          <p:nvPr/>
        </p:nvSpPr>
        <p:spPr bwMode="auto">
          <a:xfrm>
            <a:off x="4537075" y="2397125"/>
            <a:ext cx="228600" cy="304800"/>
          </a:xfrm>
          <a:prstGeom prst="ellips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3739" name="Line 11"/>
          <p:cNvSpPr>
            <a:spLocks noChangeShapeType="1"/>
          </p:cNvSpPr>
          <p:nvPr/>
        </p:nvSpPr>
        <p:spPr bwMode="auto">
          <a:xfrm>
            <a:off x="2057400" y="1928813"/>
            <a:ext cx="1981200" cy="609600"/>
          </a:xfrm>
          <a:prstGeom prst="line">
            <a:avLst/>
          </a:prstGeom>
          <a:noFill/>
          <a:ln w="28575">
            <a:solidFill>
              <a:schemeClr val="accent2"/>
            </a:solidFill>
            <a:prstDash val="lg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3740" name="Text Box 12"/>
          <p:cNvSpPr txBox="1">
            <a:spLocks noChangeArrowheads="1"/>
          </p:cNvSpPr>
          <p:nvPr/>
        </p:nvSpPr>
        <p:spPr bwMode="auto">
          <a:xfrm>
            <a:off x="5715000" y="5791200"/>
            <a:ext cx="2354263" cy="396875"/>
          </a:xfrm>
          <a:prstGeom prst="rect">
            <a:avLst/>
          </a:prstGeom>
          <a:solidFill>
            <a:srgbClr val="99FF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ko-KR">
                <a:latin typeface="Arial" charset="0"/>
                <a:ea typeface="굴림" charset="-127"/>
              </a:rPr>
              <a:t>Shift register states</a:t>
            </a:r>
            <a:endParaRPr lang="en-US" altLang="ko-KR" sz="2400">
              <a:solidFill>
                <a:schemeClr val="tx1"/>
              </a:solidFill>
              <a:ea typeface="굴림" charset="-127"/>
            </a:endParaRPr>
          </a:p>
        </p:txBody>
      </p:sp>
      <p:sp>
        <p:nvSpPr>
          <p:cNvPr id="73741" name="Rectangle 13"/>
          <p:cNvSpPr>
            <a:spLocks noChangeArrowheads="1"/>
          </p:cNvSpPr>
          <p:nvPr/>
        </p:nvSpPr>
        <p:spPr bwMode="auto">
          <a:xfrm>
            <a:off x="1143000" y="1295400"/>
            <a:ext cx="990600" cy="2819400"/>
          </a:xfrm>
          <a:prstGeom prst="rect">
            <a:avLst/>
          </a:prstGeom>
          <a:noFill/>
          <a:ln w="28575">
            <a:solidFill>
              <a:srgbClr val="99FF3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>
                    <a:alpha val="5000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3742" name="Rectangle 14"/>
          <p:cNvSpPr>
            <a:spLocks noChangeArrowheads="1"/>
          </p:cNvSpPr>
          <p:nvPr/>
        </p:nvSpPr>
        <p:spPr bwMode="auto">
          <a:xfrm>
            <a:off x="4038600" y="1295400"/>
            <a:ext cx="990600" cy="2819400"/>
          </a:xfrm>
          <a:prstGeom prst="rect">
            <a:avLst/>
          </a:prstGeom>
          <a:noFill/>
          <a:ln w="28575">
            <a:solidFill>
              <a:srgbClr val="99FF3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>
                    <a:alpha val="5000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3743" name="Oval 15"/>
          <p:cNvSpPr>
            <a:spLocks noChangeArrowheads="1"/>
          </p:cNvSpPr>
          <p:nvPr/>
        </p:nvSpPr>
        <p:spPr bwMode="auto">
          <a:xfrm>
            <a:off x="3144838" y="3005138"/>
            <a:ext cx="228600" cy="304800"/>
          </a:xfrm>
          <a:prstGeom prst="ellipse">
            <a:avLst/>
          </a:prstGeom>
          <a:noFill/>
          <a:ln w="28575">
            <a:solidFill>
              <a:srgbClr val="FF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3744" name="Oval 16"/>
          <p:cNvSpPr>
            <a:spLocks noChangeArrowheads="1"/>
          </p:cNvSpPr>
          <p:nvPr/>
        </p:nvSpPr>
        <p:spPr bwMode="auto">
          <a:xfrm>
            <a:off x="2098675" y="5157788"/>
            <a:ext cx="228600" cy="304800"/>
          </a:xfrm>
          <a:prstGeom prst="ellipse">
            <a:avLst/>
          </a:prstGeom>
          <a:noFill/>
          <a:ln w="28575">
            <a:solidFill>
              <a:srgbClr val="FF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3745" name="Line 17"/>
          <p:cNvSpPr>
            <a:spLocks noChangeShapeType="1"/>
          </p:cNvSpPr>
          <p:nvPr/>
        </p:nvSpPr>
        <p:spPr bwMode="auto">
          <a:xfrm>
            <a:off x="2001838" y="1916113"/>
            <a:ext cx="2133600" cy="0"/>
          </a:xfrm>
          <a:prstGeom prst="line">
            <a:avLst/>
          </a:prstGeom>
          <a:noFill/>
          <a:ln w="19050">
            <a:solidFill>
              <a:srgbClr val="CC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3746" name="Oval 18"/>
          <p:cNvSpPr>
            <a:spLocks noChangeArrowheads="1"/>
          </p:cNvSpPr>
          <p:nvPr/>
        </p:nvSpPr>
        <p:spPr bwMode="auto">
          <a:xfrm>
            <a:off x="5508625" y="2709863"/>
            <a:ext cx="412750" cy="414337"/>
          </a:xfrm>
          <a:prstGeom prst="ellipse">
            <a:avLst/>
          </a:prstGeom>
          <a:noFill/>
          <a:ln w="19050">
            <a:solidFill>
              <a:srgbClr val="CC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3747" name="Line 19"/>
          <p:cNvSpPr>
            <a:spLocks noChangeShapeType="1"/>
          </p:cNvSpPr>
          <p:nvPr/>
        </p:nvSpPr>
        <p:spPr bwMode="auto">
          <a:xfrm flipV="1">
            <a:off x="5975350" y="1908175"/>
            <a:ext cx="976313" cy="952500"/>
          </a:xfrm>
          <a:prstGeom prst="line">
            <a:avLst/>
          </a:prstGeom>
          <a:noFill/>
          <a:ln w="28575">
            <a:solidFill>
              <a:schemeClr val="accent2"/>
            </a:solidFill>
            <a:prstDash val="lg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3748" name="Oval 20"/>
          <p:cNvSpPr>
            <a:spLocks noChangeArrowheads="1"/>
          </p:cNvSpPr>
          <p:nvPr/>
        </p:nvSpPr>
        <p:spPr bwMode="auto">
          <a:xfrm>
            <a:off x="6176963" y="2165350"/>
            <a:ext cx="228600" cy="304800"/>
          </a:xfrm>
          <a:prstGeom prst="ellipse">
            <a:avLst/>
          </a:prstGeom>
          <a:noFill/>
          <a:ln w="28575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3751" name="Text Box 23"/>
          <p:cNvSpPr txBox="1">
            <a:spLocks noChangeArrowheads="1"/>
          </p:cNvSpPr>
          <p:nvPr/>
        </p:nvSpPr>
        <p:spPr bwMode="auto">
          <a:xfrm>
            <a:off x="5867400" y="1219200"/>
            <a:ext cx="20828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l"/>
            <a:r>
              <a:rPr lang="en-US" altLang="ko-KR" sz="1400">
                <a:latin typeface="Arial" charset="0"/>
                <a:ea typeface="굴림" charset="-127"/>
              </a:rPr>
              <a:t>Input state ‘1’ </a:t>
            </a:r>
          </a:p>
          <a:p>
            <a:pPr algn="l"/>
            <a:r>
              <a:rPr lang="en-US" altLang="ko-KR" sz="1400">
                <a:latin typeface="Arial" charset="0"/>
                <a:ea typeface="굴림" charset="-127"/>
              </a:rPr>
              <a:t>indicated by dashed line</a:t>
            </a:r>
            <a:endParaRPr lang="en-US" altLang="ko-KR">
              <a:ea typeface="굴림" charset="-127"/>
            </a:endParaRPr>
          </a:p>
        </p:txBody>
      </p:sp>
      <p:sp>
        <p:nvSpPr>
          <p:cNvPr id="73752" name="Text Box 24"/>
          <p:cNvSpPr txBox="1">
            <a:spLocks noChangeArrowheads="1"/>
          </p:cNvSpPr>
          <p:nvPr/>
        </p:nvSpPr>
        <p:spPr bwMode="auto">
          <a:xfrm>
            <a:off x="2362200" y="3962400"/>
            <a:ext cx="1355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r>
              <a:rPr lang="en-US" altLang="ko-KR">
                <a:ea typeface="굴림" charset="-127"/>
              </a:rPr>
              <a:t>Code trellis</a:t>
            </a:r>
          </a:p>
        </p:txBody>
      </p:sp>
      <p:sp>
        <p:nvSpPr>
          <p:cNvPr id="73753" name="Text Box 25"/>
          <p:cNvSpPr txBox="1">
            <a:spLocks noChangeArrowheads="1"/>
          </p:cNvSpPr>
          <p:nvPr/>
        </p:nvSpPr>
        <p:spPr bwMode="auto">
          <a:xfrm>
            <a:off x="7205663" y="3810000"/>
            <a:ext cx="158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r>
              <a:rPr lang="en-US" altLang="ko-KR">
                <a:ea typeface="굴림" charset="-127"/>
              </a:rPr>
              <a:t>State diagram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3A780-2FFD-4E24-AF96-E9F1BF219457}" type="slidenum">
              <a:rPr lang="en-US" altLang="ko-KR"/>
              <a:pPr/>
              <a:t>12</a:t>
            </a:fld>
            <a:endParaRPr lang="en-US" altLang="ko-KR"/>
          </a:p>
        </p:txBody>
      </p:sp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Inspecting state diagram: Structural properties of convolutional codes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Each new block of </a:t>
            </a:r>
            <a:r>
              <a:rPr lang="en-US" altLang="ko-KR" i="1">
                <a:ea typeface="굴림" charset="-127"/>
              </a:rPr>
              <a:t>k</a:t>
            </a:r>
            <a:r>
              <a:rPr lang="en-US" altLang="ko-KR">
                <a:ea typeface="굴림" charset="-127"/>
              </a:rPr>
              <a:t> input bits causes a transition into new state</a:t>
            </a:r>
          </a:p>
          <a:p>
            <a:r>
              <a:rPr lang="en-US" altLang="ko-KR">
                <a:ea typeface="굴림" charset="-127"/>
              </a:rPr>
              <a:t>Hence there are 2</a:t>
            </a:r>
            <a:r>
              <a:rPr lang="en-US" altLang="ko-KR" i="1" baseline="30000">
                <a:ea typeface="굴림" charset="-127"/>
              </a:rPr>
              <a:t>k</a:t>
            </a:r>
            <a:r>
              <a:rPr lang="en-US" altLang="ko-KR">
                <a:ea typeface="굴림" charset="-127"/>
              </a:rPr>
              <a:t> branches leaving each state </a:t>
            </a:r>
          </a:p>
          <a:p>
            <a:r>
              <a:rPr lang="en-US" altLang="ko-KR">
                <a:ea typeface="굴림" charset="-127"/>
              </a:rPr>
              <a:t>Assuming encoder zero initial state, encoded word for any input of </a:t>
            </a:r>
            <a:r>
              <a:rPr lang="en-US" altLang="ko-KR" i="1">
                <a:ea typeface="굴림" charset="-127"/>
              </a:rPr>
              <a:t>k</a:t>
            </a:r>
            <a:r>
              <a:rPr lang="en-US" altLang="ko-KR">
                <a:ea typeface="굴림" charset="-127"/>
              </a:rPr>
              <a:t> bits can thus be obtained. For instance, below for</a:t>
            </a:r>
            <a:r>
              <a:rPr lang="en-US" altLang="ko-KR" b="1">
                <a:ea typeface="굴림" charset="-127"/>
              </a:rPr>
              <a:t> u</a:t>
            </a:r>
            <a:r>
              <a:rPr lang="en-US" altLang="ko-KR">
                <a:ea typeface="굴림" charset="-127"/>
              </a:rPr>
              <a:t>=(1 1 1 0 1), encoded word </a:t>
            </a:r>
            <a:r>
              <a:rPr lang="en-US" altLang="ko-KR" b="1">
                <a:ea typeface="굴림" charset="-127"/>
              </a:rPr>
              <a:t>v</a:t>
            </a:r>
            <a:r>
              <a:rPr lang="en-US" altLang="ko-KR">
                <a:ea typeface="굴림" charset="-127"/>
              </a:rPr>
              <a:t>=(1 1, 1 0, 0 1, 0 1, 1 1, 1 0, 1 1, 1 1) is produced: </a:t>
            </a:r>
          </a:p>
        </p:txBody>
      </p:sp>
      <p:pic>
        <p:nvPicPr>
          <p:cNvPr id="81925" name="Picture 5" descr="F:\user\S-72.227 Digital Communication Systems\lectures spring 2000\lincostel p296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971800"/>
            <a:ext cx="8153400" cy="301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26" name="Text Box 6"/>
          <p:cNvSpPr txBox="1">
            <a:spLocks noChangeArrowheads="1"/>
          </p:cNvSpPr>
          <p:nvPr/>
        </p:nvSpPr>
        <p:spPr bwMode="auto">
          <a:xfrm>
            <a:off x="4724400" y="5943600"/>
            <a:ext cx="40640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l"/>
            <a:r>
              <a:rPr lang="en-US" altLang="ko-KR" sz="1600">
                <a:ea typeface="굴림" charset="-127"/>
              </a:rPr>
              <a:t>- encoder state diagram for (</a:t>
            </a:r>
            <a:r>
              <a:rPr lang="en-US" altLang="ko-KR" sz="1600" i="1">
                <a:ea typeface="굴림" charset="-127"/>
              </a:rPr>
              <a:t>n,k,L</a:t>
            </a:r>
            <a:r>
              <a:rPr lang="en-US" altLang="ko-KR" sz="1600">
                <a:ea typeface="굴림" charset="-127"/>
              </a:rPr>
              <a:t>)=(2,1,2) code</a:t>
            </a:r>
          </a:p>
          <a:p>
            <a:pPr algn="l"/>
            <a:r>
              <a:rPr lang="en-US" altLang="ko-KR" sz="1600">
                <a:ea typeface="굴림" charset="-127"/>
              </a:rPr>
              <a:t>- note that the number of states is 2</a:t>
            </a:r>
            <a:r>
              <a:rPr lang="en-US" altLang="ko-KR" sz="1600" i="1" baseline="30000">
                <a:ea typeface="굴림" charset="-127"/>
              </a:rPr>
              <a:t>L</a:t>
            </a:r>
            <a:r>
              <a:rPr lang="en-US" altLang="ko-KR" sz="1600" baseline="30000">
                <a:ea typeface="굴림" charset="-127"/>
              </a:rPr>
              <a:t>+1 </a:t>
            </a:r>
            <a:r>
              <a:rPr lang="en-US" altLang="ko-KR" sz="1600">
                <a:ea typeface="굴림" charset="-127"/>
              </a:rPr>
              <a:t>= 8</a:t>
            </a:r>
            <a:endParaRPr lang="en-US" altLang="ko-KR">
              <a:ea typeface="굴림" charset="-127"/>
            </a:endParaRPr>
          </a:p>
        </p:txBody>
      </p:sp>
      <p:sp>
        <p:nvSpPr>
          <p:cNvPr id="81927" name="Text Box 7"/>
          <p:cNvSpPr txBox="1">
            <a:spLocks noChangeArrowheads="1"/>
          </p:cNvSpPr>
          <p:nvPr/>
        </p:nvSpPr>
        <p:spPr bwMode="auto">
          <a:xfrm>
            <a:off x="609600" y="2743200"/>
            <a:ext cx="45100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r>
              <a:rPr lang="en-US" altLang="ko-KR">
                <a:solidFill>
                  <a:srgbClr val="0000CC"/>
                </a:solidFill>
                <a:ea typeface="굴림" charset="-127"/>
              </a:rPr>
              <a:t>Verify that you can obtain the same result!</a:t>
            </a:r>
          </a:p>
        </p:txBody>
      </p:sp>
      <p:sp>
        <p:nvSpPr>
          <p:cNvPr id="81929" name="Oval 9"/>
          <p:cNvSpPr>
            <a:spLocks noChangeArrowheads="1"/>
          </p:cNvSpPr>
          <p:nvPr/>
        </p:nvSpPr>
        <p:spPr bwMode="auto">
          <a:xfrm>
            <a:off x="1981200" y="3757613"/>
            <a:ext cx="152400" cy="228600"/>
          </a:xfrm>
          <a:prstGeom prst="ellipse">
            <a:avLst/>
          </a:prstGeom>
          <a:noFill/>
          <a:ln w="22225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ko-KR" altLang="en-US"/>
          </a:p>
        </p:txBody>
      </p:sp>
      <p:sp>
        <p:nvSpPr>
          <p:cNvPr id="81930" name="Text Box 10"/>
          <p:cNvSpPr txBox="1">
            <a:spLocks noChangeArrowheads="1"/>
          </p:cNvSpPr>
          <p:nvPr/>
        </p:nvSpPr>
        <p:spPr bwMode="auto">
          <a:xfrm>
            <a:off x="1066800" y="3581400"/>
            <a:ext cx="10080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l"/>
            <a:r>
              <a:rPr lang="en-US" altLang="ko-KR" sz="1400">
                <a:latin typeface="Arial" charset="0"/>
                <a:ea typeface="굴림" charset="-127"/>
              </a:rPr>
              <a:t>Input state</a:t>
            </a:r>
            <a:endParaRPr lang="en-US" altLang="ko-KR">
              <a:ea typeface="굴림" charset="-127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A999-64E3-41AC-84EC-50BBDE48F298}" type="slidenum">
              <a:rPr lang="en-US" altLang="ko-KR"/>
              <a:pPr/>
              <a:t>13</a:t>
            </a:fld>
            <a:endParaRPr lang="en-US" altLang="ko-KR"/>
          </a:p>
        </p:txBody>
      </p:sp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Code weight, path gain, and generating function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The state diagram can be modified to yield information on code distance properties (= Tells how good the code is)</a:t>
            </a:r>
          </a:p>
          <a:p>
            <a:r>
              <a:rPr lang="en-US" altLang="ko-KR">
                <a:ea typeface="굴림" charset="-127"/>
              </a:rPr>
              <a:t>Rules: </a:t>
            </a:r>
          </a:p>
          <a:p>
            <a:pPr lvl="1"/>
            <a:r>
              <a:rPr lang="en-US" altLang="ko-KR">
                <a:ea typeface="굴림" charset="-127"/>
              </a:rPr>
              <a:t>(1) Split S</a:t>
            </a:r>
            <a:r>
              <a:rPr lang="en-US" altLang="ko-KR" baseline="-25000">
                <a:ea typeface="굴림" charset="-127"/>
              </a:rPr>
              <a:t>0</a:t>
            </a:r>
            <a:r>
              <a:rPr lang="en-US" altLang="ko-KR">
                <a:ea typeface="굴림" charset="-127"/>
              </a:rPr>
              <a:t> into initial and final state, remove self-loop</a:t>
            </a:r>
          </a:p>
          <a:p>
            <a:pPr lvl="1"/>
            <a:r>
              <a:rPr lang="en-US" altLang="ko-KR">
                <a:ea typeface="굴림" charset="-127"/>
              </a:rPr>
              <a:t>(2) Label each branch by the branch gain </a:t>
            </a:r>
            <a:r>
              <a:rPr lang="en-US" altLang="ko-KR" i="1">
                <a:ea typeface="굴림" charset="-127"/>
              </a:rPr>
              <a:t>X</a:t>
            </a:r>
            <a:r>
              <a:rPr lang="en-US" altLang="ko-KR" i="1" baseline="30000">
                <a:ea typeface="굴림" charset="-127"/>
              </a:rPr>
              <a:t>i. </a:t>
            </a:r>
            <a:r>
              <a:rPr lang="en-US" altLang="ko-KR">
                <a:ea typeface="굴림" charset="-127"/>
              </a:rPr>
              <a:t>Here </a:t>
            </a:r>
            <a:r>
              <a:rPr lang="en-US" altLang="ko-KR" i="1">
                <a:ea typeface="굴림" charset="-127"/>
              </a:rPr>
              <a:t>i</a:t>
            </a:r>
            <a:r>
              <a:rPr lang="en-US" altLang="ko-KR">
                <a:ea typeface="굴림" charset="-127"/>
              </a:rPr>
              <a:t> is the </a:t>
            </a:r>
            <a:r>
              <a:rPr lang="en-US" altLang="ko-KR" b="1">
                <a:solidFill>
                  <a:srgbClr val="009900"/>
                </a:solidFill>
                <a:ea typeface="굴림" charset="-127"/>
              </a:rPr>
              <a:t>weight</a:t>
            </a:r>
            <a:r>
              <a:rPr lang="en-US" altLang="ko-KR" b="1">
                <a:solidFill>
                  <a:srgbClr val="0000CC"/>
                </a:solidFill>
                <a:ea typeface="굴림" charset="-127"/>
              </a:rPr>
              <a:t> </a:t>
            </a:r>
            <a:r>
              <a:rPr lang="en-US" altLang="ko-KR">
                <a:ea typeface="굴림" charset="-127"/>
              </a:rPr>
              <a:t>of the </a:t>
            </a:r>
            <a:r>
              <a:rPr lang="en-US" altLang="ko-KR" i="1">
                <a:ea typeface="굴림" charset="-127"/>
              </a:rPr>
              <a:t>n</a:t>
            </a:r>
            <a:r>
              <a:rPr lang="en-US" altLang="ko-KR">
                <a:ea typeface="굴림" charset="-127"/>
              </a:rPr>
              <a:t> encoded bits on that branch</a:t>
            </a:r>
          </a:p>
          <a:p>
            <a:pPr lvl="1"/>
            <a:r>
              <a:rPr lang="en-US" altLang="ko-KR">
                <a:ea typeface="굴림" charset="-127"/>
              </a:rPr>
              <a:t>(3) Each path connecting the initial state and the final state represents a nonzero code word that diverges and re-emerges with S</a:t>
            </a:r>
            <a:r>
              <a:rPr lang="en-US" altLang="ko-KR" baseline="-25000">
                <a:ea typeface="굴림" charset="-127"/>
              </a:rPr>
              <a:t>0</a:t>
            </a:r>
            <a:r>
              <a:rPr lang="en-US" altLang="ko-KR">
                <a:ea typeface="굴림" charset="-127"/>
              </a:rPr>
              <a:t> only once</a:t>
            </a:r>
          </a:p>
          <a:p>
            <a:r>
              <a:rPr lang="en-US" altLang="ko-KR">
                <a:ea typeface="굴림" charset="-127"/>
              </a:rPr>
              <a:t>The </a:t>
            </a:r>
            <a:r>
              <a:rPr lang="en-US" altLang="ko-KR" b="1">
                <a:solidFill>
                  <a:srgbClr val="FF0000"/>
                </a:solidFill>
                <a:ea typeface="굴림" charset="-127"/>
              </a:rPr>
              <a:t>path gain</a:t>
            </a:r>
            <a:r>
              <a:rPr lang="en-US" altLang="ko-KR">
                <a:ea typeface="굴림" charset="-127"/>
              </a:rPr>
              <a:t> is the product of the branch gains along a path, and the </a:t>
            </a:r>
            <a:r>
              <a:rPr lang="en-US" altLang="ko-KR" b="1">
                <a:solidFill>
                  <a:srgbClr val="009900"/>
                </a:solidFill>
                <a:ea typeface="굴림" charset="-127"/>
              </a:rPr>
              <a:t>weight</a:t>
            </a:r>
            <a:r>
              <a:rPr lang="en-US" altLang="ko-KR">
                <a:ea typeface="굴림" charset="-127"/>
              </a:rPr>
              <a:t> of the associated code word is the power of </a:t>
            </a:r>
            <a:r>
              <a:rPr lang="en-US" altLang="ko-KR" i="1">
                <a:ea typeface="굴림" charset="-127"/>
              </a:rPr>
              <a:t>X</a:t>
            </a:r>
            <a:r>
              <a:rPr lang="en-US" altLang="ko-KR">
                <a:ea typeface="굴림" charset="-127"/>
              </a:rPr>
              <a:t> in the path gain</a:t>
            </a:r>
          </a:p>
          <a:p>
            <a:r>
              <a:rPr lang="en-US" altLang="ko-KR">
                <a:ea typeface="굴림" charset="-127"/>
              </a:rPr>
              <a:t>Code weigh distribution is obtained by using a weighted gain formula to compute its </a:t>
            </a:r>
            <a:r>
              <a:rPr lang="en-US" altLang="ko-KR" b="1">
                <a:solidFill>
                  <a:srgbClr val="0000CC"/>
                </a:solidFill>
                <a:ea typeface="굴림" charset="-127"/>
              </a:rPr>
              <a:t>generating function</a:t>
            </a:r>
            <a:r>
              <a:rPr lang="en-US" altLang="ko-KR">
                <a:ea typeface="굴림" charset="-127"/>
              </a:rPr>
              <a:t> (input-output equation)</a:t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/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/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>where </a:t>
            </a:r>
            <a:r>
              <a:rPr lang="en-US" altLang="ko-KR" i="1">
                <a:ea typeface="굴림" charset="-127"/>
              </a:rPr>
              <a:t>A</a:t>
            </a:r>
            <a:r>
              <a:rPr lang="en-US" altLang="ko-KR" i="1" baseline="-25000">
                <a:ea typeface="굴림" charset="-127"/>
              </a:rPr>
              <a:t>i</a:t>
            </a:r>
            <a:r>
              <a:rPr lang="en-US" altLang="ko-KR" i="1">
                <a:ea typeface="굴림" charset="-127"/>
              </a:rPr>
              <a:t> </a:t>
            </a:r>
            <a:r>
              <a:rPr lang="en-US" altLang="ko-KR">
                <a:ea typeface="굴림" charset="-127"/>
              </a:rPr>
              <a:t>is the number of encoded words of weight </a:t>
            </a:r>
            <a:r>
              <a:rPr lang="en-US" altLang="ko-KR" i="1">
                <a:ea typeface="굴림" charset="-127"/>
              </a:rPr>
              <a:t>i </a:t>
            </a:r>
            <a:r>
              <a:rPr lang="en-US" altLang="ko-KR">
                <a:ea typeface="굴림" charset="-127"/>
              </a:rPr>
              <a:t> </a:t>
            </a:r>
          </a:p>
        </p:txBody>
      </p:sp>
      <p:graphicFrame>
        <p:nvGraphicFramePr>
          <p:cNvPr id="82951" name="Object 7"/>
          <p:cNvGraphicFramePr>
            <a:graphicFrameLocks noChangeAspect="1"/>
          </p:cNvGraphicFramePr>
          <p:nvPr/>
        </p:nvGraphicFramePr>
        <p:xfrm>
          <a:off x="3346450" y="5562600"/>
          <a:ext cx="1689100" cy="430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40" name="Equation" r:id="rId3" imgW="1688760" imgH="431640" progId="Equation.DSMT4">
                  <p:embed/>
                </p:oleObj>
              </mc:Choice>
              <mc:Fallback>
                <p:oleObj name="Equation" r:id="rId3" imgW="1688760" imgH="43164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6450" y="5562600"/>
                        <a:ext cx="1689100" cy="430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06D17-4526-4B46-9029-43FD7C65679E}" type="slidenum">
              <a:rPr lang="en-US" altLang="ko-KR"/>
              <a:pPr/>
              <a:t>14</a:t>
            </a:fld>
            <a:endParaRPr lang="en-US" altLang="ko-KR"/>
          </a:p>
        </p:txBody>
      </p:sp>
      <p:pic>
        <p:nvPicPr>
          <p:cNvPr id="83970" name="Picture 2" descr="F:\user\S-72.227 Digital Communication Systems\lectures spring 2000\lincostel p298.G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286000"/>
            <a:ext cx="4876800" cy="4300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971" name="Picture 3" descr="F:\user\S-72.227 Digital Communication Systems\lectures spring 2000\lincostel p296.GIF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52400"/>
            <a:ext cx="6445250" cy="238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972" name="Text Box 4"/>
          <p:cNvSpPr txBox="1">
            <a:spLocks noChangeArrowheads="1"/>
          </p:cNvSpPr>
          <p:nvPr/>
        </p:nvSpPr>
        <p:spPr bwMode="auto">
          <a:xfrm>
            <a:off x="4800600" y="3048000"/>
            <a:ext cx="3848100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l"/>
            <a:r>
              <a:rPr lang="en-US" altLang="ko-KR">
                <a:ea typeface="굴림" charset="-127"/>
              </a:rPr>
              <a:t>The path representing the state </a:t>
            </a:r>
          </a:p>
          <a:p>
            <a:pPr algn="l"/>
            <a:r>
              <a:rPr lang="en-US" altLang="ko-KR">
                <a:ea typeface="굴림" charset="-127"/>
              </a:rPr>
              <a:t>sequence S</a:t>
            </a:r>
            <a:r>
              <a:rPr lang="en-US" altLang="ko-KR" baseline="-25000">
                <a:ea typeface="굴림" charset="-127"/>
              </a:rPr>
              <a:t>0</a:t>
            </a:r>
            <a:r>
              <a:rPr lang="en-US" altLang="ko-KR">
                <a:ea typeface="굴림" charset="-127"/>
              </a:rPr>
              <a:t>S</a:t>
            </a:r>
            <a:r>
              <a:rPr lang="en-US" altLang="ko-KR" baseline="-25000">
                <a:ea typeface="굴림" charset="-127"/>
              </a:rPr>
              <a:t>1</a:t>
            </a:r>
            <a:r>
              <a:rPr lang="en-US" altLang="ko-KR">
                <a:ea typeface="굴림" charset="-127"/>
              </a:rPr>
              <a:t>S</a:t>
            </a:r>
            <a:r>
              <a:rPr lang="en-US" altLang="ko-KR" baseline="-25000">
                <a:ea typeface="굴림" charset="-127"/>
              </a:rPr>
              <a:t>3</a:t>
            </a:r>
            <a:r>
              <a:rPr lang="en-US" altLang="ko-KR">
                <a:ea typeface="굴림" charset="-127"/>
              </a:rPr>
              <a:t>S</a:t>
            </a:r>
            <a:r>
              <a:rPr lang="en-US" altLang="ko-KR" baseline="-25000">
                <a:ea typeface="굴림" charset="-127"/>
              </a:rPr>
              <a:t>7</a:t>
            </a:r>
            <a:r>
              <a:rPr lang="en-US" altLang="ko-KR">
                <a:ea typeface="굴림" charset="-127"/>
              </a:rPr>
              <a:t>S</a:t>
            </a:r>
            <a:r>
              <a:rPr lang="en-US" altLang="ko-KR" baseline="-25000">
                <a:ea typeface="굴림" charset="-127"/>
              </a:rPr>
              <a:t>6</a:t>
            </a:r>
            <a:r>
              <a:rPr lang="en-US" altLang="ko-KR">
                <a:ea typeface="굴림" charset="-127"/>
              </a:rPr>
              <a:t>S</a:t>
            </a:r>
            <a:r>
              <a:rPr lang="en-US" altLang="ko-KR" baseline="-25000">
                <a:ea typeface="굴림" charset="-127"/>
              </a:rPr>
              <a:t>5</a:t>
            </a:r>
            <a:r>
              <a:rPr lang="en-US" altLang="ko-KR">
                <a:ea typeface="굴림" charset="-127"/>
              </a:rPr>
              <a:t>S</a:t>
            </a:r>
            <a:r>
              <a:rPr lang="en-US" altLang="ko-KR" baseline="-25000">
                <a:ea typeface="굴림" charset="-127"/>
              </a:rPr>
              <a:t>2</a:t>
            </a:r>
            <a:r>
              <a:rPr lang="en-US" altLang="ko-KR">
                <a:ea typeface="굴림" charset="-127"/>
              </a:rPr>
              <a:t>S</a:t>
            </a:r>
            <a:r>
              <a:rPr lang="en-US" altLang="ko-KR" baseline="-25000">
                <a:ea typeface="굴림" charset="-127"/>
              </a:rPr>
              <a:t>4</a:t>
            </a:r>
            <a:r>
              <a:rPr lang="en-US" altLang="ko-KR">
                <a:ea typeface="굴림" charset="-127"/>
              </a:rPr>
              <a:t>S</a:t>
            </a:r>
            <a:r>
              <a:rPr lang="en-US" altLang="ko-KR" baseline="-25000">
                <a:ea typeface="굴림" charset="-127"/>
              </a:rPr>
              <a:t>0</a:t>
            </a:r>
            <a:r>
              <a:rPr lang="en-US" altLang="ko-KR">
                <a:ea typeface="굴림" charset="-127"/>
              </a:rPr>
              <a:t> has </a:t>
            </a:r>
          </a:p>
          <a:p>
            <a:pPr algn="l"/>
            <a:r>
              <a:rPr lang="en-US" altLang="ko-KR" u="sng">
                <a:ea typeface="굴림" charset="-127"/>
              </a:rPr>
              <a:t>path gain</a:t>
            </a:r>
            <a:r>
              <a:rPr lang="en-US" altLang="ko-KR">
                <a:ea typeface="굴림" charset="-127"/>
              </a:rPr>
              <a:t> X</a:t>
            </a:r>
            <a:r>
              <a:rPr lang="en-US" altLang="ko-KR" baseline="30000">
                <a:ea typeface="굴림" charset="-127"/>
              </a:rPr>
              <a:t>2</a:t>
            </a:r>
            <a:r>
              <a:rPr lang="en-US" altLang="ko-KR">
                <a:ea typeface="굴림" charset="-127"/>
              </a:rPr>
              <a:t>X</a:t>
            </a:r>
            <a:r>
              <a:rPr lang="en-US" altLang="ko-KR" baseline="30000">
                <a:ea typeface="굴림" charset="-127"/>
              </a:rPr>
              <a:t>1</a:t>
            </a:r>
            <a:r>
              <a:rPr lang="en-US" altLang="ko-KR">
                <a:ea typeface="굴림" charset="-127"/>
              </a:rPr>
              <a:t>X</a:t>
            </a:r>
            <a:r>
              <a:rPr lang="en-US" altLang="ko-KR" baseline="30000">
                <a:ea typeface="굴림" charset="-127"/>
              </a:rPr>
              <a:t>1</a:t>
            </a:r>
            <a:r>
              <a:rPr lang="en-US" altLang="ko-KR">
                <a:ea typeface="굴림" charset="-127"/>
              </a:rPr>
              <a:t>X</a:t>
            </a:r>
            <a:r>
              <a:rPr lang="en-US" altLang="ko-KR" baseline="30000">
                <a:ea typeface="굴림" charset="-127"/>
              </a:rPr>
              <a:t>1</a:t>
            </a:r>
            <a:r>
              <a:rPr lang="en-US" altLang="ko-KR">
                <a:ea typeface="굴림" charset="-127"/>
              </a:rPr>
              <a:t>X</a:t>
            </a:r>
            <a:r>
              <a:rPr lang="en-US" altLang="ko-KR" baseline="30000">
                <a:ea typeface="굴림" charset="-127"/>
              </a:rPr>
              <a:t>2</a:t>
            </a:r>
            <a:r>
              <a:rPr lang="en-US" altLang="ko-KR">
                <a:ea typeface="굴림" charset="-127"/>
              </a:rPr>
              <a:t>X</a:t>
            </a:r>
            <a:r>
              <a:rPr lang="en-US" altLang="ko-KR" baseline="30000">
                <a:ea typeface="굴림" charset="-127"/>
              </a:rPr>
              <a:t>1</a:t>
            </a:r>
            <a:r>
              <a:rPr lang="en-US" altLang="ko-KR">
                <a:ea typeface="굴림" charset="-127"/>
              </a:rPr>
              <a:t>X</a:t>
            </a:r>
            <a:r>
              <a:rPr lang="en-US" altLang="ko-KR" baseline="30000">
                <a:ea typeface="굴림" charset="-127"/>
              </a:rPr>
              <a:t>2</a:t>
            </a:r>
            <a:r>
              <a:rPr lang="en-US" altLang="ko-KR">
                <a:ea typeface="굴림" charset="-127"/>
              </a:rPr>
              <a:t>X</a:t>
            </a:r>
            <a:r>
              <a:rPr lang="en-US" altLang="ko-KR" baseline="30000">
                <a:ea typeface="굴림" charset="-127"/>
              </a:rPr>
              <a:t>2</a:t>
            </a:r>
            <a:r>
              <a:rPr lang="en-US" altLang="ko-KR">
                <a:ea typeface="굴림" charset="-127"/>
              </a:rPr>
              <a:t>=X</a:t>
            </a:r>
            <a:r>
              <a:rPr lang="en-US" altLang="ko-KR" baseline="30000">
                <a:ea typeface="굴림" charset="-127"/>
              </a:rPr>
              <a:t>12 </a:t>
            </a:r>
          </a:p>
          <a:p>
            <a:pPr algn="l"/>
            <a:r>
              <a:rPr lang="en-US" altLang="ko-KR">
                <a:ea typeface="굴림" charset="-127"/>
              </a:rPr>
              <a:t>and the corresponding code word </a:t>
            </a:r>
          </a:p>
          <a:p>
            <a:pPr algn="l"/>
            <a:r>
              <a:rPr lang="en-US" altLang="ko-KR">
                <a:ea typeface="굴림" charset="-127"/>
              </a:rPr>
              <a:t>has the weight 12</a:t>
            </a:r>
          </a:p>
        </p:txBody>
      </p:sp>
      <p:graphicFrame>
        <p:nvGraphicFramePr>
          <p:cNvPr id="83973" name="Object 5"/>
          <p:cNvGraphicFramePr>
            <a:graphicFrameLocks noChangeAspect="1"/>
          </p:cNvGraphicFramePr>
          <p:nvPr/>
        </p:nvGraphicFramePr>
        <p:xfrm>
          <a:off x="6019800" y="4953000"/>
          <a:ext cx="2413000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985" name="Equation" r:id="rId5" imgW="2412720" imgH="1269720" progId="Equation.DSMT4">
                  <p:embed/>
                </p:oleObj>
              </mc:Choice>
              <mc:Fallback>
                <p:oleObj name="Equation" r:id="rId5" imgW="2412720" imgH="126972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9800" y="4953000"/>
                        <a:ext cx="2413000" cy="127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3974" name="Oval 6"/>
          <p:cNvSpPr>
            <a:spLocks noChangeArrowheads="1"/>
          </p:cNvSpPr>
          <p:nvPr/>
        </p:nvSpPr>
        <p:spPr bwMode="auto">
          <a:xfrm>
            <a:off x="6400800" y="5410200"/>
            <a:ext cx="200025" cy="228600"/>
          </a:xfrm>
          <a:prstGeom prst="ellips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ko-KR" altLang="en-US"/>
          </a:p>
        </p:txBody>
      </p:sp>
      <p:sp>
        <p:nvSpPr>
          <p:cNvPr id="83975" name="Line 7"/>
          <p:cNvSpPr>
            <a:spLocks noChangeShapeType="1"/>
          </p:cNvSpPr>
          <p:nvPr/>
        </p:nvSpPr>
        <p:spPr bwMode="auto">
          <a:xfrm flipV="1">
            <a:off x="5486400" y="5791200"/>
            <a:ext cx="609600" cy="5334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ko-KR" altLang="en-US"/>
          </a:p>
        </p:txBody>
      </p:sp>
      <p:sp>
        <p:nvSpPr>
          <p:cNvPr id="83976" name="Text Box 8"/>
          <p:cNvSpPr txBox="1">
            <a:spLocks noChangeArrowheads="1"/>
          </p:cNvSpPr>
          <p:nvPr/>
        </p:nvSpPr>
        <p:spPr bwMode="auto">
          <a:xfrm>
            <a:off x="3292475" y="6248400"/>
            <a:ext cx="31527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r>
              <a:rPr lang="en-US" altLang="ko-KR" sz="1600">
                <a:solidFill>
                  <a:srgbClr val="808000"/>
                </a:solidFill>
                <a:ea typeface="굴림" charset="-127"/>
              </a:rPr>
              <a:t>Where does these terms come from?</a:t>
            </a:r>
            <a:endParaRPr lang="en-US" altLang="ko-KR">
              <a:ea typeface="굴림" charset="-127"/>
            </a:endParaRPr>
          </a:p>
        </p:txBody>
      </p:sp>
      <p:sp>
        <p:nvSpPr>
          <p:cNvPr id="83977" name="Oval 9"/>
          <p:cNvSpPr>
            <a:spLocks noChangeArrowheads="1"/>
          </p:cNvSpPr>
          <p:nvPr/>
        </p:nvSpPr>
        <p:spPr bwMode="auto">
          <a:xfrm>
            <a:off x="6781800" y="5410200"/>
            <a:ext cx="209550" cy="419100"/>
          </a:xfrm>
          <a:prstGeom prst="ellipse">
            <a:avLst/>
          </a:prstGeom>
          <a:noFill/>
          <a:ln w="28575">
            <a:solidFill>
              <a:srgbClr val="3399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ko-KR" altLang="en-US"/>
          </a:p>
        </p:txBody>
      </p:sp>
      <p:sp>
        <p:nvSpPr>
          <p:cNvPr id="83978" name="Line 10"/>
          <p:cNvSpPr>
            <a:spLocks noChangeShapeType="1"/>
          </p:cNvSpPr>
          <p:nvPr/>
        </p:nvSpPr>
        <p:spPr bwMode="auto">
          <a:xfrm flipV="1">
            <a:off x="5791200" y="5791200"/>
            <a:ext cx="914400" cy="381000"/>
          </a:xfrm>
          <a:prstGeom prst="line">
            <a:avLst/>
          </a:prstGeom>
          <a:noFill/>
          <a:ln w="28575">
            <a:solidFill>
              <a:srgbClr val="3399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ko-KR" altLang="en-US"/>
          </a:p>
        </p:txBody>
      </p:sp>
      <p:sp>
        <p:nvSpPr>
          <p:cNvPr id="83979" name="Line 11"/>
          <p:cNvSpPr>
            <a:spLocks noChangeShapeType="1"/>
          </p:cNvSpPr>
          <p:nvPr/>
        </p:nvSpPr>
        <p:spPr bwMode="auto">
          <a:xfrm flipH="1">
            <a:off x="4114800" y="1981200"/>
            <a:ext cx="1600200" cy="16764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ko-KR" altLang="en-US"/>
          </a:p>
        </p:txBody>
      </p:sp>
      <p:sp>
        <p:nvSpPr>
          <p:cNvPr id="83980" name="Text Box 12"/>
          <p:cNvSpPr txBox="1">
            <a:spLocks noChangeArrowheads="1"/>
          </p:cNvSpPr>
          <p:nvPr/>
        </p:nvSpPr>
        <p:spPr bwMode="auto">
          <a:xfrm>
            <a:off x="4953000" y="2667000"/>
            <a:ext cx="7540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r>
              <a:rPr lang="en-US" altLang="ko-KR" sz="1200">
                <a:ea typeface="굴림" charset="-127"/>
              </a:rPr>
              <a:t>weight: 1</a:t>
            </a:r>
            <a:endParaRPr lang="en-US" altLang="ko-KR">
              <a:ea typeface="굴림" charset="-127"/>
            </a:endParaRPr>
          </a:p>
        </p:txBody>
      </p:sp>
      <p:sp>
        <p:nvSpPr>
          <p:cNvPr id="83981" name="Line 13"/>
          <p:cNvSpPr>
            <a:spLocks noChangeShapeType="1"/>
          </p:cNvSpPr>
          <p:nvPr/>
        </p:nvSpPr>
        <p:spPr bwMode="auto">
          <a:xfrm flipH="1">
            <a:off x="3657600" y="1905000"/>
            <a:ext cx="1066800" cy="2590800"/>
          </a:xfrm>
          <a:prstGeom prst="line">
            <a:avLst/>
          </a:prstGeom>
          <a:noFill/>
          <a:ln w="28575">
            <a:solidFill>
              <a:srgbClr val="3399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ko-KR" altLang="en-US"/>
          </a:p>
        </p:txBody>
      </p:sp>
      <p:sp>
        <p:nvSpPr>
          <p:cNvPr id="83982" name="Text Box 14"/>
          <p:cNvSpPr txBox="1">
            <a:spLocks noChangeArrowheads="1"/>
          </p:cNvSpPr>
          <p:nvPr/>
        </p:nvSpPr>
        <p:spPr bwMode="auto">
          <a:xfrm>
            <a:off x="3657600" y="2590800"/>
            <a:ext cx="7540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r>
              <a:rPr lang="en-US" altLang="ko-KR" sz="1200">
                <a:ea typeface="굴림" charset="-127"/>
              </a:rPr>
              <a:t>weight: 2</a:t>
            </a:r>
            <a:endParaRPr lang="en-US" altLang="ko-KR">
              <a:ea typeface="굴림" charset="-127"/>
            </a:endParaRPr>
          </a:p>
        </p:txBody>
      </p:sp>
      <p:sp>
        <p:nvSpPr>
          <p:cNvPr id="83983" name="Text Box 15"/>
          <p:cNvSpPr txBox="1">
            <a:spLocks noChangeArrowheads="1"/>
          </p:cNvSpPr>
          <p:nvPr/>
        </p:nvSpPr>
        <p:spPr bwMode="auto">
          <a:xfrm>
            <a:off x="1143000" y="2590800"/>
            <a:ext cx="596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l"/>
            <a:r>
              <a:rPr lang="en-US" altLang="ko-KR" sz="1200">
                <a:ea typeface="굴림" charset="-127"/>
              </a:rPr>
              <a:t>branch</a:t>
            </a:r>
          </a:p>
          <a:p>
            <a:pPr algn="l"/>
            <a:r>
              <a:rPr lang="en-US" altLang="ko-KR" sz="1200">
                <a:ea typeface="굴림" charset="-127"/>
              </a:rPr>
              <a:t>gain</a:t>
            </a:r>
            <a:endParaRPr lang="en-US" altLang="ko-KR">
              <a:ea typeface="굴림" charset="-127"/>
            </a:endParaRPr>
          </a:p>
        </p:txBody>
      </p:sp>
      <p:sp>
        <p:nvSpPr>
          <p:cNvPr id="83984" name="Line 16"/>
          <p:cNvSpPr>
            <a:spLocks noChangeShapeType="1"/>
          </p:cNvSpPr>
          <p:nvPr/>
        </p:nvSpPr>
        <p:spPr bwMode="auto">
          <a:xfrm>
            <a:off x="1600200" y="2895600"/>
            <a:ext cx="685800" cy="533400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5A65B-9B44-4360-9DB6-9F058512C32D}" type="slidenum">
              <a:rPr lang="en-US" altLang="ko-KR"/>
              <a:pPr/>
              <a:t>15</a:t>
            </a:fld>
            <a:endParaRPr lang="en-US" altLang="ko-KR"/>
          </a:p>
        </p:txBody>
      </p:sp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Distance properties of convolutional codes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Code strength is measured by the </a:t>
            </a:r>
            <a:r>
              <a:rPr lang="en-US" altLang="ko-KR" b="1">
                <a:solidFill>
                  <a:srgbClr val="0000CC"/>
                </a:solidFill>
                <a:ea typeface="굴림" charset="-127"/>
              </a:rPr>
              <a:t>minimum free distance</a:t>
            </a:r>
            <a:r>
              <a:rPr lang="en-US" altLang="ko-KR">
                <a:ea typeface="굴림" charset="-127"/>
              </a:rPr>
              <a:t>:</a:t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/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/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>where </a:t>
            </a:r>
            <a:r>
              <a:rPr lang="en-US" altLang="ko-KR" b="1">
                <a:ea typeface="굴림" charset="-127"/>
              </a:rPr>
              <a:t>v</a:t>
            </a:r>
            <a:r>
              <a:rPr lang="en-US" altLang="ko-KR">
                <a:ea typeface="굴림" charset="-127"/>
              </a:rPr>
              <a:t>’ and </a:t>
            </a:r>
            <a:r>
              <a:rPr lang="en-US" altLang="ko-KR" b="1">
                <a:ea typeface="굴림" charset="-127"/>
              </a:rPr>
              <a:t>v</a:t>
            </a:r>
            <a:r>
              <a:rPr lang="en-US" altLang="ko-KR">
                <a:ea typeface="굴림" charset="-127"/>
              </a:rPr>
              <a:t>’’ are the encoded words corresponding information sequences </a:t>
            </a:r>
            <a:r>
              <a:rPr lang="en-US" altLang="ko-KR" b="1">
                <a:ea typeface="굴림" charset="-127"/>
              </a:rPr>
              <a:t>u</a:t>
            </a:r>
            <a:r>
              <a:rPr lang="en-US" altLang="ko-KR">
                <a:ea typeface="굴림" charset="-127"/>
              </a:rPr>
              <a:t>’ and </a:t>
            </a:r>
            <a:r>
              <a:rPr lang="en-US" altLang="ko-KR" b="1">
                <a:ea typeface="굴림" charset="-127"/>
              </a:rPr>
              <a:t>u</a:t>
            </a:r>
            <a:r>
              <a:rPr lang="en-US" altLang="ko-KR">
                <a:ea typeface="굴림" charset="-127"/>
              </a:rPr>
              <a:t>’’. Code can correct up to                   errors.</a:t>
            </a:r>
          </a:p>
          <a:p>
            <a:r>
              <a:rPr lang="en-US" altLang="ko-KR">
                <a:ea typeface="굴림" charset="-127"/>
              </a:rPr>
              <a:t>The minimum free distance </a:t>
            </a:r>
            <a:r>
              <a:rPr lang="en-US" altLang="ko-KR" i="1">
                <a:ea typeface="굴림" charset="-127"/>
              </a:rPr>
              <a:t>d</a:t>
            </a:r>
            <a:r>
              <a:rPr lang="en-US" altLang="ko-KR" i="1" baseline="-25000">
                <a:ea typeface="굴림" charset="-127"/>
              </a:rPr>
              <a:t>free</a:t>
            </a:r>
            <a:r>
              <a:rPr lang="en-US" altLang="ko-KR" i="1">
                <a:ea typeface="굴림" charset="-127"/>
              </a:rPr>
              <a:t> </a:t>
            </a:r>
            <a:r>
              <a:rPr lang="en-US" altLang="ko-KR">
                <a:ea typeface="굴림" charset="-127"/>
              </a:rPr>
              <a:t>denotes:</a:t>
            </a:r>
          </a:p>
          <a:p>
            <a:pPr lvl="2"/>
            <a:r>
              <a:rPr lang="en-US" altLang="ko-KR">
                <a:ea typeface="굴림" charset="-127"/>
              </a:rPr>
              <a:t>The minimum weight of all the paths in the state diagram that diverge from and remerge with the all-zero state S</a:t>
            </a:r>
            <a:r>
              <a:rPr lang="en-US" altLang="ko-KR" baseline="-25000">
                <a:ea typeface="굴림" charset="-127"/>
              </a:rPr>
              <a:t>0</a:t>
            </a:r>
            <a:endParaRPr lang="en-US" altLang="ko-KR">
              <a:ea typeface="굴림" charset="-127"/>
            </a:endParaRPr>
          </a:p>
          <a:p>
            <a:pPr lvl="2"/>
            <a:r>
              <a:rPr lang="en-US" altLang="ko-KR">
                <a:ea typeface="굴림" charset="-127"/>
              </a:rPr>
              <a:t>The lowest power of the </a:t>
            </a:r>
            <a:r>
              <a:rPr lang="en-US" altLang="ko-KR" b="1">
                <a:solidFill>
                  <a:srgbClr val="0000CC"/>
                </a:solidFill>
                <a:ea typeface="굴림" charset="-127"/>
              </a:rPr>
              <a:t>code-generating function </a:t>
            </a:r>
            <a:r>
              <a:rPr lang="en-US" altLang="ko-KR" b="1" i="1">
                <a:solidFill>
                  <a:srgbClr val="0000CC"/>
                </a:solidFill>
                <a:ea typeface="굴림" charset="-127"/>
              </a:rPr>
              <a:t>T(X)</a:t>
            </a:r>
          </a:p>
        </p:txBody>
      </p:sp>
      <p:graphicFrame>
        <p:nvGraphicFramePr>
          <p:cNvPr id="84996" name="Object 4"/>
          <p:cNvGraphicFramePr>
            <a:graphicFrameLocks noChangeAspect="1"/>
          </p:cNvGraphicFramePr>
          <p:nvPr/>
        </p:nvGraphicFramePr>
        <p:xfrm>
          <a:off x="2514600" y="1604963"/>
          <a:ext cx="32639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05" name="Equation" r:id="rId3" imgW="3263760" imgH="380880" progId="Equation.DSMT4">
                  <p:embed/>
                </p:oleObj>
              </mc:Choice>
              <mc:Fallback>
                <p:oleObj name="Equation" r:id="rId3" imgW="3263760" imgH="38088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1604963"/>
                        <a:ext cx="32639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4997" name="Picture 5" descr="F:\user\S-72.227 Digital Communication Systems\lectures spring 2000\lincostel p296.GIF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114800"/>
            <a:ext cx="6445250" cy="238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4998" name="Object 6"/>
          <p:cNvGraphicFramePr>
            <a:graphicFrameLocks noChangeAspect="1"/>
          </p:cNvGraphicFramePr>
          <p:nvPr/>
        </p:nvGraphicFramePr>
        <p:xfrm>
          <a:off x="6400800" y="4114800"/>
          <a:ext cx="2413000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06" name="Equation" r:id="rId6" imgW="2412720" imgH="1269720" progId="Equation.DSMT4">
                  <p:embed/>
                </p:oleObj>
              </mc:Choice>
              <mc:Fallback>
                <p:oleObj name="Equation" r:id="rId6" imgW="2412720" imgH="126972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0800" y="4114800"/>
                        <a:ext cx="2413000" cy="127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999" name="Object 7"/>
          <p:cNvGraphicFramePr>
            <a:graphicFrameLocks noChangeAspect="1"/>
          </p:cNvGraphicFramePr>
          <p:nvPr/>
        </p:nvGraphicFramePr>
        <p:xfrm>
          <a:off x="6705600" y="5410200"/>
          <a:ext cx="11684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07" name="Equation" r:id="rId8" imgW="1168200" imgH="368280" progId="Equation.DSMT4">
                  <p:embed/>
                </p:oleObj>
              </mc:Choice>
              <mc:Fallback>
                <p:oleObj name="Equation" r:id="rId8" imgW="1168200" imgH="36828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5600" y="5410200"/>
                        <a:ext cx="116840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000" name="Object 8"/>
          <p:cNvGraphicFramePr>
            <a:graphicFrameLocks noChangeAspect="1"/>
          </p:cNvGraphicFramePr>
          <p:nvPr/>
        </p:nvGraphicFramePr>
        <p:xfrm>
          <a:off x="5791200" y="6096000"/>
          <a:ext cx="33274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08" name="Equation" r:id="rId10" imgW="3327120" imgH="380880" progId="Equation.DSMT4">
                  <p:embed/>
                </p:oleObj>
              </mc:Choice>
              <mc:Fallback>
                <p:oleObj name="Equation" r:id="rId10" imgW="3327120" imgH="38088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6096000"/>
                        <a:ext cx="33274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5001" name="Text Box 9"/>
          <p:cNvSpPr txBox="1">
            <a:spLocks noChangeArrowheads="1"/>
          </p:cNvSpPr>
          <p:nvPr/>
        </p:nvSpPr>
        <p:spPr bwMode="auto">
          <a:xfrm>
            <a:off x="5715000" y="5715000"/>
            <a:ext cx="14144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r>
              <a:rPr lang="en-US" altLang="ko-KR">
                <a:ea typeface="굴림" charset="-127"/>
              </a:rPr>
              <a:t>Code gain*:</a:t>
            </a:r>
          </a:p>
        </p:txBody>
      </p:sp>
      <p:sp>
        <p:nvSpPr>
          <p:cNvPr id="85002" name="Rectangle 10"/>
          <p:cNvSpPr>
            <a:spLocks noChangeArrowheads="1"/>
          </p:cNvSpPr>
          <p:nvPr/>
        </p:nvSpPr>
        <p:spPr bwMode="auto">
          <a:xfrm>
            <a:off x="5791200" y="5791200"/>
            <a:ext cx="22860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22225">
                <a:solidFill>
                  <a:srgbClr val="3399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ko-KR" altLang="en-US"/>
          </a:p>
        </p:txBody>
      </p:sp>
      <p:graphicFrame>
        <p:nvGraphicFramePr>
          <p:cNvPr id="85003" name="Object 11"/>
          <p:cNvGraphicFramePr>
            <a:graphicFrameLocks noChangeAspect="1"/>
          </p:cNvGraphicFramePr>
          <p:nvPr/>
        </p:nvGraphicFramePr>
        <p:xfrm>
          <a:off x="5562600" y="2366963"/>
          <a:ext cx="1066800" cy="354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09" name="Equation" r:id="rId12" imgW="1066680" imgH="355320" progId="Equation.DSMT4">
                  <p:embed/>
                </p:oleObj>
              </mc:Choice>
              <mc:Fallback>
                <p:oleObj name="Equation" r:id="rId12" imgW="1066680" imgH="35532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2366963"/>
                        <a:ext cx="1066800" cy="354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5004" name="Text Box 12"/>
          <p:cNvSpPr txBox="1">
            <a:spLocks noChangeArrowheads="1"/>
          </p:cNvSpPr>
          <p:nvPr/>
        </p:nvSpPr>
        <p:spPr bwMode="auto">
          <a:xfrm>
            <a:off x="492125" y="6475413"/>
            <a:ext cx="3629025" cy="36671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r>
              <a:rPr lang="en-US" altLang="ko-KR" sz="1800">
                <a:ea typeface="굴림" charset="-127"/>
              </a:rPr>
              <a:t>* for derivation, see Carlson’s, p. 583</a:t>
            </a:r>
            <a:endParaRPr lang="en-US" altLang="ko-KR">
              <a:ea typeface="굴림" charset="-127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1A527-4AE4-4533-850F-DC1944969613}" type="slidenum">
              <a:rPr lang="en-US" altLang="ko-KR"/>
              <a:pPr/>
              <a:t>16</a:t>
            </a:fld>
            <a:endParaRPr lang="en-US" altLang="ko-KR"/>
          </a:p>
        </p:txBody>
      </p:sp>
      <p:sp>
        <p:nvSpPr>
          <p:cNvPr id="186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Coding gain for some selected convolutional codes </a:t>
            </a:r>
          </a:p>
        </p:txBody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Here is a table of some selected convolutional codes and their </a:t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>code gains</a:t>
            </a:r>
            <a:r>
              <a:rPr lang="en-US" altLang="ko-KR" i="1">
                <a:ea typeface="굴림" charset="-127"/>
              </a:rPr>
              <a:t> R</a:t>
            </a:r>
            <a:r>
              <a:rPr lang="en-US" altLang="ko-KR" i="1" baseline="-25000">
                <a:ea typeface="굴림" charset="-127"/>
              </a:rPr>
              <a:t>C</a:t>
            </a:r>
            <a:r>
              <a:rPr lang="en-US" altLang="ko-KR" i="1">
                <a:ea typeface="굴림" charset="-127"/>
              </a:rPr>
              <a:t>d</a:t>
            </a:r>
            <a:r>
              <a:rPr lang="en-US" altLang="ko-KR" i="1" baseline="-25000">
                <a:ea typeface="굴림" charset="-127"/>
              </a:rPr>
              <a:t>f</a:t>
            </a:r>
            <a:r>
              <a:rPr lang="en-US" altLang="ko-KR">
                <a:ea typeface="굴림" charset="-127"/>
              </a:rPr>
              <a:t> /2 (</a:t>
            </a:r>
            <a:r>
              <a:rPr lang="en-US" altLang="ko-KR" i="1">
                <a:ea typeface="굴림" charset="-127"/>
              </a:rPr>
              <a:t>d</a:t>
            </a:r>
            <a:r>
              <a:rPr lang="en-US" altLang="ko-KR" i="1" baseline="-25000">
                <a:ea typeface="굴림" charset="-127"/>
              </a:rPr>
              <a:t>f </a:t>
            </a:r>
            <a:r>
              <a:rPr lang="en-US" altLang="ko-KR" i="1">
                <a:ea typeface="굴림" charset="-127"/>
              </a:rPr>
              <a:t>= d</a:t>
            </a:r>
            <a:r>
              <a:rPr lang="en-US" altLang="ko-KR" i="1" baseline="-25000">
                <a:ea typeface="굴림" charset="-127"/>
              </a:rPr>
              <a:t>free</a:t>
            </a:r>
            <a:r>
              <a:rPr lang="en-US" altLang="ko-KR">
                <a:ea typeface="굴림" charset="-127"/>
              </a:rPr>
              <a:t>) often expressed (hard decoding) also by</a:t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/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/>
            </a:r>
            <a:br>
              <a:rPr lang="en-US" altLang="ko-KR">
                <a:ea typeface="굴림" charset="-127"/>
              </a:rPr>
            </a:br>
            <a:endParaRPr lang="en-US" altLang="ko-KR">
              <a:ea typeface="굴림" charset="-127"/>
            </a:endParaRPr>
          </a:p>
        </p:txBody>
      </p:sp>
      <p:pic>
        <p:nvPicPr>
          <p:cNvPr id="186374" name="Picture 6" descr="F:\user\S-72.227 Digital Communication Systems\lectures spring 2000\figures for bandpass transmission system\1331 tabl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514600"/>
            <a:ext cx="4114800" cy="290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86379" name="Object 11"/>
          <p:cNvGraphicFramePr>
            <a:graphicFrameLocks noChangeAspect="1"/>
          </p:cNvGraphicFramePr>
          <p:nvPr/>
        </p:nvGraphicFramePr>
        <p:xfrm>
          <a:off x="2895600" y="1905000"/>
          <a:ext cx="27051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380" name="Equation" r:id="rId4" imgW="2705040" imgH="368280" progId="Equation.DSMT4">
                  <p:embed/>
                </p:oleObj>
              </mc:Choice>
              <mc:Fallback>
                <p:oleObj name="Equation" r:id="rId4" imgW="2705040" imgH="36828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1905000"/>
                        <a:ext cx="270510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A1D3B-61DC-4764-AB14-FCFD16D2758A}" type="slidenum">
              <a:rPr lang="en-US" altLang="ko-KR"/>
              <a:pPr/>
              <a:t>17</a:t>
            </a:fld>
            <a:endParaRPr lang="en-US" altLang="ko-KR"/>
          </a:p>
        </p:txBody>
      </p:sp>
      <p:sp>
        <p:nvSpPr>
          <p:cNvPr id="187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Decoding of convolutional codes</a:t>
            </a:r>
          </a:p>
        </p:txBody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Maximum likelihood decoding of convolutional codes means finding the code branch in the code trellis that was </a:t>
            </a:r>
            <a:r>
              <a:rPr lang="en-US" altLang="ko-KR">
                <a:solidFill>
                  <a:schemeClr val="folHlink"/>
                </a:solidFill>
                <a:ea typeface="굴림" charset="-127"/>
              </a:rPr>
              <a:t>most likely transmitted</a:t>
            </a:r>
            <a:endParaRPr lang="en-US" altLang="ko-KR">
              <a:ea typeface="굴림" charset="-127"/>
            </a:endParaRPr>
          </a:p>
          <a:p>
            <a:r>
              <a:rPr lang="en-US" altLang="ko-KR">
                <a:ea typeface="굴림" charset="-127"/>
              </a:rPr>
              <a:t>Therefore maximum likelihood decoding is based on calculating code Hamming distances for each branch forming encoded word</a:t>
            </a:r>
          </a:p>
          <a:p>
            <a:r>
              <a:rPr lang="en-US" altLang="ko-KR">
                <a:ea typeface="굴림" charset="-127"/>
              </a:rPr>
              <a:t>Assume that the information symbols applied into an AWGN channel are equally alike and independent</a:t>
            </a:r>
          </a:p>
          <a:p>
            <a:r>
              <a:rPr lang="en-US" altLang="ko-KR">
                <a:ea typeface="굴림" charset="-127"/>
              </a:rPr>
              <a:t>Let’s denote by </a:t>
            </a:r>
            <a:r>
              <a:rPr lang="en-US" altLang="ko-KR" b="1">
                <a:ea typeface="굴림" charset="-127"/>
              </a:rPr>
              <a:t>x</a:t>
            </a:r>
            <a:r>
              <a:rPr lang="en-US" altLang="ko-KR">
                <a:ea typeface="굴림" charset="-127"/>
              </a:rPr>
              <a:t> encoded symbols (no errors) and by </a:t>
            </a:r>
            <a:r>
              <a:rPr lang="en-US" altLang="ko-KR" b="1">
                <a:ea typeface="굴림" charset="-127"/>
              </a:rPr>
              <a:t>y</a:t>
            </a:r>
            <a:r>
              <a:rPr lang="en-US" altLang="ko-KR">
                <a:ea typeface="굴림" charset="-127"/>
              </a:rPr>
              <a:t> received (potentially erroneous) symbols:</a:t>
            </a:r>
          </a:p>
          <a:p>
            <a:r>
              <a:rPr lang="en-US" altLang="ko-KR">
                <a:ea typeface="굴림" charset="-127"/>
              </a:rPr>
              <a:t>Probability to decode the symbols is then</a:t>
            </a:r>
          </a:p>
          <a:p>
            <a:endParaRPr lang="en-US" altLang="ko-KR">
              <a:ea typeface="굴림" charset="-127"/>
            </a:endParaRPr>
          </a:p>
          <a:p>
            <a:endParaRPr lang="en-US" altLang="ko-KR">
              <a:ea typeface="굴림" charset="-127"/>
            </a:endParaRPr>
          </a:p>
          <a:p>
            <a:r>
              <a:rPr lang="en-US" altLang="ko-KR">
                <a:ea typeface="굴림" charset="-127"/>
              </a:rPr>
              <a:t>The most likely path through the trellis will </a:t>
            </a:r>
            <a:r>
              <a:rPr lang="en-US" altLang="ko-KR" b="1">
                <a:ea typeface="굴림" charset="-127"/>
              </a:rPr>
              <a:t>maximize</a:t>
            </a:r>
            <a:r>
              <a:rPr lang="en-US" altLang="ko-KR">
                <a:ea typeface="굴림" charset="-127"/>
              </a:rPr>
              <a:t> this metric.</a:t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>Often ln() is taken from both sides, because probabilities are often </a:t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>small numbers, yielding</a:t>
            </a:r>
          </a:p>
          <a:p>
            <a:endParaRPr lang="en-US" altLang="ko-KR">
              <a:ea typeface="굴림" charset="-127"/>
            </a:endParaRPr>
          </a:p>
          <a:p>
            <a:endParaRPr lang="en-US" altLang="ko-KR">
              <a:ea typeface="굴림" charset="-127"/>
            </a:endParaRPr>
          </a:p>
          <a:p>
            <a:endParaRPr lang="en-US" altLang="ko-KR">
              <a:ea typeface="굴림" charset="-127"/>
            </a:endParaRPr>
          </a:p>
          <a:p>
            <a:endParaRPr lang="en-US" altLang="ko-KR">
              <a:ea typeface="굴림" charset="-127"/>
            </a:endParaRPr>
          </a:p>
          <a:p>
            <a:endParaRPr lang="en-US" altLang="ko-KR">
              <a:ea typeface="굴림" charset="-127"/>
            </a:endParaRPr>
          </a:p>
        </p:txBody>
      </p:sp>
      <p:graphicFrame>
        <p:nvGraphicFramePr>
          <p:cNvPr id="187396" name="Object 4"/>
          <p:cNvGraphicFramePr>
            <a:graphicFrameLocks noChangeAspect="1"/>
          </p:cNvGraphicFramePr>
          <p:nvPr/>
        </p:nvGraphicFramePr>
        <p:xfrm>
          <a:off x="4343400" y="3429000"/>
          <a:ext cx="16764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410" name="Equation" r:id="rId4" imgW="1676160" imgH="368280" progId="Equation.DSMT4">
                  <p:embed/>
                </p:oleObj>
              </mc:Choice>
              <mc:Fallback>
                <p:oleObj name="Equation" r:id="rId4" imgW="1676160" imgH="36828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3429000"/>
                        <a:ext cx="167640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7397" name="Object 5"/>
          <p:cNvGraphicFramePr>
            <a:graphicFrameLocks noChangeAspect="1"/>
          </p:cNvGraphicFramePr>
          <p:nvPr/>
        </p:nvGraphicFramePr>
        <p:xfrm>
          <a:off x="6096000" y="3429000"/>
          <a:ext cx="15240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411" name="Equation" r:id="rId6" imgW="1523880" imgH="368280" progId="Equation.DSMT4">
                  <p:embed/>
                </p:oleObj>
              </mc:Choice>
              <mc:Fallback>
                <p:oleObj name="Equation" r:id="rId6" imgW="1523880" imgH="36828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3429000"/>
                        <a:ext cx="152400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7398" name="Object 6"/>
          <p:cNvGraphicFramePr>
            <a:graphicFrameLocks noChangeAspect="1"/>
          </p:cNvGraphicFramePr>
          <p:nvPr/>
        </p:nvGraphicFramePr>
        <p:xfrm>
          <a:off x="2590800" y="4191000"/>
          <a:ext cx="2336800" cy="544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412" name="Equation" r:id="rId8" imgW="2336760" imgH="545760" progId="Equation.DSMT4">
                  <p:embed/>
                </p:oleObj>
              </mc:Choice>
              <mc:Fallback>
                <p:oleObj name="Equation" r:id="rId8" imgW="2336760" imgH="54576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4191000"/>
                        <a:ext cx="2336800" cy="544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7400" name="Rectangle 8"/>
          <p:cNvSpPr>
            <a:spLocks noChangeArrowheads="1"/>
          </p:cNvSpPr>
          <p:nvPr/>
        </p:nvSpPr>
        <p:spPr bwMode="auto">
          <a:xfrm>
            <a:off x="7531100" y="3876675"/>
            <a:ext cx="1349375" cy="928688"/>
          </a:xfrm>
          <a:prstGeom prst="rect">
            <a:avLst/>
          </a:prstGeom>
          <a:solidFill>
            <a:srgbClr val="CCFFCC"/>
          </a:solidFill>
          <a:ln w="1270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r>
              <a:rPr lang="en-US" altLang="ko-KR" sz="1800">
                <a:latin typeface="Arial" charset="0"/>
                <a:ea typeface="굴림" charset="-127"/>
              </a:rPr>
              <a:t>Decoder</a:t>
            </a:r>
          </a:p>
          <a:p>
            <a:r>
              <a:rPr lang="en-US" altLang="ko-KR" sz="1800">
                <a:latin typeface="Arial" charset="0"/>
                <a:ea typeface="굴림" charset="-127"/>
              </a:rPr>
              <a:t>(=distance</a:t>
            </a:r>
          </a:p>
          <a:p>
            <a:r>
              <a:rPr lang="en-US" altLang="ko-KR" sz="1800">
                <a:latin typeface="Arial" charset="0"/>
                <a:ea typeface="굴림" charset="-127"/>
              </a:rPr>
              <a:t>calculation)</a:t>
            </a:r>
            <a:endParaRPr lang="en-US" altLang="ko-KR">
              <a:ea typeface="굴림" charset="-127"/>
            </a:endParaRPr>
          </a:p>
        </p:txBody>
      </p:sp>
      <p:sp>
        <p:nvSpPr>
          <p:cNvPr id="187401" name="Line 9"/>
          <p:cNvSpPr>
            <a:spLocks noChangeShapeType="1"/>
          </p:cNvSpPr>
          <p:nvPr/>
        </p:nvSpPr>
        <p:spPr bwMode="auto">
          <a:xfrm>
            <a:off x="7162800" y="4572000"/>
            <a:ext cx="3810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ko-KR" altLang="en-US"/>
          </a:p>
        </p:txBody>
      </p:sp>
      <p:sp>
        <p:nvSpPr>
          <p:cNvPr id="187402" name="Line 10"/>
          <p:cNvSpPr>
            <a:spLocks noChangeShapeType="1"/>
          </p:cNvSpPr>
          <p:nvPr/>
        </p:nvSpPr>
        <p:spPr bwMode="auto">
          <a:xfrm>
            <a:off x="7162800" y="4267200"/>
            <a:ext cx="3810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ko-KR" altLang="en-US"/>
          </a:p>
        </p:txBody>
      </p:sp>
      <p:graphicFrame>
        <p:nvGraphicFramePr>
          <p:cNvPr id="187403" name="Object 11"/>
          <p:cNvGraphicFramePr>
            <a:graphicFrameLocks noChangeAspect="1"/>
          </p:cNvGraphicFramePr>
          <p:nvPr/>
        </p:nvGraphicFramePr>
        <p:xfrm>
          <a:off x="7239000" y="4648200"/>
          <a:ext cx="176213" cy="176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413" name="Equation" r:id="rId10" imgW="177480" imgH="177480" progId="Equation.DSMT4">
                  <p:embed/>
                </p:oleObj>
              </mc:Choice>
              <mc:Fallback>
                <p:oleObj name="Equation" r:id="rId10" imgW="177480" imgH="17748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0" y="4648200"/>
                        <a:ext cx="176213" cy="176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7404" name="Object 12"/>
          <p:cNvGraphicFramePr>
            <a:graphicFrameLocks noChangeAspect="1"/>
          </p:cNvGraphicFramePr>
          <p:nvPr/>
        </p:nvGraphicFramePr>
        <p:xfrm>
          <a:off x="7239000" y="4038600"/>
          <a:ext cx="190500" cy="239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414" name="Equation" r:id="rId12" imgW="190440" imgH="241200" progId="Equation.DSMT4">
                  <p:embed/>
                </p:oleObj>
              </mc:Choice>
              <mc:Fallback>
                <p:oleObj name="Equation" r:id="rId12" imgW="190440" imgH="24120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0" y="4038600"/>
                        <a:ext cx="190500" cy="239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7405" name="Text Box 13"/>
          <p:cNvSpPr txBox="1">
            <a:spLocks noChangeArrowheads="1"/>
          </p:cNvSpPr>
          <p:nvPr/>
        </p:nvSpPr>
        <p:spPr bwMode="auto">
          <a:xfrm>
            <a:off x="5791200" y="3962400"/>
            <a:ext cx="14224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r>
              <a:rPr lang="en-US" altLang="ko-KR" sz="1500">
                <a:latin typeface="Arial" charset="0"/>
                <a:ea typeface="굴림" charset="-127"/>
              </a:rPr>
              <a:t>received code:</a:t>
            </a:r>
            <a:endParaRPr lang="en-US" altLang="ko-KR">
              <a:ea typeface="굴림" charset="-127"/>
            </a:endParaRPr>
          </a:p>
        </p:txBody>
      </p:sp>
      <p:sp>
        <p:nvSpPr>
          <p:cNvPr id="187406" name="Text Box 14"/>
          <p:cNvSpPr txBox="1">
            <a:spLocks noChangeArrowheads="1"/>
          </p:cNvSpPr>
          <p:nvPr/>
        </p:nvSpPr>
        <p:spPr bwMode="auto">
          <a:xfrm>
            <a:off x="5715000" y="4343400"/>
            <a:ext cx="1560513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l"/>
            <a:r>
              <a:rPr lang="en-US" altLang="ko-KR" sz="1500">
                <a:latin typeface="Arial" charset="0"/>
                <a:ea typeface="굴림" charset="-127"/>
              </a:rPr>
              <a:t>non -</a:t>
            </a:r>
            <a:br>
              <a:rPr lang="en-US" altLang="ko-KR" sz="1500">
                <a:latin typeface="Arial" charset="0"/>
                <a:ea typeface="굴림" charset="-127"/>
              </a:rPr>
            </a:br>
            <a:r>
              <a:rPr lang="en-US" altLang="ko-KR" sz="1500">
                <a:latin typeface="Arial" charset="0"/>
                <a:ea typeface="굴림" charset="-127"/>
              </a:rPr>
              <a:t>erroneous code:</a:t>
            </a:r>
            <a:endParaRPr lang="en-US" altLang="ko-KR">
              <a:ea typeface="굴림" charset="-127"/>
            </a:endParaRPr>
          </a:p>
        </p:txBody>
      </p:sp>
      <p:sp>
        <p:nvSpPr>
          <p:cNvPr id="187407" name="Text Box 15"/>
          <p:cNvSpPr txBox="1">
            <a:spLocks noChangeArrowheads="1"/>
          </p:cNvSpPr>
          <p:nvPr/>
        </p:nvSpPr>
        <p:spPr bwMode="auto">
          <a:xfrm>
            <a:off x="8166100" y="4876800"/>
            <a:ext cx="977900" cy="5492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r>
              <a:rPr lang="en-US" altLang="ko-KR" sz="1500">
                <a:latin typeface="Arial" charset="0"/>
                <a:ea typeface="굴림" charset="-127"/>
              </a:rPr>
              <a:t>bit</a:t>
            </a:r>
          </a:p>
          <a:p>
            <a:r>
              <a:rPr lang="en-US" altLang="ko-KR" sz="1500">
                <a:latin typeface="Arial" charset="0"/>
                <a:ea typeface="굴림" charset="-127"/>
              </a:rPr>
              <a:t>decisions</a:t>
            </a:r>
            <a:endParaRPr lang="en-US" altLang="ko-KR">
              <a:ea typeface="굴림" charset="-127"/>
            </a:endParaRPr>
          </a:p>
        </p:txBody>
      </p:sp>
      <p:sp>
        <p:nvSpPr>
          <p:cNvPr id="187408" name="Line 16"/>
          <p:cNvSpPr>
            <a:spLocks noChangeShapeType="1"/>
          </p:cNvSpPr>
          <p:nvPr/>
        </p:nvSpPr>
        <p:spPr bwMode="auto">
          <a:xfrm>
            <a:off x="8402638" y="4843463"/>
            <a:ext cx="0" cy="30480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ko-KR" altLang="en-US"/>
          </a:p>
        </p:txBody>
      </p:sp>
      <p:graphicFrame>
        <p:nvGraphicFramePr>
          <p:cNvPr id="187409" name="Object 17"/>
          <p:cNvGraphicFramePr>
            <a:graphicFrameLocks noChangeAspect="1"/>
          </p:cNvGraphicFramePr>
          <p:nvPr/>
        </p:nvGraphicFramePr>
        <p:xfrm>
          <a:off x="3733800" y="5562600"/>
          <a:ext cx="3238500" cy="544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415" name="Equation" r:id="rId14" imgW="3238200" imgH="545760" progId="Equation.DSMT4">
                  <p:embed/>
                </p:oleObj>
              </mc:Choice>
              <mc:Fallback>
                <p:oleObj name="Equation" r:id="rId14" imgW="3238200" imgH="545760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5562600"/>
                        <a:ext cx="3238500" cy="544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95654-CCEF-4607-BFAB-86327D861280}" type="slidenum">
              <a:rPr lang="en-US" altLang="ko-KR"/>
              <a:pPr/>
              <a:t>18</a:t>
            </a:fld>
            <a:endParaRPr lang="en-US" altLang="ko-KR"/>
          </a:p>
        </p:txBody>
      </p:sp>
      <p:sp>
        <p:nvSpPr>
          <p:cNvPr id="188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Example of exhaustive maximal likelihood detection  </a:t>
            </a:r>
          </a:p>
        </p:txBody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900">
                <a:ea typeface="굴림" charset="-127"/>
              </a:rPr>
              <a:t>Assume a three bit message is transmitted [and encoded by (2,1,2) convolutional encoder]. To clear the decoder, two zero-bits are appended after message. Thus 5 bits are encoded resulting 10 bits of code. Assume channel error probability is </a:t>
            </a:r>
            <a:r>
              <a:rPr lang="en-US" altLang="ko-KR" sz="1900" i="1">
                <a:ea typeface="굴림" charset="-127"/>
              </a:rPr>
              <a:t>p </a:t>
            </a:r>
            <a:r>
              <a:rPr lang="en-US" altLang="ko-KR" sz="1900">
                <a:ea typeface="굴림" charset="-127"/>
              </a:rPr>
              <a:t>= 0.1. After the channel 10,01,10,11,00 is produced (including some errors). What comes after the decoder, e.g. what was most likely the transmitted code and what were the respective message bits?</a:t>
            </a:r>
            <a:endParaRPr lang="en-US" altLang="ko-KR">
              <a:ea typeface="굴림" charset="-127"/>
            </a:endParaRPr>
          </a:p>
        </p:txBody>
      </p:sp>
      <p:pic>
        <p:nvPicPr>
          <p:cNvPr id="188420" name="Picture 4" descr="F:\user\S-72.227 Digital Communication Systems\lectures spring 2000\ziemer p41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200400"/>
            <a:ext cx="7162800" cy="291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8421" name="Line 5"/>
          <p:cNvSpPr>
            <a:spLocks noChangeShapeType="1"/>
          </p:cNvSpPr>
          <p:nvPr/>
        </p:nvSpPr>
        <p:spPr bwMode="auto">
          <a:xfrm flipH="1">
            <a:off x="2209800" y="4495800"/>
            <a:ext cx="5867400" cy="0"/>
          </a:xfrm>
          <a:prstGeom prst="line">
            <a:avLst/>
          </a:prstGeom>
          <a:noFill/>
          <a:ln w="12700">
            <a:solidFill>
              <a:schemeClr val="hlink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ko-KR" altLang="en-US"/>
          </a:p>
        </p:txBody>
      </p:sp>
      <p:sp>
        <p:nvSpPr>
          <p:cNvPr id="188422" name="Line 6"/>
          <p:cNvSpPr>
            <a:spLocks noChangeShapeType="1"/>
          </p:cNvSpPr>
          <p:nvPr/>
        </p:nvSpPr>
        <p:spPr bwMode="auto">
          <a:xfrm flipH="1">
            <a:off x="2209800" y="5257800"/>
            <a:ext cx="5867400" cy="0"/>
          </a:xfrm>
          <a:prstGeom prst="line">
            <a:avLst/>
          </a:prstGeom>
          <a:noFill/>
          <a:ln w="12700">
            <a:solidFill>
              <a:schemeClr val="hlink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ko-KR" altLang="en-US"/>
          </a:p>
        </p:txBody>
      </p:sp>
      <p:sp>
        <p:nvSpPr>
          <p:cNvPr id="188423" name="Line 7"/>
          <p:cNvSpPr>
            <a:spLocks noChangeShapeType="1"/>
          </p:cNvSpPr>
          <p:nvPr/>
        </p:nvSpPr>
        <p:spPr bwMode="auto">
          <a:xfrm flipH="1">
            <a:off x="2209800" y="6019800"/>
            <a:ext cx="5867400" cy="0"/>
          </a:xfrm>
          <a:prstGeom prst="line">
            <a:avLst/>
          </a:prstGeom>
          <a:noFill/>
          <a:ln w="12700">
            <a:solidFill>
              <a:schemeClr val="hlink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ko-KR" altLang="en-US"/>
          </a:p>
        </p:txBody>
      </p:sp>
      <p:sp>
        <p:nvSpPr>
          <p:cNvPr id="188424" name="Text Box 8"/>
          <p:cNvSpPr txBox="1">
            <a:spLocks noChangeArrowheads="1"/>
          </p:cNvSpPr>
          <p:nvPr/>
        </p:nvSpPr>
        <p:spPr bwMode="auto">
          <a:xfrm>
            <a:off x="1905000" y="3505200"/>
            <a:ext cx="2936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r>
              <a:rPr lang="en-US" altLang="ko-KR">
                <a:ea typeface="굴림" charset="-127"/>
              </a:rPr>
              <a:t>a</a:t>
            </a:r>
          </a:p>
        </p:txBody>
      </p:sp>
      <p:sp>
        <p:nvSpPr>
          <p:cNvPr id="188425" name="Text Box 9"/>
          <p:cNvSpPr txBox="1">
            <a:spLocks noChangeArrowheads="1"/>
          </p:cNvSpPr>
          <p:nvPr/>
        </p:nvSpPr>
        <p:spPr bwMode="auto">
          <a:xfrm>
            <a:off x="1897063" y="4267200"/>
            <a:ext cx="3079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r>
              <a:rPr lang="en-US" altLang="ko-KR">
                <a:ea typeface="굴림" charset="-127"/>
              </a:rPr>
              <a:t>b</a:t>
            </a:r>
          </a:p>
        </p:txBody>
      </p:sp>
      <p:sp>
        <p:nvSpPr>
          <p:cNvPr id="188426" name="Text Box 10"/>
          <p:cNvSpPr txBox="1">
            <a:spLocks noChangeArrowheads="1"/>
          </p:cNvSpPr>
          <p:nvPr/>
        </p:nvSpPr>
        <p:spPr bwMode="auto">
          <a:xfrm>
            <a:off x="1912938" y="5029200"/>
            <a:ext cx="2936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r>
              <a:rPr lang="en-US" altLang="ko-KR">
                <a:ea typeface="굴림" charset="-127"/>
              </a:rPr>
              <a:t>c</a:t>
            </a:r>
          </a:p>
        </p:txBody>
      </p:sp>
      <p:sp>
        <p:nvSpPr>
          <p:cNvPr id="188427" name="Text Box 11"/>
          <p:cNvSpPr txBox="1">
            <a:spLocks noChangeArrowheads="1"/>
          </p:cNvSpPr>
          <p:nvPr/>
        </p:nvSpPr>
        <p:spPr bwMode="auto">
          <a:xfrm>
            <a:off x="1897063" y="5791200"/>
            <a:ext cx="3079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r>
              <a:rPr lang="en-US" altLang="ko-KR">
                <a:ea typeface="굴림" charset="-127"/>
              </a:rPr>
              <a:t>d</a:t>
            </a:r>
          </a:p>
        </p:txBody>
      </p:sp>
      <p:sp>
        <p:nvSpPr>
          <p:cNvPr id="188428" name="Text Box 12"/>
          <p:cNvSpPr txBox="1">
            <a:spLocks noChangeArrowheads="1"/>
          </p:cNvSpPr>
          <p:nvPr/>
        </p:nvSpPr>
        <p:spPr bwMode="auto">
          <a:xfrm>
            <a:off x="1143000" y="4876800"/>
            <a:ext cx="688975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r>
              <a:rPr lang="en-US" altLang="ko-KR" sz="1500">
                <a:latin typeface="Arial" charset="0"/>
                <a:ea typeface="굴림" charset="-127"/>
              </a:rPr>
              <a:t>states</a:t>
            </a:r>
          </a:p>
        </p:txBody>
      </p:sp>
      <p:sp>
        <p:nvSpPr>
          <p:cNvPr id="188429" name="Oval 13"/>
          <p:cNvSpPr>
            <a:spLocks noChangeArrowheads="1"/>
          </p:cNvSpPr>
          <p:nvPr/>
        </p:nvSpPr>
        <p:spPr bwMode="auto">
          <a:xfrm>
            <a:off x="1828800" y="3505200"/>
            <a:ext cx="533400" cy="2819400"/>
          </a:xfrm>
          <a:prstGeom prst="ellipse">
            <a:avLst/>
          </a:prstGeom>
          <a:noFill/>
          <a:ln w="127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ko-KR" altLang="en-US"/>
          </a:p>
        </p:txBody>
      </p:sp>
      <p:sp>
        <p:nvSpPr>
          <p:cNvPr id="188430" name="Text Box 14"/>
          <p:cNvSpPr txBox="1">
            <a:spLocks noChangeArrowheads="1"/>
          </p:cNvSpPr>
          <p:nvPr/>
        </p:nvSpPr>
        <p:spPr bwMode="auto">
          <a:xfrm>
            <a:off x="6172200" y="5410200"/>
            <a:ext cx="2003425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l"/>
            <a:r>
              <a:rPr lang="en-US" altLang="ko-KR" sz="1500">
                <a:latin typeface="Arial" charset="0"/>
                <a:ea typeface="굴림" charset="-127"/>
              </a:rPr>
              <a:t>decoder outputs</a:t>
            </a:r>
            <a:br>
              <a:rPr lang="en-US" altLang="ko-KR" sz="1500">
                <a:latin typeface="Arial" charset="0"/>
                <a:ea typeface="굴림" charset="-127"/>
              </a:rPr>
            </a:br>
            <a:r>
              <a:rPr lang="en-US" altLang="ko-KR" sz="1500">
                <a:latin typeface="Arial" charset="0"/>
                <a:ea typeface="굴림" charset="-127"/>
              </a:rPr>
              <a:t>if this path is selected</a:t>
            </a:r>
          </a:p>
        </p:txBody>
      </p:sp>
      <p:sp>
        <p:nvSpPr>
          <p:cNvPr id="188431" name="Oval 15"/>
          <p:cNvSpPr>
            <a:spLocks noChangeArrowheads="1"/>
          </p:cNvSpPr>
          <p:nvPr/>
        </p:nvSpPr>
        <p:spPr bwMode="auto">
          <a:xfrm>
            <a:off x="5791200" y="5257800"/>
            <a:ext cx="381000" cy="381000"/>
          </a:xfrm>
          <a:prstGeom prst="ellipse">
            <a:avLst/>
          </a:prstGeom>
          <a:noFill/>
          <a:ln w="127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39D1C-9979-41DC-AA3E-C41D564C4BCD}" type="slidenum">
              <a:rPr lang="en-US" altLang="ko-KR"/>
              <a:pPr/>
              <a:t>19</a:t>
            </a:fld>
            <a:endParaRPr lang="en-US" altLang="ko-KR"/>
          </a:p>
        </p:txBody>
      </p:sp>
      <p:pic>
        <p:nvPicPr>
          <p:cNvPr id="189442" name="Picture 2" descr="F:\user\S-72.227 Digital Communication Systems\lectures spring 2000\ziemer p411b1.G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743200"/>
            <a:ext cx="6248400" cy="3490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9443" name="Picture 3" descr="F:\user\S-72.227 Digital Communication Systems\lectures spring 2000\ziemer p411.GIF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52400"/>
            <a:ext cx="6324600" cy="2576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89445" name="Object 5"/>
          <p:cNvGraphicFramePr>
            <a:graphicFrameLocks noChangeAspect="1"/>
          </p:cNvGraphicFramePr>
          <p:nvPr/>
        </p:nvGraphicFramePr>
        <p:xfrm>
          <a:off x="609600" y="1600200"/>
          <a:ext cx="3022600" cy="1001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064" name="Equation" r:id="rId5" imgW="3022560" imgH="1002960" progId="Equation.DSMT4">
                  <p:embed/>
                </p:oleObj>
              </mc:Choice>
              <mc:Fallback>
                <p:oleObj name="Equation" r:id="rId5" imgW="3022560" imgH="100296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600200"/>
                        <a:ext cx="3022600" cy="1001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9446" name="Text Box 6"/>
          <p:cNvSpPr txBox="1">
            <a:spLocks noChangeArrowheads="1"/>
          </p:cNvSpPr>
          <p:nvPr/>
        </p:nvSpPr>
        <p:spPr bwMode="auto">
          <a:xfrm>
            <a:off x="2971800" y="6172200"/>
            <a:ext cx="7715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r>
              <a:rPr lang="en-US" altLang="ko-KR">
                <a:ea typeface="굴림" charset="-127"/>
              </a:rPr>
              <a:t>errors</a:t>
            </a:r>
          </a:p>
        </p:txBody>
      </p:sp>
      <p:sp>
        <p:nvSpPr>
          <p:cNvPr id="189447" name="Text Box 7"/>
          <p:cNvSpPr txBox="1">
            <a:spLocks noChangeArrowheads="1"/>
          </p:cNvSpPr>
          <p:nvPr/>
        </p:nvSpPr>
        <p:spPr bwMode="auto">
          <a:xfrm>
            <a:off x="4267200" y="6096000"/>
            <a:ext cx="8842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r>
              <a:rPr lang="en-US" altLang="ko-KR">
                <a:ea typeface="굴림" charset="-127"/>
              </a:rPr>
              <a:t>correct</a:t>
            </a:r>
          </a:p>
        </p:txBody>
      </p:sp>
      <p:sp>
        <p:nvSpPr>
          <p:cNvPr id="189448" name="Oval 8"/>
          <p:cNvSpPr>
            <a:spLocks noChangeArrowheads="1"/>
          </p:cNvSpPr>
          <p:nvPr/>
        </p:nvSpPr>
        <p:spPr bwMode="auto">
          <a:xfrm>
            <a:off x="2819400" y="5715000"/>
            <a:ext cx="1143000" cy="914400"/>
          </a:xfrm>
          <a:prstGeom prst="ellipse">
            <a:avLst/>
          </a:pr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ko-KR" altLang="en-US"/>
          </a:p>
        </p:txBody>
      </p:sp>
      <p:sp>
        <p:nvSpPr>
          <p:cNvPr id="189449" name="Oval 9"/>
          <p:cNvSpPr>
            <a:spLocks noChangeArrowheads="1"/>
          </p:cNvSpPr>
          <p:nvPr/>
        </p:nvSpPr>
        <p:spPr bwMode="auto">
          <a:xfrm>
            <a:off x="4114800" y="5638800"/>
            <a:ext cx="1143000" cy="914400"/>
          </a:xfrm>
          <a:prstGeom prst="ellipse">
            <a:avLst/>
          </a:prstGeom>
          <a:noFill/>
          <a:ln w="190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ko-KR" altLang="en-US"/>
          </a:p>
        </p:txBody>
      </p:sp>
      <p:sp>
        <p:nvSpPr>
          <p:cNvPr id="189450" name="Text Box 10"/>
          <p:cNvSpPr txBox="1">
            <a:spLocks noChangeArrowheads="1"/>
          </p:cNvSpPr>
          <p:nvPr/>
        </p:nvSpPr>
        <p:spPr bwMode="auto">
          <a:xfrm>
            <a:off x="6858000" y="4724400"/>
            <a:ext cx="1758950" cy="5810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r>
              <a:rPr lang="en-US" altLang="ko-KR" sz="1600">
                <a:ea typeface="굴림" charset="-127"/>
              </a:rPr>
              <a:t>weight for prob. to </a:t>
            </a:r>
          </a:p>
          <a:p>
            <a:r>
              <a:rPr lang="en-US" altLang="ko-KR" sz="1600">
                <a:ea typeface="굴림" charset="-127"/>
              </a:rPr>
              <a:t>receive bit in-error</a:t>
            </a:r>
          </a:p>
        </p:txBody>
      </p:sp>
      <p:sp>
        <p:nvSpPr>
          <p:cNvPr id="189451" name="Line 11"/>
          <p:cNvSpPr>
            <a:spLocks noChangeShapeType="1"/>
          </p:cNvSpPr>
          <p:nvPr/>
        </p:nvSpPr>
        <p:spPr bwMode="auto">
          <a:xfrm flipH="1">
            <a:off x="6324600" y="5105400"/>
            <a:ext cx="457200" cy="0"/>
          </a:xfrm>
          <a:prstGeom prst="line">
            <a:avLst/>
          </a:prstGeom>
          <a:noFill/>
          <a:ln w="22225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ko-KR" altLang="en-US"/>
          </a:p>
        </p:txBody>
      </p:sp>
      <p:sp>
        <p:nvSpPr>
          <p:cNvPr id="189452" name="Line 12"/>
          <p:cNvSpPr>
            <a:spLocks noChangeShapeType="1"/>
          </p:cNvSpPr>
          <p:nvPr/>
        </p:nvSpPr>
        <p:spPr bwMode="auto">
          <a:xfrm flipV="1">
            <a:off x="1066800" y="2667000"/>
            <a:ext cx="152400" cy="533400"/>
          </a:xfrm>
          <a:prstGeom prst="line">
            <a:avLst/>
          </a:prstGeom>
          <a:noFill/>
          <a:ln w="19050">
            <a:solidFill>
              <a:srgbClr val="3399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ko-KR" altLang="en-US"/>
          </a:p>
        </p:txBody>
      </p:sp>
      <p:sp>
        <p:nvSpPr>
          <p:cNvPr id="189453" name="Line 13"/>
          <p:cNvSpPr>
            <a:spLocks noChangeShapeType="1"/>
          </p:cNvSpPr>
          <p:nvPr/>
        </p:nvSpPr>
        <p:spPr bwMode="auto">
          <a:xfrm flipV="1">
            <a:off x="1066800" y="3200400"/>
            <a:ext cx="1524000" cy="0"/>
          </a:xfrm>
          <a:prstGeom prst="line">
            <a:avLst/>
          </a:prstGeom>
          <a:noFill/>
          <a:ln w="19050">
            <a:solidFill>
              <a:srgbClr val="3399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4F7C2-01A4-452C-9ECD-45894BDC0060}" type="slidenum">
              <a:rPr lang="en-US" altLang="ko-KR"/>
              <a:pPr/>
              <a:t>20</a:t>
            </a:fld>
            <a:endParaRPr lang="en-US" altLang="ko-KR"/>
          </a:p>
        </p:txBody>
      </p:sp>
      <p:pic>
        <p:nvPicPr>
          <p:cNvPr id="190466" name="Picture 2" descr="F:\user\S-72.227 Digital Communication Systems\lectures spring 2000\ziemer p411b2.G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590800"/>
            <a:ext cx="6591300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0467" name="Picture 3" descr="F:\user\S-72.227 Digital Communication Systems\lectures spring 2000\ziemer p411.GIF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324600" cy="257651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0468" name="Oval 4"/>
          <p:cNvSpPr>
            <a:spLocks noChangeArrowheads="1"/>
          </p:cNvSpPr>
          <p:nvPr/>
        </p:nvSpPr>
        <p:spPr bwMode="auto">
          <a:xfrm>
            <a:off x="5562600" y="4991100"/>
            <a:ext cx="533400" cy="546100"/>
          </a:xfrm>
          <a:prstGeom prst="ellipse">
            <a:avLst/>
          </a:prstGeom>
          <a:noFill/>
          <a:ln w="22225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GB"/>
          </a:p>
        </p:txBody>
      </p:sp>
      <p:sp>
        <p:nvSpPr>
          <p:cNvPr id="190469" name="Line 5"/>
          <p:cNvSpPr>
            <a:spLocks noChangeShapeType="1"/>
          </p:cNvSpPr>
          <p:nvPr/>
        </p:nvSpPr>
        <p:spPr bwMode="auto">
          <a:xfrm flipH="1">
            <a:off x="6172200" y="2514600"/>
            <a:ext cx="1066800" cy="25146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ko-KR" altLang="en-US"/>
          </a:p>
        </p:txBody>
      </p:sp>
      <p:sp>
        <p:nvSpPr>
          <p:cNvPr id="190470" name="Oval 6"/>
          <p:cNvSpPr>
            <a:spLocks noChangeArrowheads="1"/>
          </p:cNvSpPr>
          <p:nvPr/>
        </p:nvSpPr>
        <p:spPr bwMode="auto">
          <a:xfrm>
            <a:off x="7010400" y="4038600"/>
            <a:ext cx="838200" cy="2590800"/>
          </a:xfrm>
          <a:prstGeom prst="ellipse">
            <a:avLst/>
          </a:prstGeom>
          <a:noFill/>
          <a:ln w="19050">
            <a:solidFill>
              <a:srgbClr val="8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ko-KR" altLang="en-US"/>
          </a:p>
        </p:txBody>
      </p:sp>
      <p:sp>
        <p:nvSpPr>
          <p:cNvPr id="190471" name="Text Box 7"/>
          <p:cNvSpPr txBox="1">
            <a:spLocks noChangeArrowheads="1"/>
          </p:cNvSpPr>
          <p:nvPr/>
        </p:nvSpPr>
        <p:spPr bwMode="auto">
          <a:xfrm>
            <a:off x="3259138" y="3732213"/>
            <a:ext cx="29876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l"/>
            <a:r>
              <a:rPr lang="en-US" altLang="ko-KR" sz="1600">
                <a:solidFill>
                  <a:srgbClr val="808000"/>
                </a:solidFill>
                <a:ea typeface="굴림" charset="-127"/>
              </a:rPr>
              <a:t>Note also the Hamming distances!</a:t>
            </a:r>
            <a:endParaRPr lang="en-US" altLang="ko-KR">
              <a:solidFill>
                <a:srgbClr val="808000"/>
              </a:solidFill>
              <a:ea typeface="굴림" charset="-127"/>
            </a:endParaRPr>
          </a:p>
        </p:txBody>
      </p:sp>
      <p:sp>
        <p:nvSpPr>
          <p:cNvPr id="190472" name="Line 8"/>
          <p:cNvSpPr>
            <a:spLocks noChangeShapeType="1"/>
          </p:cNvSpPr>
          <p:nvPr/>
        </p:nvSpPr>
        <p:spPr bwMode="auto">
          <a:xfrm>
            <a:off x="6172200" y="3962400"/>
            <a:ext cx="762000" cy="914400"/>
          </a:xfrm>
          <a:prstGeom prst="line">
            <a:avLst/>
          </a:prstGeom>
          <a:noFill/>
          <a:ln w="19050">
            <a:solidFill>
              <a:srgbClr val="8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ko-KR" altLang="en-US"/>
          </a:p>
        </p:txBody>
      </p:sp>
      <p:graphicFrame>
        <p:nvGraphicFramePr>
          <p:cNvPr id="190473" name="Object 9"/>
          <p:cNvGraphicFramePr>
            <a:graphicFrameLocks noChangeAspect="1"/>
          </p:cNvGraphicFramePr>
          <p:nvPr/>
        </p:nvGraphicFramePr>
        <p:xfrm>
          <a:off x="5105400" y="1600200"/>
          <a:ext cx="3505200" cy="88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476" name="Equation" r:id="rId5" imgW="4584600" imgH="1155600" progId="Equation.DSMT4">
                  <p:embed/>
                </p:oleObj>
              </mc:Choice>
              <mc:Fallback>
                <p:oleObj name="Equation" r:id="rId5" imgW="4584600" imgH="11556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1600200"/>
                        <a:ext cx="3505200" cy="882650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chemeClr val="folHlink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0474" name="Text Box 10"/>
          <p:cNvSpPr txBox="1">
            <a:spLocks noChangeArrowheads="1"/>
          </p:cNvSpPr>
          <p:nvPr/>
        </p:nvSpPr>
        <p:spPr bwMode="auto">
          <a:xfrm>
            <a:off x="6324600" y="3200400"/>
            <a:ext cx="2486025" cy="5810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l"/>
            <a:r>
              <a:rPr lang="en-US" altLang="ko-KR" sz="1600">
                <a:solidFill>
                  <a:schemeClr val="folHlink"/>
                </a:solidFill>
                <a:ea typeface="굴림" charset="-127"/>
              </a:rPr>
              <a:t>The largest metric, verify</a:t>
            </a:r>
          </a:p>
          <a:p>
            <a:pPr algn="l"/>
            <a:r>
              <a:rPr lang="en-US" altLang="ko-KR" sz="1600">
                <a:solidFill>
                  <a:schemeClr val="folHlink"/>
                </a:solidFill>
                <a:ea typeface="굴림" charset="-127"/>
              </a:rPr>
              <a:t>that you get the same result!</a:t>
            </a:r>
            <a:endParaRPr lang="en-US" altLang="ko-KR">
              <a:ea typeface="굴림" charset="-127"/>
            </a:endParaRPr>
          </a:p>
        </p:txBody>
      </p:sp>
      <p:sp>
        <p:nvSpPr>
          <p:cNvPr id="190475" name="Freeform 11"/>
          <p:cNvSpPr>
            <a:spLocks/>
          </p:cNvSpPr>
          <p:nvPr/>
        </p:nvSpPr>
        <p:spPr bwMode="auto">
          <a:xfrm>
            <a:off x="1050925" y="415925"/>
            <a:ext cx="5168900" cy="1374775"/>
          </a:xfrm>
          <a:custGeom>
            <a:avLst/>
            <a:gdLst>
              <a:gd name="T0" fmla="*/ 0 w 3256"/>
              <a:gd name="T1" fmla="*/ 25 h 866"/>
              <a:gd name="T2" fmla="*/ 646 w 3256"/>
              <a:gd name="T3" fmla="*/ 10 h 866"/>
              <a:gd name="T4" fmla="*/ 1297 w 3256"/>
              <a:gd name="T5" fmla="*/ 866 h 866"/>
              <a:gd name="T6" fmla="*/ 1953 w 3256"/>
              <a:gd name="T7" fmla="*/ 430 h 866"/>
              <a:gd name="T8" fmla="*/ 2600 w 3256"/>
              <a:gd name="T9" fmla="*/ 0 h 866"/>
              <a:gd name="T10" fmla="*/ 3256 w 3256"/>
              <a:gd name="T11" fmla="*/ 5 h 8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56" h="866">
                <a:moveTo>
                  <a:pt x="0" y="25"/>
                </a:moveTo>
                <a:lnTo>
                  <a:pt x="646" y="10"/>
                </a:lnTo>
                <a:lnTo>
                  <a:pt x="1297" y="866"/>
                </a:lnTo>
                <a:lnTo>
                  <a:pt x="1953" y="430"/>
                </a:lnTo>
                <a:lnTo>
                  <a:pt x="2600" y="0"/>
                </a:lnTo>
                <a:lnTo>
                  <a:pt x="3256" y="5"/>
                </a:lnTo>
              </a:path>
            </a:pathLst>
          </a:custGeom>
          <a:noFill/>
          <a:ln w="28575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B4A9C-3C43-4787-84B4-4AF8534E9CF0}" type="slidenum">
              <a:rPr lang="en-US" altLang="ko-KR"/>
              <a:pPr/>
              <a:t>21</a:t>
            </a:fld>
            <a:endParaRPr lang="en-US" altLang="ko-KR"/>
          </a:p>
        </p:txBody>
      </p:sp>
      <p:sp>
        <p:nvSpPr>
          <p:cNvPr id="191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The Viterbi algorithm</a:t>
            </a:r>
          </a:p>
        </p:txBody>
      </p:sp>
      <p:sp>
        <p:nvSpPr>
          <p:cNvPr id="191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90600"/>
            <a:ext cx="7924800" cy="5181600"/>
          </a:xfrm>
        </p:spPr>
        <p:txBody>
          <a:bodyPr/>
          <a:lstStyle/>
          <a:p>
            <a:r>
              <a:rPr lang="en-US" altLang="ko-KR">
                <a:ea typeface="굴림" charset="-127"/>
              </a:rPr>
              <a:t>Problem of optimum decoding is to find the minimum distance path from the initial state back to initial state (below from </a:t>
            </a:r>
            <a:r>
              <a:rPr lang="en-US" altLang="ko-KR" i="1">
                <a:ea typeface="굴림" charset="-127"/>
              </a:rPr>
              <a:t>S</a:t>
            </a:r>
            <a:r>
              <a:rPr lang="en-US" altLang="ko-KR" i="1" baseline="-25000">
                <a:ea typeface="굴림" charset="-127"/>
              </a:rPr>
              <a:t>0</a:t>
            </a:r>
            <a:r>
              <a:rPr lang="en-US" altLang="ko-KR" i="1">
                <a:ea typeface="굴림" charset="-127"/>
              </a:rPr>
              <a:t> </a:t>
            </a:r>
            <a:r>
              <a:rPr lang="en-US" altLang="ko-KR">
                <a:ea typeface="굴림" charset="-127"/>
              </a:rPr>
              <a:t>to </a:t>
            </a:r>
            <a:r>
              <a:rPr lang="en-US" altLang="ko-KR" i="1">
                <a:ea typeface="굴림" charset="-127"/>
              </a:rPr>
              <a:t>S</a:t>
            </a:r>
            <a:r>
              <a:rPr lang="en-US" altLang="ko-KR" i="1" baseline="-25000">
                <a:ea typeface="굴림" charset="-127"/>
              </a:rPr>
              <a:t>0</a:t>
            </a:r>
            <a:r>
              <a:rPr lang="en-US" altLang="ko-KR">
                <a:ea typeface="굴림" charset="-127"/>
              </a:rPr>
              <a:t>). The minimum distance is the sum of all path metrics</a:t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/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/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/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/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>that is maximized by the correct path</a:t>
            </a:r>
          </a:p>
          <a:p>
            <a:r>
              <a:rPr lang="en-US" altLang="ko-KR">
                <a:ea typeface="굴림" charset="-127"/>
              </a:rPr>
              <a:t>Exhaustive maximum likelihood </a:t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>method must search </a:t>
            </a:r>
            <a:r>
              <a:rPr lang="en-US" altLang="ko-KR" b="1">
                <a:solidFill>
                  <a:schemeClr val="folHlink"/>
                </a:solidFill>
                <a:ea typeface="굴림" charset="-127"/>
              </a:rPr>
              <a:t>all the paths</a:t>
            </a:r>
            <a:r>
              <a:rPr lang="en-US" altLang="ko-KR">
                <a:ea typeface="굴림" charset="-127"/>
              </a:rPr>
              <a:t> </a:t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>in phase trellis (2</a:t>
            </a:r>
            <a:r>
              <a:rPr lang="en-US" altLang="ko-KR" i="1" baseline="30000">
                <a:ea typeface="굴림" charset="-127"/>
              </a:rPr>
              <a:t>k</a:t>
            </a:r>
            <a:r>
              <a:rPr lang="en-US" altLang="ko-KR">
                <a:ea typeface="굴림" charset="-127"/>
              </a:rPr>
              <a:t> paths emerging/</a:t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>entering from 2 </a:t>
            </a:r>
            <a:r>
              <a:rPr lang="en-US" altLang="ko-KR" baseline="30000">
                <a:ea typeface="굴림" charset="-127"/>
              </a:rPr>
              <a:t>L+1</a:t>
            </a:r>
            <a:r>
              <a:rPr lang="en-US" altLang="ko-KR">
                <a:ea typeface="굴림" charset="-127"/>
              </a:rPr>
              <a:t> states for </a:t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>an (</a:t>
            </a:r>
            <a:r>
              <a:rPr lang="en-US" altLang="ko-KR" i="1">
                <a:ea typeface="굴림" charset="-127"/>
              </a:rPr>
              <a:t>n,k,L</a:t>
            </a:r>
            <a:r>
              <a:rPr lang="en-US" altLang="ko-KR">
                <a:ea typeface="굴림" charset="-127"/>
              </a:rPr>
              <a:t>) code)</a:t>
            </a:r>
          </a:p>
          <a:p>
            <a:r>
              <a:rPr lang="en-US" altLang="ko-KR">
                <a:ea typeface="굴림" charset="-127"/>
              </a:rPr>
              <a:t>The Viterbi algorithm gets its</a:t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>efficiency via concentrating into</a:t>
            </a:r>
            <a:br>
              <a:rPr lang="en-US" altLang="ko-KR">
                <a:ea typeface="굴림" charset="-127"/>
              </a:rPr>
            </a:br>
            <a:r>
              <a:rPr lang="en-US" altLang="ko-KR" b="1">
                <a:solidFill>
                  <a:schemeClr val="folHlink"/>
                </a:solidFill>
                <a:ea typeface="굴림" charset="-127"/>
              </a:rPr>
              <a:t>survivor paths</a:t>
            </a:r>
            <a:r>
              <a:rPr lang="en-US" altLang="ko-KR">
                <a:ea typeface="굴림" charset="-127"/>
              </a:rPr>
              <a:t> of the trellis</a:t>
            </a:r>
          </a:p>
          <a:p>
            <a:endParaRPr lang="en-US" altLang="ko-KR">
              <a:ea typeface="굴림" charset="-127"/>
            </a:endParaRPr>
          </a:p>
          <a:p>
            <a:endParaRPr lang="en-US" altLang="ko-KR">
              <a:ea typeface="굴림" charset="-127"/>
            </a:endParaRPr>
          </a:p>
        </p:txBody>
      </p:sp>
      <p:pic>
        <p:nvPicPr>
          <p:cNvPr id="191492" name="Picture 4" descr="F:\user\S-72.227 Digital Communication Systems\lectures spring 2000\lincostel p298.G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286000"/>
            <a:ext cx="4038600" cy="3560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91493" name="Object 5"/>
          <p:cNvGraphicFramePr>
            <a:graphicFrameLocks noChangeAspect="1"/>
          </p:cNvGraphicFramePr>
          <p:nvPr/>
        </p:nvGraphicFramePr>
        <p:xfrm>
          <a:off x="1600200" y="2057400"/>
          <a:ext cx="32004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088" name="Equation" r:id="rId4" imgW="3200400" imgH="368280" progId="Equation.DSMT4">
                  <p:embed/>
                </p:oleObj>
              </mc:Choice>
              <mc:Fallback>
                <p:oleObj name="Equation" r:id="rId4" imgW="3200400" imgH="36828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2057400"/>
                        <a:ext cx="320040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1494" name="Text Box 6"/>
          <p:cNvSpPr txBox="1">
            <a:spLocks noChangeArrowheads="1"/>
          </p:cNvSpPr>
          <p:nvPr/>
        </p:nvSpPr>
        <p:spPr bwMode="auto">
          <a:xfrm>
            <a:off x="2590800" y="2743200"/>
            <a:ext cx="10779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l"/>
            <a:r>
              <a:rPr lang="en-US" altLang="ko-KR" sz="1200">
                <a:ea typeface="굴림" charset="-127"/>
              </a:rPr>
              <a:t>Received code</a:t>
            </a:r>
          </a:p>
          <a:p>
            <a:pPr algn="l"/>
            <a:r>
              <a:rPr lang="en-US" altLang="ko-KR" sz="1200">
                <a:ea typeface="굴림" charset="-127"/>
              </a:rPr>
              <a:t>sequence</a:t>
            </a:r>
          </a:p>
        </p:txBody>
      </p:sp>
      <p:sp>
        <p:nvSpPr>
          <p:cNvPr id="191495" name="Text Box 7"/>
          <p:cNvSpPr txBox="1">
            <a:spLocks noChangeArrowheads="1"/>
          </p:cNvSpPr>
          <p:nvPr/>
        </p:nvSpPr>
        <p:spPr bwMode="auto">
          <a:xfrm>
            <a:off x="3657600" y="2590800"/>
            <a:ext cx="1835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l"/>
            <a:r>
              <a:rPr lang="en-US" altLang="ko-KR" sz="1200">
                <a:ea typeface="굴림" charset="-127"/>
              </a:rPr>
              <a:t>Decoder’s output sequence</a:t>
            </a:r>
          </a:p>
          <a:p>
            <a:pPr algn="l"/>
            <a:r>
              <a:rPr lang="en-US" altLang="ko-KR" sz="1200">
                <a:ea typeface="굴림" charset="-127"/>
              </a:rPr>
              <a:t>for the </a:t>
            </a:r>
            <a:r>
              <a:rPr lang="en-US" altLang="ko-KR" sz="1200" i="1">
                <a:ea typeface="굴림" charset="-127"/>
              </a:rPr>
              <a:t>m</a:t>
            </a:r>
            <a:r>
              <a:rPr lang="en-US" altLang="ko-KR" sz="1200">
                <a:ea typeface="굴림" charset="-127"/>
              </a:rPr>
              <a:t>:th path</a:t>
            </a:r>
          </a:p>
        </p:txBody>
      </p:sp>
      <p:sp>
        <p:nvSpPr>
          <p:cNvPr id="191496" name="Line 8"/>
          <p:cNvSpPr>
            <a:spLocks noChangeShapeType="1"/>
          </p:cNvSpPr>
          <p:nvPr/>
        </p:nvSpPr>
        <p:spPr bwMode="auto">
          <a:xfrm flipV="1">
            <a:off x="3429000" y="2438400"/>
            <a:ext cx="533400" cy="38100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ko-KR" altLang="en-US"/>
          </a:p>
        </p:txBody>
      </p:sp>
      <p:sp>
        <p:nvSpPr>
          <p:cNvPr id="191497" name="Line 9"/>
          <p:cNvSpPr>
            <a:spLocks noChangeShapeType="1"/>
          </p:cNvSpPr>
          <p:nvPr/>
        </p:nvSpPr>
        <p:spPr bwMode="auto">
          <a:xfrm flipV="1">
            <a:off x="4267200" y="2362200"/>
            <a:ext cx="152400" cy="30480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B3AF3-4D89-4CFF-8959-6760F06E973C}" type="slidenum">
              <a:rPr lang="en-US" altLang="ko-KR"/>
              <a:pPr/>
              <a:t>22</a:t>
            </a:fld>
            <a:endParaRPr lang="en-US" altLang="ko-KR"/>
          </a:p>
        </p:txBody>
      </p:sp>
      <p:sp>
        <p:nvSpPr>
          <p:cNvPr id="192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The survivor path</a:t>
            </a:r>
            <a:br>
              <a:rPr lang="en-US" altLang="ko-KR">
                <a:ea typeface="굴림" charset="-127"/>
              </a:rPr>
            </a:br>
            <a:endParaRPr lang="en-US" altLang="ko-KR">
              <a:ea typeface="굴림" charset="-127"/>
            </a:endParaRPr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609600"/>
            <a:ext cx="7924800" cy="5181600"/>
          </a:xfrm>
        </p:spPr>
        <p:txBody>
          <a:bodyPr/>
          <a:lstStyle/>
          <a:p>
            <a:r>
              <a:rPr lang="en-US" altLang="ko-KR">
                <a:ea typeface="굴림" charset="-127"/>
              </a:rPr>
              <a:t>Assume for simplicity a convolutional code with </a:t>
            </a:r>
            <a:r>
              <a:rPr lang="en-US" altLang="ko-KR" i="1">
                <a:ea typeface="굴림" charset="-127"/>
              </a:rPr>
              <a:t>k</a:t>
            </a:r>
            <a:r>
              <a:rPr lang="en-US" altLang="ko-KR">
                <a:ea typeface="굴림" charset="-127"/>
              </a:rPr>
              <a:t>=1, and up to 2</a:t>
            </a:r>
            <a:r>
              <a:rPr lang="en-US" altLang="ko-KR" i="1" baseline="30000">
                <a:ea typeface="굴림" charset="-127"/>
              </a:rPr>
              <a:t>k </a:t>
            </a:r>
            <a:r>
              <a:rPr lang="en-US" altLang="ko-KR">
                <a:ea typeface="굴림" charset="-127"/>
              </a:rPr>
              <a:t>= 2 branches can enter each state in trellis diagram</a:t>
            </a:r>
          </a:p>
          <a:p>
            <a:r>
              <a:rPr lang="en-US" altLang="ko-KR">
                <a:ea typeface="굴림" charset="-127"/>
              </a:rPr>
              <a:t>Assume optimal path passes S. Metric comparison is done by adding the metric of S into S1 and S2. At the survivor path the accumulated metric is naturally smaller (otherwise it could not be the optimum path)</a:t>
            </a:r>
          </a:p>
          <a:p>
            <a:endParaRPr lang="en-US" altLang="ko-KR">
              <a:ea typeface="굴림" charset="-127"/>
            </a:endParaRPr>
          </a:p>
          <a:p>
            <a:endParaRPr lang="en-US" altLang="ko-KR">
              <a:ea typeface="굴림" charset="-127"/>
            </a:endParaRPr>
          </a:p>
          <a:p>
            <a:endParaRPr lang="en-US" altLang="ko-KR">
              <a:ea typeface="굴림" charset="-127"/>
            </a:endParaRPr>
          </a:p>
          <a:p>
            <a:endParaRPr lang="en-US" altLang="ko-KR">
              <a:ea typeface="굴림" charset="-127"/>
            </a:endParaRPr>
          </a:p>
          <a:p>
            <a:r>
              <a:rPr lang="en-US" altLang="ko-KR">
                <a:ea typeface="굴림" charset="-127"/>
              </a:rPr>
              <a:t>For this reason the non-survived path can</a:t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>be discarded -&gt; all path alternatives need not</a:t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>to be considered</a:t>
            </a:r>
          </a:p>
          <a:p>
            <a:r>
              <a:rPr lang="en-US" altLang="ko-KR">
                <a:ea typeface="굴림" charset="-127"/>
              </a:rPr>
              <a:t>Note that in principle whole transmitted</a:t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>sequence must be received before decision.</a:t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>However, in practice storing of states for </a:t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>input length of 5</a:t>
            </a:r>
            <a:r>
              <a:rPr lang="en-US" altLang="ko-KR" i="1">
                <a:ea typeface="굴림" charset="-127"/>
              </a:rPr>
              <a:t>L</a:t>
            </a:r>
            <a:r>
              <a:rPr lang="en-US" altLang="ko-KR">
                <a:ea typeface="굴림" charset="-127"/>
              </a:rPr>
              <a:t> is quite adequate</a:t>
            </a:r>
          </a:p>
          <a:p>
            <a:endParaRPr lang="en-US" altLang="ko-KR">
              <a:ea typeface="굴림" charset="-127"/>
            </a:endParaRPr>
          </a:p>
        </p:txBody>
      </p:sp>
      <p:pic>
        <p:nvPicPr>
          <p:cNvPr id="192516" name="Picture 4" descr="F:\user\S-72.227 Digital Communication Systems\lectures spring 2000\figures for bandpass transmission system\survivor path.GI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209800"/>
            <a:ext cx="2405063" cy="1652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2517" name="Picture 5" descr="F:\user\S-72.227 Digital Communication Systems\lectures spring 2000\figures for bandpass transmission system\1339.gif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209800"/>
            <a:ext cx="5029200" cy="376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92518" name="Object 6"/>
          <p:cNvGraphicFramePr>
            <a:graphicFrameLocks noChangeAspect="1"/>
          </p:cNvGraphicFramePr>
          <p:nvPr/>
        </p:nvGraphicFramePr>
        <p:xfrm>
          <a:off x="5562600" y="6164263"/>
          <a:ext cx="2298700" cy="223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112" name="Equation" r:id="rId5" imgW="3111480" imgH="304560" progId="Equation.DSMT4">
                  <p:embed/>
                </p:oleObj>
              </mc:Choice>
              <mc:Fallback>
                <p:oleObj name="Equation" r:id="rId5" imgW="3111480" imgH="30456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6164263"/>
                        <a:ext cx="2298700" cy="223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2519" name="Oval 7"/>
          <p:cNvSpPr>
            <a:spLocks noChangeArrowheads="1"/>
          </p:cNvSpPr>
          <p:nvPr/>
        </p:nvSpPr>
        <p:spPr bwMode="auto">
          <a:xfrm>
            <a:off x="7924800" y="5105400"/>
            <a:ext cx="914400" cy="914400"/>
          </a:xfrm>
          <a:prstGeom prst="ellipse">
            <a:avLst/>
          </a:prstGeom>
          <a:noFill/>
          <a:ln w="254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ko-KR" altLang="en-US"/>
          </a:p>
        </p:txBody>
      </p:sp>
      <p:sp>
        <p:nvSpPr>
          <p:cNvPr id="192520" name="Line 8"/>
          <p:cNvSpPr>
            <a:spLocks noChangeShapeType="1"/>
          </p:cNvSpPr>
          <p:nvPr/>
        </p:nvSpPr>
        <p:spPr bwMode="auto">
          <a:xfrm flipV="1">
            <a:off x="7391400" y="5867400"/>
            <a:ext cx="533400" cy="30480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ko-KR" altLang="en-US"/>
          </a:p>
        </p:txBody>
      </p:sp>
      <p:sp>
        <p:nvSpPr>
          <p:cNvPr id="192521" name="Oval 9"/>
          <p:cNvSpPr>
            <a:spLocks noChangeArrowheads="1"/>
          </p:cNvSpPr>
          <p:nvPr/>
        </p:nvSpPr>
        <p:spPr bwMode="auto">
          <a:xfrm>
            <a:off x="6629400" y="2286000"/>
            <a:ext cx="762000" cy="3810000"/>
          </a:xfrm>
          <a:prstGeom prst="ellipse">
            <a:avLst/>
          </a:prstGeom>
          <a:noFill/>
          <a:ln w="25400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ko-KR" altLang="en-US"/>
          </a:p>
        </p:txBody>
      </p:sp>
      <p:graphicFrame>
        <p:nvGraphicFramePr>
          <p:cNvPr id="192522" name="Object 10"/>
          <p:cNvGraphicFramePr>
            <a:graphicFrameLocks noChangeAspect="1"/>
          </p:cNvGraphicFramePr>
          <p:nvPr/>
        </p:nvGraphicFramePr>
        <p:xfrm>
          <a:off x="4800600" y="5638800"/>
          <a:ext cx="1858963" cy="252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113" name="Equation" r:id="rId7" imgW="2514600" imgH="342720" progId="Equation.DSMT4">
                  <p:embed/>
                </p:oleObj>
              </mc:Choice>
              <mc:Fallback>
                <p:oleObj name="Equation" r:id="rId7" imgW="2514600" imgH="34272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5638800"/>
                        <a:ext cx="1858963" cy="252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2523" name="Line 11"/>
          <p:cNvSpPr>
            <a:spLocks noChangeShapeType="1"/>
          </p:cNvSpPr>
          <p:nvPr/>
        </p:nvSpPr>
        <p:spPr bwMode="auto">
          <a:xfrm flipV="1">
            <a:off x="6096000" y="5334000"/>
            <a:ext cx="533400" cy="304800"/>
          </a:xfrm>
          <a:prstGeom prst="line">
            <a:avLst/>
          </a:prstGeom>
          <a:noFill/>
          <a:ln w="19050">
            <a:solidFill>
              <a:srgbClr val="33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ko-KR" altLang="en-US"/>
          </a:p>
        </p:txBody>
      </p:sp>
      <p:graphicFrame>
        <p:nvGraphicFramePr>
          <p:cNvPr id="192524" name="Object 12"/>
          <p:cNvGraphicFramePr>
            <a:graphicFrameLocks noChangeAspect="1"/>
          </p:cNvGraphicFramePr>
          <p:nvPr/>
        </p:nvGraphicFramePr>
        <p:xfrm>
          <a:off x="4808538" y="5835650"/>
          <a:ext cx="1384300" cy="239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114" name="Equation" r:id="rId9" imgW="1384200" imgH="241200" progId="Equation.DSMT4">
                  <p:embed/>
                </p:oleObj>
              </mc:Choice>
              <mc:Fallback>
                <p:oleObj name="Equation" r:id="rId9" imgW="1384200" imgH="24120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8538" y="5835650"/>
                        <a:ext cx="1384300" cy="239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hlink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fol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27000" dir="2212194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45AF5-6CFE-4DD1-9091-355EA376FBA0}" type="slidenum">
              <a:rPr lang="en-US" altLang="ko-KR"/>
              <a:pPr/>
              <a:t>23</a:t>
            </a:fld>
            <a:endParaRPr lang="en-US" altLang="ko-KR"/>
          </a:p>
        </p:txBody>
      </p:sp>
      <p:sp>
        <p:nvSpPr>
          <p:cNvPr id="193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Example of using the Viterbi algorithm</a:t>
            </a:r>
          </a:p>
        </p:txBody>
      </p:sp>
      <p:sp>
        <p:nvSpPr>
          <p:cNvPr id="19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Assume the received sequence is </a:t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/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>and the (</a:t>
            </a:r>
            <a:r>
              <a:rPr lang="en-US" altLang="ko-KR" i="1">
                <a:ea typeface="굴림" charset="-127"/>
              </a:rPr>
              <a:t>n,k,L</a:t>
            </a:r>
            <a:r>
              <a:rPr lang="en-US" altLang="ko-KR">
                <a:ea typeface="굴림" charset="-127"/>
              </a:rPr>
              <a:t>)=(2,1,2) encoder shown below. Determine the Viterbi decoded output sequence!</a:t>
            </a:r>
          </a:p>
        </p:txBody>
      </p:sp>
      <p:graphicFrame>
        <p:nvGraphicFramePr>
          <p:cNvPr id="193540" name="Object 4"/>
          <p:cNvGraphicFramePr>
            <a:graphicFrameLocks noChangeAspect="1"/>
          </p:cNvGraphicFramePr>
          <p:nvPr/>
        </p:nvGraphicFramePr>
        <p:xfrm>
          <a:off x="2971800" y="1447800"/>
          <a:ext cx="2400300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136" name="Equation" r:id="rId3" imgW="2400120" imgH="317160" progId="Equation.DSMT4">
                  <p:embed/>
                </p:oleObj>
              </mc:Choice>
              <mc:Fallback>
                <p:oleObj name="Equation" r:id="rId3" imgW="2400120" imgH="31716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1447800"/>
                        <a:ext cx="2400300" cy="315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3541" name="Picture 5" descr="F:\user\S-72.227 Digital Communication Systems\lectures spring 2000\figures for bandpass transmission system\a convolutionar encoder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743200"/>
            <a:ext cx="588645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3542" name="Text Box 6"/>
          <p:cNvSpPr txBox="1">
            <a:spLocks noChangeArrowheads="1"/>
          </p:cNvSpPr>
          <p:nvPr/>
        </p:nvSpPr>
        <p:spPr bwMode="auto">
          <a:xfrm>
            <a:off x="838200" y="5486400"/>
            <a:ext cx="7112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r>
              <a:rPr lang="en-US" altLang="ko-KR">
                <a:ea typeface="굴림" charset="-127"/>
              </a:rPr>
              <a:t>(Note that for this encoder code rate is 1/2 and memory depth </a:t>
            </a:r>
            <a:r>
              <a:rPr lang="en-US" altLang="ko-KR" i="1">
                <a:ea typeface="굴림" charset="-127"/>
              </a:rPr>
              <a:t>L </a:t>
            </a:r>
            <a:r>
              <a:rPr lang="en-US" altLang="ko-KR">
                <a:ea typeface="굴림" charset="-127"/>
              </a:rPr>
              <a:t>= 2)</a:t>
            </a:r>
          </a:p>
        </p:txBody>
      </p:sp>
      <p:graphicFrame>
        <p:nvGraphicFramePr>
          <p:cNvPr id="193543" name="Object 7"/>
          <p:cNvGraphicFramePr>
            <a:graphicFrameLocks noChangeAspect="1"/>
          </p:cNvGraphicFramePr>
          <p:nvPr/>
        </p:nvGraphicFramePr>
        <p:xfrm>
          <a:off x="3505200" y="2286000"/>
          <a:ext cx="153670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137" name="Equation" r:id="rId6" imgW="1536480" imgH="647640" progId="Equation.DSMT4">
                  <p:embed/>
                </p:oleObj>
              </mc:Choice>
              <mc:Fallback>
                <p:oleObj name="Equation" r:id="rId6" imgW="1536480" imgH="64764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2286000"/>
                        <a:ext cx="1536700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38D84-1274-421F-90D8-896D2602B82B}" type="slidenum">
              <a:rPr lang="en-US" altLang="ko-KR"/>
              <a:pPr/>
              <a:t>24</a:t>
            </a:fld>
            <a:endParaRPr lang="en-US" altLang="ko-KR"/>
          </a:p>
        </p:txBody>
      </p:sp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The maximum likelihood path</a:t>
            </a:r>
          </a:p>
        </p:txBody>
      </p:sp>
      <p:pic>
        <p:nvPicPr>
          <p:cNvPr id="194563" name="Picture 3" descr="F:\user\S-72.227 Digital Communication Systems\lectures spring 2000\figures for bandpass transmission system\a viterbi trellis.G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19200"/>
            <a:ext cx="8534400" cy="3567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564" name="Text Box 4"/>
          <p:cNvSpPr txBox="1">
            <a:spLocks noChangeArrowheads="1"/>
          </p:cNvSpPr>
          <p:nvPr/>
        </p:nvSpPr>
        <p:spPr bwMode="auto">
          <a:xfrm>
            <a:off x="914400" y="5029200"/>
            <a:ext cx="8061325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l"/>
            <a:r>
              <a:rPr lang="en-US" altLang="ko-KR">
                <a:ea typeface="굴림" charset="-127"/>
              </a:rPr>
              <a:t>The decoded ML code sequence is 11 10 10 11 00 00 00 whose Hamming </a:t>
            </a:r>
          </a:p>
          <a:p>
            <a:pPr algn="l"/>
            <a:r>
              <a:rPr lang="en-US" altLang="ko-KR">
                <a:ea typeface="굴림" charset="-127"/>
              </a:rPr>
              <a:t>distance to the received sequence is 4 and the respective decoded </a:t>
            </a:r>
          </a:p>
          <a:p>
            <a:pPr algn="l"/>
            <a:r>
              <a:rPr lang="en-US" altLang="ko-KR">
                <a:ea typeface="굴림" charset="-127"/>
              </a:rPr>
              <a:t>sequence is 1 1 0 0 0 0 0 (why?). Note that this is the minimum distance path.</a:t>
            </a:r>
          </a:p>
          <a:p>
            <a:pPr algn="l"/>
            <a:r>
              <a:rPr lang="en-US" altLang="ko-KR">
                <a:ea typeface="굴림" charset="-127"/>
              </a:rPr>
              <a:t>(Black circles denote the deleted branches, dashed lines: '1' was applied)  </a:t>
            </a:r>
          </a:p>
        </p:txBody>
      </p:sp>
      <p:graphicFrame>
        <p:nvGraphicFramePr>
          <p:cNvPr id="194565" name="Object 5"/>
          <p:cNvGraphicFramePr>
            <a:graphicFrameLocks noChangeAspect="1"/>
          </p:cNvGraphicFramePr>
          <p:nvPr/>
        </p:nvGraphicFramePr>
        <p:xfrm>
          <a:off x="1524000" y="2057400"/>
          <a:ext cx="201613" cy="201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160" name="Equation" r:id="rId4" imgW="203040" imgH="203040" progId="Equation.DSMT4">
                  <p:embed/>
                </p:oleObj>
              </mc:Choice>
              <mc:Fallback>
                <p:oleObj name="Equation" r:id="rId4" imgW="203040" imgH="20304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2057400"/>
                        <a:ext cx="201613" cy="201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566" name="Object 6"/>
          <p:cNvGraphicFramePr>
            <a:graphicFrameLocks noChangeAspect="1"/>
          </p:cNvGraphicFramePr>
          <p:nvPr/>
        </p:nvGraphicFramePr>
        <p:xfrm>
          <a:off x="1447800" y="2895600"/>
          <a:ext cx="201613" cy="201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161" name="Equation" r:id="rId6" imgW="203040" imgH="203040" progId="Equation.DSMT4">
                  <p:embed/>
                </p:oleObj>
              </mc:Choice>
              <mc:Fallback>
                <p:oleObj name="Equation" r:id="rId6" imgW="203040" imgH="20304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2895600"/>
                        <a:ext cx="201613" cy="201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567" name="Object 7"/>
          <p:cNvGraphicFramePr>
            <a:graphicFrameLocks noChangeAspect="1"/>
          </p:cNvGraphicFramePr>
          <p:nvPr/>
        </p:nvGraphicFramePr>
        <p:xfrm>
          <a:off x="2501900" y="3962400"/>
          <a:ext cx="228600" cy="201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162" name="Equation" r:id="rId7" imgW="228600" imgH="203040" progId="Equation.DSMT4">
                  <p:embed/>
                </p:oleObj>
              </mc:Choice>
              <mc:Fallback>
                <p:oleObj name="Equation" r:id="rId7" imgW="228600" imgH="20304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1900" y="3962400"/>
                        <a:ext cx="228600" cy="201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568" name="Object 8"/>
          <p:cNvGraphicFramePr>
            <a:graphicFrameLocks noChangeAspect="1"/>
          </p:cNvGraphicFramePr>
          <p:nvPr/>
        </p:nvGraphicFramePr>
        <p:xfrm>
          <a:off x="2590800" y="3200400"/>
          <a:ext cx="228600" cy="201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163" name="Equation" r:id="rId9" imgW="228600" imgH="203040" progId="Equation.DSMT4">
                  <p:embed/>
                </p:oleObj>
              </mc:Choice>
              <mc:Fallback>
                <p:oleObj name="Equation" r:id="rId9" imgW="228600" imgH="20304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3200400"/>
                        <a:ext cx="228600" cy="201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569" name="Object 9"/>
          <p:cNvGraphicFramePr>
            <a:graphicFrameLocks noChangeAspect="1"/>
          </p:cNvGraphicFramePr>
          <p:nvPr/>
        </p:nvGraphicFramePr>
        <p:xfrm>
          <a:off x="2451100" y="2667000"/>
          <a:ext cx="201613" cy="201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164" name="Equation" r:id="rId11" imgW="203040" imgH="203040" progId="Equation.DSMT4">
                  <p:embed/>
                </p:oleObj>
              </mc:Choice>
              <mc:Fallback>
                <p:oleObj name="Equation" r:id="rId11" imgW="203040" imgH="20304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1100" y="2667000"/>
                        <a:ext cx="201613" cy="201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570" name="Object 10"/>
          <p:cNvGraphicFramePr>
            <a:graphicFrameLocks noChangeAspect="1"/>
          </p:cNvGraphicFramePr>
          <p:nvPr/>
        </p:nvGraphicFramePr>
        <p:xfrm>
          <a:off x="2590800" y="2057400"/>
          <a:ext cx="201613" cy="201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165" name="Equation" r:id="rId12" imgW="203040" imgH="203040" progId="Equation.DSMT4">
                  <p:embed/>
                </p:oleObj>
              </mc:Choice>
              <mc:Fallback>
                <p:oleObj name="Equation" r:id="rId12" imgW="203040" imgH="20304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2057400"/>
                        <a:ext cx="201613" cy="201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4571" name="Group 11"/>
          <p:cNvGrpSpPr>
            <a:grpSpLocks/>
          </p:cNvGrpSpPr>
          <p:nvPr/>
        </p:nvGrpSpPr>
        <p:grpSpPr bwMode="auto">
          <a:xfrm>
            <a:off x="1981200" y="3657600"/>
            <a:ext cx="269875" cy="304800"/>
            <a:chOff x="3208" y="3711"/>
            <a:chExt cx="170" cy="192"/>
          </a:xfrm>
        </p:grpSpPr>
        <p:sp>
          <p:nvSpPr>
            <p:cNvPr id="194572" name="Oval 12"/>
            <p:cNvSpPr>
              <a:spLocks noChangeArrowheads="1"/>
            </p:cNvSpPr>
            <p:nvPr/>
          </p:nvSpPr>
          <p:spPr bwMode="auto">
            <a:xfrm>
              <a:off x="3216" y="3744"/>
              <a:ext cx="144" cy="144"/>
            </a:xfrm>
            <a:prstGeom prst="ellips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94573" name="Text Box 13"/>
            <p:cNvSpPr txBox="1">
              <a:spLocks noChangeArrowheads="1"/>
            </p:cNvSpPr>
            <p:nvPr/>
          </p:nvSpPr>
          <p:spPr bwMode="auto">
            <a:xfrm>
              <a:off x="3208" y="3711"/>
              <a:ext cx="17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r>
                <a:rPr lang="en-US" altLang="ko-KR" sz="1400">
                  <a:ea typeface="굴림" charset="-127"/>
                </a:rPr>
                <a:t>1</a:t>
              </a:r>
              <a:endParaRPr lang="en-US" altLang="ko-KR">
                <a:ea typeface="굴림" charset="-127"/>
              </a:endParaRPr>
            </a:p>
          </p:txBody>
        </p:sp>
      </p:grpSp>
      <p:grpSp>
        <p:nvGrpSpPr>
          <p:cNvPr id="194574" name="Group 14"/>
          <p:cNvGrpSpPr>
            <a:grpSpLocks/>
          </p:cNvGrpSpPr>
          <p:nvPr/>
        </p:nvGrpSpPr>
        <p:grpSpPr bwMode="auto">
          <a:xfrm>
            <a:off x="1981200" y="2133600"/>
            <a:ext cx="269875" cy="304800"/>
            <a:chOff x="3208" y="3711"/>
            <a:chExt cx="170" cy="192"/>
          </a:xfrm>
        </p:grpSpPr>
        <p:sp>
          <p:nvSpPr>
            <p:cNvPr id="194575" name="Oval 15"/>
            <p:cNvSpPr>
              <a:spLocks noChangeArrowheads="1"/>
            </p:cNvSpPr>
            <p:nvPr/>
          </p:nvSpPr>
          <p:spPr bwMode="auto">
            <a:xfrm>
              <a:off x="3216" y="3744"/>
              <a:ext cx="144" cy="144"/>
            </a:xfrm>
            <a:prstGeom prst="ellips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94576" name="Text Box 16"/>
            <p:cNvSpPr txBox="1">
              <a:spLocks noChangeArrowheads="1"/>
            </p:cNvSpPr>
            <p:nvPr/>
          </p:nvSpPr>
          <p:spPr bwMode="auto">
            <a:xfrm>
              <a:off x="3208" y="3711"/>
              <a:ext cx="17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r>
                <a:rPr lang="en-US" altLang="ko-KR" sz="1400">
                  <a:ea typeface="굴림" charset="-127"/>
                </a:rPr>
                <a:t>1</a:t>
              </a:r>
              <a:endParaRPr lang="en-US" altLang="ko-KR">
                <a:ea typeface="굴림" charset="-127"/>
              </a:endParaRPr>
            </a:p>
          </p:txBody>
        </p:sp>
      </p:grpSp>
      <p:grpSp>
        <p:nvGrpSpPr>
          <p:cNvPr id="194577" name="Group 17"/>
          <p:cNvGrpSpPr>
            <a:grpSpLocks/>
          </p:cNvGrpSpPr>
          <p:nvPr/>
        </p:nvGrpSpPr>
        <p:grpSpPr bwMode="auto">
          <a:xfrm>
            <a:off x="3144838" y="3500438"/>
            <a:ext cx="228600" cy="396875"/>
            <a:chOff x="3216" y="3682"/>
            <a:chExt cx="144" cy="250"/>
          </a:xfrm>
        </p:grpSpPr>
        <p:sp>
          <p:nvSpPr>
            <p:cNvPr id="194578" name="Oval 18"/>
            <p:cNvSpPr>
              <a:spLocks noChangeArrowheads="1"/>
            </p:cNvSpPr>
            <p:nvPr/>
          </p:nvSpPr>
          <p:spPr bwMode="auto">
            <a:xfrm>
              <a:off x="3216" y="3744"/>
              <a:ext cx="144" cy="144"/>
            </a:xfrm>
            <a:prstGeom prst="ellips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94579" name="Text Box 19"/>
            <p:cNvSpPr txBox="1">
              <a:spLocks noChangeArrowheads="1"/>
            </p:cNvSpPr>
            <p:nvPr/>
          </p:nvSpPr>
          <p:spPr bwMode="auto">
            <a:xfrm>
              <a:off x="3236" y="3682"/>
              <a:ext cx="11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ko-KR" altLang="ko-KR"/>
            </a:p>
          </p:txBody>
        </p:sp>
      </p:grpSp>
      <p:grpSp>
        <p:nvGrpSpPr>
          <p:cNvPr id="194580" name="Group 20"/>
          <p:cNvGrpSpPr>
            <a:grpSpLocks/>
          </p:cNvGrpSpPr>
          <p:nvPr/>
        </p:nvGrpSpPr>
        <p:grpSpPr bwMode="auto">
          <a:xfrm>
            <a:off x="3127375" y="4244975"/>
            <a:ext cx="228600" cy="396875"/>
            <a:chOff x="3216" y="3682"/>
            <a:chExt cx="144" cy="250"/>
          </a:xfrm>
        </p:grpSpPr>
        <p:sp>
          <p:nvSpPr>
            <p:cNvPr id="194581" name="Oval 21"/>
            <p:cNvSpPr>
              <a:spLocks noChangeArrowheads="1"/>
            </p:cNvSpPr>
            <p:nvPr/>
          </p:nvSpPr>
          <p:spPr bwMode="auto">
            <a:xfrm>
              <a:off x="3216" y="3744"/>
              <a:ext cx="144" cy="144"/>
            </a:xfrm>
            <a:prstGeom prst="ellips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94582" name="Text Box 22"/>
            <p:cNvSpPr txBox="1">
              <a:spLocks noChangeArrowheads="1"/>
            </p:cNvSpPr>
            <p:nvPr/>
          </p:nvSpPr>
          <p:spPr bwMode="auto">
            <a:xfrm>
              <a:off x="3236" y="3682"/>
              <a:ext cx="11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ko-KR" altLang="ko-KR"/>
            </a:p>
          </p:txBody>
        </p:sp>
      </p:grpSp>
      <p:grpSp>
        <p:nvGrpSpPr>
          <p:cNvPr id="194583" name="Group 23"/>
          <p:cNvGrpSpPr>
            <a:grpSpLocks/>
          </p:cNvGrpSpPr>
          <p:nvPr/>
        </p:nvGrpSpPr>
        <p:grpSpPr bwMode="auto">
          <a:xfrm>
            <a:off x="3136900" y="1606550"/>
            <a:ext cx="228600" cy="396875"/>
            <a:chOff x="3216" y="3682"/>
            <a:chExt cx="144" cy="250"/>
          </a:xfrm>
        </p:grpSpPr>
        <p:sp>
          <p:nvSpPr>
            <p:cNvPr id="194584" name="Oval 24"/>
            <p:cNvSpPr>
              <a:spLocks noChangeArrowheads="1"/>
            </p:cNvSpPr>
            <p:nvPr/>
          </p:nvSpPr>
          <p:spPr bwMode="auto">
            <a:xfrm>
              <a:off x="3216" y="3744"/>
              <a:ext cx="144" cy="144"/>
            </a:xfrm>
            <a:prstGeom prst="ellips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94585" name="Text Box 25"/>
            <p:cNvSpPr txBox="1">
              <a:spLocks noChangeArrowheads="1"/>
            </p:cNvSpPr>
            <p:nvPr/>
          </p:nvSpPr>
          <p:spPr bwMode="auto">
            <a:xfrm>
              <a:off x="3236" y="3682"/>
              <a:ext cx="11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ko-KR" altLang="ko-KR"/>
            </a:p>
          </p:txBody>
        </p:sp>
      </p:grpSp>
      <p:grpSp>
        <p:nvGrpSpPr>
          <p:cNvPr id="194586" name="Group 26"/>
          <p:cNvGrpSpPr>
            <a:grpSpLocks/>
          </p:cNvGrpSpPr>
          <p:nvPr/>
        </p:nvGrpSpPr>
        <p:grpSpPr bwMode="auto">
          <a:xfrm>
            <a:off x="4252913" y="4244975"/>
            <a:ext cx="228600" cy="396875"/>
            <a:chOff x="3216" y="3682"/>
            <a:chExt cx="144" cy="250"/>
          </a:xfrm>
        </p:grpSpPr>
        <p:sp>
          <p:nvSpPr>
            <p:cNvPr id="194587" name="Oval 27"/>
            <p:cNvSpPr>
              <a:spLocks noChangeArrowheads="1"/>
            </p:cNvSpPr>
            <p:nvPr/>
          </p:nvSpPr>
          <p:spPr bwMode="auto">
            <a:xfrm>
              <a:off x="3216" y="3744"/>
              <a:ext cx="144" cy="144"/>
            </a:xfrm>
            <a:prstGeom prst="ellips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94588" name="Text Box 28"/>
            <p:cNvSpPr txBox="1">
              <a:spLocks noChangeArrowheads="1"/>
            </p:cNvSpPr>
            <p:nvPr/>
          </p:nvSpPr>
          <p:spPr bwMode="auto">
            <a:xfrm>
              <a:off x="3236" y="3682"/>
              <a:ext cx="11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ko-KR" altLang="ko-KR"/>
            </a:p>
          </p:txBody>
        </p:sp>
      </p:grpSp>
      <p:sp>
        <p:nvSpPr>
          <p:cNvPr id="194589" name="Oval 29"/>
          <p:cNvSpPr>
            <a:spLocks noChangeArrowheads="1"/>
          </p:cNvSpPr>
          <p:nvPr/>
        </p:nvSpPr>
        <p:spPr bwMode="auto">
          <a:xfrm>
            <a:off x="4232275" y="1708150"/>
            <a:ext cx="228600" cy="228600"/>
          </a:xfrm>
          <a:prstGeom prst="ellips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ko-KR" altLang="en-US"/>
          </a:p>
        </p:txBody>
      </p:sp>
      <p:sp>
        <p:nvSpPr>
          <p:cNvPr id="194590" name="Oval 30"/>
          <p:cNvSpPr>
            <a:spLocks noChangeArrowheads="1"/>
          </p:cNvSpPr>
          <p:nvPr/>
        </p:nvSpPr>
        <p:spPr bwMode="auto">
          <a:xfrm>
            <a:off x="4233863" y="2513013"/>
            <a:ext cx="228600" cy="228600"/>
          </a:xfrm>
          <a:prstGeom prst="ellips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ko-KR" altLang="en-US"/>
          </a:p>
        </p:txBody>
      </p:sp>
      <p:sp>
        <p:nvSpPr>
          <p:cNvPr id="194591" name="Line 31"/>
          <p:cNvSpPr>
            <a:spLocks noChangeShapeType="1"/>
          </p:cNvSpPr>
          <p:nvPr/>
        </p:nvSpPr>
        <p:spPr bwMode="auto">
          <a:xfrm flipH="1">
            <a:off x="4495800" y="1066800"/>
            <a:ext cx="609600" cy="60960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ko-KR" altLang="en-US"/>
          </a:p>
        </p:txBody>
      </p:sp>
      <p:sp>
        <p:nvSpPr>
          <p:cNvPr id="194592" name="Text Box 32"/>
          <p:cNvSpPr txBox="1">
            <a:spLocks noChangeArrowheads="1"/>
          </p:cNvSpPr>
          <p:nvPr/>
        </p:nvSpPr>
        <p:spPr bwMode="auto">
          <a:xfrm>
            <a:off x="5059363" y="906463"/>
            <a:ext cx="172243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l"/>
            <a:r>
              <a:rPr lang="en-US" altLang="ko-KR" sz="1400">
                <a:ea typeface="굴림" charset="-127"/>
              </a:rPr>
              <a:t>Smaller accumulated </a:t>
            </a:r>
          </a:p>
          <a:p>
            <a:pPr algn="l"/>
            <a:r>
              <a:rPr lang="en-US" altLang="ko-KR" sz="1400">
                <a:ea typeface="굴림" charset="-127"/>
              </a:rPr>
              <a:t>metric selected</a:t>
            </a:r>
          </a:p>
        </p:txBody>
      </p:sp>
      <p:sp>
        <p:nvSpPr>
          <p:cNvPr id="194593" name="Line 33"/>
          <p:cNvSpPr>
            <a:spLocks noChangeShapeType="1"/>
          </p:cNvSpPr>
          <p:nvPr/>
        </p:nvSpPr>
        <p:spPr bwMode="auto">
          <a:xfrm>
            <a:off x="4343400" y="969963"/>
            <a:ext cx="0" cy="3983037"/>
          </a:xfrm>
          <a:prstGeom prst="line">
            <a:avLst/>
          </a:prstGeom>
          <a:noFill/>
          <a:ln w="19050">
            <a:solidFill>
              <a:schemeClr val="hlink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ko-KR" altLang="en-US"/>
          </a:p>
        </p:txBody>
      </p:sp>
      <p:sp>
        <p:nvSpPr>
          <p:cNvPr id="194594" name="Text Box 34"/>
          <p:cNvSpPr txBox="1">
            <a:spLocks noChangeArrowheads="1"/>
          </p:cNvSpPr>
          <p:nvPr/>
        </p:nvSpPr>
        <p:spPr bwMode="auto">
          <a:xfrm>
            <a:off x="4876800" y="4710113"/>
            <a:ext cx="2971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l"/>
            <a:r>
              <a:rPr lang="en-US" altLang="ko-KR" sz="1400">
                <a:ea typeface="굴림" charset="-127"/>
              </a:rPr>
              <a:t>First depth with two entries to the node</a:t>
            </a:r>
          </a:p>
        </p:txBody>
      </p:sp>
      <p:sp>
        <p:nvSpPr>
          <p:cNvPr id="194595" name="Line 35"/>
          <p:cNvSpPr>
            <a:spLocks noChangeShapeType="1"/>
          </p:cNvSpPr>
          <p:nvPr/>
        </p:nvSpPr>
        <p:spPr bwMode="auto">
          <a:xfrm flipH="1" flipV="1">
            <a:off x="4343400" y="4724400"/>
            <a:ext cx="609600" cy="15240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ko-KR" altLang="en-US"/>
          </a:p>
        </p:txBody>
      </p:sp>
      <p:sp>
        <p:nvSpPr>
          <p:cNvPr id="194596" name="Line 36"/>
          <p:cNvSpPr>
            <a:spLocks noChangeShapeType="1"/>
          </p:cNvSpPr>
          <p:nvPr/>
        </p:nvSpPr>
        <p:spPr bwMode="auto">
          <a:xfrm>
            <a:off x="1022350" y="893763"/>
            <a:ext cx="0" cy="3983037"/>
          </a:xfrm>
          <a:prstGeom prst="line">
            <a:avLst/>
          </a:prstGeom>
          <a:noFill/>
          <a:ln w="19050">
            <a:solidFill>
              <a:schemeClr val="hlink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ko-KR" altLang="en-US"/>
          </a:p>
        </p:txBody>
      </p:sp>
      <p:sp>
        <p:nvSpPr>
          <p:cNvPr id="194597" name="Line 37"/>
          <p:cNvSpPr>
            <a:spLocks noChangeShapeType="1"/>
          </p:cNvSpPr>
          <p:nvPr/>
        </p:nvSpPr>
        <p:spPr bwMode="auto">
          <a:xfrm>
            <a:off x="1066800" y="1066800"/>
            <a:ext cx="320040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ko-KR" altLang="en-US"/>
          </a:p>
        </p:txBody>
      </p:sp>
      <p:sp>
        <p:nvSpPr>
          <p:cNvPr id="194598" name="Text Box 38"/>
          <p:cNvSpPr txBox="1">
            <a:spLocks noChangeArrowheads="1"/>
          </p:cNvSpPr>
          <p:nvPr/>
        </p:nvSpPr>
        <p:spPr bwMode="auto">
          <a:xfrm>
            <a:off x="1600200" y="1036638"/>
            <a:ext cx="23749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l"/>
            <a:r>
              <a:rPr lang="en-US" altLang="ko-KR" sz="1400">
                <a:ea typeface="굴림" charset="-127"/>
              </a:rPr>
              <a:t>After register length </a:t>
            </a:r>
            <a:r>
              <a:rPr lang="en-US" altLang="ko-KR" sz="1400" i="1">
                <a:ea typeface="굴림" charset="-127"/>
              </a:rPr>
              <a:t>L</a:t>
            </a:r>
            <a:r>
              <a:rPr lang="en-US" altLang="ko-KR" sz="1400">
                <a:ea typeface="굴림" charset="-127"/>
              </a:rPr>
              <a:t>+1=3</a:t>
            </a:r>
          </a:p>
          <a:p>
            <a:pPr algn="l"/>
            <a:r>
              <a:rPr lang="en-US" altLang="ko-KR" sz="1400">
                <a:ea typeface="굴림" charset="-127"/>
              </a:rPr>
              <a:t>branch pattern begins to repeat</a:t>
            </a:r>
          </a:p>
        </p:txBody>
      </p:sp>
      <p:sp>
        <p:nvSpPr>
          <p:cNvPr id="194599" name="Text Box 39"/>
          <p:cNvSpPr txBox="1">
            <a:spLocks noChangeArrowheads="1"/>
          </p:cNvSpPr>
          <p:nvPr/>
        </p:nvSpPr>
        <p:spPr bwMode="auto">
          <a:xfrm>
            <a:off x="1066800" y="4572000"/>
            <a:ext cx="2208213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0" dir="221219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l"/>
            <a:r>
              <a:rPr lang="en-US" altLang="ko-KR" sz="1400">
                <a:ea typeface="굴림" charset="-127"/>
              </a:rPr>
              <a:t>(Branch Hamming distances</a:t>
            </a:r>
          </a:p>
          <a:p>
            <a:pPr algn="l"/>
            <a:r>
              <a:rPr lang="en-US" altLang="ko-KR" sz="1400">
                <a:ea typeface="굴림" charset="-127"/>
              </a:rPr>
              <a:t>in parenthesis)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9BCF7-8793-45F1-8648-B96762432D9D}" type="slidenum">
              <a:rPr lang="en-US" altLang="ko-KR"/>
              <a:pPr/>
              <a:t>25</a:t>
            </a:fld>
            <a:endParaRPr lang="en-US" altLang="ko-KR"/>
          </a:p>
        </p:txBody>
      </p:sp>
      <p:sp>
        <p:nvSpPr>
          <p:cNvPr id="195586" name="Rectangle 20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How to end-up decoding?</a:t>
            </a:r>
          </a:p>
        </p:txBody>
      </p:sp>
      <p:sp>
        <p:nvSpPr>
          <p:cNvPr id="195587" name="Rectangle 205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In the previous example it was assumed that the register was finally filled with zeros thus finding the minimum distance path</a:t>
            </a:r>
          </a:p>
          <a:p>
            <a:r>
              <a:rPr lang="en-US" altLang="ko-KR">
                <a:ea typeface="굴림" charset="-127"/>
              </a:rPr>
              <a:t>In practice with long code words zeroing requires feeding of long sequence of zeros to the end of the message bits: this wastes channel capacity &amp; introduces delay</a:t>
            </a:r>
          </a:p>
          <a:p>
            <a:r>
              <a:rPr lang="en-US" altLang="ko-KR">
                <a:ea typeface="굴림" charset="-127"/>
              </a:rPr>
              <a:t>To avoid this </a:t>
            </a:r>
            <a:r>
              <a:rPr lang="en-US" altLang="ko-KR" i="1">
                <a:solidFill>
                  <a:srgbClr val="0000CC"/>
                </a:solidFill>
                <a:ea typeface="굴림" charset="-127"/>
              </a:rPr>
              <a:t>path memory truncation</a:t>
            </a:r>
            <a:r>
              <a:rPr lang="en-US" altLang="ko-KR">
                <a:ea typeface="굴림" charset="-127"/>
              </a:rPr>
              <a:t> is applied:</a:t>
            </a:r>
          </a:p>
          <a:p>
            <a:pPr lvl="1"/>
            <a:r>
              <a:rPr lang="en-US" altLang="ko-KR" sz="1800">
                <a:ea typeface="굴림" charset="-127"/>
              </a:rPr>
              <a:t>Trace all the surviving paths to the </a:t>
            </a:r>
            <a:br>
              <a:rPr lang="en-US" altLang="ko-KR" sz="1800">
                <a:ea typeface="굴림" charset="-127"/>
              </a:rPr>
            </a:br>
            <a:r>
              <a:rPr lang="en-US" altLang="ko-KR" sz="1800">
                <a:ea typeface="굴림" charset="-127"/>
              </a:rPr>
              <a:t>depth where they merge</a:t>
            </a:r>
          </a:p>
          <a:p>
            <a:pPr lvl="1"/>
            <a:r>
              <a:rPr lang="en-US" altLang="ko-KR" sz="1800">
                <a:ea typeface="굴림" charset="-127"/>
              </a:rPr>
              <a:t>Figure right shows a common point</a:t>
            </a:r>
            <a:br>
              <a:rPr lang="en-US" altLang="ko-KR" sz="1800">
                <a:ea typeface="굴림" charset="-127"/>
              </a:rPr>
            </a:br>
            <a:r>
              <a:rPr lang="en-US" altLang="ko-KR" sz="1800">
                <a:ea typeface="굴림" charset="-127"/>
              </a:rPr>
              <a:t>at a memory depth</a:t>
            </a:r>
            <a:r>
              <a:rPr lang="en-US" altLang="ko-KR" sz="1800" i="1">
                <a:ea typeface="굴림" charset="-127"/>
              </a:rPr>
              <a:t> J</a:t>
            </a:r>
          </a:p>
          <a:p>
            <a:pPr lvl="1"/>
            <a:r>
              <a:rPr lang="en-US" altLang="ko-KR" sz="1800" i="1">
                <a:ea typeface="굴림" charset="-127"/>
              </a:rPr>
              <a:t>J</a:t>
            </a:r>
            <a:r>
              <a:rPr lang="en-US" altLang="ko-KR" sz="1800">
                <a:ea typeface="굴림" charset="-127"/>
              </a:rPr>
              <a:t> is a random variable whose applicable</a:t>
            </a:r>
            <a:br>
              <a:rPr lang="en-US" altLang="ko-KR" sz="1800">
                <a:ea typeface="굴림" charset="-127"/>
              </a:rPr>
            </a:br>
            <a:r>
              <a:rPr lang="en-US" altLang="ko-KR" sz="1800">
                <a:ea typeface="굴림" charset="-127"/>
              </a:rPr>
              <a:t>magnitude shown in the figure (5</a:t>
            </a:r>
            <a:r>
              <a:rPr lang="en-US" altLang="ko-KR" sz="1800" i="1">
                <a:ea typeface="굴림" charset="-127"/>
              </a:rPr>
              <a:t>L</a:t>
            </a:r>
            <a:r>
              <a:rPr lang="en-US" altLang="ko-KR" sz="1800">
                <a:ea typeface="굴림" charset="-127"/>
              </a:rPr>
              <a:t>) </a:t>
            </a:r>
            <a:br>
              <a:rPr lang="en-US" altLang="ko-KR" sz="1800">
                <a:ea typeface="굴림" charset="-127"/>
              </a:rPr>
            </a:br>
            <a:r>
              <a:rPr lang="en-US" altLang="ko-KR" sz="1800">
                <a:ea typeface="굴림" charset="-127"/>
              </a:rPr>
              <a:t>has been experimentally tested for</a:t>
            </a:r>
            <a:br>
              <a:rPr lang="en-US" altLang="ko-KR" sz="1800">
                <a:ea typeface="굴림" charset="-127"/>
              </a:rPr>
            </a:br>
            <a:r>
              <a:rPr lang="en-US" altLang="ko-KR" sz="1800">
                <a:ea typeface="굴림" charset="-127"/>
              </a:rPr>
              <a:t>negligible error rate increase</a:t>
            </a:r>
          </a:p>
          <a:p>
            <a:pPr lvl="1"/>
            <a:r>
              <a:rPr lang="en-US" altLang="ko-KR" sz="1800">
                <a:ea typeface="굴림" charset="-127"/>
              </a:rPr>
              <a:t>Note that this also introduces the</a:t>
            </a:r>
            <a:br>
              <a:rPr lang="en-US" altLang="ko-KR" sz="1800">
                <a:ea typeface="굴림" charset="-127"/>
              </a:rPr>
            </a:br>
            <a:r>
              <a:rPr lang="en-US" altLang="ko-KR" sz="1800">
                <a:ea typeface="굴림" charset="-127"/>
              </a:rPr>
              <a:t>delay of 5</a:t>
            </a:r>
            <a:r>
              <a:rPr lang="en-US" altLang="ko-KR" sz="1800" i="1">
                <a:ea typeface="굴림" charset="-127"/>
              </a:rPr>
              <a:t>L</a:t>
            </a:r>
            <a:r>
              <a:rPr lang="en-US" altLang="ko-KR" sz="1800">
                <a:ea typeface="굴림" charset="-127"/>
              </a:rPr>
              <a:t>!</a:t>
            </a:r>
            <a:endParaRPr lang="en-US" altLang="ko-KR">
              <a:ea typeface="굴림" charset="-127"/>
            </a:endParaRPr>
          </a:p>
        </p:txBody>
      </p:sp>
      <p:grpSp>
        <p:nvGrpSpPr>
          <p:cNvPr id="195588" name="Group 2052"/>
          <p:cNvGrpSpPr>
            <a:grpSpLocks/>
          </p:cNvGrpSpPr>
          <p:nvPr/>
        </p:nvGrpSpPr>
        <p:grpSpPr bwMode="auto">
          <a:xfrm>
            <a:off x="5181600" y="3124200"/>
            <a:ext cx="3281363" cy="3162300"/>
            <a:chOff x="2832" y="2016"/>
            <a:chExt cx="2067" cy="1992"/>
          </a:xfrm>
        </p:grpSpPr>
        <p:grpSp>
          <p:nvGrpSpPr>
            <p:cNvPr id="195589" name="Group 2053"/>
            <p:cNvGrpSpPr>
              <a:grpSpLocks/>
            </p:cNvGrpSpPr>
            <p:nvPr/>
          </p:nvGrpSpPr>
          <p:grpSpPr bwMode="auto">
            <a:xfrm>
              <a:off x="2832" y="2016"/>
              <a:ext cx="2067" cy="1722"/>
              <a:chOff x="669" y="2064"/>
              <a:chExt cx="2067" cy="1722"/>
            </a:xfrm>
          </p:grpSpPr>
          <p:pic>
            <p:nvPicPr>
              <p:cNvPr id="195590" name="Picture 2054" descr="F:\user\227 Digital Communication Systems\2002\phase trellis.GIF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9958" r="27040"/>
              <a:stretch>
                <a:fillRect/>
              </a:stretch>
            </p:blipFill>
            <p:spPr bwMode="auto">
              <a:xfrm>
                <a:off x="1248" y="2064"/>
                <a:ext cx="1488" cy="172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95591" name="Freeform 2055"/>
              <p:cNvSpPr>
                <a:spLocks/>
              </p:cNvSpPr>
              <p:nvPr/>
            </p:nvSpPr>
            <p:spPr bwMode="auto">
              <a:xfrm>
                <a:off x="1185" y="2410"/>
                <a:ext cx="1537" cy="982"/>
              </a:xfrm>
              <a:custGeom>
                <a:avLst/>
                <a:gdLst>
                  <a:gd name="T0" fmla="*/ 1537 w 1537"/>
                  <a:gd name="T1" fmla="*/ 0 h 982"/>
                  <a:gd name="T2" fmla="*/ 962 w 1537"/>
                  <a:gd name="T3" fmla="*/ 0 h 982"/>
                  <a:gd name="T4" fmla="*/ 407 w 1537"/>
                  <a:gd name="T5" fmla="*/ 387 h 982"/>
                  <a:gd name="T6" fmla="*/ 0 w 1537"/>
                  <a:gd name="T7" fmla="*/ 982 h 9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37" h="982">
                    <a:moveTo>
                      <a:pt x="1537" y="0"/>
                    </a:moveTo>
                    <a:lnTo>
                      <a:pt x="962" y="0"/>
                    </a:lnTo>
                    <a:lnTo>
                      <a:pt x="407" y="387"/>
                    </a:lnTo>
                    <a:lnTo>
                      <a:pt x="0" y="982"/>
                    </a:lnTo>
                  </a:path>
                </a:pathLst>
              </a:custGeom>
              <a:noFill/>
              <a:ln w="25400" cap="flat" cmpd="sng">
                <a:solidFill>
                  <a:srgbClr val="33996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hlink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27000" dir="2212194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95592" name="Freeform 2056"/>
              <p:cNvSpPr>
                <a:spLocks/>
              </p:cNvSpPr>
              <p:nvPr/>
            </p:nvSpPr>
            <p:spPr bwMode="auto">
              <a:xfrm>
                <a:off x="987" y="2420"/>
                <a:ext cx="1720" cy="783"/>
              </a:xfrm>
              <a:custGeom>
                <a:avLst/>
                <a:gdLst>
                  <a:gd name="T0" fmla="*/ 1720 w 1720"/>
                  <a:gd name="T1" fmla="*/ 364 h 783"/>
                  <a:gd name="T2" fmla="*/ 1170 w 1720"/>
                  <a:gd name="T3" fmla="*/ 783 h 783"/>
                  <a:gd name="T4" fmla="*/ 605 w 1720"/>
                  <a:gd name="T5" fmla="*/ 0 h 783"/>
                  <a:gd name="T6" fmla="*/ 0 w 1720"/>
                  <a:gd name="T7" fmla="*/ 407 h 7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20" h="783">
                    <a:moveTo>
                      <a:pt x="1720" y="364"/>
                    </a:moveTo>
                    <a:lnTo>
                      <a:pt x="1170" y="783"/>
                    </a:lnTo>
                    <a:lnTo>
                      <a:pt x="605" y="0"/>
                    </a:lnTo>
                    <a:lnTo>
                      <a:pt x="0" y="407"/>
                    </a:lnTo>
                  </a:path>
                </a:pathLst>
              </a:custGeom>
              <a:noFill/>
              <a:ln w="25400" cap="flat" cmpd="sng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hlink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27000" dir="2212194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95593" name="Line 2057"/>
              <p:cNvSpPr>
                <a:spLocks noChangeShapeType="1"/>
              </p:cNvSpPr>
              <p:nvPr/>
            </p:nvSpPr>
            <p:spPr bwMode="auto">
              <a:xfrm flipH="1" flipV="1">
                <a:off x="672" y="3072"/>
                <a:ext cx="528" cy="336"/>
              </a:xfrm>
              <a:prstGeom prst="line">
                <a:avLst/>
              </a:prstGeom>
              <a:noFill/>
              <a:ln w="19050">
                <a:solidFill>
                  <a:srgbClr val="339966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27000" dir="2212194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95594" name="Line 2058"/>
              <p:cNvSpPr>
                <a:spLocks noChangeShapeType="1"/>
              </p:cNvSpPr>
              <p:nvPr/>
            </p:nvSpPr>
            <p:spPr bwMode="auto">
              <a:xfrm flipH="1">
                <a:off x="669" y="2836"/>
                <a:ext cx="308" cy="229"/>
              </a:xfrm>
              <a:prstGeom prst="line">
                <a:avLst/>
              </a:prstGeom>
              <a:noFill/>
              <a:ln w="25400">
                <a:solidFill>
                  <a:srgbClr val="0000FF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27000" dir="2212194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195595" name="Freeform 2059"/>
            <p:cNvSpPr>
              <a:spLocks/>
            </p:cNvSpPr>
            <p:nvPr/>
          </p:nvSpPr>
          <p:spPr bwMode="auto">
            <a:xfrm>
              <a:off x="3357" y="2881"/>
              <a:ext cx="1527" cy="665"/>
            </a:xfrm>
            <a:custGeom>
              <a:avLst/>
              <a:gdLst>
                <a:gd name="T0" fmla="*/ 1527 w 1527"/>
                <a:gd name="T1" fmla="*/ 665 h 665"/>
                <a:gd name="T2" fmla="*/ 952 w 1527"/>
                <a:gd name="T3" fmla="*/ 665 h 665"/>
                <a:gd name="T4" fmla="*/ 377 w 1527"/>
                <a:gd name="T5" fmla="*/ 258 h 665"/>
                <a:gd name="T6" fmla="*/ 0 w 1527"/>
                <a:gd name="T7" fmla="*/ 0 h 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27" h="665">
                  <a:moveTo>
                    <a:pt x="1527" y="665"/>
                  </a:moveTo>
                  <a:lnTo>
                    <a:pt x="952" y="665"/>
                  </a:lnTo>
                  <a:lnTo>
                    <a:pt x="377" y="258"/>
                  </a:lnTo>
                  <a:lnTo>
                    <a:pt x="0" y="0"/>
                  </a:lnTo>
                </a:path>
              </a:pathLst>
            </a:custGeom>
            <a:noFill/>
            <a:ln w="22225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95596" name="Line 2060"/>
            <p:cNvSpPr>
              <a:spLocks noChangeShapeType="1"/>
            </p:cNvSpPr>
            <p:nvPr/>
          </p:nvSpPr>
          <p:spPr bwMode="auto">
            <a:xfrm flipH="1">
              <a:off x="2832" y="2880"/>
              <a:ext cx="528" cy="144"/>
            </a:xfrm>
            <a:prstGeom prst="line">
              <a:avLst/>
            </a:prstGeom>
            <a:noFill/>
            <a:ln w="22225">
              <a:solidFill>
                <a:schemeClr val="hlink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95597" name="Line 2061"/>
            <p:cNvSpPr>
              <a:spLocks noChangeShapeType="1"/>
            </p:cNvSpPr>
            <p:nvPr/>
          </p:nvSpPr>
          <p:spPr bwMode="auto">
            <a:xfrm flipH="1" flipV="1">
              <a:off x="4320" y="2352"/>
              <a:ext cx="576" cy="816"/>
            </a:xfrm>
            <a:prstGeom prst="line">
              <a:avLst/>
            </a:prstGeom>
            <a:noFill/>
            <a:ln w="222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95598" name="Line 2062"/>
            <p:cNvSpPr>
              <a:spLocks noChangeShapeType="1"/>
            </p:cNvSpPr>
            <p:nvPr/>
          </p:nvSpPr>
          <p:spPr bwMode="auto">
            <a:xfrm>
              <a:off x="2832" y="2736"/>
              <a:ext cx="0" cy="126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95599" name="Line 2063"/>
            <p:cNvSpPr>
              <a:spLocks noChangeShapeType="1"/>
            </p:cNvSpPr>
            <p:nvPr/>
          </p:nvSpPr>
          <p:spPr bwMode="auto">
            <a:xfrm>
              <a:off x="4870" y="2076"/>
              <a:ext cx="2" cy="193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195600" name="Line 2064"/>
            <p:cNvSpPr>
              <a:spLocks noChangeShapeType="1"/>
            </p:cNvSpPr>
            <p:nvPr/>
          </p:nvSpPr>
          <p:spPr bwMode="auto">
            <a:xfrm>
              <a:off x="2832" y="3888"/>
              <a:ext cx="2016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27000" dir="2212194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ko-KR" altLang="en-US"/>
            </a:p>
          </p:txBody>
        </p:sp>
        <p:graphicFrame>
          <p:nvGraphicFramePr>
            <p:cNvPr id="195601" name="Object 2065"/>
            <p:cNvGraphicFramePr>
              <a:graphicFrameLocks noChangeAspect="1"/>
            </p:cNvGraphicFramePr>
            <p:nvPr/>
          </p:nvGraphicFramePr>
          <p:xfrm>
            <a:off x="3299" y="3744"/>
            <a:ext cx="1274" cy="1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1184" name="Equation" r:id="rId4" imgW="2958840" imgH="330120" progId="Equation.DSMT4">
                    <p:embed/>
                  </p:oleObj>
                </mc:Choice>
                <mc:Fallback>
                  <p:oleObj name="Equation" r:id="rId4" imgW="2958840" imgH="330120" progId="Equation.DSMT4">
                    <p:embed/>
                    <p:pic>
                      <p:nvPicPr>
                        <p:cNvPr id="0" name="Object 206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99" y="3744"/>
                          <a:ext cx="1274" cy="14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6D1E4-1E5A-4232-B22D-1ADDA1E23318}" type="slidenum">
              <a:rPr lang="en-US" altLang="ko-KR"/>
              <a:pPr/>
              <a:t>26</a:t>
            </a:fld>
            <a:endParaRPr lang="en-US" altLang="ko-KR"/>
          </a:p>
        </p:txBody>
      </p:sp>
      <p:sp>
        <p:nvSpPr>
          <p:cNvPr id="211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Lessons learned</a:t>
            </a:r>
          </a:p>
        </p:txBody>
      </p:sp>
      <p:sp>
        <p:nvSpPr>
          <p:cNvPr id="211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2400">
                <a:ea typeface="굴림" charset="-127"/>
              </a:rPr>
              <a:t>You understand the differences between cyclic codes and convolutional codes</a:t>
            </a:r>
          </a:p>
          <a:p>
            <a:r>
              <a:rPr lang="en-US" altLang="ko-KR" sz="2400">
                <a:ea typeface="굴림" charset="-127"/>
              </a:rPr>
              <a:t>You can create state diagram for a convolutional encoder</a:t>
            </a:r>
          </a:p>
          <a:p>
            <a:r>
              <a:rPr lang="en-US" altLang="ko-KR" sz="2400">
                <a:ea typeface="굴림" charset="-127"/>
              </a:rPr>
              <a:t>You know how to construct convolutional encoder circuits based on knowing the generator sequences</a:t>
            </a:r>
          </a:p>
          <a:p>
            <a:r>
              <a:rPr lang="en-US" altLang="ko-KR" sz="2400">
                <a:ea typeface="굴림" charset="-127"/>
              </a:rPr>
              <a:t>You can analyze code strengths based on known code generation circuits / state diagrams or generator sequences</a:t>
            </a:r>
          </a:p>
          <a:p>
            <a:r>
              <a:rPr lang="en-US" altLang="ko-KR" sz="2400">
                <a:ea typeface="굴림" charset="-127"/>
              </a:rPr>
              <a:t>You understand how to realize maximum likelihood convolutional decoding by using exhaustive search </a:t>
            </a:r>
          </a:p>
          <a:p>
            <a:r>
              <a:rPr lang="en-US" altLang="ko-KR" sz="2400">
                <a:ea typeface="굴림" charset="-127"/>
              </a:rPr>
              <a:t> You understand the principle of Viterbi decoding</a:t>
            </a:r>
            <a:endParaRPr lang="en-US" altLang="ko-KR">
              <a:ea typeface="굴림" charset="-127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ridots">
  <a:themeElements>
    <a:clrScheme name="Tridots 1">
      <a:dk1>
        <a:srgbClr val="868686"/>
      </a:dk1>
      <a:lt1>
        <a:srgbClr val="FFCC99"/>
      </a:lt1>
      <a:dk2>
        <a:srgbClr val="000000"/>
      </a:dk2>
      <a:lt2>
        <a:srgbClr val="FF9966"/>
      </a:lt2>
      <a:accent1>
        <a:srgbClr val="669900"/>
      </a:accent1>
      <a:accent2>
        <a:srgbClr val="99CCFF"/>
      </a:accent2>
      <a:accent3>
        <a:srgbClr val="AAAAAA"/>
      </a:accent3>
      <a:accent4>
        <a:srgbClr val="DAAE82"/>
      </a:accent4>
      <a:accent5>
        <a:srgbClr val="B8CAAA"/>
      </a:accent5>
      <a:accent6>
        <a:srgbClr val="8AB9E7"/>
      </a:accent6>
      <a:hlink>
        <a:srgbClr val="FF6633"/>
      </a:hlink>
      <a:folHlink>
        <a:srgbClr val="CC3300"/>
      </a:folHlink>
    </a:clrScheme>
    <a:fontScheme name="Tridots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hlink"/>
              </a:solidFill>
            </a14:hiddenFill>
          </a:ext>
          <a:ext uri="{91240B29-F687-4F45-9708-019B960494DF}">
            <a14:hiddenLine xmlns:a14="http://schemas.microsoft.com/office/drawing/2010/main" w="12700" cap="flat" cmpd="sng" algn="ctr">
              <a:solidFill>
                <a:schemeClr val="folHlink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127000" dir="2212194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46800" rIns="90000" bIns="4680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hlink"/>
              </a:solidFill>
            </a14:hiddenFill>
          </a:ext>
          <a:ext uri="{91240B29-F687-4F45-9708-019B960494DF}">
            <a14:hiddenLine xmlns:a14="http://schemas.microsoft.com/office/drawing/2010/main" w="12700" cap="flat" cmpd="sng" algn="ctr">
              <a:solidFill>
                <a:schemeClr val="folHlink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127000" dir="2212194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46800" rIns="90000" bIns="4680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Tridots 1">
        <a:dk1>
          <a:srgbClr val="868686"/>
        </a:dk1>
        <a:lt1>
          <a:srgbClr val="FFCC99"/>
        </a:lt1>
        <a:dk2>
          <a:srgbClr val="000000"/>
        </a:dk2>
        <a:lt2>
          <a:srgbClr val="FF9966"/>
        </a:lt2>
        <a:accent1>
          <a:srgbClr val="669900"/>
        </a:accent1>
        <a:accent2>
          <a:srgbClr val="99CCFF"/>
        </a:accent2>
        <a:accent3>
          <a:srgbClr val="AAAAAA"/>
        </a:accent3>
        <a:accent4>
          <a:srgbClr val="DAAE82"/>
        </a:accent4>
        <a:accent5>
          <a:srgbClr val="B8CAAA"/>
        </a:accent5>
        <a:accent6>
          <a:srgbClr val="8AB9E7"/>
        </a:accent6>
        <a:hlink>
          <a:srgbClr val="FF6633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idots 2">
        <a:dk1>
          <a:srgbClr val="000000"/>
        </a:dk1>
        <a:lt1>
          <a:srgbClr val="FDE3BA"/>
        </a:lt1>
        <a:dk2>
          <a:srgbClr val="000000"/>
        </a:dk2>
        <a:lt2>
          <a:srgbClr val="FF9933"/>
        </a:lt2>
        <a:accent1>
          <a:srgbClr val="FF3300"/>
        </a:accent1>
        <a:accent2>
          <a:srgbClr val="99CCFF"/>
        </a:accent2>
        <a:accent3>
          <a:srgbClr val="FEEFD9"/>
        </a:accent3>
        <a:accent4>
          <a:srgbClr val="000000"/>
        </a:accent4>
        <a:accent5>
          <a:srgbClr val="FFADAA"/>
        </a:accent5>
        <a:accent6>
          <a:srgbClr val="8AB9E7"/>
        </a:accent6>
        <a:hlink>
          <a:srgbClr val="5F5F5F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idots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BCBCB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555555"/>
        </a:accent6>
        <a:hlink>
          <a:srgbClr val="969696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F:\user\misc\Word templates\Presentation Designs\Tridots.pot</Template>
  <TotalTime>7569</TotalTime>
  <Words>1416</Words>
  <Application>Microsoft Office PowerPoint</Application>
  <PresentationFormat>화면 슬라이드 쇼(4:3)</PresentationFormat>
  <Paragraphs>222</Paragraphs>
  <Slides>26</Slides>
  <Notes>2</Notes>
  <HiddenSlides>0</HiddenSlides>
  <MMClips>0</MMClips>
  <ScaleCrop>false</ScaleCrop>
  <HeadingPairs>
    <vt:vector size="8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26</vt:i4>
      </vt:variant>
    </vt:vector>
  </HeadingPairs>
  <TitlesOfParts>
    <vt:vector size="31" baseType="lpstr">
      <vt:lpstr>Times New Roman</vt:lpstr>
      <vt:lpstr>Monotype Sorts</vt:lpstr>
      <vt:lpstr>Arial</vt:lpstr>
      <vt:lpstr>Tridots</vt:lpstr>
      <vt:lpstr>MathType 4.0 Equation</vt:lpstr>
      <vt:lpstr>S.72-227 Digital Communication Systems</vt:lpstr>
      <vt:lpstr>Targets today</vt:lpstr>
      <vt:lpstr>Convolutional encoding </vt:lpstr>
      <vt:lpstr>PowerPoint 프레젠테이션</vt:lpstr>
      <vt:lpstr>PowerPoint 프레젠테이션</vt:lpstr>
      <vt:lpstr>Generator sequences</vt:lpstr>
      <vt:lpstr>Convolution point of view in encoding and generator matrix</vt:lpstr>
      <vt:lpstr>PowerPoint 프레젠테이션</vt:lpstr>
      <vt:lpstr>PowerPoint 프레젠테이션</vt:lpstr>
      <vt:lpstr>PowerPoint 프레젠테이션</vt:lpstr>
      <vt:lpstr>PowerPoint 프레젠테이션</vt:lpstr>
      <vt:lpstr>Inspecting state diagram: Structural properties of convolutional codes</vt:lpstr>
      <vt:lpstr>Code weight, path gain, and generating function</vt:lpstr>
      <vt:lpstr>PowerPoint 프레젠테이션</vt:lpstr>
      <vt:lpstr>Distance properties of convolutional codes</vt:lpstr>
      <vt:lpstr>Coding gain for some selected convolutional codes </vt:lpstr>
      <vt:lpstr>Decoding of convolutional codes</vt:lpstr>
      <vt:lpstr>Example of exhaustive maximal likelihood detection  </vt:lpstr>
      <vt:lpstr>PowerPoint 프레젠테이션</vt:lpstr>
      <vt:lpstr>PowerPoint 프레젠테이션</vt:lpstr>
      <vt:lpstr>The Viterbi algorithm</vt:lpstr>
      <vt:lpstr>The survivor path </vt:lpstr>
      <vt:lpstr>Example of using the Viterbi algorithm</vt:lpstr>
      <vt:lpstr>The maximum likelihood path</vt:lpstr>
      <vt:lpstr>How to end-up decoding?</vt:lpstr>
      <vt:lpstr>Lessons learned</vt:lpstr>
    </vt:vector>
  </TitlesOfParts>
  <Company>Tkk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S.72-227 Digital Communication Systems</dc:title>
  <dc:creator>Tietoliikennelaboratorio</dc:creator>
  <cp:lastModifiedBy>hcl</cp:lastModifiedBy>
  <cp:revision>558</cp:revision>
  <cp:lastPrinted>2000-02-17T08:34:35Z</cp:lastPrinted>
  <dcterms:created xsi:type="dcterms:W3CDTF">2000-02-03T14:03:54Z</dcterms:created>
  <dcterms:modified xsi:type="dcterms:W3CDTF">2012-03-28T03:15:28Z</dcterms:modified>
</cp:coreProperties>
</file>