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13" r:id="rId3"/>
    <p:sldId id="271" r:id="rId4"/>
    <p:sldId id="261" r:id="rId5"/>
    <p:sldId id="272" r:id="rId6"/>
    <p:sldId id="273" r:id="rId7"/>
    <p:sldId id="258" r:id="rId8"/>
    <p:sldId id="259" r:id="rId9"/>
    <p:sldId id="260" r:id="rId10"/>
    <p:sldId id="274" r:id="rId11"/>
    <p:sldId id="275" r:id="rId12"/>
    <p:sldId id="262" r:id="rId13"/>
    <p:sldId id="276" r:id="rId14"/>
    <p:sldId id="314" r:id="rId15"/>
    <p:sldId id="277" r:id="rId16"/>
    <p:sldId id="315" r:id="rId17"/>
    <p:sldId id="278" r:id="rId18"/>
    <p:sldId id="279" r:id="rId19"/>
    <p:sldId id="280" r:id="rId20"/>
    <p:sldId id="281" r:id="rId21"/>
    <p:sldId id="282" r:id="rId22"/>
    <p:sldId id="267" r:id="rId23"/>
    <p:sldId id="283" r:id="rId24"/>
  </p:sldIdLst>
  <p:sldSz cx="9144000" cy="6858000" type="screen4x3"/>
  <p:notesSz cx="6797675" cy="99266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64" autoAdjust="0"/>
    <p:restoredTop sz="94660"/>
  </p:normalViewPr>
  <p:slideViewPr>
    <p:cSldViewPr>
      <p:cViewPr varScale="1">
        <p:scale>
          <a:sx n="106" d="100"/>
          <a:sy n="106" d="100"/>
        </p:scale>
        <p:origin x="-174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3D0CB9B-5D44-423C-8F70-8C90BE3A65FF}" type="datetimeFigureOut">
              <a:rPr lang="ko-KR" altLang="en-US" smtClean="0"/>
              <a:t>2014-12-31</a:t>
            </a:fld>
            <a:endParaRPr lang="ko-KR" altLang="en-US"/>
          </a:p>
        </p:txBody>
      </p:sp>
      <p:sp>
        <p:nvSpPr>
          <p:cNvPr id="4" name="슬라이드 이미지 개체 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047274E6-6B02-44CE-951F-BFFAB3E92621}" type="slidenum">
              <a:rPr lang="ko-KR" altLang="en-US" smtClean="0"/>
              <a:t>‹#›</a:t>
            </a:fld>
            <a:endParaRPr lang="ko-KR" altLang="en-US"/>
          </a:p>
        </p:txBody>
      </p:sp>
    </p:spTree>
    <p:extLst>
      <p:ext uri="{BB962C8B-B14F-4D97-AF65-F5344CB8AC3E}">
        <p14:creationId xmlns:p14="http://schemas.microsoft.com/office/powerpoint/2010/main" val="249790942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3BA3A6A2-0384-4410-A723-CDF6B4CBAF00}" type="datetime1">
              <a:rPr lang="ko-KR" altLang="en-US" smtClean="0"/>
              <a:t>2014-12-31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D8F2C855-DBEF-4ADC-AF37-7C3AC02CEE0B}" type="datetime1">
              <a:rPr lang="ko-KR" altLang="en-US" smtClean="0"/>
              <a:t>2014-12-31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A87E5D5B-F86C-4DF0-8F7C-2FE534AD6368}" type="datetime1">
              <a:rPr lang="ko-KR" altLang="en-US" smtClean="0"/>
              <a:t>2014-12-31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3AF55BBB-9E9A-4AC6-BB22-96B1A25BD435}" type="datetime1">
              <a:rPr lang="ko-KR" altLang="en-US" smtClean="0"/>
              <a:t>2014-12-31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6BF9353A-C00A-4D5E-86C9-73BAEFFD6DDD}" type="datetime1">
              <a:rPr lang="ko-KR" altLang="en-US" smtClean="0"/>
              <a:t>2014-12-31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1948749D-391A-4E1D-9F53-0D1AB0407BE3}" type="datetime1">
              <a:rPr lang="ko-KR" altLang="en-US" smtClean="0"/>
              <a:t>2014-12-31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4149FA8-8AFE-4E1F-8526-E615AE340AE2}" type="datetime1">
              <a:rPr lang="ko-KR" altLang="en-US" smtClean="0"/>
              <a:t>2014-12-31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DDA35917-CF42-4572-A868-E52A8A01A8FB}" type="datetime1">
              <a:rPr lang="ko-KR" altLang="en-US" smtClean="0"/>
              <a:t>2014-12-31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D8E96EE6-7BB9-4C9C-B379-F1AA850629C0}" type="datetime1">
              <a:rPr lang="ko-KR" altLang="en-US" smtClean="0"/>
              <a:t>2014-12-31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3914A226-B060-4EA5-A090-BDB7B47C08A1}" type="datetime1">
              <a:rPr lang="ko-KR" altLang="en-US" smtClean="0"/>
              <a:t>2014-12-31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47271DB7-8D8D-48C3-B352-15F2432B0BBE}" type="datetime1">
              <a:rPr lang="ko-KR" altLang="en-US" smtClean="0"/>
              <a:t>2014-12-31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335A6-4408-42C6-9138-01A30765BE40}" type="datetime1">
              <a:rPr lang="ko-KR" altLang="en-US" smtClean="0"/>
              <a:t>2014-12-31</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DD84E-25D4-4983-8AA1-2863C96F08D9}" type="slidenum">
              <a:rPr lang="ko-KR" altLang="en-US" smtClean="0"/>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700809"/>
            <a:ext cx="7772400" cy="1899642"/>
          </a:xfrm>
        </p:spPr>
        <p:txBody>
          <a:bodyPr>
            <a:normAutofit fontScale="90000"/>
          </a:bodyPr>
          <a:lstStyle/>
          <a:p>
            <a:r>
              <a:rPr lang="en-US" altLang="ko-KR" sz="5300" dirty="0" smtClean="0"/>
              <a:t>802.11ac: The Fifth </a:t>
            </a:r>
            <a:br>
              <a:rPr lang="en-US" altLang="ko-KR" sz="5300" dirty="0" smtClean="0"/>
            </a:br>
            <a:r>
              <a:rPr lang="en-US" altLang="ko-KR" sz="5300" dirty="0" smtClean="0"/>
              <a:t>Generation of Wi-Fi</a:t>
            </a:r>
            <a:br>
              <a:rPr lang="en-US" altLang="ko-KR" sz="5300" dirty="0" smtClean="0"/>
            </a:br>
            <a:r>
              <a:rPr lang="en-US" altLang="ko-KR" sz="3600" dirty="0" smtClean="0"/>
              <a:t>Technical White Paper </a:t>
            </a:r>
            <a:endParaRPr lang="ko-KR" altLang="en-US" dirty="0"/>
          </a:p>
        </p:txBody>
      </p:sp>
      <p:sp>
        <p:nvSpPr>
          <p:cNvPr id="3" name="부제목 2"/>
          <p:cNvSpPr>
            <a:spLocks noGrp="1"/>
          </p:cNvSpPr>
          <p:nvPr>
            <p:ph type="subTitle" idx="1"/>
          </p:nvPr>
        </p:nvSpPr>
        <p:spPr/>
        <p:txBody>
          <a:bodyPr/>
          <a:lstStyle/>
          <a:p>
            <a:r>
              <a:rPr lang="en-US" altLang="ko-KR" dirty="0" smtClean="0"/>
              <a:t>CISCO</a:t>
            </a:r>
            <a:endParaRPr lang="ko-KR" altLang="en-US"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1</a:t>
            </a:fld>
            <a:endParaRPr lang="ko-KR" altLang="en-US"/>
          </a:p>
        </p:txBody>
      </p:sp>
    </p:spTree>
    <p:extLst>
      <p:ext uri="{BB962C8B-B14F-4D97-AF65-F5344CB8AC3E}">
        <p14:creationId xmlns:p14="http://schemas.microsoft.com/office/powerpoint/2010/main" val="1807029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Contents</a:t>
            </a:r>
            <a:endParaRPr lang="ko-KR" altLang="en-US" dirty="0"/>
          </a:p>
        </p:txBody>
      </p:sp>
      <p:sp>
        <p:nvSpPr>
          <p:cNvPr id="3" name="내용 개체 틀 2"/>
          <p:cNvSpPr>
            <a:spLocks noGrp="1"/>
          </p:cNvSpPr>
          <p:nvPr>
            <p:ph idx="1"/>
          </p:nvPr>
        </p:nvSpPr>
        <p:spPr/>
        <p:txBody>
          <a:bodyPr>
            <a:normAutofit/>
          </a:bodyPr>
          <a:lstStyle/>
          <a:p>
            <a:r>
              <a:rPr lang="en-US" altLang="ko-KR" sz="2400" dirty="0" smtClean="0"/>
              <a:t>Introduction </a:t>
            </a:r>
            <a:endParaRPr lang="en-US" altLang="ko-KR" sz="2400" dirty="0" smtClean="0"/>
          </a:p>
          <a:p>
            <a:r>
              <a:rPr lang="en-US" altLang="ko-KR" sz="2400" dirty="0" smtClean="0"/>
              <a:t>What Is 802.11ac</a:t>
            </a:r>
            <a:r>
              <a:rPr lang="en-US" altLang="ko-KR" sz="2400" dirty="0" smtClean="0"/>
              <a:t>?</a:t>
            </a:r>
          </a:p>
          <a:p>
            <a:pPr lvl="1"/>
            <a:r>
              <a:rPr lang="en-US" altLang="ko-KR" sz="2000" dirty="0" smtClean="0"/>
              <a:t>Drivers of 802.11ac </a:t>
            </a:r>
          </a:p>
          <a:p>
            <a:pPr lvl="1"/>
            <a:r>
              <a:rPr lang="en-US" altLang="ko-KR" sz="2000" dirty="0" smtClean="0"/>
              <a:t>How Does 802.11ac Go so Fast?</a:t>
            </a:r>
          </a:p>
          <a:p>
            <a:pPr lvl="1"/>
            <a:r>
              <a:rPr lang="en-US" altLang="ko-KR" sz="2000" dirty="0" smtClean="0"/>
              <a:t>How Do We Make 802.11ac Robust? </a:t>
            </a:r>
            <a:endParaRPr lang="en-US" altLang="ko-KR" sz="2000" dirty="0" smtClean="0"/>
          </a:p>
          <a:p>
            <a:r>
              <a:rPr lang="en-US" altLang="ko-KR" sz="2400" dirty="0" smtClean="0"/>
              <a:t>Summary</a:t>
            </a:r>
            <a:endParaRPr lang="en-US" altLang="ko-KR" sz="2400" dirty="0" smtClean="0"/>
          </a:p>
          <a:p>
            <a:endParaRPr lang="ko-KR" altLang="en-US" sz="2400"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2</a:t>
            </a:fld>
            <a:endParaRPr lang="ko-KR" altLang="en-US"/>
          </a:p>
        </p:txBody>
      </p:sp>
    </p:spTree>
    <p:extLst>
      <p:ext uri="{BB962C8B-B14F-4D97-AF65-F5344CB8AC3E}">
        <p14:creationId xmlns:p14="http://schemas.microsoft.com/office/powerpoint/2010/main" val="3627833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3" name="내용 개체 틀 2"/>
          <p:cNvSpPr>
            <a:spLocks noGrp="1"/>
          </p:cNvSpPr>
          <p:nvPr>
            <p:ph idx="1"/>
          </p:nvPr>
        </p:nvSpPr>
        <p:spPr>
          <a:xfrm>
            <a:off x="457200" y="1600200"/>
            <a:ext cx="8435280" cy="4525963"/>
          </a:xfrm>
        </p:spPr>
        <p:txBody>
          <a:bodyPr>
            <a:noAutofit/>
          </a:bodyPr>
          <a:lstStyle/>
          <a:p>
            <a:r>
              <a:rPr lang="en-US" altLang="ko-KR" sz="1800" dirty="0" smtClean="0"/>
              <a:t>802.11ac is a faster and more scalable version of 802.11n</a:t>
            </a:r>
            <a:endParaRPr lang="en-US" altLang="ko-KR" sz="1600" dirty="0" smtClean="0"/>
          </a:p>
          <a:p>
            <a:r>
              <a:rPr lang="en-US" altLang="ko-KR" sz="1800" dirty="0" smtClean="0"/>
              <a:t>802.11ac achieves its raw speed increase by pushing on three dimensions:</a:t>
            </a:r>
          </a:p>
          <a:p>
            <a:pPr lvl="1"/>
            <a:r>
              <a:rPr lang="en-US" altLang="ko-KR" sz="1600" b="1" dirty="0" smtClean="0"/>
              <a:t>More channel bonding</a:t>
            </a:r>
            <a:r>
              <a:rPr lang="en-US" altLang="ko-KR" sz="1600" dirty="0" smtClean="0"/>
              <a:t>, increased from the maximum of 40MHz in the 802.11n, now up to 80 or even 160 MHz (for 117% or 333% speed-ups) </a:t>
            </a:r>
          </a:p>
          <a:p>
            <a:pPr lvl="1"/>
            <a:r>
              <a:rPr lang="en-US" altLang="ko-KR" sz="1600" b="1" dirty="0" smtClean="0"/>
              <a:t>Denser modulation</a:t>
            </a:r>
            <a:r>
              <a:rPr lang="en-US" altLang="ko-KR" sz="1600" dirty="0" smtClean="0"/>
              <a:t>, now using 256 QAM, up from 802.11n’s 64QAM(for a 33% speed burst at shorter)</a:t>
            </a:r>
          </a:p>
          <a:p>
            <a:pPr lvl="1"/>
            <a:r>
              <a:rPr lang="en-US" altLang="ko-KR" sz="1600" b="1" dirty="0" smtClean="0"/>
              <a:t>More MIMO</a:t>
            </a:r>
            <a:r>
              <a:rPr lang="en-US" altLang="ko-KR" sz="1600" dirty="0" smtClean="0"/>
              <a:t>. Whereas 802.11n stopped at four spatial streams, 802.11ac goes all the way to eight(for another 100% speed-up)</a:t>
            </a:r>
          </a:p>
          <a:p>
            <a:r>
              <a:rPr lang="en-US" altLang="ko-KR" sz="1800" dirty="0" smtClean="0"/>
              <a:t>802.11ac products </a:t>
            </a:r>
          </a:p>
          <a:p>
            <a:pPr lvl="1"/>
            <a:r>
              <a:rPr lang="en-US" altLang="ko-KR" sz="1600" dirty="0" smtClean="0"/>
              <a:t>First generation : around 80 MHz and delivering up to 433 Mbps (low end), </a:t>
            </a:r>
            <a:br>
              <a:rPr lang="en-US" altLang="ko-KR" sz="1600" dirty="0" smtClean="0"/>
            </a:br>
            <a:r>
              <a:rPr lang="en-US" altLang="ko-KR" sz="1600" dirty="0" smtClean="0"/>
              <a:t>                       867 Mbps (mid-tier), or 1300 Mbps(high end) </a:t>
            </a:r>
          </a:p>
          <a:p>
            <a:pPr lvl="1"/>
            <a:r>
              <a:rPr lang="en-US" altLang="ko-KR" sz="1600" dirty="0" smtClean="0"/>
              <a:t>Second generation : more channel bonding and spatial </a:t>
            </a:r>
            <a:r>
              <a:rPr lang="en-US" altLang="ko-KR" sz="1600" dirty="0" smtClean="0"/>
              <a:t>streams </a:t>
            </a:r>
            <a:br>
              <a:rPr lang="en-US" altLang="ko-KR" sz="1600" dirty="0" smtClean="0"/>
            </a:br>
            <a:r>
              <a:rPr lang="en-US" altLang="ko-KR" sz="1600" dirty="0" smtClean="0"/>
              <a:t>                           at </a:t>
            </a:r>
            <a:r>
              <a:rPr lang="en-US" altLang="ko-KR" sz="1600" dirty="0" smtClean="0"/>
              <a:t>up to 3.47 </a:t>
            </a:r>
            <a:r>
              <a:rPr lang="en-US" altLang="ko-KR" sz="1600" dirty="0" err="1" smtClean="0"/>
              <a:t>Gbps</a:t>
            </a:r>
            <a:r>
              <a:rPr lang="en-US" altLang="ko-KR" sz="1600" dirty="0" smtClean="0"/>
              <a:t> </a:t>
            </a:r>
          </a:p>
          <a:p>
            <a:r>
              <a:rPr lang="en-US" altLang="ko-KR" sz="1800" dirty="0"/>
              <a:t>Multiuser MIMO(MU-MIMO) </a:t>
            </a:r>
          </a:p>
          <a:p>
            <a:pPr lvl="1"/>
            <a:r>
              <a:rPr lang="en-US" altLang="ko-KR" sz="1600" dirty="0"/>
              <a:t>An AP to send multiple frames to multiple clients at the same time over the same frequency spectrum</a:t>
            </a:r>
          </a:p>
          <a:p>
            <a:endParaRPr lang="en-US" altLang="ko-KR" sz="1800" dirty="0" smtClean="0"/>
          </a:p>
          <a:p>
            <a:pPr lvl="1"/>
            <a:endParaRPr lang="ko-KR" altLang="en-US" sz="1600"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3</a:t>
            </a:fld>
            <a:endParaRPr lang="ko-KR" altLang="en-US"/>
          </a:p>
        </p:txBody>
      </p:sp>
    </p:spTree>
    <p:extLst>
      <p:ext uri="{BB962C8B-B14F-4D97-AF65-F5344CB8AC3E}">
        <p14:creationId xmlns:p14="http://schemas.microsoft.com/office/powerpoint/2010/main" val="37080277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t>What Is 802. 11ac?</a:t>
            </a:r>
            <a:endParaRPr lang="ko-KR" altLang="en-US" sz="3600" dirty="0"/>
          </a:p>
        </p:txBody>
      </p:sp>
      <p:sp>
        <p:nvSpPr>
          <p:cNvPr id="5" name="내용 개체 틀 4"/>
          <p:cNvSpPr>
            <a:spLocks noGrp="1"/>
          </p:cNvSpPr>
          <p:nvPr>
            <p:ph idx="1"/>
          </p:nvPr>
        </p:nvSpPr>
        <p:spPr/>
        <p:txBody>
          <a:bodyPr>
            <a:noAutofit/>
          </a:bodyPr>
          <a:lstStyle/>
          <a:p>
            <a:r>
              <a:rPr lang="en-US" altLang="ko-KR" sz="2400" dirty="0" smtClean="0"/>
              <a:t>Drivers of 802.11ac</a:t>
            </a:r>
          </a:p>
          <a:p>
            <a:pPr lvl="1"/>
            <a:r>
              <a:rPr lang="en-US" altLang="ko-KR" sz="2000" dirty="0" smtClean="0"/>
              <a:t>One of the goals of 802.11ac</a:t>
            </a:r>
          </a:p>
          <a:p>
            <a:pPr lvl="2"/>
            <a:r>
              <a:rPr lang="en-US" altLang="ko-KR" sz="1800" dirty="0" smtClean="0"/>
              <a:t>To deliver </a:t>
            </a:r>
            <a:r>
              <a:rPr lang="en-US" altLang="ko-KR" sz="1800" b="1" dirty="0" smtClean="0"/>
              <a:t>higher levels of performance </a:t>
            </a:r>
            <a:r>
              <a:rPr lang="en-US" altLang="ko-KR" sz="1800" dirty="0" smtClean="0"/>
              <a:t>that are commensurate with Gigabit Ethernet networking </a:t>
            </a:r>
          </a:p>
          <a:p>
            <a:pPr lvl="3"/>
            <a:r>
              <a:rPr lang="en-US" altLang="ko-KR" sz="1600" dirty="0" smtClean="0"/>
              <a:t>Seemingly “instantaneous” data transfer experience</a:t>
            </a:r>
          </a:p>
          <a:p>
            <a:pPr lvl="3"/>
            <a:r>
              <a:rPr lang="en-US" altLang="ko-KR" sz="1600" dirty="0" smtClean="0"/>
              <a:t>A pipe fat enough that delivering high quality of experience (</a:t>
            </a:r>
            <a:r>
              <a:rPr lang="en-US" altLang="ko-KR" sz="1600" dirty="0" err="1" smtClean="0"/>
              <a:t>QoE</a:t>
            </a:r>
            <a:r>
              <a:rPr lang="en-US" altLang="ko-KR" sz="1600" dirty="0" smtClean="0"/>
              <a:t>) is straightforward</a:t>
            </a:r>
          </a:p>
          <a:p>
            <a:pPr lvl="1"/>
            <a:r>
              <a:rPr lang="en-US" altLang="ko-KR" sz="2000" dirty="0" smtClean="0"/>
              <a:t>In the consumer </a:t>
            </a:r>
            <a:r>
              <a:rPr lang="en-US" altLang="ko-KR" sz="2000" dirty="0" smtClean="0"/>
              <a:t>space</a:t>
            </a:r>
            <a:endParaRPr lang="en-US" altLang="ko-KR" sz="2000" dirty="0" smtClean="0"/>
          </a:p>
          <a:p>
            <a:pPr lvl="2"/>
            <a:r>
              <a:rPr lang="en-US" altLang="ko-KR" sz="1800" dirty="0"/>
              <a:t>M</a:t>
            </a:r>
            <a:r>
              <a:rPr lang="en-US" altLang="ko-KR" sz="1800" dirty="0" smtClean="0"/>
              <a:t>ultiple channels of </a:t>
            </a:r>
            <a:r>
              <a:rPr lang="en-US" altLang="ko-KR" sz="1800" b="1" dirty="0" smtClean="0"/>
              <a:t>high-definition content </a:t>
            </a:r>
            <a:r>
              <a:rPr lang="en-US" altLang="ko-KR" sz="1800" dirty="0" smtClean="0"/>
              <a:t>delivered to </a:t>
            </a:r>
            <a:r>
              <a:rPr lang="en-US" altLang="ko-KR" sz="1800" b="1" dirty="0" smtClean="0"/>
              <a:t>all areas of the house</a:t>
            </a:r>
          </a:p>
          <a:p>
            <a:pPr lvl="1"/>
            <a:r>
              <a:rPr lang="en-US" altLang="ko-KR" sz="2000" dirty="0" smtClean="0"/>
              <a:t>Enterprise has different challenges </a:t>
            </a:r>
          </a:p>
          <a:p>
            <a:pPr lvl="2"/>
            <a:r>
              <a:rPr lang="en-US" altLang="ko-KR" sz="1800" dirty="0" smtClean="0"/>
              <a:t>Delivering network with </a:t>
            </a:r>
            <a:r>
              <a:rPr lang="en-US" altLang="ko-KR" sz="1800" b="1" dirty="0" smtClean="0"/>
              <a:t>enterprise-class speeds and latencies </a:t>
            </a:r>
          </a:p>
          <a:p>
            <a:pPr lvl="2"/>
            <a:r>
              <a:rPr lang="en-US" altLang="ko-KR" sz="1800" b="1" dirty="0" smtClean="0"/>
              <a:t>High-density environments </a:t>
            </a:r>
            <a:r>
              <a:rPr lang="en-US" altLang="ko-KR" sz="1800" dirty="0" smtClean="0"/>
              <a:t>with scores of clients per AP</a:t>
            </a:r>
          </a:p>
          <a:p>
            <a:pPr lvl="2"/>
            <a:r>
              <a:rPr lang="en-US" altLang="ko-KR" sz="1800" dirty="0" smtClean="0"/>
              <a:t>The increased adoption of </a:t>
            </a:r>
            <a:r>
              <a:rPr lang="en-US" altLang="ko-KR" sz="1800" b="1" dirty="0" smtClean="0"/>
              <a:t>video streaming </a:t>
            </a:r>
          </a:p>
          <a:p>
            <a:pPr marL="0" indent="0">
              <a:buNone/>
            </a:pPr>
            <a:endParaRPr lang="en-US" altLang="ko-KR" sz="2400" dirty="0" smtClean="0"/>
          </a:p>
          <a:p>
            <a:pPr lvl="1"/>
            <a:endParaRPr lang="ko-KR" altLang="en-US" sz="2000" dirty="0"/>
          </a:p>
        </p:txBody>
      </p:sp>
      <p:sp>
        <p:nvSpPr>
          <p:cNvPr id="3" name="슬라이드 번호 개체 틀 2"/>
          <p:cNvSpPr>
            <a:spLocks noGrp="1"/>
          </p:cNvSpPr>
          <p:nvPr>
            <p:ph type="sldNum" sz="quarter" idx="12"/>
          </p:nvPr>
        </p:nvSpPr>
        <p:spPr/>
        <p:txBody>
          <a:bodyPr/>
          <a:lstStyle/>
          <a:p>
            <a:fld id="{4BEDD84E-25D4-4983-8AA1-2863C96F08D9}" type="slidenum">
              <a:rPr lang="ko-KR" altLang="en-US" smtClean="0"/>
              <a:t>4</a:t>
            </a:fld>
            <a:endParaRPr lang="ko-KR" altLang="en-US" dirty="0"/>
          </a:p>
        </p:txBody>
      </p:sp>
    </p:spTree>
    <p:extLst>
      <p:ext uri="{BB962C8B-B14F-4D97-AF65-F5344CB8AC3E}">
        <p14:creationId xmlns:p14="http://schemas.microsoft.com/office/powerpoint/2010/main" val="17162782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a:t>
            </a:r>
            <a:r>
              <a:rPr lang="en-US" altLang="ko-KR" dirty="0" smtClean="0"/>
              <a:t>Is </a:t>
            </a:r>
            <a:r>
              <a:rPr lang="en-US" altLang="ko-KR" dirty="0"/>
              <a:t>802. 11ac?</a:t>
            </a:r>
            <a:endParaRPr lang="ko-KR" altLang="en-US" dirty="0"/>
          </a:p>
        </p:txBody>
      </p:sp>
      <p:sp>
        <p:nvSpPr>
          <p:cNvPr id="3" name="내용 개체 틀 2"/>
          <p:cNvSpPr>
            <a:spLocks noGrp="1"/>
          </p:cNvSpPr>
          <p:nvPr>
            <p:ph idx="1"/>
          </p:nvPr>
        </p:nvSpPr>
        <p:spPr/>
        <p:txBody>
          <a:bodyPr>
            <a:normAutofit/>
          </a:bodyPr>
          <a:lstStyle/>
          <a:p>
            <a:r>
              <a:rPr lang="en-US" altLang="ko-KR" sz="2000" dirty="0" smtClean="0"/>
              <a:t>How Does 802.11ac Go So </a:t>
            </a:r>
            <a:r>
              <a:rPr lang="en-US" altLang="ko-KR" sz="2000" dirty="0" smtClean="0"/>
              <a:t>Fast?</a:t>
            </a:r>
            <a:endParaRPr lang="en-US" altLang="ko-KR" sz="2000" dirty="0" smtClean="0"/>
          </a:p>
          <a:p>
            <a:pPr lvl="1"/>
            <a:r>
              <a:rPr lang="en-US" altLang="ko-KR" sz="1800" dirty="0" smtClean="0"/>
              <a:t>Channel bandwidth, constellation density, </a:t>
            </a:r>
            <a:r>
              <a:rPr lang="en-US" altLang="ko-KR" sz="1800" dirty="0" smtClean="0"/>
              <a:t/>
            </a:r>
            <a:br>
              <a:rPr lang="en-US" altLang="ko-KR" sz="1800" dirty="0" smtClean="0"/>
            </a:br>
            <a:r>
              <a:rPr lang="en-US" altLang="ko-KR" sz="1800" dirty="0" smtClean="0"/>
              <a:t>and number </a:t>
            </a:r>
            <a:r>
              <a:rPr lang="en-US" altLang="ko-KR" sz="1800" dirty="0" smtClean="0"/>
              <a:t>of spatial streams </a:t>
            </a:r>
            <a:endParaRPr lang="ko-KR" altLang="en-US" sz="1800" dirty="0"/>
          </a:p>
        </p:txBody>
      </p:sp>
      <p:pic>
        <p:nvPicPr>
          <p:cNvPr id="4" name="내용 개체 틀 3" descr="화면 캡처"/>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3068960"/>
            <a:ext cx="6120680" cy="3714802"/>
          </a:xfrm>
          <a:prstGeom prst="rect">
            <a:avLst/>
          </a:prstGeom>
        </p:spPr>
      </p:pic>
      <p:sp>
        <p:nvSpPr>
          <p:cNvPr id="5" name="슬라이드 번호 개체 틀 4"/>
          <p:cNvSpPr>
            <a:spLocks noGrp="1"/>
          </p:cNvSpPr>
          <p:nvPr>
            <p:ph type="sldNum" sz="quarter" idx="12"/>
          </p:nvPr>
        </p:nvSpPr>
        <p:spPr/>
        <p:txBody>
          <a:bodyPr/>
          <a:lstStyle/>
          <a:p>
            <a:fld id="{4BEDD84E-25D4-4983-8AA1-2863C96F08D9}" type="slidenum">
              <a:rPr lang="ko-KR" altLang="en-US" smtClean="0"/>
              <a:t>5</a:t>
            </a:fld>
            <a:endParaRPr lang="ko-KR" altLang="en-US"/>
          </a:p>
        </p:txBody>
      </p:sp>
      <p:pic>
        <p:nvPicPr>
          <p:cNvPr id="6" name="내용 개체 틀 3" descr="화면 캡처"/>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8501" y="2276872"/>
            <a:ext cx="4410004" cy="1728192"/>
          </a:xfrm>
          <a:prstGeom prst="rect">
            <a:avLst/>
          </a:prstGeom>
        </p:spPr>
      </p:pic>
    </p:spTree>
    <p:extLst>
      <p:ext uri="{BB962C8B-B14F-4D97-AF65-F5344CB8AC3E}">
        <p14:creationId xmlns:p14="http://schemas.microsoft.com/office/powerpoint/2010/main" val="9390393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457200" y="1600200"/>
                <a:ext cx="8507288" cy="4525963"/>
              </a:xfrm>
            </p:spPr>
            <p:txBody>
              <a:bodyPr>
                <a:normAutofit/>
              </a:bodyPr>
              <a:lstStyle/>
              <a:p>
                <a:r>
                  <a:rPr lang="en-US" altLang="ko-KR" sz="2400" dirty="0" smtClean="0"/>
                  <a:t>How Does 802.11ac Go So Fast? </a:t>
                </a:r>
              </a:p>
              <a:p>
                <a:pPr lvl="1"/>
                <a:r>
                  <a:rPr lang="en-US" altLang="ko-KR" sz="2000" dirty="0" smtClean="0"/>
                  <a:t>Physical layer speed of 802.11ac </a:t>
                </a:r>
              </a:p>
              <a:p>
                <a:pPr marL="457200" lvl="1" indent="0">
                  <a:buNone/>
                </a:pPr>
                <a:r>
                  <a:rPr lang="en-US" altLang="ko-KR" sz="1600" dirty="0"/>
                  <a:t> </a:t>
                </a:r>
                <a:r>
                  <a:rPr lang="en-US" altLang="ko-KR" sz="1600" dirty="0" smtClean="0"/>
                  <a:t>example</a:t>
                </a:r>
                <a:r>
                  <a:rPr lang="en-US" altLang="ko-KR" sz="1600" dirty="0"/>
                  <a:t>) </a:t>
                </a:r>
                <a:r>
                  <a:rPr lang="en-US" altLang="ko-KR" sz="1600" b="1" dirty="0"/>
                  <a:t>80MHz</a:t>
                </a:r>
                <a:r>
                  <a:rPr lang="en-US" altLang="ko-KR" sz="1600" dirty="0"/>
                  <a:t> transmission sent at </a:t>
                </a:r>
                <a:r>
                  <a:rPr lang="en-US" altLang="ko-KR" sz="1600" b="1" dirty="0"/>
                  <a:t>256QAM</a:t>
                </a:r>
                <a:r>
                  <a:rPr lang="en-US" altLang="ko-KR" sz="1600" dirty="0"/>
                  <a:t> with</a:t>
                </a:r>
                <a:r>
                  <a:rPr lang="ko-KR" altLang="en-US" sz="1600" dirty="0"/>
                  <a:t> </a:t>
                </a:r>
                <a:r>
                  <a:rPr lang="en-US" altLang="ko-KR" sz="1600" b="1" dirty="0"/>
                  <a:t>three spatial </a:t>
                </a:r>
                <a:r>
                  <a:rPr lang="en-US" altLang="ko-KR" sz="1600" b="1" dirty="0" smtClean="0"/>
                  <a:t>streams </a:t>
                </a:r>
                <a:r>
                  <a:rPr lang="en-US" altLang="ko-KR" sz="1600" dirty="0"/>
                  <a:t/>
                </a:r>
                <a:br>
                  <a:rPr lang="en-US" altLang="ko-KR" sz="1600" dirty="0"/>
                </a:br>
                <a:r>
                  <a:rPr lang="en-US" altLang="ko-KR" sz="1600" dirty="0"/>
                  <a:t>             and a </a:t>
                </a:r>
                <a:r>
                  <a:rPr lang="en-US" altLang="ko-KR" sz="1600" b="1" dirty="0"/>
                  <a:t>short guard interval delivers </a:t>
                </a:r>
              </a:p>
              <a:p>
                <a:pPr marL="457200" lvl="1" indent="0">
                  <a:buNone/>
                </a:pPr>
                <a:r>
                  <a:rPr lang="en-US" altLang="ko-KR" sz="1800" dirty="0"/>
                  <a:t>           234 x 3 x 5/6 x 8bit / 3.6</a:t>
                </a:r>
                <a14:m>
                  <m:oMath xmlns:m="http://schemas.openxmlformats.org/officeDocument/2006/math">
                    <m:r>
                      <a:rPr lang="ko-KR" altLang="en-US" sz="1800" i="1">
                        <a:latin typeface="Cambria Math"/>
                      </a:rPr>
                      <m:t>𝜇</m:t>
                    </m:r>
                    <m:r>
                      <a:rPr lang="en-US" altLang="ko-KR" sz="1800" i="1">
                        <a:latin typeface="Cambria Math"/>
                      </a:rPr>
                      <m:t>𝑠</m:t>
                    </m:r>
                  </m:oMath>
                </a14:m>
                <a:r>
                  <a:rPr lang="en-US" altLang="ko-KR" sz="1800" dirty="0"/>
                  <a:t> = 1300 Mbps</a:t>
                </a:r>
              </a:p>
              <a:p>
                <a:pPr marL="457200" lvl="1" indent="0">
                  <a:buNone/>
                </a:pPr>
                <a:endParaRPr lang="en-US" altLang="ko-KR" sz="2000" dirty="0" smtClean="0"/>
              </a:p>
              <a:p>
                <a:pPr marL="457200" lvl="1" indent="0">
                  <a:buNone/>
                </a:pPr>
                <a:endParaRPr lang="ko-KR" altLang="en-US" sz="2000"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457200" y="1600200"/>
                <a:ext cx="8507288" cy="4525963"/>
              </a:xfrm>
              <a:blipFill rotWithShape="1">
                <a:blip r:embed="rId2"/>
                <a:stretch>
                  <a:fillRect l="-931" t="-1078"/>
                </a:stretch>
              </a:blipFill>
            </p:spPr>
            <p:txBody>
              <a:bodyPr/>
              <a:lstStyle/>
              <a:p>
                <a:r>
                  <a:rPr lang="ko-KR" altLang="en-US">
                    <a:noFill/>
                  </a:rPr>
                  <a:t> </a:t>
                </a:r>
              </a:p>
            </p:txBody>
          </p:sp>
        </mc:Fallback>
      </mc:AlternateContent>
      <p:pic>
        <p:nvPicPr>
          <p:cNvPr id="4" name="내용 개체 틀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177" y="3429000"/>
            <a:ext cx="8229600" cy="2149608"/>
          </a:xfrm>
          <a:prstGeom prst="rect">
            <a:avLst/>
          </a:prstGeom>
        </p:spPr>
      </p:pic>
      <p:sp>
        <p:nvSpPr>
          <p:cNvPr id="5" name="슬라이드 번호 개체 틀 4"/>
          <p:cNvSpPr>
            <a:spLocks noGrp="1"/>
          </p:cNvSpPr>
          <p:nvPr>
            <p:ph type="sldNum" sz="quarter" idx="12"/>
          </p:nvPr>
        </p:nvSpPr>
        <p:spPr/>
        <p:txBody>
          <a:bodyPr/>
          <a:lstStyle/>
          <a:p>
            <a:fld id="{4BEDD84E-25D4-4983-8AA1-2863C96F08D9}" type="slidenum">
              <a:rPr lang="ko-KR" altLang="en-US" smtClean="0"/>
              <a:t>6</a:t>
            </a:fld>
            <a:endParaRPr lang="ko-KR" altLang="en-US"/>
          </a:p>
        </p:txBody>
      </p:sp>
    </p:spTree>
    <p:extLst>
      <p:ext uri="{BB962C8B-B14F-4D97-AF65-F5344CB8AC3E}">
        <p14:creationId xmlns:p14="http://schemas.microsoft.com/office/powerpoint/2010/main" val="16278748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5" name="내용 개체 틀 4"/>
          <p:cNvSpPr>
            <a:spLocks noGrp="1"/>
          </p:cNvSpPr>
          <p:nvPr>
            <p:ph idx="1"/>
          </p:nvPr>
        </p:nvSpPr>
        <p:spPr/>
        <p:txBody>
          <a:bodyPr>
            <a:noAutofit/>
          </a:bodyPr>
          <a:lstStyle/>
          <a:p>
            <a:r>
              <a:rPr lang="en-US" altLang="ko-KR" sz="2400" dirty="0" smtClean="0"/>
              <a:t>How </a:t>
            </a:r>
            <a:r>
              <a:rPr lang="en-US" altLang="ko-KR" sz="2400" dirty="0"/>
              <a:t>Does 802.11ac Go So Fast? </a:t>
            </a:r>
            <a:r>
              <a:rPr lang="en-US" altLang="ko-KR" sz="2400" dirty="0" smtClean="0"/>
              <a:t> </a:t>
            </a:r>
          </a:p>
          <a:p>
            <a:pPr lvl="1"/>
            <a:r>
              <a:rPr lang="en-US" altLang="ko-KR" sz="2000" dirty="0" smtClean="0"/>
              <a:t>Channel bandwidth </a:t>
            </a:r>
          </a:p>
          <a:p>
            <a:pPr lvl="2"/>
            <a:r>
              <a:rPr lang="en-US" altLang="ko-KR" sz="1600" dirty="0" smtClean="0"/>
              <a:t>Increasing channel bandwidth to 80MHz yields a</a:t>
            </a:r>
            <a:r>
              <a:rPr lang="en-US" altLang="ko-KR" sz="1600" b="1" dirty="0" smtClean="0"/>
              <a:t> 2.16 times </a:t>
            </a:r>
            <a:r>
              <a:rPr lang="en-US" altLang="ko-KR" sz="1600" dirty="0" smtClean="0"/>
              <a:t>speed-up</a:t>
            </a:r>
          </a:p>
          <a:p>
            <a:pPr lvl="2"/>
            <a:r>
              <a:rPr lang="en-US" altLang="ko-KR" sz="1600" dirty="0" smtClean="0"/>
              <a:t>160MHz offers a further doubling </a:t>
            </a:r>
          </a:p>
          <a:p>
            <a:pPr lvl="2"/>
            <a:r>
              <a:rPr lang="en-US" altLang="ko-KR" sz="1600" dirty="0" smtClean="0"/>
              <a:t>Nothing is for free</a:t>
            </a:r>
          </a:p>
          <a:p>
            <a:pPr lvl="3"/>
            <a:r>
              <a:rPr lang="en-US" altLang="ko-KR" sz="1200" dirty="0" smtClean="0"/>
              <a:t>Consume more spectrum, and transmit power over twice as many subcarriers, so </a:t>
            </a:r>
            <a:r>
              <a:rPr lang="en-US" altLang="ko-KR" sz="1200" b="1" dirty="0" smtClean="0"/>
              <a:t>the speed doubles</a:t>
            </a:r>
            <a:r>
              <a:rPr lang="en-US" altLang="ko-KR" sz="1200" dirty="0" smtClean="0"/>
              <a:t>, but </a:t>
            </a:r>
            <a:r>
              <a:rPr lang="en-US" altLang="ko-KR" sz="1200" b="1" dirty="0" smtClean="0"/>
              <a:t>the range </a:t>
            </a:r>
            <a:r>
              <a:rPr lang="en-US" altLang="ko-KR" sz="1200" dirty="0" smtClean="0"/>
              <a:t>for that doubled speed is slightly </a:t>
            </a:r>
            <a:r>
              <a:rPr lang="en-US" altLang="ko-KR" sz="1200" b="1" dirty="0" smtClean="0"/>
              <a:t>reduced</a:t>
            </a:r>
          </a:p>
          <a:p>
            <a:pPr lvl="1"/>
            <a:r>
              <a:rPr lang="en-US" altLang="ko-KR" sz="2000" dirty="0" smtClean="0"/>
              <a:t>Data Bits per subcarrier</a:t>
            </a:r>
          </a:p>
          <a:p>
            <a:pPr lvl="2"/>
            <a:r>
              <a:rPr lang="en-US" altLang="ko-KR" sz="1600" dirty="0" smtClean="0"/>
              <a:t>Going from </a:t>
            </a:r>
            <a:r>
              <a:rPr lang="en-US" altLang="ko-KR" sz="1600" b="1" dirty="0" smtClean="0"/>
              <a:t>64QAM</a:t>
            </a:r>
            <a:r>
              <a:rPr lang="en-US" altLang="ko-KR" sz="1600" dirty="0" smtClean="0"/>
              <a:t> to </a:t>
            </a:r>
            <a:r>
              <a:rPr lang="en-US" altLang="ko-KR" sz="1600" b="1" dirty="0" smtClean="0"/>
              <a:t>256QAM</a:t>
            </a:r>
            <a:r>
              <a:rPr lang="en-US" altLang="ko-KR" sz="1600" dirty="0" smtClean="0"/>
              <a:t> also helps, by another </a:t>
            </a:r>
            <a:r>
              <a:rPr lang="en-US" altLang="ko-KR" sz="1600" b="1" dirty="0" smtClean="0"/>
              <a:t>8/6 = 1.33 times </a:t>
            </a:r>
          </a:p>
          <a:p>
            <a:pPr lvl="2"/>
            <a:r>
              <a:rPr lang="en-US" altLang="ko-KR" sz="1600" dirty="0" smtClean="0"/>
              <a:t>Being closer together, </a:t>
            </a:r>
            <a:r>
              <a:rPr lang="en-US" altLang="ko-KR" sz="1600" b="1" dirty="0" smtClean="0"/>
              <a:t>more sensitive to noise</a:t>
            </a:r>
            <a:r>
              <a:rPr lang="en-US" altLang="ko-KR" sz="1600" dirty="0" smtClean="0"/>
              <a:t>, so 256QAM helps most at </a:t>
            </a:r>
            <a:r>
              <a:rPr lang="en-US" altLang="ko-KR" sz="1600" b="1" dirty="0" smtClean="0"/>
              <a:t>shorter range </a:t>
            </a:r>
            <a:r>
              <a:rPr lang="en-US" altLang="ko-KR" sz="1600" dirty="0" smtClean="0"/>
              <a:t>where 64QAM is already reliable </a:t>
            </a:r>
          </a:p>
          <a:p>
            <a:pPr lvl="2"/>
            <a:r>
              <a:rPr lang="en-US" altLang="ko-KR" sz="1600" dirty="0" smtClean="0"/>
              <a:t>256QAM doesn’t require more spectrum or more antennas than 64QAM</a:t>
            </a:r>
          </a:p>
          <a:p>
            <a:pPr lvl="1"/>
            <a:r>
              <a:rPr lang="en-US" altLang="ko-KR" sz="2000" dirty="0" smtClean="0"/>
              <a:t>Number of spatial streams</a:t>
            </a:r>
          </a:p>
          <a:p>
            <a:pPr lvl="2"/>
            <a:r>
              <a:rPr lang="en-US" altLang="ko-KR" sz="1600" dirty="0" smtClean="0"/>
              <a:t>Speed is directly proportional to the number of spatial streams</a:t>
            </a:r>
          </a:p>
          <a:p>
            <a:pPr lvl="2"/>
            <a:r>
              <a:rPr lang="en-US" altLang="ko-KR" sz="1600" dirty="0" smtClean="0"/>
              <a:t>More spatial streams require more antennas, RF connectors, and RF chains at transmitter and receiver </a:t>
            </a:r>
            <a:endParaRPr lang="ko-KR" altLang="en-US" sz="1600" dirty="0"/>
          </a:p>
        </p:txBody>
      </p:sp>
      <p:sp>
        <p:nvSpPr>
          <p:cNvPr id="3" name="슬라이드 번호 개체 틀 2"/>
          <p:cNvSpPr>
            <a:spLocks noGrp="1"/>
          </p:cNvSpPr>
          <p:nvPr>
            <p:ph type="sldNum" sz="quarter" idx="12"/>
          </p:nvPr>
        </p:nvSpPr>
        <p:spPr/>
        <p:txBody>
          <a:bodyPr/>
          <a:lstStyle/>
          <a:p>
            <a:fld id="{4BEDD84E-25D4-4983-8AA1-2863C96F08D9}" type="slidenum">
              <a:rPr lang="ko-KR" altLang="en-US" smtClean="0"/>
              <a:t>7</a:t>
            </a:fld>
            <a:endParaRPr lang="ko-KR" altLang="en-US"/>
          </a:p>
        </p:txBody>
      </p:sp>
    </p:spTree>
    <p:extLst>
      <p:ext uri="{BB962C8B-B14F-4D97-AF65-F5344CB8AC3E}">
        <p14:creationId xmlns:p14="http://schemas.microsoft.com/office/powerpoint/2010/main" val="2643840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pic>
        <p:nvPicPr>
          <p:cNvPr id="4" name="내용 개체 틀 3"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1268760"/>
            <a:ext cx="5688632" cy="5394853"/>
          </a:xfrm>
        </p:spPr>
      </p:pic>
      <p:sp>
        <p:nvSpPr>
          <p:cNvPr id="3" name="슬라이드 번호 개체 틀 2"/>
          <p:cNvSpPr>
            <a:spLocks noGrp="1"/>
          </p:cNvSpPr>
          <p:nvPr>
            <p:ph type="sldNum" sz="quarter" idx="12"/>
          </p:nvPr>
        </p:nvSpPr>
        <p:spPr/>
        <p:txBody>
          <a:bodyPr/>
          <a:lstStyle/>
          <a:p>
            <a:fld id="{4BEDD84E-25D4-4983-8AA1-2863C96F08D9}" type="slidenum">
              <a:rPr lang="ko-KR" altLang="en-US" smtClean="0"/>
              <a:t>8</a:t>
            </a:fld>
            <a:endParaRPr lang="ko-KR" altLang="en-US"/>
          </a:p>
        </p:txBody>
      </p:sp>
    </p:spTree>
    <p:extLst>
      <p:ext uri="{BB962C8B-B14F-4D97-AF65-F5344CB8AC3E}">
        <p14:creationId xmlns:p14="http://schemas.microsoft.com/office/powerpoint/2010/main" val="15651380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5496" y="260648"/>
            <a:ext cx="7657600" cy="2452714"/>
          </a:xfrm>
        </p:spPr>
      </p:pic>
      <p:pic>
        <p:nvPicPr>
          <p:cNvPr id="5" name="그림 4"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2852936"/>
            <a:ext cx="7549528" cy="3916407"/>
          </a:xfrm>
          <a:prstGeom prst="rect">
            <a:avLst/>
          </a:prstGeom>
        </p:spPr>
      </p:pic>
      <p:sp>
        <p:nvSpPr>
          <p:cNvPr id="3" name="슬라이드 번호 개체 틀 2"/>
          <p:cNvSpPr>
            <a:spLocks noGrp="1"/>
          </p:cNvSpPr>
          <p:nvPr>
            <p:ph type="sldNum" sz="quarter" idx="12"/>
          </p:nvPr>
        </p:nvSpPr>
        <p:spPr/>
        <p:txBody>
          <a:bodyPr/>
          <a:lstStyle/>
          <a:p>
            <a:fld id="{4BEDD84E-25D4-4983-8AA1-2863C96F08D9}" type="slidenum">
              <a:rPr lang="ko-KR" altLang="en-US" smtClean="0"/>
              <a:t>9</a:t>
            </a:fld>
            <a:endParaRPr lang="ko-KR" altLang="en-US"/>
          </a:p>
        </p:txBody>
      </p:sp>
    </p:spTree>
    <p:extLst>
      <p:ext uri="{BB962C8B-B14F-4D97-AF65-F5344CB8AC3E}">
        <p14:creationId xmlns:p14="http://schemas.microsoft.com/office/powerpoint/2010/main" val="1777083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p:txBody>
          <a:bodyPr>
            <a:noAutofit/>
          </a:bodyPr>
          <a:lstStyle/>
          <a:p>
            <a:r>
              <a:rPr lang="en-US" altLang="ko-KR" sz="2000" dirty="0" smtClean="0"/>
              <a:t>How Do We Make 802.11ac Robust? </a:t>
            </a:r>
          </a:p>
          <a:p>
            <a:pPr lvl="1"/>
            <a:r>
              <a:rPr lang="en-US" altLang="ko-KR" sz="2000" dirty="0" smtClean="0"/>
              <a:t>Technology Overview</a:t>
            </a:r>
          </a:p>
          <a:p>
            <a:pPr lvl="2"/>
            <a:r>
              <a:rPr lang="en-US" altLang="ko-KR" sz="1600" dirty="0" smtClean="0"/>
              <a:t>Operate </a:t>
            </a:r>
            <a:r>
              <a:rPr lang="en-US" altLang="ko-KR" sz="1600" b="1" dirty="0" smtClean="0"/>
              <a:t>only in the 5GHz band</a:t>
            </a:r>
          </a:p>
          <a:p>
            <a:pPr lvl="3"/>
            <a:r>
              <a:rPr lang="en-US" altLang="ko-KR" sz="1400" b="1" dirty="0" smtClean="0"/>
              <a:t>Avoids much of the interference </a:t>
            </a:r>
            <a:r>
              <a:rPr lang="en-US" altLang="ko-KR" sz="1400" dirty="0" smtClean="0"/>
              <a:t>at 2.4 GHz, including Bluetooth headsets and microwave ovens</a:t>
            </a:r>
          </a:p>
          <a:p>
            <a:pPr lvl="3"/>
            <a:r>
              <a:rPr lang="en-US" altLang="ko-KR" sz="1400" dirty="0" smtClean="0"/>
              <a:t>Provides a </a:t>
            </a:r>
            <a:r>
              <a:rPr lang="en-US" altLang="ko-KR" sz="1400" b="1" dirty="0" smtClean="0"/>
              <a:t>strong incentive </a:t>
            </a:r>
            <a:r>
              <a:rPr lang="en-US" altLang="ko-KR" sz="1400" dirty="0" smtClean="0"/>
              <a:t>for users to </a:t>
            </a:r>
            <a:r>
              <a:rPr lang="en-US" altLang="ko-KR" sz="1400" b="1" dirty="0" smtClean="0"/>
              <a:t>upgrade their mobile devices </a:t>
            </a:r>
            <a:r>
              <a:rPr lang="en-US" altLang="ko-KR" sz="1400" dirty="0" smtClean="0"/>
              <a:t>to be </a:t>
            </a:r>
            <a:r>
              <a:rPr lang="en-US" altLang="ko-KR" sz="1400" b="1" dirty="0" smtClean="0"/>
              <a:t>dual band </a:t>
            </a:r>
            <a:r>
              <a:rPr lang="en-US" altLang="ko-KR" sz="1400" dirty="0" smtClean="0"/>
              <a:t>so that the 5GHz band is more universally usable</a:t>
            </a:r>
          </a:p>
          <a:p>
            <a:pPr lvl="2"/>
            <a:r>
              <a:rPr lang="en-US" altLang="ko-KR" sz="1600" dirty="0" smtClean="0"/>
              <a:t>Higher order modulation, up to 256QAM; additional channel bonding, up to 80 or 160 MHz; and more spatial streams, up to eight</a:t>
            </a:r>
          </a:p>
          <a:p>
            <a:pPr lvl="2"/>
            <a:r>
              <a:rPr lang="en-US" altLang="ko-KR" sz="1600" dirty="0" smtClean="0"/>
              <a:t>802.11ac continues some of the more valuable features of 802.11n</a:t>
            </a:r>
          </a:p>
          <a:p>
            <a:pPr lvl="3"/>
            <a:r>
              <a:rPr lang="en-US" altLang="ko-KR" sz="1400" dirty="0" smtClean="0"/>
              <a:t>Option of </a:t>
            </a:r>
            <a:r>
              <a:rPr lang="en-US" altLang="ko-KR" sz="1400" b="1" dirty="0" smtClean="0"/>
              <a:t>short guard interval </a:t>
            </a:r>
            <a:r>
              <a:rPr lang="en-US" altLang="ko-KR" sz="1400" dirty="0" smtClean="0"/>
              <a:t>(for a 10% speed bump) </a:t>
            </a:r>
          </a:p>
          <a:p>
            <a:pPr lvl="3"/>
            <a:r>
              <a:rPr lang="en-US" altLang="ko-KR" sz="1400" dirty="0"/>
              <a:t>A</a:t>
            </a:r>
            <a:r>
              <a:rPr lang="en-US" altLang="ko-KR" sz="1400" dirty="0" smtClean="0"/>
              <a:t>dvanced </a:t>
            </a:r>
            <a:r>
              <a:rPr lang="en-US" altLang="ko-KR" sz="1400" b="1" dirty="0" smtClean="0"/>
              <a:t>low-density parity check(LDPC) </a:t>
            </a:r>
            <a:r>
              <a:rPr lang="en-US" altLang="ko-KR" sz="1400" dirty="0" smtClean="0"/>
              <a:t>forward error-correcting codes </a:t>
            </a:r>
          </a:p>
          <a:p>
            <a:pPr lvl="2"/>
            <a:r>
              <a:rPr lang="en-US" altLang="ko-KR" sz="1600" dirty="0" smtClean="0"/>
              <a:t>Various space time block codes (STBCs) are allowed as options (MIMO) </a:t>
            </a:r>
          </a:p>
          <a:p>
            <a:pPr lvl="3"/>
            <a:r>
              <a:rPr lang="en-US" altLang="ko-KR" sz="1400" dirty="0" smtClean="0"/>
              <a:t>802.11n defined the core STBC modes of 2x1, 4x2 and also 3x2 and 4x3 as extension modes (extension modes offered little gain for their additional complexity and have not made it to products)  </a:t>
            </a:r>
          </a:p>
          <a:p>
            <a:pPr lvl="3"/>
            <a:r>
              <a:rPr lang="en-US" altLang="ko-KR" sz="1400" dirty="0" smtClean="0"/>
              <a:t>802.11ac defines the core 2x1, 4x2, 6x3, and 8x4 STBC modes</a:t>
            </a:r>
            <a:endParaRPr lang="ko-KR" altLang="en-US" sz="1400"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10</a:t>
            </a:fld>
            <a:endParaRPr lang="ko-KR" altLang="en-US"/>
          </a:p>
        </p:txBody>
      </p:sp>
    </p:spTree>
    <p:extLst>
      <p:ext uri="{BB962C8B-B14F-4D97-AF65-F5344CB8AC3E}">
        <p14:creationId xmlns:p14="http://schemas.microsoft.com/office/powerpoint/2010/main" val="20462710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p:txBody>
          <a:bodyPr>
            <a:normAutofit/>
          </a:bodyPr>
          <a:lstStyle/>
          <a:p>
            <a:r>
              <a:rPr lang="en-US" altLang="ko-KR" sz="2400" dirty="0"/>
              <a:t>How Do We Make 802.11ac Robust? </a:t>
            </a:r>
          </a:p>
          <a:p>
            <a:pPr lvl="1"/>
            <a:r>
              <a:rPr lang="en-US" altLang="ko-KR" sz="2000" dirty="0" smtClean="0"/>
              <a:t>Technology overview </a:t>
            </a:r>
          </a:p>
          <a:p>
            <a:pPr lvl="2"/>
            <a:r>
              <a:rPr lang="en-US" altLang="ko-KR" sz="1800" dirty="0" smtClean="0"/>
              <a:t>Performing channel sounding for beam-forming: so-called explicit compressed feedback </a:t>
            </a:r>
          </a:p>
          <a:p>
            <a:pPr lvl="2"/>
            <a:r>
              <a:rPr lang="en-US" altLang="ko-KR" sz="1800" dirty="0" smtClean="0"/>
              <a:t>Wider channel bandwidths of 802.11ac</a:t>
            </a:r>
          </a:p>
          <a:p>
            <a:pPr lvl="3"/>
            <a:r>
              <a:rPr lang="en-US" altLang="ko-KR" sz="1600" dirty="0" smtClean="0"/>
              <a:t>Mandates extensions to the RTS/CTS mechanism, stronger clear-channel assessment(CCA) requirements </a:t>
            </a:r>
          </a:p>
          <a:p>
            <a:pPr lvl="3"/>
            <a:r>
              <a:rPr lang="en-US" altLang="ko-KR" sz="1600" dirty="0" smtClean="0"/>
              <a:t>New primary channel selection rules</a:t>
            </a:r>
          </a:p>
          <a:p>
            <a:pPr lvl="2"/>
            <a:r>
              <a:rPr lang="en-US" altLang="ko-KR" sz="1800" dirty="0" smtClean="0"/>
              <a:t>Multiuser MIMO </a:t>
            </a:r>
          </a:p>
          <a:p>
            <a:pPr lvl="3"/>
            <a:r>
              <a:rPr lang="en-US" altLang="ko-KR" sz="1600" dirty="0" smtClean="0"/>
              <a:t>Challenging to get right                                                                                                                                                                                             </a:t>
            </a:r>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11</a:t>
            </a:fld>
            <a:endParaRPr lang="ko-KR" altLang="en-US"/>
          </a:p>
        </p:txBody>
      </p:sp>
    </p:spTree>
    <p:extLst>
      <p:ext uri="{BB962C8B-B14F-4D97-AF65-F5344CB8AC3E}">
        <p14:creationId xmlns:p14="http://schemas.microsoft.com/office/powerpoint/2010/main" val="2319976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pic>
        <p:nvPicPr>
          <p:cNvPr id="4" name="그림 3"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817"/>
            <a:ext cx="9144000" cy="6482366"/>
          </a:xfrm>
          <a:prstGeom prst="rect">
            <a:avLst/>
          </a:prstGeom>
        </p:spPr>
      </p:pic>
      <p:sp>
        <p:nvSpPr>
          <p:cNvPr id="5" name="슬라이드 번호 개체 틀 4"/>
          <p:cNvSpPr>
            <a:spLocks noGrp="1"/>
          </p:cNvSpPr>
          <p:nvPr>
            <p:ph type="sldNum" sz="quarter" idx="12"/>
          </p:nvPr>
        </p:nvSpPr>
        <p:spPr/>
        <p:txBody>
          <a:bodyPr/>
          <a:lstStyle/>
          <a:p>
            <a:fld id="{4BEDD84E-25D4-4983-8AA1-2863C96F08D9}" type="slidenum">
              <a:rPr lang="ko-KR" altLang="en-US" smtClean="0"/>
              <a:t>12</a:t>
            </a:fld>
            <a:endParaRPr lang="ko-KR" altLang="en-US"/>
          </a:p>
        </p:txBody>
      </p:sp>
    </p:spTree>
    <p:extLst>
      <p:ext uri="{BB962C8B-B14F-4D97-AF65-F5344CB8AC3E}">
        <p14:creationId xmlns:p14="http://schemas.microsoft.com/office/powerpoint/2010/main" val="22306494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p:txBody>
          <a:bodyPr>
            <a:noAutofit/>
          </a:bodyPr>
          <a:lstStyle/>
          <a:p>
            <a:r>
              <a:rPr lang="en-US" altLang="ko-KR" sz="2400" dirty="0"/>
              <a:t>How Do We Make 802.11ac Robust? </a:t>
            </a:r>
          </a:p>
          <a:p>
            <a:pPr lvl="1"/>
            <a:r>
              <a:rPr lang="en-US" altLang="ko-KR" sz="2000" dirty="0" smtClean="0"/>
              <a:t>Difference Between 802.11ac and 802.11n </a:t>
            </a:r>
          </a:p>
          <a:p>
            <a:pPr lvl="2"/>
            <a:r>
              <a:rPr lang="en-US" altLang="ko-KR" sz="1800" dirty="0" smtClean="0"/>
              <a:t>802.11ac has </a:t>
            </a:r>
            <a:r>
              <a:rPr lang="en-US" altLang="ko-KR" sz="1800" b="1" dirty="0" smtClean="0"/>
              <a:t>avoided the battles of 802.11n </a:t>
            </a:r>
            <a:r>
              <a:rPr lang="en-US" altLang="ko-KR" sz="1800" dirty="0" smtClean="0"/>
              <a:t>and instead has focused on </a:t>
            </a:r>
            <a:r>
              <a:rPr lang="en-US" altLang="ko-KR" sz="1800" b="1" dirty="0" smtClean="0"/>
              <a:t>extending the tremendous advances </a:t>
            </a:r>
            <a:r>
              <a:rPr lang="en-US" altLang="ko-KR" sz="1800" dirty="0" smtClean="0"/>
              <a:t>made in 802.11n to deliver the next generation of speed and robustness </a:t>
            </a:r>
          </a:p>
          <a:p>
            <a:pPr lvl="2"/>
            <a:r>
              <a:rPr lang="en-US" altLang="ko-KR" sz="1800" dirty="0" smtClean="0"/>
              <a:t>802.11n pioneered aggregation through the selective use of </a:t>
            </a:r>
            <a:r>
              <a:rPr lang="en-US" altLang="ko-KR" sz="1800" b="1" dirty="0" smtClean="0"/>
              <a:t>A-MPDU</a:t>
            </a:r>
            <a:r>
              <a:rPr lang="en-US" altLang="ko-KR" sz="1800" dirty="0" smtClean="0"/>
              <a:t>, </a:t>
            </a:r>
            <a:r>
              <a:rPr lang="en-US" altLang="ko-KR" sz="1800" b="1" dirty="0" smtClean="0"/>
              <a:t>A-MSDU</a:t>
            </a:r>
            <a:r>
              <a:rPr lang="en-US" altLang="ko-KR" sz="1800" dirty="0" smtClean="0"/>
              <a:t>, and </a:t>
            </a:r>
            <a:r>
              <a:rPr lang="en-US" altLang="ko-KR" sz="1800" b="1" dirty="0" smtClean="0"/>
              <a:t>A-MPDU of</a:t>
            </a:r>
            <a:r>
              <a:rPr lang="ko-KR" altLang="en-US" sz="1800" b="1" dirty="0" smtClean="0"/>
              <a:t> </a:t>
            </a:r>
            <a:r>
              <a:rPr lang="en-US" altLang="ko-KR" sz="1800" b="1" dirty="0" smtClean="0"/>
              <a:t>A-MSDU, </a:t>
            </a:r>
            <a:r>
              <a:rPr lang="en-US" altLang="ko-KR" sz="1800" dirty="0" smtClean="0"/>
              <a:t>and 802.11ac actually requires every 802.11ac transmission to be sent as an </a:t>
            </a:r>
            <a:r>
              <a:rPr lang="en-US" altLang="ko-KR" sz="1800" b="1" dirty="0" smtClean="0"/>
              <a:t>A-MPDU aggregate</a:t>
            </a:r>
          </a:p>
          <a:p>
            <a:pPr lvl="2"/>
            <a:r>
              <a:rPr lang="en-US" altLang="ko-KR" sz="1800" dirty="0" smtClean="0"/>
              <a:t>802.11ac </a:t>
            </a:r>
            <a:r>
              <a:rPr lang="en-US" altLang="ko-KR" sz="1800" dirty="0" smtClean="0"/>
              <a:t>extends the 802.11n channel access </a:t>
            </a:r>
            <a:r>
              <a:rPr lang="en-US" altLang="ko-KR" sz="1800" dirty="0" smtClean="0"/>
              <a:t>mechanism: virtual </a:t>
            </a:r>
            <a:r>
              <a:rPr lang="en-US" altLang="ko-KR" sz="1800" dirty="0" smtClean="0"/>
              <a:t>carrier sense and </a:t>
            </a:r>
            <a:r>
              <a:rPr lang="en-US" altLang="ko-KR" sz="1800" dirty="0" err="1" smtClean="0"/>
              <a:t>backoff</a:t>
            </a:r>
            <a:r>
              <a:rPr lang="en-US" altLang="ko-KR" sz="1800" dirty="0" smtClean="0"/>
              <a:t> occur on a single 20MHz primary </a:t>
            </a:r>
            <a:r>
              <a:rPr lang="en-US" altLang="ko-KR" sz="1800" dirty="0" smtClean="0"/>
              <a:t>channel</a:t>
            </a:r>
            <a:endParaRPr lang="en-US" altLang="ko-KR" sz="1800" dirty="0"/>
          </a:p>
          <a:p>
            <a:pPr lvl="2"/>
            <a:endParaRPr lang="ko-KR" altLang="en-US" sz="1800"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13</a:t>
            </a:fld>
            <a:endParaRPr lang="ko-KR" altLang="en-US"/>
          </a:p>
        </p:txBody>
      </p:sp>
    </p:spTree>
    <p:extLst>
      <p:ext uri="{BB962C8B-B14F-4D97-AF65-F5344CB8AC3E}">
        <p14:creationId xmlns:p14="http://schemas.microsoft.com/office/powerpoint/2010/main" val="8998313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p:txBody>
          <a:bodyPr>
            <a:normAutofit/>
          </a:bodyPr>
          <a:lstStyle/>
          <a:p>
            <a:r>
              <a:rPr lang="en-US" altLang="ko-KR" sz="2400" dirty="0" smtClean="0"/>
              <a:t>A-MSDU &amp; A-MPDU </a:t>
            </a:r>
            <a:endParaRPr lang="ko-KR" altLang="en-US" sz="2400"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14</a:t>
            </a:fld>
            <a:endParaRPr lang="ko-KR" altLang="en-US"/>
          </a:p>
        </p:txBody>
      </p:sp>
      <p:pic>
        <p:nvPicPr>
          <p:cNvPr id="5" name="내용 개체 틀 3"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2204864"/>
            <a:ext cx="7571184" cy="4104651"/>
          </a:xfrm>
          <a:prstGeom prst="rect">
            <a:avLst/>
          </a:prstGeom>
        </p:spPr>
      </p:pic>
    </p:spTree>
    <p:extLst>
      <p:ext uri="{BB962C8B-B14F-4D97-AF65-F5344CB8AC3E}">
        <p14:creationId xmlns:p14="http://schemas.microsoft.com/office/powerpoint/2010/main" val="14937399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a:xfrm>
            <a:off x="457200" y="1412776"/>
            <a:ext cx="8229600" cy="4525963"/>
          </a:xfrm>
        </p:spPr>
        <p:txBody>
          <a:bodyPr>
            <a:noAutofit/>
          </a:bodyPr>
          <a:lstStyle/>
          <a:p>
            <a:r>
              <a:rPr lang="en-US" altLang="ko-KR" sz="2000" dirty="0"/>
              <a:t>How Do We Make 802.11ac Robust? </a:t>
            </a:r>
          </a:p>
          <a:p>
            <a:pPr lvl="1"/>
            <a:r>
              <a:rPr lang="en-US" altLang="ko-KR" sz="1600" dirty="0" smtClean="0"/>
              <a:t>Standards-Based </a:t>
            </a:r>
            <a:r>
              <a:rPr lang="en-US" altLang="ko-KR" sz="1600" dirty="0" err="1" smtClean="0"/>
              <a:t>Beamforming</a:t>
            </a:r>
            <a:endParaRPr lang="en-US" altLang="ko-KR" sz="1600" dirty="0" smtClean="0"/>
          </a:p>
          <a:p>
            <a:pPr lvl="2"/>
            <a:r>
              <a:rPr lang="en-US" altLang="ko-KR" sz="1400" dirty="0" smtClean="0"/>
              <a:t>Any device (with multiple antennas) can </a:t>
            </a:r>
            <a:r>
              <a:rPr lang="en-US" altLang="ko-KR" sz="1400" dirty="0" err="1" smtClean="0"/>
              <a:t>beamform</a:t>
            </a:r>
            <a:r>
              <a:rPr lang="en-US" altLang="ko-KR" sz="1400" dirty="0" smtClean="0"/>
              <a:t> to any other device at any time</a:t>
            </a:r>
          </a:p>
          <a:p>
            <a:pPr lvl="2"/>
            <a:r>
              <a:rPr lang="en-US" altLang="ko-KR" sz="1400" dirty="0" smtClean="0"/>
              <a:t>802.11ac adds the opportunity for the receiver to help the </a:t>
            </a:r>
            <a:r>
              <a:rPr lang="en-US" altLang="ko-KR" sz="1400" dirty="0" err="1" smtClean="0"/>
              <a:t>beamforming</a:t>
            </a:r>
            <a:r>
              <a:rPr lang="en-US" altLang="ko-KR" sz="1400" dirty="0" smtClean="0"/>
              <a:t> transmitter to do a better job of </a:t>
            </a:r>
            <a:r>
              <a:rPr lang="en-US" altLang="ko-KR" sz="1400" dirty="0" err="1" smtClean="0"/>
              <a:t>beamforming</a:t>
            </a:r>
            <a:r>
              <a:rPr lang="en-US" altLang="ko-KR" sz="1400" dirty="0" smtClean="0"/>
              <a:t> – </a:t>
            </a:r>
            <a:r>
              <a:rPr lang="en-US" altLang="ko-KR" sz="1400" b="1" dirty="0" smtClean="0"/>
              <a:t>“sounding” </a:t>
            </a:r>
          </a:p>
          <a:p>
            <a:pPr lvl="3"/>
            <a:r>
              <a:rPr lang="en-US" altLang="ko-KR" sz="1200" dirty="0" smtClean="0"/>
              <a:t>It enables the </a:t>
            </a:r>
            <a:r>
              <a:rPr lang="en-US" altLang="ko-KR" sz="1200" dirty="0" err="1" smtClean="0"/>
              <a:t>beamformer</a:t>
            </a:r>
            <a:r>
              <a:rPr lang="en-US" altLang="ko-KR" sz="1200" dirty="0" smtClean="0"/>
              <a:t> to precisely steer its transmitted energy toward the receiver</a:t>
            </a:r>
          </a:p>
          <a:p>
            <a:pPr lvl="3"/>
            <a:r>
              <a:rPr lang="en-US" altLang="ko-KR" sz="1200" dirty="0" smtClean="0"/>
              <a:t>802.11ac defines a single, though optional, protocol for one 802.11ac device to sound other 802.11ac devices</a:t>
            </a:r>
          </a:p>
          <a:p>
            <a:pPr lvl="2"/>
            <a:r>
              <a:rPr lang="en-US" altLang="ko-KR" sz="1400" dirty="0" smtClean="0"/>
              <a:t>A device, typically an AP, sends a “VHT Null Data Packet (NDP) Announcement” frame</a:t>
            </a:r>
          </a:p>
          <a:p>
            <a:pPr lvl="3"/>
            <a:r>
              <a:rPr lang="en-US" altLang="ko-KR" sz="1200" dirty="0" smtClean="0"/>
              <a:t>To contain the address </a:t>
            </a:r>
            <a:r>
              <a:rPr lang="en-US" altLang="ko-KR" sz="1200" b="1" dirty="0" smtClean="0"/>
              <a:t>of the AP and of the target recipients</a:t>
            </a:r>
          </a:p>
          <a:p>
            <a:pPr lvl="3"/>
            <a:r>
              <a:rPr lang="en-US" altLang="ko-KR" sz="1200" dirty="0" smtClean="0"/>
              <a:t>Immediately followed by a </a:t>
            </a:r>
            <a:r>
              <a:rPr lang="en-US" altLang="ko-KR" sz="1200" b="1" dirty="0" smtClean="0"/>
              <a:t>“VHT Null Data Packet” </a:t>
            </a:r>
            <a:r>
              <a:rPr lang="en-US" altLang="ko-KR" sz="1200" dirty="0" smtClean="0"/>
              <a:t>intended for those target recipients. Each intended recipient measures the RF channel from AP to itself using the preamble of the VHT NDP and compresses the channel</a:t>
            </a:r>
          </a:p>
          <a:p>
            <a:pPr lvl="2"/>
            <a:r>
              <a:rPr lang="en-US" altLang="ko-KR" sz="1400" b="1" dirty="0" smtClean="0"/>
              <a:t>Explicit compressed feedback (ECFB) </a:t>
            </a:r>
            <a:r>
              <a:rPr lang="en-US" altLang="ko-KR" sz="1400" dirty="0" smtClean="0"/>
              <a:t>is known to provide the most precise estimate of the channel that takes into account all the imperfections at transmitter and receiver </a:t>
            </a:r>
          </a:p>
          <a:p>
            <a:pPr lvl="3"/>
            <a:r>
              <a:rPr lang="en-US" altLang="ko-KR" sz="1200" dirty="0" smtClean="0"/>
              <a:t>ECFB comes with </a:t>
            </a:r>
            <a:r>
              <a:rPr lang="en-US" altLang="ko-KR" sz="1200" b="1" dirty="0" smtClean="0"/>
              <a:t>a lot of overhead</a:t>
            </a:r>
            <a:r>
              <a:rPr lang="en-US" altLang="ko-KR" sz="1200" dirty="0" smtClean="0"/>
              <a:t>: the VHT NDP Announcement frame, the VHT NDP itself, and the frame carrying the compressed feedback</a:t>
            </a:r>
          </a:p>
          <a:p>
            <a:pPr lvl="3"/>
            <a:r>
              <a:rPr lang="en-US" altLang="ko-KR" sz="1200" dirty="0" smtClean="0"/>
              <a:t>For an AP with 4 antennas, the compressed feedback varies </a:t>
            </a:r>
            <a:r>
              <a:rPr lang="en-US" altLang="ko-KR" sz="1200" b="1" dirty="0" smtClean="0"/>
              <a:t>from 180 to 1800 bytes, </a:t>
            </a:r>
            <a:r>
              <a:rPr lang="en-US" altLang="ko-KR" sz="1200" dirty="0" smtClean="0"/>
              <a:t>depending on the number of client antennas and level of compression</a:t>
            </a:r>
          </a:p>
          <a:p>
            <a:pPr lvl="3"/>
            <a:r>
              <a:rPr lang="en-US" altLang="ko-KR" sz="1200" dirty="0" smtClean="0"/>
              <a:t>Sounding just one single-antennas 80 MHz client takes about </a:t>
            </a:r>
            <a:r>
              <a:rPr lang="en-US" altLang="ko-KR" sz="1200" b="1" dirty="0" smtClean="0"/>
              <a:t>250 microseconds</a:t>
            </a:r>
            <a:endParaRPr lang="ko-KR" altLang="en-US" sz="1200" b="1"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15</a:t>
            </a:fld>
            <a:endParaRPr lang="ko-KR" altLang="en-US"/>
          </a:p>
        </p:txBody>
      </p:sp>
    </p:spTree>
    <p:extLst>
      <p:ext uri="{BB962C8B-B14F-4D97-AF65-F5344CB8AC3E}">
        <p14:creationId xmlns:p14="http://schemas.microsoft.com/office/powerpoint/2010/main" val="41969441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a:xfrm>
            <a:off x="457200" y="1484784"/>
            <a:ext cx="8229600" cy="4525963"/>
          </a:xfrm>
        </p:spPr>
        <p:txBody>
          <a:bodyPr>
            <a:normAutofit/>
          </a:bodyPr>
          <a:lstStyle/>
          <a:p>
            <a:r>
              <a:rPr lang="en-US" altLang="ko-KR" sz="2000" dirty="0" smtClean="0"/>
              <a:t>IMPLICIT AND EXPLICIT FEEDBACK FOR BEAMFORMING</a:t>
            </a:r>
            <a:endParaRPr lang="en-US" altLang="ko-KR" sz="2000" dirty="0"/>
          </a:p>
          <a:p>
            <a:endParaRPr lang="ko-KR" altLang="en-US" sz="2000"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16</a:t>
            </a:fld>
            <a:endParaRPr lang="ko-KR" altLang="en-US"/>
          </a:p>
        </p:txBody>
      </p:sp>
      <p:pic>
        <p:nvPicPr>
          <p:cNvPr id="5" name="내용 개체 틀 3"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2060848"/>
            <a:ext cx="6696744" cy="2309421"/>
          </a:xfrm>
          <a:prstGeom prst="rect">
            <a:avLst/>
          </a:prstGeom>
        </p:spPr>
      </p:pic>
      <p:pic>
        <p:nvPicPr>
          <p:cNvPr id="6" name="그림 5"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4370269"/>
            <a:ext cx="7775848" cy="2094745"/>
          </a:xfrm>
          <a:prstGeom prst="rect">
            <a:avLst/>
          </a:prstGeom>
        </p:spPr>
      </p:pic>
    </p:spTree>
    <p:extLst>
      <p:ext uri="{BB962C8B-B14F-4D97-AF65-F5344CB8AC3E}">
        <p14:creationId xmlns:p14="http://schemas.microsoft.com/office/powerpoint/2010/main" val="1798307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a:xfrm>
            <a:off x="457200" y="1600200"/>
            <a:ext cx="8291264" cy="4525963"/>
          </a:xfrm>
        </p:spPr>
        <p:txBody>
          <a:bodyPr>
            <a:noAutofit/>
          </a:bodyPr>
          <a:lstStyle/>
          <a:p>
            <a:r>
              <a:rPr lang="en-US" altLang="ko-KR" sz="2000" dirty="0"/>
              <a:t>How Do We Make 802.11ac Robust? </a:t>
            </a:r>
          </a:p>
          <a:p>
            <a:pPr lvl="1"/>
            <a:r>
              <a:rPr lang="en-US" altLang="ko-KR" sz="1800" dirty="0" smtClean="0"/>
              <a:t>RTS/CTS with Bandwidth Indication </a:t>
            </a:r>
          </a:p>
          <a:p>
            <a:pPr lvl="2"/>
            <a:r>
              <a:rPr lang="en-US" altLang="ko-KR" sz="1600" dirty="0" smtClean="0"/>
              <a:t>802.11ac AP operating on 80 MHz (or 160 MHz) should still be capable of allowing 802.11a or 802.11n clients </a:t>
            </a:r>
          </a:p>
          <a:p>
            <a:pPr lvl="2"/>
            <a:r>
              <a:rPr lang="en-US" altLang="ko-KR" sz="1600" dirty="0" smtClean="0"/>
              <a:t>Beacons are sent on one 20</a:t>
            </a:r>
            <a:r>
              <a:rPr lang="ko-KR" altLang="en-US" sz="1600" dirty="0"/>
              <a:t> </a:t>
            </a:r>
            <a:r>
              <a:rPr lang="en-US" altLang="ko-KR" sz="1600" dirty="0" smtClean="0"/>
              <a:t>MHz channel, known as primary channel, within that 80 MHz </a:t>
            </a:r>
          </a:p>
          <a:p>
            <a:pPr lvl="2"/>
            <a:r>
              <a:rPr lang="en-US" altLang="ko-KR" sz="1600" dirty="0" smtClean="0"/>
              <a:t>AP and all clients associated to the AP receive and process every transmission </a:t>
            </a:r>
          </a:p>
          <a:p>
            <a:pPr lvl="3"/>
            <a:r>
              <a:rPr lang="en-US" altLang="ko-KR" sz="1400" dirty="0"/>
              <a:t>O</a:t>
            </a:r>
            <a:r>
              <a:rPr lang="en-US" altLang="ko-KR" sz="1400" dirty="0" smtClean="0"/>
              <a:t>verlaps this primary channel </a:t>
            </a:r>
          </a:p>
          <a:p>
            <a:pPr lvl="3"/>
            <a:r>
              <a:rPr lang="en-US" altLang="ko-KR" sz="1400" dirty="0" smtClean="0"/>
              <a:t>Extract virtual carrier sense from the frames they can decode </a:t>
            </a:r>
          </a:p>
          <a:p>
            <a:pPr lvl="2"/>
            <a:r>
              <a:rPr lang="en-US" altLang="ko-KR" sz="1600" dirty="0" smtClean="0"/>
              <a:t>AP could be nearby other uncoordinated APs</a:t>
            </a:r>
          </a:p>
          <a:p>
            <a:pPr lvl="3"/>
            <a:r>
              <a:rPr lang="en-US" altLang="ko-KR" sz="1400" dirty="0" smtClean="0"/>
              <a:t>APs could be preexisting 802.11a or 802.11n APs, and their primary channels could be any 20 MHz within the 80 MHz of the 802.11ac AP</a:t>
            </a:r>
          </a:p>
          <a:p>
            <a:pPr lvl="4"/>
            <a:r>
              <a:rPr lang="en-US" altLang="ko-KR" sz="1400" dirty="0" smtClean="0"/>
              <a:t>Different APs and their associated clients have a different virtual carrier sense , so can transmit at different times on the different </a:t>
            </a:r>
            <a:r>
              <a:rPr lang="en-US" altLang="ko-KR" sz="1400" dirty="0" err="1" smtClean="0"/>
              <a:t>subchannels</a:t>
            </a:r>
            <a:r>
              <a:rPr lang="en-US" altLang="ko-KR" sz="1400" dirty="0" smtClean="0"/>
              <a:t>, including overlapping time </a:t>
            </a:r>
          </a:p>
          <a:p>
            <a:pPr marL="1828800" lvl="4" indent="0">
              <a:buNone/>
            </a:pPr>
            <a:r>
              <a:rPr lang="en-US" altLang="ko-KR" sz="1400" b="1" dirty="0" smtClean="0">
                <a:sym typeface="Wingdings" pitchFamily="2" charset="2"/>
              </a:rPr>
              <a:t> Defines an enhanced RTS/CTS </a:t>
            </a:r>
            <a:endParaRPr lang="en-US" altLang="ko-KR" sz="1400" b="1" dirty="0" smtClean="0"/>
          </a:p>
          <a:p>
            <a:pPr lvl="2"/>
            <a:endParaRPr lang="ko-KR" altLang="en-US" sz="1200"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17</a:t>
            </a:fld>
            <a:endParaRPr lang="ko-KR" altLang="en-US"/>
          </a:p>
        </p:txBody>
      </p:sp>
    </p:spTree>
    <p:extLst>
      <p:ext uri="{BB962C8B-B14F-4D97-AF65-F5344CB8AC3E}">
        <p14:creationId xmlns:p14="http://schemas.microsoft.com/office/powerpoint/2010/main" val="33917558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a:xfrm>
            <a:off x="457200" y="1484784"/>
            <a:ext cx="8229600" cy="4525963"/>
          </a:xfrm>
        </p:spPr>
        <p:txBody>
          <a:bodyPr>
            <a:normAutofit/>
          </a:bodyPr>
          <a:lstStyle/>
          <a:p>
            <a:r>
              <a:rPr lang="en-US" altLang="ko-KR" sz="2400" dirty="0"/>
              <a:t>How Do We Make 802.11ac Robust? </a:t>
            </a:r>
            <a:endParaRPr lang="en-US" altLang="ko-KR" sz="2400" dirty="0" smtClean="0"/>
          </a:p>
          <a:p>
            <a:pPr lvl="1"/>
            <a:r>
              <a:rPr lang="en-US" altLang="ko-KR" sz="2000" dirty="0" smtClean="0"/>
              <a:t>RTS/CTS with Bandwidth </a:t>
            </a:r>
            <a:r>
              <a:rPr lang="en-US" altLang="ko-KR" sz="2000" dirty="0"/>
              <a:t>Indication </a:t>
            </a:r>
          </a:p>
          <a:p>
            <a:pPr lvl="1"/>
            <a:endParaRPr lang="ko-KR" altLang="en-US" sz="2000" dirty="0"/>
          </a:p>
        </p:txBody>
      </p:sp>
      <p:pic>
        <p:nvPicPr>
          <p:cNvPr id="4" name="내용 개체 틀 3"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2332037"/>
            <a:ext cx="4579524" cy="4525963"/>
          </a:xfrm>
          <a:prstGeom prst="rect">
            <a:avLst/>
          </a:prstGeom>
        </p:spPr>
      </p:pic>
      <p:sp>
        <p:nvSpPr>
          <p:cNvPr id="5" name="TextBox 4"/>
          <p:cNvSpPr txBox="1"/>
          <p:nvPr/>
        </p:nvSpPr>
        <p:spPr>
          <a:xfrm>
            <a:off x="5364088" y="2708920"/>
            <a:ext cx="3779912" cy="3323987"/>
          </a:xfrm>
          <a:prstGeom prst="rect">
            <a:avLst/>
          </a:prstGeom>
          <a:noFill/>
        </p:spPr>
        <p:txBody>
          <a:bodyPr wrap="square" rtlCol="0">
            <a:spAutoFit/>
          </a:bodyPr>
          <a:lstStyle/>
          <a:p>
            <a:pPr marL="285750" indent="-285750">
              <a:buFont typeface="Arial" pitchFamily="34" charset="0"/>
              <a:buChar char="•"/>
            </a:pPr>
            <a:r>
              <a:rPr lang="en-US" altLang="ko-KR" sz="1500" dirty="0" smtClean="0"/>
              <a:t>RTS/CTS can be used to find when channel bandwidth is clear and how much</a:t>
            </a:r>
          </a:p>
          <a:p>
            <a:pPr marL="285750" indent="-285750">
              <a:buFont typeface="Arial" pitchFamily="34" charset="0"/>
              <a:buChar char="•"/>
            </a:pPr>
            <a:r>
              <a:rPr lang="en-US" altLang="ko-KR" sz="1500" dirty="0" smtClean="0"/>
              <a:t>RTS is normally sent in an 802.11a PPDU frame format </a:t>
            </a:r>
          </a:p>
          <a:p>
            <a:pPr marL="285750" indent="-285750">
              <a:buFont typeface="Arial" pitchFamily="34" charset="0"/>
              <a:buChar char="•"/>
            </a:pPr>
            <a:r>
              <a:rPr lang="en-US" altLang="ko-KR" sz="1500" dirty="0" smtClean="0"/>
              <a:t>Basic 802.11a transmission, which is 20 MHz wide, is replicated another three times to fill the 80 MHz (or</a:t>
            </a:r>
            <a:r>
              <a:rPr lang="ko-KR" altLang="en-US" sz="1500" dirty="0" smtClean="0"/>
              <a:t> </a:t>
            </a:r>
            <a:r>
              <a:rPr lang="en-US" altLang="ko-KR" sz="1500" dirty="0" smtClean="0"/>
              <a:t>another seven times to fill 160 MHz)</a:t>
            </a:r>
          </a:p>
          <a:p>
            <a:pPr marL="285750" indent="-285750">
              <a:buFont typeface="Arial" pitchFamily="34" charset="0"/>
              <a:buChar char="•"/>
            </a:pPr>
            <a:r>
              <a:rPr lang="en-US" altLang="ko-KR" sz="1500" dirty="0" smtClean="0"/>
              <a:t>Every nearby device receives an RTS that device can understand on its primary channel </a:t>
            </a:r>
          </a:p>
          <a:p>
            <a:pPr marL="285750" indent="-285750">
              <a:buFont typeface="Arial" pitchFamily="34" charset="0"/>
              <a:buChar char="•"/>
            </a:pPr>
            <a:r>
              <a:rPr lang="en-US" altLang="ko-KR" sz="1500" dirty="0" smtClean="0"/>
              <a:t>Every device hears the RTS has its virtual carrier sense set to busy </a:t>
            </a:r>
            <a:endParaRPr lang="ko-KR" altLang="en-US" sz="1500" dirty="0"/>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18</a:t>
            </a:fld>
            <a:endParaRPr lang="ko-KR" altLang="en-US"/>
          </a:p>
        </p:txBody>
      </p:sp>
    </p:spTree>
    <p:extLst>
      <p:ext uri="{BB962C8B-B14F-4D97-AF65-F5344CB8AC3E}">
        <p14:creationId xmlns:p14="http://schemas.microsoft.com/office/powerpoint/2010/main" val="1316062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a:xfrm>
            <a:off x="457200" y="1340768"/>
            <a:ext cx="8229600" cy="4525963"/>
          </a:xfrm>
        </p:spPr>
        <p:txBody>
          <a:bodyPr>
            <a:normAutofit/>
          </a:bodyPr>
          <a:lstStyle/>
          <a:p>
            <a:r>
              <a:rPr lang="en-US" altLang="ko-KR" sz="2400" dirty="0"/>
              <a:t>How Do We Make 802.11ac Robust</a:t>
            </a:r>
            <a:r>
              <a:rPr lang="en-US" altLang="ko-KR" sz="2400" dirty="0" smtClean="0"/>
              <a:t>?</a:t>
            </a:r>
          </a:p>
          <a:p>
            <a:pPr lvl="1"/>
            <a:r>
              <a:rPr lang="en-US" altLang="ko-KR" sz="2000" dirty="0" smtClean="0"/>
              <a:t>Channelization and 80+80 MHz (number of channels) </a:t>
            </a:r>
            <a:endParaRPr lang="ko-KR" altLang="en-US" sz="2000" dirty="0"/>
          </a:p>
        </p:txBody>
      </p:sp>
      <p:pic>
        <p:nvPicPr>
          <p:cNvPr id="4" name="내용 개체 틀 3"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750" y="2204863"/>
            <a:ext cx="6230546" cy="4525963"/>
          </a:xfrm>
          <a:prstGeom prst="rect">
            <a:avLst/>
          </a:prstGeom>
        </p:spPr>
      </p:pic>
      <p:sp>
        <p:nvSpPr>
          <p:cNvPr id="6" name="TextBox 5"/>
          <p:cNvSpPr txBox="1"/>
          <p:nvPr/>
        </p:nvSpPr>
        <p:spPr>
          <a:xfrm>
            <a:off x="6084168" y="3699029"/>
            <a:ext cx="2952328" cy="954107"/>
          </a:xfrm>
          <a:prstGeom prst="rect">
            <a:avLst/>
          </a:prstGeom>
          <a:noFill/>
        </p:spPr>
        <p:txBody>
          <a:bodyPr wrap="square" rtlCol="0">
            <a:spAutoFit/>
          </a:bodyPr>
          <a:lstStyle/>
          <a:p>
            <a:pPr marL="285750" indent="-285750">
              <a:buFont typeface="Arial" pitchFamily="34" charset="0"/>
              <a:buChar char="•"/>
            </a:pPr>
            <a:r>
              <a:rPr lang="en-US" altLang="ko-KR" sz="1400" dirty="0" smtClean="0"/>
              <a:t>20 to 25 20 MHz channels </a:t>
            </a:r>
          </a:p>
          <a:p>
            <a:pPr marL="285750" indent="-285750">
              <a:buFont typeface="Arial" pitchFamily="34" charset="0"/>
              <a:buChar char="•"/>
            </a:pPr>
            <a:r>
              <a:rPr lang="en-US" altLang="ko-KR" sz="1400" dirty="0" smtClean="0"/>
              <a:t>8 to 12 40 MHz channels </a:t>
            </a:r>
          </a:p>
          <a:p>
            <a:pPr marL="285750" indent="-285750">
              <a:buFont typeface="Arial" pitchFamily="34" charset="0"/>
              <a:buChar char="•"/>
            </a:pPr>
            <a:r>
              <a:rPr lang="en-US" altLang="ko-KR" sz="1400" dirty="0" smtClean="0"/>
              <a:t>4 to 6 80 MHz channels </a:t>
            </a:r>
          </a:p>
          <a:p>
            <a:pPr marL="285750" indent="-285750">
              <a:buFont typeface="Arial" pitchFamily="34" charset="0"/>
              <a:buChar char="•"/>
            </a:pPr>
            <a:r>
              <a:rPr lang="en-US" altLang="ko-KR" sz="1400" dirty="0" smtClean="0"/>
              <a:t>1 or 2 160 MHz channels</a:t>
            </a:r>
            <a:endParaRPr lang="ko-KR" altLang="en-US" sz="1400" dirty="0"/>
          </a:p>
        </p:txBody>
      </p:sp>
      <p:sp>
        <p:nvSpPr>
          <p:cNvPr id="5" name="슬라이드 번호 개체 틀 4"/>
          <p:cNvSpPr>
            <a:spLocks noGrp="1"/>
          </p:cNvSpPr>
          <p:nvPr>
            <p:ph type="sldNum" sz="quarter" idx="12"/>
          </p:nvPr>
        </p:nvSpPr>
        <p:spPr/>
        <p:txBody>
          <a:bodyPr/>
          <a:lstStyle/>
          <a:p>
            <a:fld id="{4BEDD84E-25D4-4983-8AA1-2863C96F08D9}" type="slidenum">
              <a:rPr lang="ko-KR" altLang="en-US" smtClean="0"/>
              <a:t>19</a:t>
            </a:fld>
            <a:endParaRPr lang="ko-KR" altLang="en-US"/>
          </a:p>
        </p:txBody>
      </p:sp>
    </p:spTree>
    <p:extLst>
      <p:ext uri="{BB962C8B-B14F-4D97-AF65-F5344CB8AC3E}">
        <p14:creationId xmlns:p14="http://schemas.microsoft.com/office/powerpoint/2010/main" val="42022673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a:xfrm>
            <a:off x="457200" y="1340768"/>
            <a:ext cx="8229600" cy="4525963"/>
          </a:xfrm>
        </p:spPr>
        <p:txBody>
          <a:bodyPr>
            <a:normAutofit/>
          </a:bodyPr>
          <a:lstStyle/>
          <a:p>
            <a:r>
              <a:rPr lang="en-US" altLang="ko-KR" sz="2400" dirty="0"/>
              <a:t>How Do We Make 802.11ac Robust</a:t>
            </a:r>
            <a:r>
              <a:rPr lang="en-US" altLang="ko-KR" sz="2400" dirty="0" smtClean="0"/>
              <a:t>?</a:t>
            </a:r>
          </a:p>
          <a:p>
            <a:pPr lvl="1"/>
            <a:r>
              <a:rPr lang="en-US" altLang="ko-KR" sz="2000" dirty="0" smtClean="0"/>
              <a:t>Radio Resource Management</a:t>
            </a:r>
          </a:p>
          <a:p>
            <a:pPr lvl="2"/>
            <a:r>
              <a:rPr lang="en-US" altLang="ko-KR" sz="1800" dirty="0" smtClean="0"/>
              <a:t>Complicated task</a:t>
            </a:r>
          </a:p>
          <a:p>
            <a:pPr lvl="2"/>
            <a:r>
              <a:rPr lang="en-US" altLang="ko-KR" sz="1800" dirty="0" smtClean="0"/>
              <a:t>Avoid channels with radar (if present)</a:t>
            </a:r>
          </a:p>
          <a:p>
            <a:pPr lvl="2"/>
            <a:r>
              <a:rPr lang="en-US" altLang="ko-KR" sz="1800" dirty="0" smtClean="0"/>
              <a:t>Tend </a:t>
            </a:r>
            <a:r>
              <a:rPr lang="en-US" altLang="ko-KR" sz="1800" dirty="0" smtClean="0"/>
              <a:t>to avoid a channel that overlaps with other 20, 40, 80, 160, or 80+80 MHz Aps nearby</a:t>
            </a:r>
          </a:p>
          <a:p>
            <a:pPr lvl="2"/>
            <a:endParaRPr lang="en-US" altLang="ko-KR" sz="1800" dirty="0"/>
          </a:p>
          <a:p>
            <a:endParaRPr lang="ko-KR" altLang="en-US" sz="2400"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20</a:t>
            </a:fld>
            <a:endParaRPr lang="ko-KR" altLang="en-US"/>
          </a:p>
        </p:txBody>
      </p:sp>
      <p:pic>
        <p:nvPicPr>
          <p:cNvPr id="5" name="내용 개체 틀 3"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7977" y="3461617"/>
            <a:ext cx="4986023" cy="2870031"/>
          </a:xfrm>
          <a:prstGeom prst="rect">
            <a:avLst/>
          </a:prstGeom>
        </p:spPr>
      </p:pic>
      <p:pic>
        <p:nvPicPr>
          <p:cNvPr id="6" name="내용 개체 틀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23" y="4464585"/>
            <a:ext cx="4096899" cy="1867063"/>
          </a:xfrm>
          <a:prstGeom prst="rect">
            <a:avLst/>
          </a:prstGeom>
        </p:spPr>
      </p:pic>
    </p:spTree>
    <p:extLst>
      <p:ext uri="{BB962C8B-B14F-4D97-AF65-F5344CB8AC3E}">
        <p14:creationId xmlns:p14="http://schemas.microsoft.com/office/powerpoint/2010/main" val="39430194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p:txBody>
          <a:bodyPr>
            <a:normAutofit/>
          </a:bodyPr>
          <a:lstStyle/>
          <a:p>
            <a:r>
              <a:rPr lang="en-US" altLang="ko-KR" sz="2400" dirty="0"/>
              <a:t>How Do We Make 802.11ac Robust</a:t>
            </a:r>
            <a:r>
              <a:rPr lang="en-US" altLang="ko-KR" sz="2400" dirty="0" smtClean="0"/>
              <a:t>?</a:t>
            </a:r>
          </a:p>
          <a:p>
            <a:pPr lvl="1"/>
            <a:r>
              <a:rPr lang="en-US" altLang="ko-KR" sz="2000" dirty="0" smtClean="0"/>
              <a:t>Rate at Range </a:t>
            </a:r>
            <a:endParaRPr lang="en-US" altLang="ko-KR" sz="2000" dirty="0"/>
          </a:p>
          <a:p>
            <a:endParaRPr lang="ko-KR" altLang="en-US" sz="2400" dirty="0"/>
          </a:p>
        </p:txBody>
      </p:sp>
      <p:pic>
        <p:nvPicPr>
          <p:cNvPr id="4" name="내용 개체 틀 3"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2564903"/>
            <a:ext cx="7256218" cy="4165923"/>
          </a:xfrm>
          <a:prstGeom prst="rect">
            <a:avLst/>
          </a:prstGeom>
        </p:spPr>
      </p:pic>
      <p:sp>
        <p:nvSpPr>
          <p:cNvPr id="5" name="슬라이드 번호 개체 틀 4"/>
          <p:cNvSpPr>
            <a:spLocks noGrp="1"/>
          </p:cNvSpPr>
          <p:nvPr>
            <p:ph type="sldNum" sz="quarter" idx="12"/>
          </p:nvPr>
        </p:nvSpPr>
        <p:spPr/>
        <p:txBody>
          <a:bodyPr/>
          <a:lstStyle/>
          <a:p>
            <a:fld id="{4BEDD84E-25D4-4983-8AA1-2863C96F08D9}" type="slidenum">
              <a:rPr lang="ko-KR" altLang="en-US" smtClean="0"/>
              <a:t>21</a:t>
            </a:fld>
            <a:endParaRPr lang="ko-KR" altLang="en-US"/>
          </a:p>
        </p:txBody>
      </p:sp>
    </p:spTree>
    <p:extLst>
      <p:ext uri="{BB962C8B-B14F-4D97-AF65-F5344CB8AC3E}">
        <p14:creationId xmlns:p14="http://schemas.microsoft.com/office/powerpoint/2010/main" val="4279091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What Is 802. 11ac?</a:t>
            </a:r>
            <a:endParaRPr lang="ko-KR" altLang="en-US" dirty="0"/>
          </a:p>
        </p:txBody>
      </p:sp>
      <p:sp>
        <p:nvSpPr>
          <p:cNvPr id="3" name="내용 개체 틀 2"/>
          <p:cNvSpPr>
            <a:spLocks noGrp="1"/>
          </p:cNvSpPr>
          <p:nvPr>
            <p:ph idx="1"/>
          </p:nvPr>
        </p:nvSpPr>
        <p:spPr>
          <a:xfrm>
            <a:off x="457200" y="1196752"/>
            <a:ext cx="8229600" cy="4525963"/>
          </a:xfrm>
        </p:spPr>
        <p:txBody>
          <a:bodyPr>
            <a:normAutofit/>
          </a:bodyPr>
          <a:lstStyle/>
          <a:p>
            <a:r>
              <a:rPr lang="en-US" altLang="ko-KR" sz="2400" dirty="0"/>
              <a:t>How Do We Make 802.11ac Robust?</a:t>
            </a:r>
          </a:p>
          <a:p>
            <a:pPr lvl="1"/>
            <a:r>
              <a:rPr lang="en-US" altLang="ko-KR" sz="2000" dirty="0" smtClean="0"/>
              <a:t>MU-MIMO</a:t>
            </a:r>
          </a:p>
          <a:p>
            <a:pPr lvl="2"/>
            <a:r>
              <a:rPr lang="en-US" altLang="ko-KR" sz="1800" dirty="0" smtClean="0"/>
              <a:t>802.11n – </a:t>
            </a:r>
            <a:r>
              <a:rPr lang="en-US" altLang="ko-KR" sz="1800" dirty="0"/>
              <a:t>A</a:t>
            </a:r>
            <a:r>
              <a:rPr lang="en-US" altLang="ko-KR" sz="1800" dirty="0" smtClean="0"/>
              <a:t> device can transmit multiple spatial streams at once, but only directed to a single address (SU-MIMO)</a:t>
            </a:r>
          </a:p>
          <a:p>
            <a:pPr lvl="2"/>
            <a:r>
              <a:rPr lang="en-US" altLang="ko-KR" sz="1800" dirty="0" smtClean="0"/>
              <a:t>802.11ac – An AP is able to use its antenna resources to transmit </a:t>
            </a:r>
            <a:r>
              <a:rPr lang="en-US" altLang="ko-KR" sz="1800" b="1" dirty="0" smtClean="0"/>
              <a:t>multiple frames to different clients</a:t>
            </a:r>
            <a:r>
              <a:rPr lang="en-US" altLang="ko-KR" sz="1800" dirty="0" smtClean="0"/>
              <a:t>, all at the same time and over the same frequency spectrum</a:t>
            </a:r>
            <a:endParaRPr lang="ko-KR" altLang="en-US" sz="1800" dirty="0"/>
          </a:p>
        </p:txBody>
      </p:sp>
      <p:pic>
        <p:nvPicPr>
          <p:cNvPr id="5" name="내용 개체 틀 3" descr="화면 캡처"/>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6767" y="3614790"/>
            <a:ext cx="4748290" cy="3200746"/>
          </a:xfrm>
          <a:prstGeom prst="rect">
            <a:avLst/>
          </a:prstGeom>
        </p:spPr>
      </p:pic>
      <p:sp>
        <p:nvSpPr>
          <p:cNvPr id="4" name="TextBox 3"/>
          <p:cNvSpPr txBox="1"/>
          <p:nvPr/>
        </p:nvSpPr>
        <p:spPr>
          <a:xfrm>
            <a:off x="5854996" y="4550478"/>
            <a:ext cx="3285265" cy="1077218"/>
          </a:xfrm>
          <a:prstGeom prst="rect">
            <a:avLst/>
          </a:prstGeom>
          <a:noFill/>
        </p:spPr>
        <p:txBody>
          <a:bodyPr wrap="square" rtlCol="0">
            <a:spAutoFit/>
          </a:bodyPr>
          <a:lstStyle/>
          <a:p>
            <a:r>
              <a:rPr lang="en-US" altLang="ko-KR" sz="1600" b="1" dirty="0" smtClean="0"/>
              <a:t>“null steering” </a:t>
            </a:r>
          </a:p>
          <a:p>
            <a:r>
              <a:rPr lang="en-US" altLang="ko-KR" sz="1600" dirty="0"/>
              <a:t> </a:t>
            </a:r>
            <a:r>
              <a:rPr lang="en-US" altLang="ko-KR" sz="1600" dirty="0" smtClean="0"/>
              <a:t>- AP minimize the energy for user 1 in the direction of user 2 and user 3 </a:t>
            </a:r>
            <a:endParaRPr lang="ko-KR" altLang="en-US" sz="1600" dirty="0"/>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22</a:t>
            </a:fld>
            <a:endParaRPr lang="ko-KR" altLang="en-US"/>
          </a:p>
        </p:txBody>
      </p:sp>
    </p:spTree>
    <p:extLst>
      <p:ext uri="{BB962C8B-B14F-4D97-AF65-F5344CB8AC3E}">
        <p14:creationId xmlns:p14="http://schemas.microsoft.com/office/powerpoint/2010/main" val="1471069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Summary</a:t>
            </a:r>
            <a:endParaRPr lang="ko-KR" altLang="en-US" dirty="0"/>
          </a:p>
        </p:txBody>
      </p:sp>
      <p:sp>
        <p:nvSpPr>
          <p:cNvPr id="3" name="내용 개체 틀 2"/>
          <p:cNvSpPr>
            <a:spLocks noGrp="1"/>
          </p:cNvSpPr>
          <p:nvPr>
            <p:ph idx="1"/>
          </p:nvPr>
        </p:nvSpPr>
        <p:spPr/>
        <p:txBody>
          <a:bodyPr>
            <a:normAutofit/>
          </a:bodyPr>
          <a:lstStyle/>
          <a:p>
            <a:r>
              <a:rPr lang="en-US" altLang="ko-KR" sz="2400" dirty="0" smtClean="0"/>
              <a:t>802.11ac is an improved version of 802.11n offering higher speeds over wider bandwidths</a:t>
            </a:r>
          </a:p>
          <a:p>
            <a:endParaRPr lang="en-US" altLang="ko-KR" sz="2400" dirty="0" smtClean="0"/>
          </a:p>
          <a:p>
            <a:r>
              <a:rPr lang="en-US" altLang="ko-KR" sz="2400" dirty="0" smtClean="0"/>
              <a:t>802.11ac is worth having when it is available, and especially when the client mix converges to being dominated by 802.11ac devices</a:t>
            </a:r>
          </a:p>
          <a:p>
            <a:endParaRPr lang="en-US" altLang="ko-KR" sz="2400" dirty="0" smtClean="0"/>
          </a:p>
          <a:p>
            <a:r>
              <a:rPr lang="en-US" altLang="ko-KR" sz="2400" dirty="0" smtClean="0"/>
              <a:t>IT administrators looking to invest in wireless LANs in the near term should strongly consider 802.11n APs that are field upgradable to 802.11ac </a:t>
            </a:r>
            <a:endParaRPr lang="ko-KR" altLang="en-US" sz="2400"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23</a:t>
            </a:fld>
            <a:endParaRPr lang="ko-KR" altLang="en-US"/>
          </a:p>
        </p:txBody>
      </p:sp>
    </p:spTree>
    <p:extLst>
      <p:ext uri="{BB962C8B-B14F-4D97-AF65-F5344CB8AC3E}">
        <p14:creationId xmlns:p14="http://schemas.microsoft.com/office/powerpoint/2010/main" val="39970638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45790</TotalTime>
  <Words>1560</Words>
  <Application>Microsoft Office PowerPoint</Application>
  <PresentationFormat>화면 슬라이드 쇼(4:3)</PresentationFormat>
  <Paragraphs>173</Paragraphs>
  <Slides>23</Slides>
  <Notes>0</Notes>
  <HiddenSlides>0</HiddenSlides>
  <MMClips>0</MMClips>
  <ScaleCrop>false</ScaleCrop>
  <HeadingPairs>
    <vt:vector size="4" baseType="variant">
      <vt:variant>
        <vt:lpstr>테마</vt:lpstr>
      </vt:variant>
      <vt:variant>
        <vt:i4>1</vt:i4>
      </vt:variant>
      <vt:variant>
        <vt:lpstr>슬라이드 제목</vt:lpstr>
      </vt:variant>
      <vt:variant>
        <vt:i4>23</vt:i4>
      </vt:variant>
    </vt:vector>
  </HeadingPairs>
  <TitlesOfParts>
    <vt:vector size="24" baseType="lpstr">
      <vt:lpstr>Office 테마</vt:lpstr>
      <vt:lpstr>802.11ac: The Fifth  Generation of Wi-Fi Technical White Paper </vt:lpstr>
      <vt:lpstr>Contents</vt:lpstr>
      <vt:lpstr>Introduction</vt:lpstr>
      <vt:lpstr>What Is 802. 11ac?</vt:lpstr>
      <vt:lpstr>What Is 802. 11ac?</vt:lpstr>
      <vt:lpstr>What Is 802. 11ac?</vt:lpstr>
      <vt:lpstr>What Is 802. 11ac?</vt:lpstr>
      <vt:lpstr>What Is 802. 11ac?</vt:lpstr>
      <vt:lpstr>PowerPoint 프레젠테이션</vt:lpstr>
      <vt:lpstr>What Is 802. 11ac?</vt:lpstr>
      <vt:lpstr>What Is 802. 11ac?</vt:lpstr>
      <vt:lpstr>PowerPoint 프레젠테이션</vt:lpstr>
      <vt:lpstr>What Is 802. 11ac?</vt:lpstr>
      <vt:lpstr>What Is 802. 11ac?</vt:lpstr>
      <vt:lpstr>What Is 802. 11ac?</vt:lpstr>
      <vt:lpstr>What Is 802. 11ac?</vt:lpstr>
      <vt:lpstr>What Is 802. 11ac?</vt:lpstr>
      <vt:lpstr>What Is 802. 11ac?</vt:lpstr>
      <vt:lpstr>What Is 802. 11ac?</vt:lpstr>
      <vt:lpstr>What Is 802. 11ac?</vt:lpstr>
      <vt:lpstr>What Is 802. 11ac?</vt:lpstr>
      <vt:lpstr>What Is 802. 11ac?</vt:lpstr>
      <vt:lpstr>Summary</vt:lpstr>
    </vt:vector>
  </TitlesOfParts>
  <Company>R&amp;D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802.11ac: The Fifth  Generation of Wi-Fi Technical White Paper</dc:title>
  <dc:creator>Microsoft Corporation</dc:creator>
  <cp:lastModifiedBy>Yang</cp:lastModifiedBy>
  <cp:revision>170</cp:revision>
  <cp:lastPrinted>2015-01-02T01:28:54Z</cp:lastPrinted>
  <dcterms:created xsi:type="dcterms:W3CDTF">2006-10-05T04:04:58Z</dcterms:created>
  <dcterms:modified xsi:type="dcterms:W3CDTF">2015-01-02T01:31:52Z</dcterms:modified>
</cp:coreProperties>
</file>