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7"/>
  </p:notesMasterIdLst>
  <p:sldIdLst>
    <p:sldId id="256" r:id="rId2"/>
    <p:sldId id="29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10" r:id="rId15"/>
    <p:sldId id="309" r:id="rId1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2138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84F2D-3B6A-4378-90CB-99F2C77D5BC4}" type="datetimeFigureOut">
              <a:rPr lang="ko-KR" altLang="en-US" smtClean="0"/>
              <a:t>2026-04-07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92662-18D4-4833-A69C-227A9AB151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9782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448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1722" y="1122363"/>
            <a:ext cx="10104698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>
                <a:solidFill>
                  <a:srgbClr val="00206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56DC4D54-7714-4EA8-BFF3-F29257992404}" type="datetime1">
              <a:rPr lang="ko-KR" altLang="en-US" smtClean="0"/>
              <a:t>2026-04-07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1304" y="229028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05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309"/>
            <a:ext cx="10515600" cy="861791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>
            <a:lvl1pPr>
              <a:spcAft>
                <a:spcPts val="1200"/>
              </a:spcAft>
              <a:defRPr sz="24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spcAft>
                <a:spcPts val="600"/>
              </a:spcAft>
              <a:buFont typeface="Wingdings" panose="05000000000000000000" pitchFamily="2" charset="2"/>
              <a:buChar char="ü"/>
              <a:defRPr sz="1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spcAft>
                <a:spcPts val="600"/>
              </a:spcAft>
              <a:buFont typeface="Wingdings" panose="05000000000000000000" pitchFamily="2" charset="2"/>
              <a:buChar char="v"/>
              <a:defRPr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spcAft>
                <a:spcPts val="600"/>
              </a:spcAft>
              <a:defRPr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0341" y="229811"/>
            <a:ext cx="664396" cy="566209"/>
          </a:xfrm>
          <a:prstGeom prst="rect">
            <a:avLst/>
          </a:prstGeom>
        </p:spPr>
      </p:pic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2C172-9B6D-4EBA-8625-9E9F573D9976}" type="datetime1">
              <a:rPr lang="ko-KR" altLang="en-US" smtClean="0"/>
              <a:t>2026-04-07</a:t>
            </a:fld>
            <a:endParaRPr lang="ko-KR" altLang="en-US"/>
          </a:p>
        </p:txBody>
      </p:sp>
      <p:sp>
        <p:nvSpPr>
          <p:cNvPr id="9" name="바닥글 개체 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7624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AAE0-7095-405F-BED0-6F65E278891C}" type="datetime1">
              <a:rPr lang="ko-KR" altLang="en-US" smtClean="0"/>
              <a:t>2026-04-07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6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6B0F4-D9DD-406E-BAC0-736A0C94C463}" type="datetime1">
              <a:rPr lang="ko-KR" altLang="en-US" smtClean="0"/>
              <a:t>2026-04-07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153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9DD6A-B15A-407A-95D5-B2AAF87DB59F}" type="datetime1">
              <a:rPr lang="ko-KR" altLang="en-US" smtClean="0"/>
              <a:t>2026-04-07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052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B22FA-C945-4DF4-899C-95BDF738FEE1}" type="datetime1">
              <a:rPr lang="ko-KR" altLang="en-US" smtClean="0"/>
              <a:t>2026-04-07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38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D2C2-84E7-4C85-8845-8044F2FF1F4A}" type="datetime1">
              <a:rPr lang="ko-KR" altLang="en-US" smtClean="0"/>
              <a:t>2026-04-07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446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4409-61FB-43A7-B79C-6AA01925A675}" type="datetime1">
              <a:rPr lang="ko-KR" altLang="en-US" smtClean="0"/>
              <a:t>2026-04-07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08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9F57-567E-4A1C-A227-AC7390FBDB23}" type="datetime1">
              <a:rPr lang="ko-KR" altLang="en-US" smtClean="0"/>
              <a:t>2026-04-07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907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9ADC-3E61-4589-8F05-0DC2EB8E3CD0}" type="datetime1">
              <a:rPr lang="ko-KR" altLang="en-US" smtClean="0"/>
              <a:t>2026-04-07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1050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CBCBC-A46D-4A3F-A154-7750B358C733}" type="datetime1">
              <a:rPr lang="ko-KR" altLang="en-US" smtClean="0"/>
              <a:t>2026-04-07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0240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2C172-9B6D-4EBA-8625-9E9F573D9976}" type="datetime1">
              <a:rPr lang="ko-KR" altLang="en-US" smtClean="0"/>
              <a:t>2026-04-07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01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Internet Control Message Protocol (ICMP)</a:t>
            </a:r>
            <a:endParaRPr lang="ko-KR" altLang="en-US" dirty="0"/>
          </a:p>
        </p:txBody>
      </p:sp>
      <p:sp>
        <p:nvSpPr>
          <p:cNvPr id="10" name="부제목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Chapter 8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2658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8.0 ICMP Overview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smtClean="0"/>
              <a:t>Classification</a:t>
            </a:r>
            <a:endParaRPr lang="en-US" altLang="ko-KR" smtClean="0"/>
          </a:p>
          <a:p>
            <a:pPr lvl="1"/>
            <a:r>
              <a:rPr lang="ko-KR" altLang="en-US" smtClean="0"/>
              <a:t>Together with data delivery overcoming technology differences (IP) and routing, ICMP is functionally a Layer 3 protocol</a:t>
            </a:r>
            <a:endParaRPr lang="en-US" altLang="ko-KR" smtClean="0"/>
          </a:p>
          <a:p>
            <a:pPr lvl="1"/>
            <a:r>
              <a:rPr lang="en-US" altLang="ko-KR" smtClean="0"/>
              <a:t>From the encapsulation perspective (carried inside IP), it can be viewed as a Layer 4 protocol</a:t>
            </a:r>
          </a:p>
          <a:p>
            <a:endParaRPr lang="en-US" altLang="ko-KR" smtClean="0"/>
          </a:p>
          <a:p>
            <a:r>
              <a:rPr lang="ko-KR" altLang="en-US" smtClean="0"/>
              <a:t>Roles</a:t>
            </a:r>
            <a:endParaRPr lang="en-US" altLang="ko-KR" smtClean="0"/>
          </a:p>
          <a:p>
            <a:pPr lvl="1"/>
            <a:r>
              <a:rPr lang="en-US" altLang="ko-KR" smtClean="0"/>
              <a:t>Reports IP datagram delivery failures (errors) back to the sender</a:t>
            </a:r>
          </a:p>
          <a:p>
            <a:pPr lvl="2"/>
            <a:r>
              <a:rPr lang="en-US" altLang="ko-KR" smtClean="0"/>
              <a:t>IP protocol number = 1</a:t>
            </a:r>
          </a:p>
          <a:p>
            <a:pPr lvl="1"/>
            <a:r>
              <a:rPr lang="ko-KR" altLang="en-US" smtClean="0"/>
              <a:t>Diagnosis and information acquisition</a:t>
            </a:r>
            <a:endParaRPr lang="en-US" altLang="ko-KR" smtClean="0"/>
          </a:p>
          <a:p>
            <a:pPr lvl="2"/>
            <a:r>
              <a:rPr lang="en-US" altLang="ko-KR" smtClean="0"/>
              <a:t>Ping, tracert</a:t>
            </a:r>
          </a:p>
          <a:p>
            <a:pPr lvl="2"/>
            <a:r>
              <a:rPr lang="en-US" altLang="ko-KR" smtClean="0"/>
              <a:t>Default router address, etc.  today DHCP has taken over this role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59890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8.1 ICMP Message Format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Type - major category, Code - sub-category</a:t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Error message types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altLang="ko-KR" smtClean="0"/>
              <a:t>Lecture 5. Internetworking Protocol (IP)</a:t>
            </a:r>
            <a:endParaRPr lang="ko-KR" altLang="en-US" dirty="0"/>
          </a:p>
        </p:txBody>
      </p:sp>
      <p:pic>
        <p:nvPicPr>
          <p:cNvPr id="1025" name="_x442433248" descr="EMB00004590b4f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860053"/>
            <a:ext cx="4013577" cy="157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_x442435408" descr="EMB00004590b50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904" y="4243354"/>
            <a:ext cx="5651500" cy="2500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045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8.1 ICMP Message Format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Information request/reply message types</a:t>
            </a:r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2049" name="_x442435968" descr="EMB00004590b50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1944673"/>
            <a:ext cx="4991100" cy="4411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34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8.2 ICMP Error Messages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When an IP datagram fails to reach its destination and is dropped, report the cause to the sender</a:t>
            </a:r>
          </a:p>
          <a:p>
            <a:pPr lvl="1"/>
            <a:r>
              <a:rPr lang="ko-KR" altLang="en-US" dirty="0" smtClean="0"/>
              <a:t>So that the sender can address the cause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If that condition does not apply, no ICMP error message is sent</a:t>
            </a:r>
            <a:endParaRPr lang="en-US" altLang="ko-KR" dirty="0" smtClean="0"/>
          </a:p>
          <a:p>
            <a:r>
              <a:rPr lang="ko-KR" altLang="en-US" dirty="0" smtClean="0"/>
              <a:t>Format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The front portion of the dropped IP datagram is cut and placed in the ICMP error message payload</a:t>
            </a:r>
          </a:p>
          <a:p>
            <a:pPr lvl="2"/>
            <a:r>
              <a:rPr lang="en-US" altLang="ko-KR" dirty="0" smtClean="0"/>
              <a:t>IP header + at least 8 bytes of IP payload: IP addresses and port numbers (= sending process)</a:t>
            </a:r>
            <a:endParaRPr lang="ko-KR" altLang="en-US" dirty="0"/>
          </a:p>
        </p:txBody>
      </p:sp>
      <p:pic>
        <p:nvPicPr>
          <p:cNvPr id="3073" name="_x442436048" descr="EMB00004590b50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018" y="4884736"/>
            <a:ext cx="5686425" cy="179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599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8.2 ICMP Error Messages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Cases where ICMP error messages are NOT generated</a:t>
            </a:r>
          </a:p>
          <a:p>
            <a:pPr lvl="1" indent="-342900" fontAlgn="base">
              <a:buFont typeface="+mj-lt"/>
              <a:buAutoNum type="arabicPeriod"/>
            </a:pPr>
            <a:r>
              <a:rPr lang="en-US" altLang="ko-KR" dirty="0"/>
              <a:t>IP datagrams carrying ICMP error messages</a:t>
            </a:r>
            <a:endParaRPr lang="ko-KR" altLang="en-US" dirty="0"/>
          </a:p>
          <a:p>
            <a:pPr lvl="1" indent="-342900" fontAlgn="base">
              <a:buFont typeface="+mj-lt"/>
              <a:buAutoNum type="arabicPeriod"/>
            </a:pPr>
            <a:r>
              <a:rPr lang="en-US" altLang="ko-KR" dirty="0"/>
              <a:t>IP datagrams dropped due to checksum failure caused by IP header errors</a:t>
            </a:r>
            <a:endParaRPr lang="ko-KR" altLang="en-US" dirty="0"/>
          </a:p>
          <a:p>
            <a:pPr lvl="1" indent="-342900" fontAlgn="base">
              <a:buFont typeface="+mj-lt"/>
              <a:buAutoNum type="arabicPeriod"/>
            </a:pPr>
            <a:r>
              <a:rPr lang="en-US" altLang="ko-KR" dirty="0"/>
              <a:t>IP datagrams sent to multicast or broadcast addresses</a:t>
            </a:r>
            <a:endParaRPr lang="ko-KR" altLang="en-US" dirty="0"/>
          </a:p>
          <a:p>
            <a:pPr lvl="1" indent="-342900" fontAlgn="base">
              <a:buFont typeface="+mj-lt"/>
              <a:buAutoNum type="arabicPeriod"/>
            </a:pPr>
            <a:r>
              <a:rPr lang="ko-KR" altLang="en-US" dirty="0"/>
              <a:t>When the source IP address is unsuitable for return (e.g., 0.0.0.0)</a:t>
            </a:r>
          </a:p>
          <a:p>
            <a:pPr lvl="1" indent="-342900" fontAlgn="base">
              <a:buFont typeface="+mj-lt"/>
              <a:buAutoNum type="arabicPeriod"/>
            </a:pPr>
            <a:r>
              <a:rPr lang="ko-KR" altLang="en-US" dirty="0"/>
              <a:t>Non-first fragments of a fragmented IP datagram</a:t>
            </a:r>
          </a:p>
          <a:p>
            <a:pPr lvl="1"/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altLang="ko-KR" smtClean="0"/>
              <a:t>Lecture 5. Internetworking Protocol (IP)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276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8.2 ICMP Error Messages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Destination Unreachable error</a:t>
            </a:r>
            <a:endParaRPr lang="ko-KR" altLang="en-US" dirty="0"/>
          </a:p>
          <a:p>
            <a:pPr lvl="1"/>
            <a:endParaRPr lang="ko-KR" altLang="en-US" dirty="0"/>
          </a:p>
        </p:txBody>
      </p:sp>
      <p:pic>
        <p:nvPicPr>
          <p:cNvPr id="4097" name="_x442436128" descr="EMB00004590b5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906" y="1930523"/>
            <a:ext cx="3676650" cy="469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38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8.2 ICMP Error Messages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Destination Unreachable error - redirect</a:t>
            </a:r>
          </a:p>
          <a:p>
            <a:pPr lvl="2"/>
            <a:r>
              <a:rPr lang="en-US" altLang="ko-KR" dirty="0" smtClean="0"/>
              <a:t>In IPv6, reclassified as an information message rather than an error</a:t>
            </a:r>
          </a:p>
          <a:p>
            <a:pPr lvl="1"/>
            <a:r>
              <a:rPr lang="ko-KR" altLang="en-US" dirty="0" smtClean="0"/>
              <a:t>Special situation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Situation where multiple routers connected to the Internet can be selected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For a specific destination ("D"), one router ("R2") is closer, but the default route's next hop is a different router ("R1")</a:t>
            </a:r>
            <a:endParaRPr lang="en-US" altLang="ko-KR" dirty="0"/>
          </a:p>
          <a:p>
            <a:pPr lvl="1"/>
            <a:endParaRPr lang="ko-KR" altLang="en-US" dirty="0"/>
          </a:p>
          <a:p>
            <a:pPr lvl="1"/>
            <a:endParaRPr lang="ko-KR" altLang="en-US" dirty="0"/>
          </a:p>
        </p:txBody>
      </p:sp>
      <p:pic>
        <p:nvPicPr>
          <p:cNvPr id="6145" name="_x442436048" descr="EMB00004590b51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265" y="3806179"/>
            <a:ext cx="3998913" cy="262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_x442435168" descr="EMB00004590b51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245" y="4078736"/>
            <a:ext cx="3094038" cy="216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105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8.2 ICMP Error Messages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Destination Unreachable error - fragmentation needed but DF set</a:t>
            </a:r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pPr lvl="1"/>
            <a:endParaRPr lang="ko-KR" altLang="en-US" dirty="0"/>
          </a:p>
          <a:p>
            <a:pPr lvl="1"/>
            <a:endParaRPr lang="ko-KR" altLang="en-US" dirty="0"/>
          </a:p>
        </p:txBody>
      </p:sp>
      <p:pic>
        <p:nvPicPr>
          <p:cNvPr id="7169" name="_x442434848" descr="EMB00004590b5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451" y="1865747"/>
            <a:ext cx="4686299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" name="_x442436608" descr="EMB00004590b5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149" y="3792971"/>
            <a:ext cx="6184900" cy="251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06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8.2 ICMP Error Messages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Destination Unreachable error - frag. needed but DF set</a:t>
            </a:r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pPr lvl="1"/>
            <a:endParaRPr lang="ko-KR" altLang="en-US" dirty="0"/>
          </a:p>
          <a:p>
            <a:pPr lvl="1"/>
            <a:endParaRPr lang="ko-KR" altLang="en-US" dirty="0"/>
          </a:p>
        </p:txBody>
      </p:sp>
      <p:pic>
        <p:nvPicPr>
          <p:cNvPr id="9217" name="_x442434528" descr="EMB00004590b52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550" y="2233129"/>
            <a:ext cx="4476690" cy="31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46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8.2 ICMP Error Messages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5327714"/>
          </a:xfrm>
        </p:spPr>
        <p:txBody>
          <a:bodyPr/>
          <a:lstStyle/>
          <a:p>
            <a:r>
              <a:rPr lang="en-US" altLang="ko-KR" dirty="0" smtClean="0"/>
              <a:t>Time Exceeded error</a:t>
            </a:r>
          </a:p>
          <a:p>
            <a:pPr lvl="1"/>
            <a:r>
              <a:rPr lang="ko-KR" altLang="en-US" dirty="0" smtClean="0"/>
              <a:t>TTL=0 before reaching destination</a:t>
            </a:r>
          </a:p>
          <a:p>
            <a:pPr lvl="1"/>
            <a:r>
              <a:rPr lang="ko-KR" altLang="en-US" dirty="0" smtClean="0"/>
              <a:t>After reaching destination, some fragments did not arrive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Standard timeout = 15 sec</a:t>
            </a:r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r>
              <a:rPr lang="en-US" altLang="ko-KR" dirty="0" err="1" smtClean="0"/>
              <a:t>Tracert: a clever use of TTL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Windows uses ICMP Echo Request</a:t>
            </a:r>
            <a:endParaRPr lang="en-US" altLang="ko-KR" dirty="0"/>
          </a:p>
          <a:p>
            <a:pPr lvl="2"/>
            <a:r>
              <a:rPr lang="en-US" altLang="ko-KR" dirty="0"/>
              <a:t>Linux sends UDP datagrams with port numbers unlikely to be in use</a:t>
            </a:r>
          </a:p>
          <a:p>
            <a:pPr lvl="3"/>
            <a:r>
              <a:rPr lang="en-US" altLang="ko-KR" dirty="0"/>
              <a:t>ICMP Port Unreachable is the traceroute termination condition  Windows: ICMP Echo Reply</a:t>
            </a:r>
          </a:p>
          <a:p>
            <a:pPr lvl="2"/>
            <a:endParaRPr lang="en-US" altLang="ko-KR" dirty="0" smtClean="0"/>
          </a:p>
          <a:p>
            <a:pPr lvl="1"/>
            <a:endParaRPr lang="ko-KR" altLang="en-US" dirty="0"/>
          </a:p>
          <a:p>
            <a:pPr lvl="1"/>
            <a:endParaRPr lang="ko-KR" altLang="en-US" dirty="0"/>
          </a:p>
        </p:txBody>
      </p:sp>
      <p:pic>
        <p:nvPicPr>
          <p:cNvPr id="5" name="_x442435968" descr="EMB00004590b52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823" y="3261024"/>
            <a:ext cx="7039801" cy="191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26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8.3 ICMP Information Query/Reply Messages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Ping = ICMP Echo Request + ICMP Echo Reply</a:t>
            </a:r>
          </a:p>
          <a:p>
            <a:pPr lvl="1"/>
            <a:r>
              <a:rPr lang="ko-KR" altLang="en-US" dirty="0" smtClean="0"/>
              <a:t>Otherwise rarely used in IPv4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DHCP has taken over most of the roles</a:t>
            </a:r>
          </a:p>
          <a:p>
            <a:pPr lvl="3"/>
            <a:endParaRPr lang="en-US" altLang="ko-KR" dirty="0"/>
          </a:p>
          <a:p>
            <a:pPr lvl="1"/>
            <a:r>
              <a:rPr lang="en-US" altLang="ko-KR" dirty="0" smtClean="0"/>
              <a:t>ICMP Echo Request packet format</a:t>
            </a:r>
          </a:p>
          <a:p>
            <a:pPr lvl="2"/>
            <a:r>
              <a:rPr lang="en-US" altLang="ko-KR" dirty="0" smtClean="0"/>
              <a:t>Identifier: unique value per process (unused in Windows)</a:t>
            </a:r>
          </a:p>
          <a:p>
            <a:pPr lvl="2"/>
            <a:r>
              <a:rPr lang="en-US" altLang="ko-KR" dirty="0" smtClean="0"/>
              <a:t>Sequence number: value used by the sender to match requests with replies </a:t>
            </a:r>
          </a:p>
        </p:txBody>
      </p:sp>
      <p:pic>
        <p:nvPicPr>
          <p:cNvPr id="10241" name="_x442436688" descr="EMB00004590b53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811712"/>
            <a:ext cx="4171950" cy="154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71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8.4 ICMPv6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 smtClean="0"/>
              <a:t>Expanded role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Replaces the roles of ARP and IGMP from IPv4</a:t>
            </a:r>
          </a:p>
          <a:p>
            <a:pPr lvl="1"/>
            <a:r>
              <a:rPr lang="ko-KR" altLang="en-US" dirty="0" smtClean="0"/>
              <a:t>Overall framework largely preserved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Errors and information request/reply</a:t>
            </a:r>
            <a:endParaRPr lang="en-US" altLang="ko-KR" dirty="0" smtClean="0"/>
          </a:p>
          <a:p>
            <a:pPr lvl="2"/>
            <a:endParaRPr lang="en-US" altLang="ko-KR" dirty="0"/>
          </a:p>
          <a:p>
            <a:r>
              <a:rPr lang="en-US" altLang="ko-KR" dirty="0" smtClean="0"/>
              <a:t>Notable differences between ICMPv6 and ICMPv4</a:t>
            </a:r>
          </a:p>
          <a:p>
            <a:pPr lvl="1"/>
            <a:r>
              <a:rPr lang="en-US" altLang="ko-KR" dirty="0" smtClean="0"/>
              <a:t>With IP fragmentation removed, datagrams larger than MTU are unconditionally dropped  Packet Too Big error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Unlike IPv4, multicast is also sent!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ICMP information request/reply actively used in Neighbor Discovery</a:t>
            </a: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Replaces ARP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ICMP Redirect classified as information, not error</a:t>
            </a:r>
          </a:p>
        </p:txBody>
      </p:sp>
    </p:spTree>
    <p:extLst>
      <p:ext uri="{BB962C8B-B14F-4D97-AF65-F5344CB8AC3E}">
        <p14:creationId xmlns:p14="http://schemas.microsoft.com/office/powerpoint/2010/main" val="160282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8.4 ICMPv6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>
                <a:sym typeface="Wingdings" panose="05000000000000000000" pitchFamily="2" charset="2"/>
              </a:rPr>
              <a:t>Neighbor Discovery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Neighbor Solicitation (NS) = (formerly) ARP request</a:t>
            </a:r>
          </a:p>
          <a:p>
            <a:pPr lvl="2"/>
            <a:r>
              <a:rPr lang="ko-KR" altLang="en-US" dirty="0" smtClean="0">
                <a:sym typeface="Wingdings" panose="05000000000000000000" pitchFamily="2" charset="2"/>
              </a:rPr>
              <a:t>Receiver: uses SNM address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ko-KR" altLang="en-US" dirty="0" smtClean="0">
                <a:sym typeface="Wingdings" panose="05000000000000000000" pitchFamily="2" charset="2"/>
              </a:rPr>
              <a:t>Sender: unspecified address  case where the reply must be sent via All-Nodes Multicast</a:t>
            </a:r>
            <a:endParaRPr lang="en-US" altLang="ko-KR" dirty="0" smtClean="0">
              <a:sym typeface="Wingdings" panose="05000000000000000000" pitchFamily="2" charset="2"/>
            </a:endParaRPr>
          </a:p>
        </p:txBody>
      </p:sp>
      <p:pic>
        <p:nvPicPr>
          <p:cNvPr id="11269" name="_x442434448" descr="EMB00004590b5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550" y="3871286"/>
            <a:ext cx="5775562" cy="2305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117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8.4 ICMPv6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>
                <a:sym typeface="Wingdings" panose="05000000000000000000" pitchFamily="2" charset="2"/>
              </a:rPr>
              <a:t>Neighbor Discovery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Neighbor Advertisement (NA) = (formerly) ARP reply</a:t>
            </a: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S(solicited)=1: in response to an NS</a:t>
            </a: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S=0: unsolicited (gratuitous)</a:t>
            </a:r>
          </a:p>
          <a:p>
            <a:pPr lvl="3"/>
            <a:r>
              <a:rPr lang="en-US" altLang="ko-KR" dirty="0" smtClean="0">
                <a:sym typeface="Wingdings" panose="05000000000000000000" pitchFamily="2" charset="2"/>
              </a:rPr>
              <a:t>R: sent by a router</a:t>
            </a:r>
          </a:p>
          <a:p>
            <a:pPr lvl="3"/>
            <a:r>
              <a:rPr lang="en-US" altLang="ko-KR" dirty="0" smtClean="0">
                <a:sym typeface="Wingdings" panose="05000000000000000000" pitchFamily="2" charset="2"/>
              </a:rPr>
              <a:t>O: override - update cache entry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Unlike ARP: (1) target is target (2) "reply" updates third-party mappings</a:t>
            </a:r>
          </a:p>
        </p:txBody>
      </p:sp>
      <p:pic>
        <p:nvPicPr>
          <p:cNvPr id="11267" name="_x442436928" descr="EMB00004590b53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2882" y="4592520"/>
            <a:ext cx="5659301" cy="208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3" name="_x442438208" descr="EMB00004590b54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3" t="76770" r="15106" b="5453"/>
          <a:stretch/>
        </p:blipFill>
        <p:spPr bwMode="auto">
          <a:xfrm>
            <a:off x="6449152" y="2739937"/>
            <a:ext cx="4560145" cy="92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861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2509</TotalTime>
  <Words>653</Words>
  <Application>Microsoft Office PowerPoint</Application>
  <PresentationFormat>와이드스크린</PresentationFormat>
  <Paragraphs>103</Paragraphs>
  <Slides>15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1" baseType="lpstr">
      <vt:lpstr>맑은 고딕</vt:lpstr>
      <vt:lpstr>Arial</vt:lpstr>
      <vt:lpstr>Calibri</vt:lpstr>
      <vt:lpstr>Calibri Light</vt:lpstr>
      <vt:lpstr>Wingdings</vt:lpstr>
      <vt:lpstr>Office Theme</vt:lpstr>
      <vt:lpstr>Internet Control Message Protocol (ICMP)</vt:lpstr>
      <vt:lpstr>8.0 ICMP Overview</vt:lpstr>
      <vt:lpstr>8.1 ICMP Message Format </vt:lpstr>
      <vt:lpstr>8.1 ICMP Message Format </vt:lpstr>
      <vt:lpstr>8.2 ICMP Error Messages</vt:lpstr>
      <vt:lpstr>8.2 ICMP Error Messages</vt:lpstr>
      <vt:lpstr>8.2 ICMP Error Messages</vt:lpstr>
      <vt:lpstr>8.2 ICMP Error Messages</vt:lpstr>
      <vt:lpstr>8.2 ICMP Error Messages</vt:lpstr>
      <vt:lpstr>8.2 ICMP Error Messages</vt:lpstr>
      <vt:lpstr>8.2 ICMP Error Messages</vt:lpstr>
      <vt:lpstr>8.3 ICMP Information Query/Reply Messages</vt:lpstr>
      <vt:lpstr>8.4 ICMPv6</vt:lpstr>
      <vt:lpstr>8.4 ICMPv6</vt:lpstr>
      <vt:lpstr>8.4 ICMPv6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김효곤[ 교수 / 컴퓨터학과 ]</dc:creator>
  <cp:lastModifiedBy>samsung</cp:lastModifiedBy>
  <cp:revision>1075</cp:revision>
  <dcterms:created xsi:type="dcterms:W3CDTF">2022-12-30T23:03:05Z</dcterms:created>
  <dcterms:modified xsi:type="dcterms:W3CDTF">2026-04-07T04:56:43Z</dcterms:modified>
</cp:coreProperties>
</file>