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Figure 11.2 builds in 3 clicks: stuffed frame, received frame, unstuffed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Figure 11.4 builds in 3 clicks: stuffed frame, received frame, unstuffed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Figure 11.9 builds in 2 clicks, one frame each.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Figures 11.12 and 11.13 each build in 5 clicks, one exchange per click. Run 11.12 first, then 11.13.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Figure 11.18 builds in 5 clicks: SABM, UA, data transfer, DISC, UA.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Figure 11.19 builds in 13 clicks: six frames of case a, then seven frames of case 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Figure 11.29 builds in 5 clicks: establish, authenticate, network, data transfer, terminate.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notesSlide" Target="../notesSlides/notesSlide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notesSlide" Target="../notesSlides/notesSlide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notesSlide" Target="../notesSlides/notesSlide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Relationship Id="rId9" Type="http://schemas.openxmlformats.org/officeDocument/2006/relationships/image" Target="../media/image27.png"/><Relationship Id="rId10" Type="http://schemas.openxmlformats.org/officeDocument/2006/relationships/image" Target="../media/image28.png"/><Relationship Id="rId11" Type="http://schemas.openxmlformats.org/officeDocument/2006/relationships/image" Target="../media/image29.png"/><Relationship Id="rId12" Type="http://schemas.openxmlformats.org/officeDocument/2006/relationships/image" Target="../media/image30.png"/><Relationship Id="rId13" Type="http://schemas.openxmlformats.org/officeDocument/2006/relationships/image" Target="../media/image31.png"/><Relationship Id="rId14" Type="http://schemas.openxmlformats.org/officeDocument/2006/relationships/image" Target="../media/image32.png"/><Relationship Id="rId15" Type="http://schemas.openxmlformats.org/officeDocument/2006/relationships/notesSlide" Target="../notesSlides/notesSlide4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7" Type="http://schemas.openxmlformats.org/officeDocument/2006/relationships/image" Target="../media/image42.png"/><Relationship Id="rId8" Type="http://schemas.openxmlformats.org/officeDocument/2006/relationships/notesSlide" Target="../notesSlides/notesSlide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48.png"/><Relationship Id="rId8" Type="http://schemas.openxmlformats.org/officeDocument/2006/relationships/image" Target="../media/image49.png"/><Relationship Id="rId9" Type="http://schemas.openxmlformats.org/officeDocument/2006/relationships/image" Target="../media/image50.png"/><Relationship Id="rId10" Type="http://schemas.openxmlformats.org/officeDocument/2006/relationships/image" Target="../media/image51.png"/><Relationship Id="rId11" Type="http://schemas.openxmlformats.org/officeDocument/2006/relationships/image" Target="../media/image52.png"/><Relationship Id="rId12" Type="http://schemas.openxmlformats.org/officeDocument/2006/relationships/image" Target="../media/image53.png"/><Relationship Id="rId13" Type="http://schemas.openxmlformats.org/officeDocument/2006/relationships/image" Target="../media/image54.png"/><Relationship Id="rId14" Type="http://schemas.openxmlformats.org/officeDocument/2006/relationships/image" Target="../media/image55.png"/><Relationship Id="rId15" Type="http://schemas.openxmlformats.org/officeDocument/2006/relationships/image" Target="../media/image56.png"/><Relationship Id="rId16" Type="http://schemas.openxmlformats.org/officeDocument/2006/relationships/image" Target="../media/image57.png"/><Relationship Id="rId17" Type="http://schemas.openxmlformats.org/officeDocument/2006/relationships/notesSlide" Target="../notesSlides/notesSlide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9.png"/><Relationship Id="rId3" Type="http://schemas.openxmlformats.org/officeDocument/2006/relationships/image" Target="../media/image60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3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4.png"/><Relationship Id="rId3" Type="http://schemas.openxmlformats.org/officeDocument/2006/relationships/image" Target="../media/image65.png"/><Relationship Id="rId4" Type="http://schemas.openxmlformats.org/officeDocument/2006/relationships/image" Target="../media/image66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7.png"/><Relationship Id="rId3" Type="http://schemas.openxmlformats.org/officeDocument/2006/relationships/image" Target="../media/image68.png"/><Relationship Id="rId4" Type="http://schemas.openxmlformats.org/officeDocument/2006/relationships/image" Target="../media/image69.png"/><Relationship Id="rId5" Type="http://schemas.openxmlformats.org/officeDocument/2006/relationships/image" Target="../media/image70.png"/><Relationship Id="rId6" Type="http://schemas.openxmlformats.org/officeDocument/2006/relationships/image" Target="../media/image71.png"/><Relationship Id="rId7" Type="http://schemas.openxmlformats.org/officeDocument/2006/relationships/image" Target="../media/image72.png"/><Relationship Id="rId8" Type="http://schemas.openxmlformats.org/officeDocument/2006/relationships/notesSlide" Target="../notesSlides/notesSlide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2"/>
          <p:cNvSpPr/>
          <p:nvPr/>
        </p:nvSpPr>
        <p:spPr>
          <a:xfrm>
            <a:off x="182880" y="182880"/>
            <a:ext cx="11825935" cy="6492240"/>
          </a:xfrm>
          <a:prstGeom prst="roundRect">
            <a:avLst>
              <a:gd name="adj" fmla="val 300"/>
            </a:avLst>
          </a:prstGeom>
          <a:solidFill>
            <a:srgbClr val="1D3A47"/>
          </a:solidFill>
          <a:ln w="12700">
            <a:solidFill>
              <a:srgbClr val="1D3A47"/>
            </a:solidFill>
          </a:ln>
        </p:spPr>
      </p:sp>
      <p:sp>
        <p:nvSpPr>
          <p:cNvPr id="3" name="Shape 3"/>
          <p:cNvSpPr/>
          <p:nvPr/>
        </p:nvSpPr>
        <p:spPr>
          <a:xfrm>
            <a:off x="749808" y="1600200"/>
            <a:ext cx="992820" cy="274320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749808" y="1600200"/>
            <a:ext cx="99282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749808" y="2057400"/>
            <a:ext cx="10689336" cy="9601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Link Control (DLC)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749808" y="3063240"/>
            <a:ext cx="10689336" cy="4114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800" dirty="0">
                <a:solidFill>
                  <a:srgbClr val="5CC8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Frames, flow and error control, HDLC and PPP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749808" y="3886200"/>
            <a:ext cx="10689336" cy="13663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C4D6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Forouzan, Data Communications and Networking, 5th ed., Chapter 11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C4D6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11.1 DLC services, 11.2 data-link protocols, 11.3 HDLC, 11.4 PPP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C4D6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 panels: framing, link-layer ARQ, HDLC family and PPP in use now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C4D6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Figures 11.1 to 11.29 and Tables 11.1 to 11.3 all included, flow diagrams build step by step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C4D6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Errata: printed slides and textbook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2"/>
          <p:cNvSpPr/>
          <p:nvPr/>
        </p:nvSpPr>
        <p:spPr>
          <a:xfrm>
            <a:off x="182880" y="182880"/>
            <a:ext cx="3376971" cy="3412951"/>
          </a:xfrm>
          <a:prstGeom prst="roundRect">
            <a:avLst>
              <a:gd name="adj" fmla="val 67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461672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46167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882296" y="310896"/>
            <a:ext cx="254953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DLC services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3120939" cy="253846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DLC: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node-to-node procedures, dedicated or broadcast link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Functions: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framing, flow control, error control, connection handling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layer: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bit synchronization, same bit duration and timing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Data-link layer: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frame synchronization, where each frame starts and ends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Analogy, envelope: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delimiter + sender and receiver addresses</a:t>
            </a:r>
          </a:p>
        </p:txBody>
      </p:sp>
      <p:sp>
        <p:nvSpPr>
          <p:cNvPr id="7" name="Shape 7"/>
          <p:cNvSpPr/>
          <p:nvPr/>
        </p:nvSpPr>
        <p:spPr>
          <a:xfrm>
            <a:off x="3687867" y="182880"/>
            <a:ext cx="4905665" cy="3412951"/>
          </a:xfrm>
          <a:prstGeom prst="roundRect">
            <a:avLst>
              <a:gd name="adj" fmla="val 66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3815883" y="310896"/>
            <a:ext cx="57775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3815883" y="310896"/>
            <a:ext cx="5777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11.1.1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4503363" y="310896"/>
            <a:ext cx="396215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Framing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3815883" y="694944"/>
            <a:ext cx="4649633" cy="160080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Destination address: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where the frame goes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 address: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lets the receiver acknowledge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small frames, not one big one: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one bit error → resend only the frame hit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size: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fixed (ATM cell) or variable (LANs, HDLC, PPP)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Variable size needs delimiters: character- or bit-oriented</a:t>
            </a:r>
          </a:p>
        </p:txBody>
      </p:sp>
      <p:sp>
        <p:nvSpPr>
          <p:cNvPr id="12" name="Shape 12"/>
          <p:cNvSpPr/>
          <p:nvPr/>
        </p:nvSpPr>
        <p:spPr>
          <a:xfrm>
            <a:off x="8721547" y="182880"/>
            <a:ext cx="3287268" cy="3412951"/>
          </a:xfrm>
          <a:prstGeom prst="roundRect">
            <a:avLst>
              <a:gd name="adj" fmla="val 69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8849563" y="310896"/>
            <a:ext cx="477547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8849563" y="310896"/>
            <a:ext cx="47754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9436838" y="310896"/>
            <a:ext cx="244396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Data-link layer = DLC + MAC</a:t>
            </a:r>
          </a:p>
        </p:txBody>
      </p:sp>
      <p:sp>
        <p:nvSpPr>
          <p:cNvPr id="16" name="Shape 16"/>
          <p:cNvSpPr/>
          <p:nvPr/>
        </p:nvSpPr>
        <p:spPr>
          <a:xfrm>
            <a:off x="8849563" y="896088"/>
            <a:ext cx="3031236" cy="481889"/>
          </a:xfrm>
          <a:prstGeom prst="rect">
            <a:avLst/>
          </a:prstGeom>
          <a:solidFill>
            <a:srgbClr val="EEF3F5"/>
          </a:solidFill>
          <a:ln w="9525">
            <a:solidFill>
              <a:srgbClr val="5F6B70"/>
            </a:solidFill>
          </a:ln>
        </p:spPr>
      </p:sp>
      <p:sp>
        <p:nvSpPr>
          <p:cNvPr id="17" name="Text 17"/>
          <p:cNvSpPr txBox="1"/>
          <p:nvPr/>
        </p:nvSpPr>
        <p:spPr>
          <a:xfrm>
            <a:off x="8849563" y="896088"/>
            <a:ext cx="3031236" cy="481889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Network layer</a:t>
            </a:r>
          </a:p>
          <a:p>
            <a:pPr algn="ctr" marL="0" indent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IV: end to end</a:t>
            </a:r>
          </a:p>
        </p:txBody>
      </p:sp>
      <p:sp>
        <p:nvSpPr>
          <p:cNvPr id="18" name="Shape 18"/>
          <p:cNvSpPr/>
          <p:nvPr/>
        </p:nvSpPr>
        <p:spPr>
          <a:xfrm>
            <a:off x="8849563" y="1502336"/>
            <a:ext cx="3031236" cy="528523"/>
          </a:xfrm>
          <a:prstGeom prst="rect">
            <a:avLst/>
          </a:prstGeom>
          <a:solidFill>
            <a:srgbClr val="BFE3E7"/>
          </a:solidFill>
          <a:ln w="15875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8849563" y="1502336"/>
            <a:ext cx="3031236" cy="52852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link control (DLC)</a:t>
            </a:r>
          </a:p>
          <a:p>
            <a:pPr algn="ctr" marL="0" indent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11: node to node</a:t>
            </a:r>
          </a:p>
        </p:txBody>
      </p:sp>
      <p:sp>
        <p:nvSpPr>
          <p:cNvPr id="20" name="Shape 20"/>
          <p:cNvSpPr/>
          <p:nvPr/>
        </p:nvSpPr>
        <p:spPr>
          <a:xfrm>
            <a:off x="8849563" y="2030859"/>
            <a:ext cx="3031236" cy="528523"/>
          </a:xfrm>
          <a:prstGeom prst="rect">
            <a:avLst/>
          </a:prstGeom>
          <a:solidFill>
            <a:srgbClr val="FCE3B6"/>
          </a:solidFill>
          <a:ln w="15875">
            <a:solidFill>
              <a:srgbClr val="0F7A85"/>
            </a:solidFill>
          </a:ln>
        </p:spPr>
      </p:sp>
      <p:sp>
        <p:nvSpPr>
          <p:cNvPr id="21" name="Text 21"/>
          <p:cNvSpPr txBox="1"/>
          <p:nvPr/>
        </p:nvSpPr>
        <p:spPr>
          <a:xfrm>
            <a:off x="8849563" y="2030859"/>
            <a:ext cx="3031236" cy="52852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 access control (MAC)</a:t>
            </a:r>
          </a:p>
          <a:p>
            <a:pPr algn="ctr" marL="0" indent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12: shared links</a:t>
            </a:r>
          </a:p>
        </p:txBody>
      </p:sp>
      <p:sp>
        <p:nvSpPr>
          <p:cNvPr id="22" name="Shape 22"/>
          <p:cNvSpPr/>
          <p:nvPr/>
        </p:nvSpPr>
        <p:spPr>
          <a:xfrm>
            <a:off x="8849563" y="2683740"/>
            <a:ext cx="3031236" cy="481889"/>
          </a:xfrm>
          <a:prstGeom prst="rect">
            <a:avLst/>
          </a:prstGeom>
          <a:solidFill>
            <a:srgbClr val="EEF3F5"/>
          </a:solidFill>
          <a:ln w="9525">
            <a:solidFill>
              <a:srgbClr val="5F6B70"/>
            </a:solidFill>
          </a:ln>
        </p:spPr>
      </p:sp>
      <p:sp>
        <p:nvSpPr>
          <p:cNvPr id="23" name="Text 23"/>
          <p:cNvSpPr txBox="1"/>
          <p:nvPr/>
        </p:nvSpPr>
        <p:spPr>
          <a:xfrm>
            <a:off x="8849563" y="2683740"/>
            <a:ext cx="3031236" cy="481889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layer</a:t>
            </a:r>
          </a:p>
          <a:p>
            <a:pPr algn="ctr" marL="0" indent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II: bits as signals</a:t>
            </a:r>
          </a:p>
        </p:txBody>
      </p:sp>
      <p:sp>
        <p:nvSpPr>
          <p:cNvPr id="24" name="Shape 24"/>
          <p:cNvSpPr/>
          <p:nvPr/>
        </p:nvSpPr>
        <p:spPr>
          <a:xfrm>
            <a:off x="182880" y="3723847"/>
            <a:ext cx="6001207" cy="2951273"/>
          </a:xfrm>
          <a:prstGeom prst="roundRect">
            <a:avLst>
              <a:gd name="adj" fmla="val 77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5" name="Shape 25"/>
          <p:cNvSpPr/>
          <p:nvPr/>
        </p:nvSpPr>
        <p:spPr>
          <a:xfrm>
            <a:off x="310896" y="3851863"/>
            <a:ext cx="57775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6" name="Text 26"/>
          <p:cNvSpPr txBox="1"/>
          <p:nvPr/>
        </p:nvSpPr>
        <p:spPr>
          <a:xfrm>
            <a:off x="310896" y="3851863"/>
            <a:ext cx="5777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11.1.1</a:t>
            </a:r>
          </a:p>
        </p:txBody>
      </p:sp>
      <p:sp>
        <p:nvSpPr>
          <p:cNvPr id="27" name="Text 27"/>
          <p:cNvSpPr txBox="1"/>
          <p:nvPr/>
        </p:nvSpPr>
        <p:spPr>
          <a:xfrm>
            <a:off x="998377" y="3851863"/>
            <a:ext cx="505769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Fixed-size frames still need delineation</a:t>
            </a:r>
          </a:p>
        </p:txBody>
      </p:sp>
      <p:sp>
        <p:nvSpPr>
          <p:cNvPr id="28" name="Text 28"/>
          <p:cNvSpPr txBox="1"/>
          <p:nvPr/>
        </p:nvSpPr>
        <p:spPr>
          <a:xfrm>
            <a:off x="310896" y="4235911"/>
            <a:ext cx="5745175" cy="21084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Fixed size: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no flag, frame length known in advance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Book: "size itself is the delimiter":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only after the receiver has locked onto a boundary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ATM cell: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53 bytes = 5-byte header + 48-byte payload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5th header byte = HEC, CRC-8 over the first 4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Delineation: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HUNT bit by bit, PRESYNC for δ cells, SYNC lost after α failures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idea: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T-1 frame alignment (Chapter 6), GFP over SDH/OTN today</a:t>
            </a:r>
          </a:p>
        </p:txBody>
      </p:sp>
      <p:sp>
        <p:nvSpPr>
          <p:cNvPr id="29" name="Shape 29"/>
          <p:cNvSpPr/>
          <p:nvPr/>
        </p:nvSpPr>
        <p:spPr>
          <a:xfrm>
            <a:off x="6312103" y="3723847"/>
            <a:ext cx="5696712" cy="2951273"/>
          </a:xfrm>
          <a:prstGeom prst="roundRect">
            <a:avLst>
              <a:gd name="adj" fmla="val 77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0" name="Shape 30"/>
          <p:cNvSpPr/>
          <p:nvPr/>
        </p:nvSpPr>
        <p:spPr>
          <a:xfrm>
            <a:off x="6440119" y="3851863"/>
            <a:ext cx="477547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31" name="Text 31"/>
          <p:cNvSpPr txBox="1"/>
          <p:nvPr/>
        </p:nvSpPr>
        <p:spPr>
          <a:xfrm>
            <a:off x="6440119" y="3851863"/>
            <a:ext cx="47754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</a:t>
            </a:r>
          </a:p>
        </p:txBody>
      </p:sp>
      <p:sp>
        <p:nvSpPr>
          <p:cNvPr id="32" name="Text 32"/>
          <p:cNvSpPr txBox="1"/>
          <p:nvPr/>
        </p:nvSpPr>
        <p:spPr>
          <a:xfrm>
            <a:off x="7027394" y="3851863"/>
            <a:ext cx="485340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HEC-based cell delineation (ITU-T I.432)</a:t>
            </a:r>
          </a:p>
        </p:txBody>
      </p:sp>
      <p:sp>
        <p:nvSpPr>
          <p:cNvPr id="33" name="Text 33"/>
          <p:cNvSpPr txBox="1"/>
          <p:nvPr/>
        </p:nvSpPr>
        <p:spPr>
          <a:xfrm>
            <a:off x="6440119" y="4439388"/>
            <a:ext cx="1321308" cy="42748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5F6B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 HEC at</a:t>
            </a:r>
          </a:p>
          <a:p>
            <a:pPr algn="ctr" marL="0" indent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5F6B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bit position</a:t>
            </a:r>
          </a:p>
        </p:txBody>
      </p:sp>
      <p:sp>
        <p:nvSpPr>
          <p:cNvPr id="34" name="Text 34"/>
          <p:cNvSpPr txBox="1"/>
          <p:nvPr/>
        </p:nvSpPr>
        <p:spPr>
          <a:xfrm>
            <a:off x="8499805" y="4439388"/>
            <a:ext cx="1321308" cy="42748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5F6B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HEC</a:t>
            </a:r>
          </a:p>
          <a:p>
            <a:pPr algn="ctr" marL="0" indent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5F6B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cell by cell</a:t>
            </a:r>
          </a:p>
        </p:txBody>
      </p:sp>
      <p:sp>
        <p:nvSpPr>
          <p:cNvPr id="35" name="Text 35"/>
          <p:cNvSpPr txBox="1"/>
          <p:nvPr/>
        </p:nvSpPr>
        <p:spPr>
          <a:xfrm>
            <a:off x="10481767" y="4439388"/>
            <a:ext cx="1399032" cy="42748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5F6B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locked: cell</a:t>
            </a:r>
          </a:p>
          <a:p>
            <a:pPr algn="ctr" marL="0" indent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5F6B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boundaries known</a:t>
            </a:r>
          </a:p>
        </p:txBody>
      </p:sp>
      <p:sp>
        <p:nvSpPr>
          <p:cNvPr id="36" name="Shape 36"/>
          <p:cNvSpPr/>
          <p:nvPr/>
        </p:nvSpPr>
        <p:spPr>
          <a:xfrm>
            <a:off x="6517843" y="4983456"/>
            <a:ext cx="1165860" cy="466344"/>
          </a:xfrm>
          <a:prstGeom prst="roundRect">
            <a:avLst>
              <a:gd name="adj" fmla="val 18000"/>
            </a:avLst>
          </a:prstGeom>
          <a:solidFill>
            <a:srgbClr val="DDEFF1"/>
          </a:solidFill>
          <a:ln w="15875">
            <a:solidFill>
              <a:srgbClr val="0F7A85"/>
            </a:solidFill>
          </a:ln>
        </p:spPr>
      </p:sp>
      <p:sp>
        <p:nvSpPr>
          <p:cNvPr id="37" name="Text 37"/>
          <p:cNvSpPr txBox="1"/>
          <p:nvPr/>
        </p:nvSpPr>
        <p:spPr>
          <a:xfrm>
            <a:off x="6517843" y="4983456"/>
            <a:ext cx="1165860" cy="46634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HUNT</a:t>
            </a:r>
          </a:p>
        </p:txBody>
      </p:sp>
      <p:sp>
        <p:nvSpPr>
          <p:cNvPr id="38" name="Shape 38"/>
          <p:cNvSpPr/>
          <p:nvPr/>
        </p:nvSpPr>
        <p:spPr>
          <a:xfrm>
            <a:off x="8577529" y="4983456"/>
            <a:ext cx="1165860" cy="466344"/>
          </a:xfrm>
          <a:prstGeom prst="roundRect">
            <a:avLst>
              <a:gd name="adj" fmla="val 18000"/>
            </a:avLst>
          </a:prstGeom>
          <a:solidFill>
            <a:srgbClr val="DDEFF1"/>
          </a:solidFill>
          <a:ln w="15875">
            <a:solidFill>
              <a:srgbClr val="0F7A85"/>
            </a:solidFill>
          </a:ln>
        </p:spPr>
      </p:sp>
      <p:sp>
        <p:nvSpPr>
          <p:cNvPr id="39" name="Text 39"/>
          <p:cNvSpPr txBox="1"/>
          <p:nvPr/>
        </p:nvSpPr>
        <p:spPr>
          <a:xfrm>
            <a:off x="8577529" y="4983456"/>
            <a:ext cx="1165860" cy="46634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PRESYNC</a:t>
            </a:r>
          </a:p>
        </p:txBody>
      </p:sp>
      <p:sp>
        <p:nvSpPr>
          <p:cNvPr id="40" name="Shape 40"/>
          <p:cNvSpPr/>
          <p:nvPr/>
        </p:nvSpPr>
        <p:spPr>
          <a:xfrm>
            <a:off x="10637215" y="4983456"/>
            <a:ext cx="1165860" cy="466344"/>
          </a:xfrm>
          <a:prstGeom prst="roundRect">
            <a:avLst>
              <a:gd name="adj" fmla="val 18000"/>
            </a:avLst>
          </a:prstGeom>
          <a:solidFill>
            <a:srgbClr val="DDEFF1"/>
          </a:solidFill>
          <a:ln w="15875">
            <a:solidFill>
              <a:srgbClr val="0F7A85"/>
            </a:solidFill>
          </a:ln>
        </p:spPr>
      </p:sp>
      <p:sp>
        <p:nvSpPr>
          <p:cNvPr id="41" name="Text 41"/>
          <p:cNvSpPr txBox="1"/>
          <p:nvPr/>
        </p:nvSpPr>
        <p:spPr>
          <a:xfrm>
            <a:off x="10637215" y="4983456"/>
            <a:ext cx="1165860" cy="46634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</a:t>
            </a:r>
          </a:p>
        </p:txBody>
      </p:sp>
      <p:cxnSp>
        <p:nvCxnSpPr>
          <p:cNvPr id="42" name="Line 42"/>
          <p:cNvCxnSpPr/>
          <p:nvPr/>
        </p:nvCxnSpPr>
        <p:spPr>
          <a:xfrm>
            <a:off x="7683703" y="5115587"/>
            <a:ext cx="893826" cy="0"/>
          </a:xfrm>
          <a:prstGeom prst="line">
            <a:avLst/>
          </a:prstGeom>
          <a:ln w="15875">
            <a:solidFill>
              <a:srgbClr val="3A4A50"/>
            </a:solidFill>
            <a:tailEnd type="triangle" w="med" len="med"/>
          </a:ln>
        </p:spPr>
      </p:cxnSp>
      <p:sp>
        <p:nvSpPr>
          <p:cNvPr id="43" name="Text 43"/>
          <p:cNvSpPr txBox="1"/>
          <p:nvPr/>
        </p:nvSpPr>
        <p:spPr>
          <a:xfrm>
            <a:off x="7683703" y="4843553"/>
            <a:ext cx="893826" cy="24871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935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HEC</a:t>
            </a:r>
          </a:p>
        </p:txBody>
      </p:sp>
      <p:cxnSp>
        <p:nvCxnSpPr>
          <p:cNvPr id="44" name="Line 44"/>
          <p:cNvCxnSpPr/>
          <p:nvPr/>
        </p:nvCxnSpPr>
        <p:spPr>
          <a:xfrm flipH="1">
            <a:off x="7683703" y="5317670"/>
            <a:ext cx="893826" cy="0"/>
          </a:xfrm>
          <a:prstGeom prst="line">
            <a:avLst/>
          </a:prstGeom>
          <a:ln w="15875">
            <a:solidFill>
              <a:srgbClr val="3A4A50"/>
            </a:solidFill>
            <a:tailEnd type="triangle" w="med" len="med"/>
          </a:ln>
        </p:spPr>
      </p:cxnSp>
      <p:sp>
        <p:nvSpPr>
          <p:cNvPr id="45" name="Text 45"/>
          <p:cNvSpPr txBox="1"/>
          <p:nvPr/>
        </p:nvSpPr>
        <p:spPr>
          <a:xfrm>
            <a:off x="7644841" y="5340987"/>
            <a:ext cx="971550" cy="24871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935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incorrect HEC</a:t>
            </a:r>
          </a:p>
        </p:txBody>
      </p:sp>
      <p:cxnSp>
        <p:nvCxnSpPr>
          <p:cNvPr id="46" name="Line 46"/>
          <p:cNvCxnSpPr/>
          <p:nvPr/>
        </p:nvCxnSpPr>
        <p:spPr>
          <a:xfrm>
            <a:off x="9743389" y="5216628"/>
            <a:ext cx="893826" cy="0"/>
          </a:xfrm>
          <a:prstGeom prst="line">
            <a:avLst/>
          </a:prstGeom>
          <a:ln w="15875">
            <a:solidFill>
              <a:srgbClr val="3A4A50"/>
            </a:solidFill>
            <a:tailEnd type="triangle" w="med" len="med"/>
          </a:ln>
        </p:spPr>
      </p:cxnSp>
      <p:sp>
        <p:nvSpPr>
          <p:cNvPr id="47" name="Text 47"/>
          <p:cNvSpPr txBox="1"/>
          <p:nvPr/>
        </p:nvSpPr>
        <p:spPr>
          <a:xfrm>
            <a:off x="9743389" y="4828008"/>
            <a:ext cx="893826" cy="3653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935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δ correct</a:t>
            </a:r>
          </a:p>
          <a:p>
            <a:pPr algn="ctr" marL="0" indent="0">
              <a:lnSpc>
                <a:spcPct val="100000"/>
              </a:lnSpc>
              <a:buNone/>
            </a:pPr>
            <a:r>
              <a:rPr lang="en-US" sz="935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a row</a:t>
            </a:r>
          </a:p>
        </p:txBody>
      </p:sp>
      <p:cxnSp>
        <p:nvCxnSpPr>
          <p:cNvPr id="48" name="Line 48"/>
          <p:cNvCxnSpPr/>
          <p:nvPr/>
        </p:nvCxnSpPr>
        <p:spPr>
          <a:xfrm>
            <a:off x="11220145" y="5449800"/>
            <a:ext cx="0" cy="544068"/>
          </a:xfrm>
          <a:prstGeom prst="line">
            <a:avLst/>
          </a:prstGeom>
          <a:ln w="15875">
            <a:solidFill>
              <a:srgbClr val="3A4A50"/>
            </a:solidFill>
          </a:ln>
        </p:spPr>
      </p:cxnSp>
      <p:cxnSp>
        <p:nvCxnSpPr>
          <p:cNvPr id="49" name="Line 49"/>
          <p:cNvCxnSpPr/>
          <p:nvPr/>
        </p:nvCxnSpPr>
        <p:spPr>
          <a:xfrm flipH="1">
            <a:off x="7100773" y="5993868"/>
            <a:ext cx="4119372" cy="0"/>
          </a:xfrm>
          <a:prstGeom prst="line">
            <a:avLst/>
          </a:prstGeom>
          <a:ln w="15875">
            <a:solidFill>
              <a:srgbClr val="3A4A50"/>
            </a:solidFill>
          </a:ln>
        </p:spPr>
      </p:cxnSp>
      <p:cxnSp>
        <p:nvCxnSpPr>
          <p:cNvPr id="50" name="Line 50"/>
          <p:cNvCxnSpPr/>
          <p:nvPr/>
        </p:nvCxnSpPr>
        <p:spPr>
          <a:xfrm flipV="1">
            <a:off x="7100773" y="5449800"/>
            <a:ext cx="0" cy="544068"/>
          </a:xfrm>
          <a:prstGeom prst="line">
            <a:avLst/>
          </a:prstGeom>
          <a:ln w="15875">
            <a:solidFill>
              <a:srgbClr val="3A4A50"/>
            </a:solidFill>
            <a:tailEnd type="triangle" w="med" len="med"/>
          </a:ln>
        </p:spPr>
      </p:cxnSp>
      <p:sp>
        <p:nvSpPr>
          <p:cNvPr id="51" name="Text 51"/>
          <p:cNvSpPr txBox="1"/>
          <p:nvPr/>
        </p:nvSpPr>
        <p:spPr>
          <a:xfrm>
            <a:off x="8305495" y="6024958"/>
            <a:ext cx="1865376" cy="26426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935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α incorrect in a row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2"/>
          <p:cNvSpPr/>
          <p:nvPr/>
        </p:nvSpPr>
        <p:spPr>
          <a:xfrm>
            <a:off x="182880" y="182880"/>
            <a:ext cx="5154034" cy="2803626"/>
          </a:xfrm>
          <a:prstGeom prst="roundRect">
            <a:avLst>
              <a:gd name="adj" fmla="val 81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7775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777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11.1.1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98377" y="310896"/>
            <a:ext cx="421052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Character-oriented framing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898002" cy="21084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8-bit characters, e.g. ASCII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Header: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addresses, control. Trailer: error-detection bits (Chapter 10)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Flag: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one protocol-dependent special byte at start and end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Fine while only text crossed the link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Binary data (images, audio, video):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any byte value may appear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Flag pattern inside data → receiver sees a false end of frame</a:t>
            </a:r>
          </a:p>
        </p:txBody>
      </p:sp>
      <p:sp>
        <p:nvSpPr>
          <p:cNvPr id="7" name="Shape 7"/>
          <p:cNvSpPr/>
          <p:nvPr/>
        </p:nvSpPr>
        <p:spPr>
          <a:xfrm>
            <a:off x="5464930" y="182880"/>
            <a:ext cx="6543885" cy="2803626"/>
          </a:xfrm>
          <a:prstGeom prst="roundRect">
            <a:avLst>
              <a:gd name="adj" fmla="val 81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592946" y="310896"/>
            <a:ext cx="92060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592946" y="310896"/>
            <a:ext cx="92060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11.1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623277" y="310896"/>
            <a:ext cx="525752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frame in a character-oriented protocol</a:t>
            </a:r>
          </a:p>
        </p:txBody>
      </p:sp>
      <p:pic>
        <p:nvPicPr>
          <p:cNvPr id="11" name="fig11_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2946" y="1338793"/>
            <a:ext cx="6287853" cy="875849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182880" y="3114522"/>
            <a:ext cx="4880153" cy="3560598"/>
          </a:xfrm>
          <a:prstGeom prst="roundRect">
            <a:avLst>
              <a:gd name="adj" fmla="val 64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3242538"/>
            <a:ext cx="57775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3242538"/>
            <a:ext cx="5777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11.1.1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998377" y="3242538"/>
            <a:ext cx="393664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Byte stuffing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3626586"/>
            <a:ext cx="4624121" cy="28506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Sender: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insert ESC before every data byte equal to Flag or ESC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Receiver: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remove ESC, keep the next byte as data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 inside data also escaped: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ESC ESC, else a data ESC + Flag is misread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Receiver order: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find the flags first, then unstuff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Overhead: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0 to 100%, worst case every byte escaped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Book: Unicode breaks byte stuffing?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No: stuffing ignores content, any byte stream works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PPP's real rule: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ESC 0x7D, then the byte XOR 0x20 (11.4.2)</a:t>
            </a:r>
          </a:p>
        </p:txBody>
      </p:sp>
      <p:sp>
        <p:nvSpPr>
          <p:cNvPr id="17" name="Shape 17"/>
          <p:cNvSpPr/>
          <p:nvPr/>
        </p:nvSpPr>
        <p:spPr>
          <a:xfrm>
            <a:off x="5191049" y="3114522"/>
            <a:ext cx="6817766" cy="3560598"/>
          </a:xfrm>
          <a:prstGeom prst="roundRect">
            <a:avLst>
              <a:gd name="adj" fmla="val 64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5319065" y="3242538"/>
            <a:ext cx="92060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5319065" y="3242538"/>
            <a:ext cx="92060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11.2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6349396" y="3242538"/>
            <a:ext cx="553140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Byte stuffing and unstuffing</a:t>
            </a:r>
          </a:p>
        </p:txBody>
      </p:sp>
      <p:pic>
        <p:nvPicPr>
          <p:cNvPr id="21" name="fig11_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9065" y="3734557"/>
            <a:ext cx="6561734" cy="2704576"/>
          </a:xfrm>
          <a:prstGeom prst="rect">
            <a:avLst/>
          </a:prstGeom>
        </p:spPr>
      </p:pic>
      <p:pic>
        <p:nvPicPr>
          <p:cNvPr id="22" name="fig11_2 step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9065" y="4191026"/>
            <a:ext cx="6561734" cy="664732"/>
          </a:xfrm>
          <a:prstGeom prst="rect">
            <a:avLst/>
          </a:prstGeom>
        </p:spPr>
      </p:pic>
      <p:pic>
        <p:nvPicPr>
          <p:cNvPr id="23" name="fig11_2 step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9065" y="4850052"/>
            <a:ext cx="6561734" cy="778849"/>
          </a:xfrm>
          <a:prstGeom prst="rect">
            <a:avLst/>
          </a:prstGeom>
        </p:spPr>
      </p:pic>
      <p:pic>
        <p:nvPicPr>
          <p:cNvPr id="24" name="fig11_2 step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19065" y="5623195"/>
            <a:ext cx="6561734" cy="8159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2"/>
          <p:cNvSpPr/>
          <p:nvPr/>
        </p:nvSpPr>
        <p:spPr>
          <a:xfrm>
            <a:off x="182880" y="182880"/>
            <a:ext cx="5125682" cy="2640954"/>
          </a:xfrm>
          <a:prstGeom prst="roundRect">
            <a:avLst>
              <a:gd name="adj" fmla="val 86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7775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777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11.1.1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98377" y="310896"/>
            <a:ext cx="418217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Bit-oriented framing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869650" cy="187408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 bit sequence, any content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Flag: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01111110 (0x7E) at both ends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 stuffing: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0 then five 1s → insert 0, whatever the next bit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Receiver: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0, five 1s, 0 → drop that 0. 0, six 1s, 0 → flag. Seven or more 1s → abort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Stuffed frame never holds six 1s in a row: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flag stays unique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Overhead: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at most 1 bit per 5 data bits (20%)</a:t>
            </a:r>
          </a:p>
        </p:txBody>
      </p:sp>
      <p:sp>
        <p:nvSpPr>
          <p:cNvPr id="7" name="Shape 7"/>
          <p:cNvSpPr/>
          <p:nvPr/>
        </p:nvSpPr>
        <p:spPr>
          <a:xfrm>
            <a:off x="5436578" y="182880"/>
            <a:ext cx="6572237" cy="2640954"/>
          </a:xfrm>
          <a:prstGeom prst="roundRect">
            <a:avLst>
              <a:gd name="adj" fmla="val 86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564594" y="310896"/>
            <a:ext cx="92060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564594" y="310896"/>
            <a:ext cx="92060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11.3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594926" y="310896"/>
            <a:ext cx="528587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frame in a bit-oriented protocol</a:t>
            </a:r>
          </a:p>
        </p:txBody>
      </p:sp>
      <p:pic>
        <p:nvPicPr>
          <p:cNvPr id="11" name="fig11_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4594" y="1096778"/>
            <a:ext cx="6316205" cy="1197207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182880" y="2951850"/>
            <a:ext cx="5871923" cy="3723270"/>
          </a:xfrm>
          <a:prstGeom prst="roundRect">
            <a:avLst>
              <a:gd name="adj" fmla="val 61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3079866"/>
            <a:ext cx="57775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3079866"/>
            <a:ext cx="5777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11.1.1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998377" y="3079866"/>
            <a:ext cx="492841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 stuffing, worked example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3463914"/>
            <a:ext cx="5615891" cy="242063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0001111111001111101000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Sent: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000111110110011111001000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stuffed 0s, each after a 0 and five 1s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1st: inside a run of seven 1s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2nd: next data bit already 0, stuffed anyway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Flag-like data 01111110 → sent as 011111010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flags never stuffed: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receiver finds flags, then removes stuffed 0s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trick elsewhere: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USB (after six 1s), CAN (after five equal bits), for clock recovery</a:t>
            </a:r>
          </a:p>
        </p:txBody>
      </p:sp>
      <p:sp>
        <p:nvSpPr>
          <p:cNvPr id="17" name="Shape 17"/>
          <p:cNvSpPr/>
          <p:nvPr/>
        </p:nvSpPr>
        <p:spPr>
          <a:xfrm>
            <a:off x="6182819" y="2951850"/>
            <a:ext cx="5825996" cy="3723270"/>
          </a:xfrm>
          <a:prstGeom prst="roundRect">
            <a:avLst>
              <a:gd name="adj" fmla="val 61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6310835" y="3079866"/>
            <a:ext cx="92060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6310835" y="3079866"/>
            <a:ext cx="92060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11.4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7341166" y="3079866"/>
            <a:ext cx="453963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 stuffing and unstuffing</a:t>
            </a:r>
          </a:p>
        </p:txBody>
      </p:sp>
      <p:pic>
        <p:nvPicPr>
          <p:cNvPr id="21" name="fig11_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0835" y="3553292"/>
            <a:ext cx="5569964" cy="2904434"/>
          </a:xfrm>
          <a:prstGeom prst="rect">
            <a:avLst/>
          </a:prstGeom>
        </p:spPr>
      </p:pic>
      <p:pic>
        <p:nvPicPr>
          <p:cNvPr id="22" name="fig11_4 step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0835" y="4106262"/>
            <a:ext cx="5569964" cy="692555"/>
          </a:xfrm>
          <a:prstGeom prst="rect">
            <a:avLst/>
          </a:prstGeom>
        </p:spPr>
      </p:pic>
      <p:pic>
        <p:nvPicPr>
          <p:cNvPr id="23" name="fig11_4 step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0835" y="4793448"/>
            <a:ext cx="5569964" cy="786506"/>
          </a:xfrm>
          <a:prstGeom prst="rect">
            <a:avLst/>
          </a:prstGeom>
        </p:spPr>
      </p:pic>
      <p:pic>
        <p:nvPicPr>
          <p:cNvPr id="24" name="fig11_4 step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0835" y="5574585"/>
            <a:ext cx="5569964" cy="8831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2"/>
          <p:cNvSpPr/>
          <p:nvPr/>
        </p:nvSpPr>
        <p:spPr>
          <a:xfrm>
            <a:off x="182880" y="182880"/>
            <a:ext cx="11825935" cy="4330450"/>
          </a:xfrm>
          <a:prstGeom prst="roundRect">
            <a:avLst>
              <a:gd name="adj" fmla="val 52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91147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9114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011771" y="310896"/>
            <a:ext cx="1086902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frame boundaries come from now</a:t>
            </a:r>
          </a:p>
        </p:txBody>
      </p:sp>
      <p:graphicFrame>
        <p:nvGraphicFramePr>
          <p:cNvPr id="6" name="Table 6"/>
          <p:cNvGraphicFramePr>
            <a:graphicFrameLocks noGrp="1"/>
          </p:cNvGraphicFramePr>
          <p:nvPr/>
        </p:nvGraphicFramePr>
        <p:xfrm>
          <a:off x="310896" y="694944"/>
          <a:ext cx="11569903" cy="3104388"/>
        </p:xfrm>
        <a:graphic>
          <a:graphicData uri="http://schemas.openxmlformats.org/drawingml/2006/table">
            <a:tbl>
              <a:tblPr firstRow="1" bandRow="1"/>
              <a:tblGrid>
                <a:gridCol w="2754739"/>
                <a:gridCol w="5509478"/>
                <a:gridCol w="3305687"/>
              </a:tblGrid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Link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Frame boundary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Stuffing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0F7A85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HDLC, PPP (serial, SONET/SDH)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Flag 0x7E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Bit or byte stuffing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44068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USB 1.x and 2.0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SYNC pattern, end-of-packet line state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Bit stuffing after six 1s, keeps NRZI transitions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CAN bus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Start-of-frame bit, fixed field layout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Stuff bit after five equal bits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44068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Ethernet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Preamble + SFD, PHY code groups mark start and end (8b/10b, 64b/66b)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None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GFP over SDH/OTN (G.7041)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2-byte length + CRC-16 core header, hunted like ATM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None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Wi-Fi A-MPDU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4-byte delimiter: length, CRC-8, signature 0x4E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None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5G NR MAC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Size known from the grant (DCI), subheaders carry lengths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None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 7"/>
          <p:cNvSpPr txBox="1"/>
          <p:nvPr/>
        </p:nvSpPr>
        <p:spPr>
          <a:xfrm>
            <a:off x="310896" y="3971148"/>
            <a:ext cx="11569903" cy="2732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Trend: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not bit-oriented, as the book says, but length fields and PHY coding, no stuffing</a:t>
            </a:r>
          </a:p>
        </p:txBody>
      </p:sp>
      <p:sp>
        <p:nvSpPr>
          <p:cNvPr id="8" name="Shape 8"/>
          <p:cNvSpPr/>
          <p:nvPr/>
        </p:nvSpPr>
        <p:spPr>
          <a:xfrm>
            <a:off x="182880" y="4641346"/>
            <a:ext cx="6502022" cy="2033774"/>
          </a:xfrm>
          <a:prstGeom prst="roundRect">
            <a:avLst>
              <a:gd name="adj" fmla="val 112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9" name="Shape 9"/>
          <p:cNvSpPr/>
          <p:nvPr/>
        </p:nvSpPr>
        <p:spPr>
          <a:xfrm>
            <a:off x="310896" y="4769362"/>
            <a:ext cx="57775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310896" y="4769362"/>
            <a:ext cx="5777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11.1.2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998377" y="4769362"/>
            <a:ext cx="555850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 control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310896" y="5153410"/>
            <a:ext cx="6245990" cy="132752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Producer faster than consumer: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consumer overwhelmed, frames dropped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receiver tells sender to stop or slow down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Buffers at both DLCs: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receiver buffer full → "stop", space again → "send more"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11.1: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one-slot buffer, slot empty → "send the next frame" = the ACK of Stop-and-Wait</a:t>
            </a:r>
          </a:p>
        </p:txBody>
      </p:sp>
      <p:sp>
        <p:nvSpPr>
          <p:cNvPr id="13" name="Shape 13"/>
          <p:cNvSpPr/>
          <p:nvPr/>
        </p:nvSpPr>
        <p:spPr>
          <a:xfrm>
            <a:off x="6812918" y="4641346"/>
            <a:ext cx="5195897" cy="2033774"/>
          </a:xfrm>
          <a:prstGeom prst="roundRect">
            <a:avLst>
              <a:gd name="adj" fmla="val 112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4" name="Shape 14"/>
          <p:cNvSpPr/>
          <p:nvPr/>
        </p:nvSpPr>
        <p:spPr>
          <a:xfrm>
            <a:off x="6940934" y="4769362"/>
            <a:ext cx="92060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6940934" y="4769362"/>
            <a:ext cx="92060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11.5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7971265" y="4769362"/>
            <a:ext cx="390953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 control at the data-link layer</a:t>
            </a:r>
          </a:p>
        </p:txBody>
      </p:sp>
      <p:pic>
        <p:nvPicPr>
          <p:cNvPr id="17" name="fig11_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0934" y="5371945"/>
            <a:ext cx="4939865" cy="95662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2"/>
          <p:cNvSpPr/>
          <p:nvPr/>
        </p:nvSpPr>
        <p:spPr>
          <a:xfrm>
            <a:off x="182880" y="182880"/>
            <a:ext cx="5369791" cy="2919862"/>
          </a:xfrm>
          <a:prstGeom prst="roundRect">
            <a:avLst>
              <a:gd name="adj" fmla="val 78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7775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777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11.1.2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98377" y="310896"/>
            <a:ext cx="442627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Error control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113759" cy="218622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layer unreliable → error control at DLC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CRC: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added by sender in the trailer (FCS), checked by receiver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 says "header": it is the trailer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 1: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corrupted → silently discard, intact → deliver (Ethernet)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 2: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corrupted → discard, intact → deliver + ACK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 serves flow and error control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ACK before timeout → sender assumes loss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NAK: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explicit negative acknowledgment (HDLC REJ, SREJ)</a:t>
            </a:r>
          </a:p>
        </p:txBody>
      </p:sp>
      <p:sp>
        <p:nvSpPr>
          <p:cNvPr id="7" name="Shape 7"/>
          <p:cNvSpPr/>
          <p:nvPr/>
        </p:nvSpPr>
        <p:spPr>
          <a:xfrm>
            <a:off x="5680687" y="182880"/>
            <a:ext cx="6328128" cy="2919862"/>
          </a:xfrm>
          <a:prstGeom prst="roundRect">
            <a:avLst>
              <a:gd name="adj" fmla="val 78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808703" y="310896"/>
            <a:ext cx="57775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808703" y="310896"/>
            <a:ext cx="5777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11.1.3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496184" y="310896"/>
            <a:ext cx="538461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Connectionless and connection-oriented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5808703" y="694944"/>
            <a:ext cx="6072096" cy="163966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Connectionless: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independent, unnumbered frames, no ordering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"no physical link": no relation between frames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LAN data-link protocols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Connection-oriented: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setup → transfer → teardown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Frames numbered, delivered in order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point-to-point links (HDLC ABM, PPP), wireless LANs, WANs</a:t>
            </a:r>
          </a:p>
        </p:txBody>
      </p:sp>
      <p:sp>
        <p:nvSpPr>
          <p:cNvPr id="12" name="Shape 12"/>
          <p:cNvSpPr/>
          <p:nvPr/>
        </p:nvSpPr>
        <p:spPr>
          <a:xfrm>
            <a:off x="182880" y="3230758"/>
            <a:ext cx="5265184" cy="3444362"/>
          </a:xfrm>
          <a:prstGeom prst="roundRect">
            <a:avLst>
              <a:gd name="adj" fmla="val 66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3358774"/>
            <a:ext cx="461672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3358774"/>
            <a:ext cx="46167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11.2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882296" y="3358774"/>
            <a:ext cx="443775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Data-link protocols and FSMs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3742822"/>
            <a:ext cx="5009152" cy="269391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Classic four: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Simple, Stop-and-Wait, Go-Back-N, Selective-Repeat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chapter: first two, all four in Chapter 23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Book: last two "disappeared" → alive in wireless links (Today)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FSM: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event → actions (maybe none) + next state (maybe same)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11.6: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two states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I, event 1 → actions 1, 2 → State II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II, event 2 → action 3, stay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II, event 3 → no action → State I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 text: "three states", "event 1 → action 3": wrong</a:t>
            </a:r>
          </a:p>
        </p:txBody>
      </p:sp>
      <p:sp>
        <p:nvSpPr>
          <p:cNvPr id="17" name="Shape 17"/>
          <p:cNvSpPr/>
          <p:nvPr/>
        </p:nvSpPr>
        <p:spPr>
          <a:xfrm>
            <a:off x="5576080" y="3230758"/>
            <a:ext cx="6432735" cy="3444362"/>
          </a:xfrm>
          <a:prstGeom prst="roundRect">
            <a:avLst>
              <a:gd name="adj" fmla="val 66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5704096" y="3358774"/>
            <a:ext cx="92060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5704096" y="3358774"/>
            <a:ext cx="92060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11.6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6734427" y="3358774"/>
            <a:ext cx="514637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example FSM</a:t>
            </a:r>
          </a:p>
        </p:txBody>
      </p:sp>
      <p:pic>
        <p:nvPicPr>
          <p:cNvPr id="21" name="fig11_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4096" y="4025574"/>
            <a:ext cx="6176703" cy="223877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2"/>
          <p:cNvSpPr/>
          <p:nvPr/>
        </p:nvSpPr>
        <p:spPr>
          <a:xfrm>
            <a:off x="182880" y="182880"/>
            <a:ext cx="5134063" cy="2660105"/>
          </a:xfrm>
          <a:prstGeom prst="roundRect">
            <a:avLst>
              <a:gd name="adj" fmla="val 85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7775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777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11.2.1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98377" y="310896"/>
            <a:ext cx="419055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protocol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878031" cy="132752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flow control, no error control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Assumption: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receiver handles every frame at once, never overwhelmed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Sender DLC: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packet from network layer → frame → send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Receiver DLC: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frame → extract packet → deliver</a:t>
            </a:r>
          </a:p>
        </p:txBody>
      </p:sp>
      <p:sp>
        <p:nvSpPr>
          <p:cNvPr id="7" name="Shape 7"/>
          <p:cNvSpPr/>
          <p:nvPr/>
        </p:nvSpPr>
        <p:spPr>
          <a:xfrm>
            <a:off x="5444959" y="182880"/>
            <a:ext cx="6563856" cy="2660105"/>
          </a:xfrm>
          <a:prstGeom prst="roundRect">
            <a:avLst>
              <a:gd name="adj" fmla="val 85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572975" y="310896"/>
            <a:ext cx="92060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572975" y="310896"/>
            <a:ext cx="92060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11.7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603307" y="310896"/>
            <a:ext cx="527749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protocol</a:t>
            </a:r>
          </a:p>
        </p:txBody>
      </p:sp>
      <p:pic>
        <p:nvPicPr>
          <p:cNvPr id="11" name="fig11_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975" y="1171459"/>
            <a:ext cx="6307824" cy="1066995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182880" y="2971001"/>
            <a:ext cx="4540654" cy="3704119"/>
          </a:xfrm>
          <a:prstGeom prst="roundRect">
            <a:avLst>
              <a:gd name="adj" fmla="val 61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3099017"/>
            <a:ext cx="57775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3099017"/>
            <a:ext cx="5777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11.2.1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998377" y="3099017"/>
            <a:ext cx="359714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FSMs of the Simple protocol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3483065"/>
            <a:ext cx="4284622" cy="13663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state each: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Ready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Sender: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waits for a packet from its network layer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Packet came → make a frame, send it, stay Ready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Receiver: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waits for a frame from the link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arrived → deliver the packet, stay Ready</a:t>
            </a:r>
          </a:p>
        </p:txBody>
      </p:sp>
      <p:sp>
        <p:nvSpPr>
          <p:cNvPr id="17" name="Shape 17"/>
          <p:cNvSpPr/>
          <p:nvPr/>
        </p:nvSpPr>
        <p:spPr>
          <a:xfrm>
            <a:off x="4851550" y="2971001"/>
            <a:ext cx="7157265" cy="3704119"/>
          </a:xfrm>
          <a:prstGeom prst="roundRect">
            <a:avLst>
              <a:gd name="adj" fmla="val 61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4979566" y="3099017"/>
            <a:ext cx="92060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4979566" y="3099017"/>
            <a:ext cx="92060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11.8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6009898" y="3099017"/>
            <a:ext cx="587090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FSMs for the simple protocol</a:t>
            </a:r>
          </a:p>
        </p:txBody>
      </p:sp>
      <p:pic>
        <p:nvPicPr>
          <p:cNvPr id="21" name="fig11_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9566" y="3965207"/>
            <a:ext cx="6901233" cy="209975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2"/>
          <p:cNvSpPr/>
          <p:nvPr/>
        </p:nvSpPr>
        <p:spPr>
          <a:xfrm>
            <a:off x="182880" y="182880"/>
            <a:ext cx="5678973" cy="3292525"/>
          </a:xfrm>
          <a:prstGeom prst="roundRect">
            <a:avLst>
              <a:gd name="adj" fmla="val 69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1060001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106000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11.2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480625" y="310896"/>
            <a:ext cx="425321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protocol in action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422941" cy="10931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Sender: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frames back to back, no waiting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Receiver: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delivers each packet on arrival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Nothing flows back: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no ACK, no feedback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 only if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the receiver keeps up and the link never errs</a:t>
            </a:r>
          </a:p>
        </p:txBody>
      </p:sp>
      <p:sp>
        <p:nvSpPr>
          <p:cNvPr id="7" name="Shape 7"/>
          <p:cNvSpPr/>
          <p:nvPr/>
        </p:nvSpPr>
        <p:spPr>
          <a:xfrm>
            <a:off x="5989869" y="182880"/>
            <a:ext cx="6018947" cy="3292525"/>
          </a:xfrm>
          <a:prstGeom prst="roundRect">
            <a:avLst>
              <a:gd name="adj" fmla="val 69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117885" y="310896"/>
            <a:ext cx="92060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117885" y="310896"/>
            <a:ext cx="92060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11.9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7148216" y="310896"/>
            <a:ext cx="473258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 diagram for Example 11.2</a:t>
            </a:r>
          </a:p>
        </p:txBody>
      </p:sp>
      <p:pic>
        <p:nvPicPr>
          <p:cNvPr id="11" name="fig11_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7885" y="721658"/>
            <a:ext cx="5762915" cy="2599017"/>
          </a:xfrm>
          <a:prstGeom prst="rect">
            <a:avLst/>
          </a:prstGeom>
        </p:spPr>
      </p:pic>
      <p:pic>
        <p:nvPicPr>
          <p:cNvPr id="12" name="fig11_9 step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7885" y="1631742"/>
            <a:ext cx="5762915" cy="698967"/>
          </a:xfrm>
          <a:prstGeom prst="rect">
            <a:avLst/>
          </a:prstGeom>
        </p:spPr>
      </p:pic>
      <p:pic>
        <p:nvPicPr>
          <p:cNvPr id="13" name="fig11_9 step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7885" y="2325003"/>
            <a:ext cx="5762915" cy="995672"/>
          </a:xfrm>
          <a:prstGeom prst="rect">
            <a:avLst/>
          </a:prstGeom>
        </p:spPr>
      </p:pic>
      <p:sp>
        <p:nvSpPr>
          <p:cNvPr id="14" name="Shape 14"/>
          <p:cNvSpPr/>
          <p:nvPr/>
        </p:nvSpPr>
        <p:spPr>
          <a:xfrm>
            <a:off x="182880" y="3603421"/>
            <a:ext cx="4985711" cy="3071699"/>
          </a:xfrm>
          <a:prstGeom prst="roundRect">
            <a:avLst>
              <a:gd name="adj" fmla="val 74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5" name="Shape 15"/>
          <p:cNvSpPr/>
          <p:nvPr/>
        </p:nvSpPr>
        <p:spPr>
          <a:xfrm>
            <a:off x="310896" y="3731437"/>
            <a:ext cx="57775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6" name="Text 16"/>
          <p:cNvSpPr txBox="1"/>
          <p:nvPr/>
        </p:nvSpPr>
        <p:spPr>
          <a:xfrm>
            <a:off x="310896" y="3731437"/>
            <a:ext cx="5777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11.2.2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998377" y="3731437"/>
            <a:ext cx="404219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Stop-and-Wait protocol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310896" y="4115485"/>
            <a:ext cx="4729679" cy="238177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 control + error control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frame at a time: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wait for ACK before the next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CRC on each data frame: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corrupted → silently discarded, receiver silence = lost or corrupted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Timer: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started at each send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 in time → stop timer, send next frame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Timeout → resend the saved copy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Copy kept until its ACK arrives: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at most one frame and one ACK on the link</a:t>
            </a:r>
          </a:p>
        </p:txBody>
      </p:sp>
      <p:sp>
        <p:nvSpPr>
          <p:cNvPr id="19" name="Shape 19"/>
          <p:cNvSpPr/>
          <p:nvPr/>
        </p:nvSpPr>
        <p:spPr>
          <a:xfrm>
            <a:off x="5296607" y="3603421"/>
            <a:ext cx="6712208" cy="3071699"/>
          </a:xfrm>
          <a:prstGeom prst="roundRect">
            <a:avLst>
              <a:gd name="adj" fmla="val 74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0" name="Shape 20"/>
          <p:cNvSpPr/>
          <p:nvPr/>
        </p:nvSpPr>
        <p:spPr>
          <a:xfrm>
            <a:off x="5424623" y="3731437"/>
            <a:ext cx="996317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1" name="Text 21"/>
          <p:cNvSpPr txBox="1"/>
          <p:nvPr/>
        </p:nvSpPr>
        <p:spPr>
          <a:xfrm>
            <a:off x="5424623" y="3731437"/>
            <a:ext cx="9963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11.10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x="6530668" y="3731437"/>
            <a:ext cx="535013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Stop-and-Wait protocol</a:t>
            </a:r>
          </a:p>
        </p:txBody>
      </p:sp>
      <p:pic>
        <p:nvPicPr>
          <p:cNvPr id="23" name="fig11_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4623" y="4603798"/>
            <a:ext cx="6456176" cy="14549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2"/>
          <p:cNvSpPr/>
          <p:nvPr/>
        </p:nvSpPr>
        <p:spPr>
          <a:xfrm>
            <a:off x="182880" y="182880"/>
            <a:ext cx="4965741" cy="6492240"/>
          </a:xfrm>
          <a:prstGeom prst="roundRect">
            <a:avLst>
              <a:gd name="adj" fmla="val 4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7775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777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11.2.2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98377" y="310896"/>
            <a:ext cx="402222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Stop-and-Wait FSMs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709709" cy="269391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Sender, Ready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Packet arrives → make frame, save copy, start timer, send → Blocking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Sender, Blocking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Timeout → resend saved frame, restart timer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Corrupted ACK → discard it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Error-free ACK → stop timer, discard copy → Ready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Receiver, always Ready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Error-free frame → deliver packet, send ACK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Corrupted frame → discard</a:t>
            </a:r>
          </a:p>
        </p:txBody>
      </p:sp>
      <p:sp>
        <p:nvSpPr>
          <p:cNvPr id="7" name="Shape 7"/>
          <p:cNvSpPr/>
          <p:nvPr/>
        </p:nvSpPr>
        <p:spPr>
          <a:xfrm>
            <a:off x="5276637" y="182880"/>
            <a:ext cx="6732179" cy="6492240"/>
          </a:xfrm>
          <a:prstGeom prst="roundRect">
            <a:avLst>
              <a:gd name="adj" fmla="val 35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404653" y="310896"/>
            <a:ext cx="989312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404653" y="310896"/>
            <a:ext cx="98931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11.11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503693" y="310896"/>
            <a:ext cx="537710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FSM for the Stop-and-Wait protocol</a:t>
            </a:r>
          </a:p>
        </p:txBody>
      </p:sp>
      <p:pic>
        <p:nvPicPr>
          <p:cNvPr id="11" name="fig11_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4653" y="1504151"/>
            <a:ext cx="6476147" cy="423374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2"/>
          <p:cNvSpPr/>
          <p:nvPr/>
        </p:nvSpPr>
        <p:spPr>
          <a:xfrm>
            <a:off x="182880" y="182880"/>
            <a:ext cx="4133021" cy="2036330"/>
          </a:xfrm>
          <a:prstGeom prst="roundRect">
            <a:avLst>
              <a:gd name="adj" fmla="val 112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1060001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106000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11.3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480625" y="310896"/>
            <a:ext cx="270726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Lost frame, lost ACK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3876989" cy="13663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1: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sent, acknowledged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2: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lost → timeout → resent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3: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delivered, ACK lost → timeout → resent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Packet 3 delivered twice: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duplicate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number the frames and the ACKs</a:t>
            </a:r>
          </a:p>
        </p:txBody>
      </p:sp>
      <p:sp>
        <p:nvSpPr>
          <p:cNvPr id="7" name="Shape 7"/>
          <p:cNvSpPr/>
          <p:nvPr/>
        </p:nvSpPr>
        <p:spPr>
          <a:xfrm>
            <a:off x="4443917" y="182880"/>
            <a:ext cx="7564898" cy="2036330"/>
          </a:xfrm>
          <a:prstGeom prst="roundRect">
            <a:avLst>
              <a:gd name="adj" fmla="val 112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4571933" y="310896"/>
            <a:ext cx="1060001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4571933" y="310896"/>
            <a:ext cx="106000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11.4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5741662" y="310896"/>
            <a:ext cx="613913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Sequence and acknowledgment numbers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4571933" y="694944"/>
            <a:ext cx="7308866" cy="13663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Seq 0, 1, 0, 1, …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ACK 1, 0, 1, 0, …: ACK n = next frame expected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bit suffices: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one frame outstanding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1 lost → resent → ACK 0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 1 lost → Frame 0 resent: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receiver expects 1, discards it, re-sends ACK 1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use: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Bluetooth LE link layer, 1-bit SN and NESN</a:t>
            </a:r>
          </a:p>
        </p:txBody>
      </p:sp>
      <p:sp>
        <p:nvSpPr>
          <p:cNvPr id="12" name="Shape 12"/>
          <p:cNvSpPr/>
          <p:nvPr/>
        </p:nvSpPr>
        <p:spPr>
          <a:xfrm>
            <a:off x="182880" y="2347226"/>
            <a:ext cx="5876059" cy="4327894"/>
          </a:xfrm>
          <a:prstGeom prst="roundRect">
            <a:avLst>
              <a:gd name="adj" fmla="val 52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2475242"/>
            <a:ext cx="996317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2475242"/>
            <a:ext cx="9963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11.12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416941" y="2475242"/>
            <a:ext cx="451398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 diagram for Example 11.3</a:t>
            </a:r>
          </a:p>
        </p:txBody>
      </p:sp>
      <p:pic>
        <p:nvPicPr>
          <p:cNvPr id="16" name="fig11_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622" y="2892287"/>
            <a:ext cx="5220574" cy="3621820"/>
          </a:xfrm>
          <a:prstGeom prst="rect">
            <a:avLst/>
          </a:prstGeom>
        </p:spPr>
      </p:pic>
      <p:pic>
        <p:nvPicPr>
          <p:cNvPr id="17" name="fig11_12 step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6028" y="3526232"/>
            <a:ext cx="3705168" cy="623842"/>
          </a:xfrm>
          <a:prstGeom prst="rect">
            <a:avLst/>
          </a:prstGeom>
        </p:spPr>
      </p:pic>
      <p:pic>
        <p:nvPicPr>
          <p:cNvPr id="18" name="fig11_12 step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6028" y="4145023"/>
            <a:ext cx="3705168" cy="444519"/>
          </a:xfrm>
          <a:prstGeom prst="rect">
            <a:avLst/>
          </a:prstGeom>
        </p:spPr>
      </p:pic>
      <p:pic>
        <p:nvPicPr>
          <p:cNvPr id="19" name="fig11_12 step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6028" y="4584490"/>
            <a:ext cx="3705168" cy="575854"/>
          </a:xfrm>
          <a:prstGeom prst="rect">
            <a:avLst/>
          </a:prstGeom>
        </p:spPr>
      </p:pic>
      <p:pic>
        <p:nvPicPr>
          <p:cNvPr id="20" name="fig11_12 step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6028" y="5155293"/>
            <a:ext cx="3705168" cy="601111"/>
          </a:xfrm>
          <a:prstGeom prst="rect">
            <a:avLst/>
          </a:prstGeom>
        </p:spPr>
      </p:pic>
      <p:pic>
        <p:nvPicPr>
          <p:cNvPr id="21" name="fig11_12 step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26028" y="5751353"/>
            <a:ext cx="3705168" cy="762754"/>
          </a:xfrm>
          <a:prstGeom prst="rect">
            <a:avLst/>
          </a:prstGeom>
        </p:spPr>
      </p:pic>
      <p:sp>
        <p:nvSpPr>
          <p:cNvPr id="22" name="Shape 22"/>
          <p:cNvSpPr/>
          <p:nvPr/>
        </p:nvSpPr>
        <p:spPr>
          <a:xfrm>
            <a:off x="6186955" y="2347226"/>
            <a:ext cx="5821861" cy="4327894"/>
          </a:xfrm>
          <a:prstGeom prst="roundRect">
            <a:avLst>
              <a:gd name="adj" fmla="val 52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3" name="Shape 23"/>
          <p:cNvSpPr/>
          <p:nvPr/>
        </p:nvSpPr>
        <p:spPr>
          <a:xfrm>
            <a:off x="6314971" y="2475242"/>
            <a:ext cx="996317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4" name="Text 24"/>
          <p:cNvSpPr txBox="1"/>
          <p:nvPr/>
        </p:nvSpPr>
        <p:spPr>
          <a:xfrm>
            <a:off x="6314971" y="2475242"/>
            <a:ext cx="9963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11.13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7421016" y="2475242"/>
            <a:ext cx="44597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 diagram for Example 11.4</a:t>
            </a:r>
          </a:p>
        </p:txBody>
      </p:sp>
      <p:pic>
        <p:nvPicPr>
          <p:cNvPr id="26" name="fig11_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2855" y="2891024"/>
            <a:ext cx="5170060" cy="3624346"/>
          </a:xfrm>
          <a:prstGeom prst="rect">
            <a:avLst/>
          </a:prstGeom>
        </p:spPr>
      </p:pic>
      <p:pic>
        <p:nvPicPr>
          <p:cNvPr id="27" name="fig11_13 step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28261" y="3527495"/>
            <a:ext cx="3654654" cy="621316"/>
          </a:xfrm>
          <a:prstGeom prst="rect">
            <a:avLst/>
          </a:prstGeom>
        </p:spPr>
      </p:pic>
      <p:pic>
        <p:nvPicPr>
          <p:cNvPr id="28" name="fig11_13 step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28261" y="4143760"/>
            <a:ext cx="3654654" cy="444519"/>
          </a:xfrm>
          <a:prstGeom prst="rect">
            <a:avLst/>
          </a:prstGeom>
        </p:spPr>
      </p:pic>
      <p:pic>
        <p:nvPicPr>
          <p:cNvPr id="29" name="fig11_13 step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28261" y="4583228"/>
            <a:ext cx="3654654" cy="575854"/>
          </a:xfrm>
          <a:prstGeom prst="rect">
            <a:avLst/>
          </a:prstGeom>
        </p:spPr>
      </p:pic>
      <p:pic>
        <p:nvPicPr>
          <p:cNvPr id="30" name="fig11_13 step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28261" y="5154030"/>
            <a:ext cx="3654654" cy="616265"/>
          </a:xfrm>
          <a:prstGeom prst="rect">
            <a:avLst/>
          </a:prstGeom>
        </p:spPr>
      </p:pic>
      <p:pic>
        <p:nvPicPr>
          <p:cNvPr id="31" name="fig11_13 step 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28261" y="5765244"/>
            <a:ext cx="3654654" cy="750126"/>
          </a:xfrm>
          <a:prstGeom prst="rect">
            <a:avLst/>
          </a:prstGeom>
        </p:spPr>
      </p:pic>
      <p:pic>
        <p:nvPicPr>
          <p:cNvPr id="32" name="fig11_13 step 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12855" y="5315674"/>
            <a:ext cx="1515406" cy="9142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2"/>
          <p:cNvSpPr/>
          <p:nvPr/>
        </p:nvSpPr>
        <p:spPr>
          <a:xfrm>
            <a:off x="182880" y="182880"/>
            <a:ext cx="4565599" cy="3193221"/>
          </a:xfrm>
          <a:prstGeom prst="roundRect">
            <a:avLst>
              <a:gd name="adj" fmla="val 71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7775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777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11.2.3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98377" y="310896"/>
            <a:ext cx="362208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Piggybacking and link efficiency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309567" cy="242063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Piggybacking: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ACK rides on reverse data, HDLC N(R), TCP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Stop-and-Wait on long links: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U = T</a:t>
            </a:r>
            <a:r>
              <a:rPr lang="en-US" sz="1300" baseline="-25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/ (T</a:t>
            </a:r>
            <a:r>
              <a:rPr lang="en-US" sz="1300" baseline="-25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RTT)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Gbps, 1500 bytes: T</a:t>
            </a:r>
            <a:r>
              <a:rPr lang="en-US" sz="1300" baseline="-25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= 12 μs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m LAN, RTT ≈ 1 μs: U ≈ 92%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 km fiber, RTT ≈ 10 ms: U ≈ 0.12%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Fix: many frames in flight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Go-Back-N, Selective Repeat (Chapter 23)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Parallel Stop-and-Wait processes (HARQ)</a:t>
            </a:r>
          </a:p>
        </p:txBody>
      </p:sp>
      <p:sp>
        <p:nvSpPr>
          <p:cNvPr id="7" name="Shape 7"/>
          <p:cNvSpPr/>
          <p:nvPr/>
        </p:nvSpPr>
        <p:spPr>
          <a:xfrm>
            <a:off x="4876495" y="182880"/>
            <a:ext cx="7132320" cy="3193221"/>
          </a:xfrm>
          <a:prstGeom prst="roundRect">
            <a:avLst>
              <a:gd name="adj" fmla="val 71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004511" y="310896"/>
            <a:ext cx="591147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004511" y="310896"/>
            <a:ext cx="59114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5705386" y="310896"/>
            <a:ext cx="617541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Link-layer ARQ in use</a:t>
            </a:r>
          </a:p>
        </p:txBody>
      </p:sp>
      <p:graphicFrame>
        <p:nvGraphicFramePr>
          <p:cNvPr id="11" name="Table 11"/>
          <p:cNvGraphicFramePr>
            <a:graphicFrameLocks noGrp="1"/>
          </p:cNvGraphicFramePr>
          <p:nvPr/>
        </p:nvGraphicFramePr>
        <p:xfrm>
          <a:off x="5004511" y="694944"/>
          <a:ext cx="6876288" cy="2352294"/>
        </p:xfrm>
        <a:graphic>
          <a:graphicData uri="http://schemas.openxmlformats.org/drawingml/2006/table">
            <a:tbl>
              <a:tblPr firstRow="1" bandRow="1"/>
              <a:tblGrid>
                <a:gridCol w="1939466"/>
                <a:gridCol w="2644726"/>
                <a:gridCol w="2292096"/>
              </a:tblGrid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Link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Scheme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Numbers, window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0F7A85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Bluetooth LE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Stop-and-Wait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1-bit SN, NESN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Wi-Fi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Stop-and-Wait + Block Ack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Window 64 to 1024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LTE, NR HARQ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Parallel Stop-and-Wait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 (LTE), 16 (NR), 32 (NTN)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LTE, NR RLC AM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Selective Repeat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NR: 12- or 18-bit SN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LAPB, LAPD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Go-Back-N with REJ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Modulo 8 or 128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Ethernet, PPP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None, drop bad frames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TCP recovers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</a:tr>
            </a:tbl>
          </a:graphicData>
        </a:graphic>
      </p:graphicFrame>
      <p:sp>
        <p:nvSpPr>
          <p:cNvPr id="12" name="Shape 12"/>
          <p:cNvSpPr/>
          <p:nvPr/>
        </p:nvSpPr>
        <p:spPr>
          <a:xfrm>
            <a:off x="182880" y="3504117"/>
            <a:ext cx="4565599" cy="3171003"/>
          </a:xfrm>
          <a:prstGeom prst="roundRect">
            <a:avLst>
              <a:gd name="adj" fmla="val 72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3632133"/>
            <a:ext cx="461672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3632133"/>
            <a:ext cx="46167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11.3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882296" y="3632133"/>
            <a:ext cx="373816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HDLC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4016181"/>
            <a:ext cx="4309567" cy="238177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High-level Data Link Control: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bit-oriented, ISO/IEC 13239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Links: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point-to-point, multipoint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Book: "implements Stop-and-Wait" → sliding window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3-bit numbers: 7 outstanding, 7-bit: 127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REJ → Go-Back-N, SREJ → Selective Repeat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Book: "theoretical" →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HDLC family still deployed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the Ethernet frame: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no flags, no stuffing</a:t>
            </a:r>
          </a:p>
        </p:txBody>
      </p:sp>
      <p:sp>
        <p:nvSpPr>
          <p:cNvPr id="17" name="Shape 17"/>
          <p:cNvSpPr/>
          <p:nvPr/>
        </p:nvSpPr>
        <p:spPr>
          <a:xfrm>
            <a:off x="4876495" y="3504117"/>
            <a:ext cx="7132320" cy="3171003"/>
          </a:xfrm>
          <a:prstGeom prst="roundRect">
            <a:avLst>
              <a:gd name="adj" fmla="val 72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5004511" y="3632133"/>
            <a:ext cx="591147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5004511" y="3632133"/>
            <a:ext cx="59114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5705386" y="3632133"/>
            <a:ext cx="617541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HDLC family in use</a:t>
            </a:r>
          </a:p>
        </p:txBody>
      </p:sp>
      <p:graphicFrame>
        <p:nvGraphicFramePr>
          <p:cNvPr id="21" name="Table 21"/>
          <p:cNvGraphicFramePr>
            <a:graphicFrameLocks noGrp="1"/>
          </p:cNvGraphicFramePr>
          <p:nvPr/>
        </p:nvGraphicFramePr>
        <p:xfrm>
          <a:off x="5004511" y="4016181"/>
          <a:ext cx="6876288" cy="2352294"/>
        </p:xfrm>
        <a:graphic>
          <a:graphicData uri="http://schemas.openxmlformats.org/drawingml/2006/table">
            <a:tbl>
              <a:tblPr firstRow="1" bandRow="1"/>
              <a:tblGrid>
                <a:gridCol w="2115781"/>
                <a:gridCol w="4760507"/>
              </a:tblGrid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Protocol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Where it runs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0F7A85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LAPB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X.25 (legacy), AX.25 packet radio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LAPD, LAPDm, LAPF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ISDN D channel, GSM radio signaling, Frame Relay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Cisco HDLC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Cisco serial WAN default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PPP framing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RFC 1662, Packet over SONET/SDH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IEEE 802.2 LLC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I, S, U control field on 802 LANs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IEC 62056-46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Electricity meter reading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2"/>
          <p:cNvSpPr/>
          <p:nvPr/>
        </p:nvSpPr>
        <p:spPr>
          <a:xfrm>
            <a:off x="182880" y="182880"/>
            <a:ext cx="5031358" cy="4392599"/>
          </a:xfrm>
          <a:prstGeom prst="roundRect">
            <a:avLst>
              <a:gd name="adj" fmla="val 52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7775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777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11.3.1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98377" y="310896"/>
            <a:ext cx="408784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NRM, normal response mode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775326" cy="10931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Unbalanced configuration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primary: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sends commands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Secondaries: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only respond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Point-to-point or multipoint (polling)</a:t>
            </a:r>
          </a:p>
        </p:txBody>
      </p:sp>
      <p:sp>
        <p:nvSpPr>
          <p:cNvPr id="7" name="Shape 7"/>
          <p:cNvSpPr/>
          <p:nvPr/>
        </p:nvSpPr>
        <p:spPr>
          <a:xfrm>
            <a:off x="5342254" y="182880"/>
            <a:ext cx="6666561" cy="4392599"/>
          </a:xfrm>
          <a:prstGeom prst="roundRect">
            <a:avLst>
              <a:gd name="adj" fmla="val 52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470270" y="310896"/>
            <a:ext cx="996317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470270" y="310896"/>
            <a:ext cx="9963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11.14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576315" y="310896"/>
            <a:ext cx="53044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Normal response mode</a:t>
            </a:r>
          </a:p>
        </p:txBody>
      </p:sp>
      <p:pic>
        <p:nvPicPr>
          <p:cNvPr id="11" name="fig11_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270" y="776712"/>
            <a:ext cx="6410529" cy="3588983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182880" y="4703495"/>
            <a:ext cx="4677595" cy="1971625"/>
          </a:xfrm>
          <a:prstGeom prst="roundRect">
            <a:avLst>
              <a:gd name="adj" fmla="val 115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4831511"/>
            <a:ext cx="57775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4831511"/>
            <a:ext cx="5777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11.3.1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998377" y="4831511"/>
            <a:ext cx="373408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ABM, asynchronous balanced mode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5215559"/>
            <a:ext cx="4421563" cy="8198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Balanced, point-to-point only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Combined stations: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each primary + secondary, peers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mode today (LAPB, LAPD)</a:t>
            </a:r>
          </a:p>
        </p:txBody>
      </p:sp>
      <p:sp>
        <p:nvSpPr>
          <p:cNvPr id="17" name="Shape 17"/>
          <p:cNvSpPr/>
          <p:nvPr/>
        </p:nvSpPr>
        <p:spPr>
          <a:xfrm>
            <a:off x="4988491" y="4703495"/>
            <a:ext cx="7020324" cy="1971625"/>
          </a:xfrm>
          <a:prstGeom prst="roundRect">
            <a:avLst>
              <a:gd name="adj" fmla="val 115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5116507" y="4831511"/>
            <a:ext cx="996317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5116507" y="4831511"/>
            <a:ext cx="9963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11.15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6222552" y="4831511"/>
            <a:ext cx="565824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Asynchronous balanced mode</a:t>
            </a:r>
          </a:p>
        </p:txBody>
      </p:sp>
      <p:pic>
        <p:nvPicPr>
          <p:cNvPr id="21" name="fig11_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6507" y="5252261"/>
            <a:ext cx="6764292" cy="125814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2"/>
          <p:cNvSpPr/>
          <p:nvPr/>
        </p:nvSpPr>
        <p:spPr>
          <a:xfrm>
            <a:off x="182880" y="182880"/>
            <a:ext cx="5947084" cy="2962647"/>
          </a:xfrm>
          <a:prstGeom prst="roundRect">
            <a:avLst>
              <a:gd name="adj" fmla="val 77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7775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777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11.3.2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98377" y="310896"/>
            <a:ext cx="500357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HDLC frames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691052" cy="218622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I-frame: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user data + piggybacked control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S-frame: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flow and error control only, no information field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U-frame: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link management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Flag: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01111110, back-to-back frames may share one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Address: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secondary station, 1 or more bytes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primary: "to" address, from secondary: "from" address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1 or 2 bytes. Information: user or management data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FCS: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CRC-16 or CRC-32</a:t>
            </a:r>
          </a:p>
        </p:txBody>
      </p:sp>
      <p:sp>
        <p:nvSpPr>
          <p:cNvPr id="7" name="Shape 7"/>
          <p:cNvSpPr/>
          <p:nvPr/>
        </p:nvSpPr>
        <p:spPr>
          <a:xfrm>
            <a:off x="6257980" y="182880"/>
            <a:ext cx="5750835" cy="2962647"/>
          </a:xfrm>
          <a:prstGeom prst="roundRect">
            <a:avLst>
              <a:gd name="adj" fmla="val 77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385996" y="310896"/>
            <a:ext cx="996317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385996" y="310896"/>
            <a:ext cx="9963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11.16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7492041" y="310896"/>
            <a:ext cx="438875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HDLC frames</a:t>
            </a:r>
          </a:p>
        </p:txBody>
      </p:sp>
      <p:pic>
        <p:nvPicPr>
          <p:cNvPr id="11" name="fig11_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996" y="708681"/>
            <a:ext cx="5494803" cy="2295094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182880" y="3273543"/>
            <a:ext cx="5233055" cy="3401577"/>
          </a:xfrm>
          <a:prstGeom prst="roundRect">
            <a:avLst>
              <a:gd name="adj" fmla="val 67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3401559"/>
            <a:ext cx="57775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3401559"/>
            <a:ext cx="5777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11.3.2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998377" y="3401559"/>
            <a:ext cx="428954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 field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3785607"/>
            <a:ext cx="4977023" cy="2147359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bits = type: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0 → I, 10 → S, 11 → U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I-frame: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N(S) 3 bits, P/F, N(R) 3 bits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N(R): piggybacked ACK, next frame expected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P/F: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Poll (primary → secondary), Final (secondary → primary)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S-frame codes, with N(R):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RR 00 ACK, RNR 10 ACK but busy, REJ 01 NAK (Go-Back-N), SREJ 11 NAK (Selective Repeat)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U-frame: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2 + 3 code bits → up to 32 types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Extended mode: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2-byte control, 7-bit N(S) and N(R)</a:t>
            </a:r>
          </a:p>
        </p:txBody>
      </p:sp>
      <p:sp>
        <p:nvSpPr>
          <p:cNvPr id="17" name="Shape 17"/>
          <p:cNvSpPr/>
          <p:nvPr/>
        </p:nvSpPr>
        <p:spPr>
          <a:xfrm>
            <a:off x="5543951" y="3273543"/>
            <a:ext cx="6464864" cy="3401577"/>
          </a:xfrm>
          <a:prstGeom prst="roundRect">
            <a:avLst>
              <a:gd name="adj" fmla="val 67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5671967" y="3401559"/>
            <a:ext cx="996317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5671967" y="3401559"/>
            <a:ext cx="9963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11.17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6778012" y="3401559"/>
            <a:ext cx="510278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 field format for the different frame types</a:t>
            </a:r>
          </a:p>
        </p:txBody>
      </p:sp>
      <p:pic>
        <p:nvPicPr>
          <p:cNvPr id="21" name="fig11_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1967" y="3801379"/>
            <a:ext cx="6208832" cy="272995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2"/>
          <p:cNvSpPr/>
          <p:nvPr/>
        </p:nvSpPr>
        <p:spPr>
          <a:xfrm>
            <a:off x="182880" y="182880"/>
            <a:ext cx="6978416" cy="2212469"/>
          </a:xfrm>
          <a:prstGeom prst="roundRect">
            <a:avLst>
              <a:gd name="adj" fmla="val 103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1060001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106000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11.5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480625" y="310896"/>
            <a:ext cx="555265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Connection setup and release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6722384" cy="13663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SABM, A → B: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set asynchronous balanced mode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UA, B → A: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unnumbered acknowledgment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transfer: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I-frames and S-frames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DISC, A → B: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disconnect, UA from B confirms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 figure: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UA from B carries address A → B, a response carries its sender's address</a:t>
            </a:r>
          </a:p>
        </p:txBody>
      </p:sp>
      <p:sp>
        <p:nvSpPr>
          <p:cNvPr id="7" name="Shape 7"/>
          <p:cNvSpPr/>
          <p:nvPr/>
        </p:nvSpPr>
        <p:spPr>
          <a:xfrm>
            <a:off x="182880" y="2523365"/>
            <a:ext cx="6978416" cy="4151755"/>
          </a:xfrm>
          <a:prstGeom prst="roundRect">
            <a:avLst>
              <a:gd name="adj" fmla="val 55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310896" y="2651381"/>
            <a:ext cx="57775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310896" y="2651381"/>
            <a:ext cx="5777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11.3.2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998377" y="2651381"/>
            <a:ext cx="603490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U-frames</a:t>
            </a:r>
          </a:p>
        </p:txBody>
      </p:sp>
      <p:graphicFrame>
        <p:nvGraphicFramePr>
          <p:cNvPr id="11" name="Table 11"/>
          <p:cNvGraphicFramePr>
            <a:graphicFrameLocks noGrp="1"/>
          </p:cNvGraphicFramePr>
          <p:nvPr/>
        </p:nvGraphicFramePr>
        <p:xfrm>
          <a:off x="310896" y="3035429"/>
          <a:ext cx="6722384" cy="2688336"/>
        </p:xfrm>
        <a:graphic>
          <a:graphicData uri="http://schemas.openxmlformats.org/drawingml/2006/table">
            <a:tbl>
              <a:tblPr firstRow="1" bandRow="1"/>
              <a:tblGrid>
                <a:gridCol w="1071684"/>
                <a:gridCol w="3507331"/>
                <a:gridCol w="1266536"/>
                <a:gridCol w="876833"/>
              </a:tblGrid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Frame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Meaning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Code bits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Byte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0F7A85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SABM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Set asynchronous balanced mode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11, 100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0x2F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SNRM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Set normal response mode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00, 001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0x83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UA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Unnumbered acknowledgment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00, 110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0x63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DISC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Disconnect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00, 010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0x43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DM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Disconnected mode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11, 000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0x0F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FRMR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Frame reject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10, 001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0x87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UI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Unnumbered information, PPP's 0x03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00, 000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0x03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Text 12"/>
          <p:cNvSpPr txBox="1"/>
          <p:nvPr/>
        </p:nvSpPr>
        <p:spPr>
          <a:xfrm>
            <a:off x="310896" y="5887260"/>
            <a:ext cx="6722384" cy="2732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 bits: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2 before P/F, 3 after. Byte with P/F = 0, bit 1 sent first</a:t>
            </a:r>
          </a:p>
        </p:txBody>
      </p:sp>
      <p:sp>
        <p:nvSpPr>
          <p:cNvPr id="13" name="Shape 13"/>
          <p:cNvSpPr/>
          <p:nvPr/>
        </p:nvSpPr>
        <p:spPr>
          <a:xfrm>
            <a:off x="7289312" y="182880"/>
            <a:ext cx="4719503" cy="6492240"/>
          </a:xfrm>
          <a:prstGeom prst="roundRect">
            <a:avLst>
              <a:gd name="adj" fmla="val 48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4" name="Shape 14"/>
          <p:cNvSpPr/>
          <p:nvPr/>
        </p:nvSpPr>
        <p:spPr>
          <a:xfrm>
            <a:off x="7417328" y="310896"/>
            <a:ext cx="996317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7417328" y="310896"/>
            <a:ext cx="9963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11.18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8523373" y="310896"/>
            <a:ext cx="335742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of connection and disconnection</a:t>
            </a:r>
          </a:p>
        </p:txBody>
      </p:sp>
      <p:pic>
        <p:nvPicPr>
          <p:cNvPr id="17" name="fig11_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9382" y="1347240"/>
            <a:ext cx="4299362" cy="4547567"/>
          </a:xfrm>
          <a:prstGeom prst="rect">
            <a:avLst/>
          </a:prstGeom>
        </p:spPr>
      </p:pic>
      <p:pic>
        <p:nvPicPr>
          <p:cNvPr id="18" name="fig11_18 step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8645" y="1809415"/>
            <a:ext cx="3800100" cy="833055"/>
          </a:xfrm>
          <a:prstGeom prst="rect">
            <a:avLst/>
          </a:prstGeom>
        </p:spPr>
      </p:pic>
      <p:pic>
        <p:nvPicPr>
          <p:cNvPr id="19" name="fig11_18 step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8645" y="2636764"/>
            <a:ext cx="3800100" cy="841614"/>
          </a:xfrm>
          <a:prstGeom prst="rect">
            <a:avLst/>
          </a:prstGeom>
        </p:spPr>
      </p:pic>
      <p:pic>
        <p:nvPicPr>
          <p:cNvPr id="20" name="fig11_18 step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8645" y="3472672"/>
            <a:ext cx="3800100" cy="479292"/>
          </a:xfrm>
          <a:prstGeom prst="rect">
            <a:avLst/>
          </a:prstGeom>
        </p:spPr>
      </p:pic>
      <p:pic>
        <p:nvPicPr>
          <p:cNvPr id="21" name="fig11_18 step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8645" y="3946258"/>
            <a:ext cx="3800100" cy="915790"/>
          </a:xfrm>
          <a:prstGeom prst="rect">
            <a:avLst/>
          </a:prstGeom>
        </p:spPr>
      </p:pic>
      <p:pic>
        <p:nvPicPr>
          <p:cNvPr id="22" name="fig11_18 step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98645" y="4856342"/>
            <a:ext cx="3800100" cy="10384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2"/>
          <p:cNvSpPr/>
          <p:nvPr/>
        </p:nvSpPr>
        <p:spPr>
          <a:xfrm>
            <a:off x="182880" y="182880"/>
            <a:ext cx="6001354" cy="6492240"/>
          </a:xfrm>
          <a:prstGeom prst="roundRect">
            <a:avLst>
              <a:gd name="adj" fmla="val 38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1060001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106000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11.6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480625" y="310896"/>
            <a:ext cx="457559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Piggybacking with and without error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745322" cy="273277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No error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→ B: I0, I1 with N(R) = 0, nothing from B yet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→ A: I0, I1, I2 with N(R) = 2, A's 0 and 1 received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has no data: RR 3 acknowledges B's 0, 1, 2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Error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B's I1 lost, I2 out of order → discarded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→ B: REJ 1, a NAK: resend from 1 (Go-Back-N)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resends I1, I2 → A answers RR 3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 figure: discarded I2 shows N(R) = 2 → 0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frames outstanding: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HDLC is not Stop-and-Wait</a:t>
            </a:r>
          </a:p>
        </p:txBody>
      </p:sp>
      <p:sp>
        <p:nvSpPr>
          <p:cNvPr id="7" name="Shape 7"/>
          <p:cNvSpPr/>
          <p:nvPr/>
        </p:nvSpPr>
        <p:spPr>
          <a:xfrm>
            <a:off x="6312250" y="182880"/>
            <a:ext cx="5696566" cy="6492240"/>
          </a:xfrm>
          <a:prstGeom prst="roundRect">
            <a:avLst>
              <a:gd name="adj" fmla="val 40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440266" y="310896"/>
            <a:ext cx="996317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440266" y="310896"/>
            <a:ext cx="9963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11.19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7546310" y="310896"/>
            <a:ext cx="433448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of piggybacking with and without error</a:t>
            </a:r>
          </a:p>
        </p:txBody>
      </p:sp>
      <p:pic>
        <p:nvPicPr>
          <p:cNvPr id="11" name="fig11_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0266" y="1168932"/>
            <a:ext cx="5440534" cy="4904183"/>
          </a:xfrm>
          <a:prstGeom prst="rect">
            <a:avLst/>
          </a:prstGeom>
        </p:spPr>
      </p:pic>
      <p:pic>
        <p:nvPicPr>
          <p:cNvPr id="12" name="fig11_19 step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0266" y="1662489"/>
            <a:ext cx="2710282" cy="601968"/>
          </a:xfrm>
          <a:prstGeom prst="rect">
            <a:avLst/>
          </a:prstGeom>
        </p:spPr>
      </p:pic>
      <p:pic>
        <p:nvPicPr>
          <p:cNvPr id="13" name="fig11_19 step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0266" y="2258751"/>
            <a:ext cx="2710282" cy="639056"/>
          </a:xfrm>
          <a:prstGeom prst="rect">
            <a:avLst/>
          </a:prstGeom>
        </p:spPr>
      </p:pic>
      <p:pic>
        <p:nvPicPr>
          <p:cNvPr id="14" name="fig11_19 step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0266" y="2892101"/>
            <a:ext cx="2710282" cy="664732"/>
          </a:xfrm>
          <a:prstGeom prst="rect">
            <a:avLst/>
          </a:prstGeom>
        </p:spPr>
      </p:pic>
      <p:pic>
        <p:nvPicPr>
          <p:cNvPr id="15" name="fig11_19 step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0266" y="3551127"/>
            <a:ext cx="2710282" cy="619085"/>
          </a:xfrm>
          <a:prstGeom prst="rect">
            <a:avLst/>
          </a:prstGeom>
        </p:spPr>
      </p:pic>
      <p:pic>
        <p:nvPicPr>
          <p:cNvPr id="16" name="fig11_19 step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0266" y="4164507"/>
            <a:ext cx="2710282" cy="639056"/>
          </a:xfrm>
          <a:prstGeom prst="rect">
            <a:avLst/>
          </a:prstGeom>
        </p:spPr>
      </p:pic>
      <p:pic>
        <p:nvPicPr>
          <p:cNvPr id="17" name="fig11_19 step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0266" y="4797857"/>
            <a:ext cx="2710282" cy="1275259"/>
          </a:xfrm>
          <a:prstGeom prst="rect">
            <a:avLst/>
          </a:prstGeom>
        </p:spPr>
      </p:pic>
      <p:pic>
        <p:nvPicPr>
          <p:cNvPr id="18" name="fig11_19 step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78486" y="1505578"/>
            <a:ext cx="2302313" cy="562027"/>
          </a:xfrm>
          <a:prstGeom prst="rect">
            <a:avLst/>
          </a:prstGeom>
        </p:spPr>
      </p:pic>
      <p:pic>
        <p:nvPicPr>
          <p:cNvPr id="19" name="fig11_19 step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92308" y="1454225"/>
            <a:ext cx="1626169" cy="57059"/>
          </a:xfrm>
          <a:prstGeom prst="rect">
            <a:avLst/>
          </a:prstGeom>
        </p:spPr>
      </p:pic>
      <p:pic>
        <p:nvPicPr>
          <p:cNvPr id="20" name="fig11_19 step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78486" y="2061899"/>
            <a:ext cx="2302313" cy="624791"/>
          </a:xfrm>
          <a:prstGeom prst="rect">
            <a:avLst/>
          </a:prstGeom>
        </p:spPr>
      </p:pic>
      <p:pic>
        <p:nvPicPr>
          <p:cNvPr id="21" name="fig11_19 step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78486" y="2680984"/>
            <a:ext cx="2302313" cy="656173"/>
          </a:xfrm>
          <a:prstGeom prst="rect">
            <a:avLst/>
          </a:prstGeom>
        </p:spPr>
      </p:pic>
      <p:pic>
        <p:nvPicPr>
          <p:cNvPr id="22" name="fig11_19 step 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578486" y="3331452"/>
            <a:ext cx="2302313" cy="607674"/>
          </a:xfrm>
          <a:prstGeom prst="rect">
            <a:avLst/>
          </a:prstGeom>
        </p:spPr>
      </p:pic>
      <p:pic>
        <p:nvPicPr>
          <p:cNvPr id="23" name="fig11_19 step 1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578486" y="3933420"/>
            <a:ext cx="2302313" cy="624791"/>
          </a:xfrm>
          <a:prstGeom prst="rect">
            <a:avLst/>
          </a:prstGeom>
        </p:spPr>
      </p:pic>
      <p:pic>
        <p:nvPicPr>
          <p:cNvPr id="24" name="fig11_19 step 1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578486" y="4552505"/>
            <a:ext cx="2302313" cy="656173"/>
          </a:xfrm>
          <a:prstGeom prst="rect">
            <a:avLst/>
          </a:prstGeom>
        </p:spPr>
      </p:pic>
      <p:pic>
        <p:nvPicPr>
          <p:cNvPr id="25" name="fig11_19 step 1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578486" y="5202973"/>
            <a:ext cx="2302313" cy="8701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2"/>
          <p:cNvSpPr/>
          <p:nvPr/>
        </p:nvSpPr>
        <p:spPr>
          <a:xfrm>
            <a:off x="182880" y="182880"/>
            <a:ext cx="6890415" cy="4552762"/>
          </a:xfrm>
          <a:prstGeom prst="roundRect">
            <a:avLst>
              <a:gd name="adj" fmla="val 50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461672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46167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11.4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882296" y="310896"/>
            <a:ext cx="60629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PPP services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6634383" cy="296719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Point-to-Point Protocol: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RFC 1661 (1994)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Book: most users reach the ISP by dial-up modem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Dial-up nearly gone, PPP lives on in PPPoE, L2TP, cellular modems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Provides: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frame format, link negotiation (LCP), several network layers (one NCP each)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Optional authentication: PAP, CHAP, later EAP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Address configuration: IPCP gives the user an address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Multilink PPP: an extension (RFC 1990), not a new version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Does not provide: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flow control, error recovery, multipoint addressing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CRC detects, bad frame silently dropped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Book: "packets out of order" →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 single link keeps order: frames get lost, not reordered</a:t>
            </a:r>
          </a:p>
        </p:txBody>
      </p:sp>
      <p:sp>
        <p:nvSpPr>
          <p:cNvPr id="7" name="Shape 7"/>
          <p:cNvSpPr/>
          <p:nvPr/>
        </p:nvSpPr>
        <p:spPr>
          <a:xfrm>
            <a:off x="7201311" y="182880"/>
            <a:ext cx="4807504" cy="4552762"/>
          </a:xfrm>
          <a:prstGeom prst="roundRect">
            <a:avLst>
              <a:gd name="adj" fmla="val 50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7329327" y="310896"/>
            <a:ext cx="57775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7329327" y="310896"/>
            <a:ext cx="5777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11.4.2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016808" y="310896"/>
            <a:ext cx="386399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PPP framing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7329327" y="694944"/>
            <a:ext cx="4551472" cy="31627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Flag 0x7E, Address 0xFF (all stations), Control 0x03 (HDLC UI)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Protocol: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2 bytes, 1 if compression negotiated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Payload: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up to 1500 bytes by default (MRU)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FCS: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CRC-16, or CRC-32 if negotiated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Asynchronous links (RFC 1662):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send 0x7D, then the byte XOR 0x20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7E → 7D 5E, 7D → 7D 5D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Bytes below 0x20 escaped by default, ACCM option relaxes it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Bit-synchronous links: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HDLC bit stuffing instead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Padding optional: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flags mark the end (book: "needed")</a:t>
            </a:r>
          </a:p>
        </p:txBody>
      </p:sp>
      <p:sp>
        <p:nvSpPr>
          <p:cNvPr id="12" name="Shape 12"/>
          <p:cNvSpPr/>
          <p:nvPr/>
        </p:nvSpPr>
        <p:spPr>
          <a:xfrm>
            <a:off x="182880" y="4863658"/>
            <a:ext cx="11825935" cy="1811462"/>
          </a:xfrm>
          <a:prstGeom prst="roundRect">
            <a:avLst>
              <a:gd name="adj" fmla="val 126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4991674"/>
            <a:ext cx="996317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4991674"/>
            <a:ext cx="9963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11.20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416941" y="4991674"/>
            <a:ext cx="1046385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PPP frame format</a:t>
            </a:r>
          </a:p>
        </p:txBody>
      </p:sp>
      <p:pic>
        <p:nvPicPr>
          <p:cNvPr id="16" name="fig11_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4597" y="5524915"/>
            <a:ext cx="6042502" cy="87299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2"/>
          <p:cNvSpPr/>
          <p:nvPr/>
        </p:nvSpPr>
        <p:spPr>
          <a:xfrm>
            <a:off x="182880" y="182880"/>
            <a:ext cx="5222504" cy="4231451"/>
          </a:xfrm>
          <a:prstGeom prst="roundRect">
            <a:avLst>
              <a:gd name="adj" fmla="val 54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7775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777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11.4.3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98377" y="310896"/>
            <a:ext cx="427899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Transition phases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966472" cy="238177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Dead: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no carrier, line quiet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Establish: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carrier detected, LCP negotiates options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Authenticate: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only if agreed, PAP or CHAP, failure → Terminate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Network: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NCP, e.g. IPCP, configures the network layer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data transfer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Terminate: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LCP Terminate-Request and Terminate-Ack, carrier dropped → Dead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RFC 1661 names: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Link Dead, Establishment, Authentication, Network-Layer Protocol, Termination</a:t>
            </a:r>
          </a:p>
        </p:txBody>
      </p:sp>
      <p:sp>
        <p:nvSpPr>
          <p:cNvPr id="7" name="Shape 7"/>
          <p:cNvSpPr/>
          <p:nvPr/>
        </p:nvSpPr>
        <p:spPr>
          <a:xfrm>
            <a:off x="5533400" y="182880"/>
            <a:ext cx="6475415" cy="4231451"/>
          </a:xfrm>
          <a:prstGeom prst="roundRect">
            <a:avLst>
              <a:gd name="adj" fmla="val 54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661416" y="310896"/>
            <a:ext cx="996317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661416" y="310896"/>
            <a:ext cx="9963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11.21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767461" y="310896"/>
            <a:ext cx="511333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Transition phases</a:t>
            </a:r>
          </a:p>
        </p:txBody>
      </p:sp>
      <p:pic>
        <p:nvPicPr>
          <p:cNvPr id="11" name="fig11_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1416" y="820240"/>
            <a:ext cx="6219383" cy="3340779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182880" y="4542347"/>
            <a:ext cx="5724619" cy="2132773"/>
          </a:xfrm>
          <a:prstGeom prst="roundRect">
            <a:avLst>
              <a:gd name="adj" fmla="val 107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4670363"/>
            <a:ext cx="57775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4670363"/>
            <a:ext cx="5777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11.4.4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998377" y="4670363"/>
            <a:ext cx="478110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LCP packet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5054411"/>
            <a:ext cx="5468587" cy="13663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Carried with Protocol 0xC021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packet type (Table 11.1)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matches a reply to its request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Length: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whole LCP packet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Information: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options as type, length, data</a:t>
            </a:r>
          </a:p>
        </p:txBody>
      </p:sp>
      <p:sp>
        <p:nvSpPr>
          <p:cNvPr id="17" name="Shape 17"/>
          <p:cNvSpPr/>
          <p:nvPr/>
        </p:nvSpPr>
        <p:spPr>
          <a:xfrm>
            <a:off x="6035515" y="4542347"/>
            <a:ext cx="5973300" cy="2132773"/>
          </a:xfrm>
          <a:prstGeom prst="roundRect">
            <a:avLst>
              <a:gd name="adj" fmla="val 107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6163531" y="4670363"/>
            <a:ext cx="996317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6163531" y="4670363"/>
            <a:ext cx="9963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11.23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7269576" y="4670363"/>
            <a:ext cx="461122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LCP packet encapsulated in a frame</a:t>
            </a:r>
          </a:p>
        </p:txBody>
      </p:sp>
      <p:pic>
        <p:nvPicPr>
          <p:cNvPr id="21" name="fig11_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3531" y="5157422"/>
            <a:ext cx="5717268" cy="128667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2"/>
          <p:cNvSpPr/>
          <p:nvPr/>
        </p:nvSpPr>
        <p:spPr>
          <a:xfrm>
            <a:off x="182880" y="182880"/>
            <a:ext cx="7863840" cy="4868812"/>
          </a:xfrm>
          <a:prstGeom prst="roundRect">
            <a:avLst>
              <a:gd name="adj" fmla="val 46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849726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84972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 11.1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270350" y="310896"/>
            <a:ext cx="664835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LCP packets</a:t>
            </a:r>
          </a:p>
        </p:txBody>
      </p:sp>
      <p:graphicFrame>
        <p:nvGraphicFramePr>
          <p:cNvPr id="6" name="Table 6"/>
          <p:cNvGraphicFramePr>
            <a:graphicFrameLocks noGrp="1"/>
          </p:cNvGraphicFramePr>
          <p:nvPr/>
        </p:nvGraphicFramePr>
        <p:xfrm>
          <a:off x="310896" y="694944"/>
          <a:ext cx="7607808" cy="4032504"/>
        </p:xfrm>
        <a:graphic>
          <a:graphicData uri="http://schemas.openxmlformats.org/drawingml/2006/table">
            <a:tbl>
              <a:tblPr firstRow="1" bandRow="1"/>
              <a:tblGrid>
                <a:gridCol w="728407"/>
                <a:gridCol w="1942419"/>
                <a:gridCol w="4936982"/>
              </a:tblGrid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Code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Packet type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Description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0F7A85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0x01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Configure-request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Contains the list of proposed options and their values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0x02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Configure-ack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Accepts all options proposed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0x03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Configure-nak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Announces that some options are not acceptable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0x04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Configure-reject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Announces that some options are not recognized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0x05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Terminate-request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Request to shut down the line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0x06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Terminate-ack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Accept the shutdown request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0x07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Code-reject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Announces an unknown code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0x08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Protocol-reject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Announces an unknown protocol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0x09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Echo-request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type of hello message to check if the other end is alive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0x0A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Echo-reply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The response to the echo-request message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0x0B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Discard-request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request to discard the packet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Shape 7"/>
          <p:cNvSpPr/>
          <p:nvPr/>
        </p:nvSpPr>
        <p:spPr>
          <a:xfrm>
            <a:off x="8174736" y="182880"/>
            <a:ext cx="3834079" cy="3021681"/>
          </a:xfrm>
          <a:prstGeom prst="roundRect">
            <a:avLst>
              <a:gd name="adj" fmla="val 75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8302752" y="310896"/>
            <a:ext cx="849726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8302752" y="310896"/>
            <a:ext cx="84972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 11.2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9262206" y="310896"/>
            <a:ext cx="261859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options</a:t>
            </a:r>
          </a:p>
        </p:txBody>
      </p:sp>
      <p:graphicFrame>
        <p:nvGraphicFramePr>
          <p:cNvPr id="11" name="Table 11"/>
          <p:cNvGraphicFramePr>
            <a:graphicFrameLocks noGrp="1"/>
          </p:cNvGraphicFramePr>
          <p:nvPr/>
        </p:nvGraphicFramePr>
        <p:xfrm>
          <a:off x="8302752" y="694944"/>
          <a:ext cx="3578047" cy="1888236"/>
        </p:xfrm>
        <a:graphic>
          <a:graphicData uri="http://schemas.openxmlformats.org/drawingml/2006/table">
            <a:tbl>
              <a:tblPr firstRow="1" bandRow="1"/>
              <a:tblGrid>
                <a:gridCol w="2752344"/>
                <a:gridCol w="825703"/>
              </a:tblGrid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Option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Default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0F7A85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Maximum receive unit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1500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Authentication protocol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None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Protocol field compression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Off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44068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Address and control field compression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Off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</a:tr>
            </a:tbl>
          </a:graphicData>
        </a:graphic>
      </p:graphicFrame>
      <p:sp>
        <p:nvSpPr>
          <p:cNvPr id="12" name="Shape 12"/>
          <p:cNvSpPr/>
          <p:nvPr/>
        </p:nvSpPr>
        <p:spPr>
          <a:xfrm>
            <a:off x="8174736" y="3332577"/>
            <a:ext cx="3834079" cy="1719116"/>
          </a:xfrm>
          <a:prstGeom prst="roundRect">
            <a:avLst>
              <a:gd name="adj" fmla="val 132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8302752" y="3460593"/>
            <a:ext cx="57775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8302752" y="3460593"/>
            <a:ext cx="5777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11.4.4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8990233" y="3460593"/>
            <a:ext cx="289056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 groups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8302752" y="3844641"/>
            <a:ext cx="3578047" cy="8198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to 4: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configuration (Establish)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5, 6: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termination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to 11: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monitoring, debugging</a:t>
            </a:r>
          </a:p>
        </p:txBody>
      </p:sp>
      <p:sp>
        <p:nvSpPr>
          <p:cNvPr id="17" name="Shape 17"/>
          <p:cNvSpPr/>
          <p:nvPr/>
        </p:nvSpPr>
        <p:spPr>
          <a:xfrm>
            <a:off x="182880" y="5179708"/>
            <a:ext cx="11825935" cy="1495412"/>
          </a:xfrm>
          <a:prstGeom prst="roundRect">
            <a:avLst>
              <a:gd name="adj" fmla="val 152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310896" y="5307724"/>
            <a:ext cx="57775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310896" y="5307724"/>
            <a:ext cx="5777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11.4.4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998377" y="5307724"/>
            <a:ext cx="1088242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 negotiation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310896" y="5691772"/>
            <a:ext cx="11569903" cy="8198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Configure-Request: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lists proposed options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all accepted, Nak: some values unacceptable, counter-proposal, Reject: some options unknown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Echo-Request and Echo-Reply: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keepalive, e.g. PPPoE sessions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2"/>
          <p:cNvSpPr/>
          <p:nvPr/>
        </p:nvSpPr>
        <p:spPr>
          <a:xfrm>
            <a:off x="182880" y="182880"/>
            <a:ext cx="6012765" cy="6492240"/>
          </a:xfrm>
          <a:prstGeom prst="roundRect">
            <a:avLst>
              <a:gd name="adj" fmla="val 38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7775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777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11.4.4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98377" y="310896"/>
            <a:ext cx="506925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Multiplexing in PPP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756733" cy="218622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link, several protocols: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told apart by the Protocol field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LCP 0xC021: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link setup, options, keepalive, teardown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Authentication: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PAP 0xC023, CHAP 0xC223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NCPs: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IPCP 0x8021, IPv6CP 0x8057, …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IPv4 0x0021, IPv6 0x0057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Pattern: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NCP 0x8xxx configures data 0x0xxx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NCP packets configure only: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never carry user data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LCP, two classic APs, one NCP per network layer</a:t>
            </a:r>
          </a:p>
        </p:txBody>
      </p:sp>
      <p:sp>
        <p:nvSpPr>
          <p:cNvPr id="7" name="Shape 7"/>
          <p:cNvSpPr/>
          <p:nvPr/>
        </p:nvSpPr>
        <p:spPr>
          <a:xfrm>
            <a:off x="6323661" y="182880"/>
            <a:ext cx="5685154" cy="6492240"/>
          </a:xfrm>
          <a:prstGeom prst="roundRect">
            <a:avLst>
              <a:gd name="adj" fmla="val 40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451677" y="310896"/>
            <a:ext cx="996317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451677" y="310896"/>
            <a:ext cx="9963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11.22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7557722" y="310896"/>
            <a:ext cx="432307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Multiplexing in PPP</a:t>
            </a:r>
          </a:p>
        </p:txBody>
      </p:sp>
      <p:pic>
        <p:nvPicPr>
          <p:cNvPr id="11" name="fig11_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1677" y="1352946"/>
            <a:ext cx="5429122" cy="453615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2"/>
          <p:cNvSpPr/>
          <p:nvPr/>
        </p:nvSpPr>
        <p:spPr>
          <a:xfrm>
            <a:off x="182880" y="182880"/>
            <a:ext cx="5396533" cy="4846702"/>
          </a:xfrm>
          <a:prstGeom prst="roundRect">
            <a:avLst>
              <a:gd name="adj" fmla="val 47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7775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777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11.4.4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98377" y="310896"/>
            <a:ext cx="445302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PAP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140501" cy="2147359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Password Authentication Protocol: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RFC 1334, Protocol 0xC023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steps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 → system: user name + password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 → user: Authenticate-Ack or Authenticate-Nak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Codes: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1 Request, 2 Ack, 3 Nak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Password in clear text: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anyone on the link reads it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 figure: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Ack and Nak carry Msg-Length + Message, not a user name</a:t>
            </a:r>
          </a:p>
        </p:txBody>
      </p:sp>
      <p:sp>
        <p:nvSpPr>
          <p:cNvPr id="7" name="Shape 7"/>
          <p:cNvSpPr/>
          <p:nvPr/>
        </p:nvSpPr>
        <p:spPr>
          <a:xfrm>
            <a:off x="5707429" y="182880"/>
            <a:ext cx="6301386" cy="4846702"/>
          </a:xfrm>
          <a:prstGeom prst="roundRect">
            <a:avLst>
              <a:gd name="adj" fmla="val 47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835445" y="310896"/>
            <a:ext cx="996317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835445" y="310896"/>
            <a:ext cx="9963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11.24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941490" y="310896"/>
            <a:ext cx="493930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PAP packets encapsulated in a PPP frame</a:t>
            </a:r>
          </a:p>
        </p:txBody>
      </p:sp>
      <p:pic>
        <p:nvPicPr>
          <p:cNvPr id="11" name="fig11_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5445" y="786941"/>
            <a:ext cx="6045354" cy="4022628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182880" y="5157598"/>
            <a:ext cx="11825935" cy="1517522"/>
          </a:xfrm>
          <a:prstGeom prst="roundRect">
            <a:avLst>
              <a:gd name="adj" fmla="val 150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5285614"/>
            <a:ext cx="591147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5285614"/>
            <a:ext cx="59114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011771" y="5285614"/>
            <a:ext cx="1086902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PAP and CHAP now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5669662"/>
            <a:ext cx="11569903" cy="8198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PPPoE logins: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PAP or CHAP still carry the subscriber account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MS-CHAPv2: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broken in 2012, avoid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PAP: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only inside an encrypted tunnel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2"/>
          <p:cNvSpPr/>
          <p:nvPr/>
        </p:nvSpPr>
        <p:spPr>
          <a:xfrm>
            <a:off x="182880" y="182880"/>
            <a:ext cx="5276710" cy="5173600"/>
          </a:xfrm>
          <a:prstGeom prst="roundRect">
            <a:avLst>
              <a:gd name="adj" fmla="val 4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7775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777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11.4.4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98377" y="310896"/>
            <a:ext cx="433319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020678" cy="242063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Challenge Handshake Authentication Protocol: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RFC 1994, Protocol 0xC223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Three-way handshake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 → user: Challenge, a fresh random value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 → system: Response = MD5(ID, secret, challenge)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 computes the same → Success or Failure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Password never crosses the link,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replayed response useless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Codes: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1 Challenge, 2 Response, 3 Success, 4 Failure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Weakness: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both ends store the secret in clear, MD5 dated</a:t>
            </a:r>
          </a:p>
        </p:txBody>
      </p:sp>
      <p:sp>
        <p:nvSpPr>
          <p:cNvPr id="7" name="Shape 7"/>
          <p:cNvSpPr/>
          <p:nvPr/>
        </p:nvSpPr>
        <p:spPr>
          <a:xfrm>
            <a:off x="5587606" y="182880"/>
            <a:ext cx="6421209" cy="5173600"/>
          </a:xfrm>
          <a:prstGeom prst="roundRect">
            <a:avLst>
              <a:gd name="adj" fmla="val 4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715622" y="310896"/>
            <a:ext cx="996317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715622" y="310896"/>
            <a:ext cx="9963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11.25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821667" y="310896"/>
            <a:ext cx="505913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 packets encapsulated in a PPP frame</a:t>
            </a:r>
          </a:p>
        </p:txBody>
      </p:sp>
      <p:pic>
        <p:nvPicPr>
          <p:cNvPr id="11" name="fig11_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622" y="703611"/>
            <a:ext cx="6165177" cy="4516185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182880" y="5484496"/>
            <a:ext cx="11825935" cy="1190624"/>
          </a:xfrm>
          <a:prstGeom prst="roundRect">
            <a:avLst>
              <a:gd name="adj" fmla="val 192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5612512"/>
            <a:ext cx="591147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5612512"/>
            <a:ext cx="59114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011771" y="5612512"/>
            <a:ext cx="1086902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EAP, the successor born in PPP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5996560"/>
            <a:ext cx="11569903" cy="5465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EAP (RFC 2284, 1998, now RFC 3748):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one framework, many methods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 in: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802.1X Wi-Fi and Ethernet (WPA2/WPA3-Enterprise), 5G (EAP-AKA′)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2"/>
          <p:cNvSpPr/>
          <p:nvPr/>
        </p:nvSpPr>
        <p:spPr>
          <a:xfrm>
            <a:off x="182880" y="182880"/>
            <a:ext cx="6546240" cy="2729639"/>
          </a:xfrm>
          <a:prstGeom prst="roundRect">
            <a:avLst>
              <a:gd name="adj" fmla="val 83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7775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777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11.4.4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98377" y="310896"/>
            <a:ext cx="56027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NCP, IPCP, data, Multilink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6290208" cy="20696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NCP per network layer: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IPCP 0x8021, IPv6CP 0x8057, OSI 0x8023, Xerox NS IDP 0x8025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IPCP: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LCP codes 1 to 7 (Table 11.3), options: user IP address, DNS servers (RFC 1877)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IPv6CP: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only a 64-bit interface identifier, prefix via SLAAC or DHCPv6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 data: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Protocol 0x0021 for IPv4 (0x0057 IPv6, 0x0023 OSI)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Multilink PPP (RFC 1990):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one logical link over several links, fragments with Protocol 0x003D, sequence number, begin and end bits</a:t>
            </a:r>
          </a:p>
        </p:txBody>
      </p:sp>
      <p:sp>
        <p:nvSpPr>
          <p:cNvPr id="7" name="Shape 7"/>
          <p:cNvSpPr/>
          <p:nvPr/>
        </p:nvSpPr>
        <p:spPr>
          <a:xfrm>
            <a:off x="6857136" y="182880"/>
            <a:ext cx="5151679" cy="2729639"/>
          </a:xfrm>
          <a:prstGeom prst="roundRect">
            <a:avLst>
              <a:gd name="adj" fmla="val 83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985152" y="310896"/>
            <a:ext cx="996317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985152" y="310896"/>
            <a:ext cx="9963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11.26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091197" y="310896"/>
            <a:ext cx="378960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IPCP packet encapsulated in PPP frame</a:t>
            </a:r>
          </a:p>
        </p:txBody>
      </p:sp>
      <p:pic>
        <p:nvPicPr>
          <p:cNvPr id="11" name="fig11_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152" y="1198937"/>
            <a:ext cx="4895647" cy="1081573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182880" y="3040535"/>
            <a:ext cx="4769575" cy="3634585"/>
          </a:xfrm>
          <a:prstGeom prst="roundRect">
            <a:avLst>
              <a:gd name="adj" fmla="val 62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3168551"/>
            <a:ext cx="849726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3168551"/>
            <a:ext cx="84972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 11.3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270350" y="3168551"/>
            <a:ext cx="355408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 values for IPCP packets</a:t>
            </a:r>
          </a:p>
        </p:txBody>
      </p:sp>
      <p:graphicFrame>
        <p:nvGraphicFramePr>
          <p:cNvPr id="16" name="Table 16"/>
          <p:cNvGraphicFramePr>
            <a:graphicFrameLocks noGrp="1"/>
          </p:cNvGraphicFramePr>
          <p:nvPr/>
        </p:nvGraphicFramePr>
        <p:xfrm>
          <a:off x="310896" y="3552599"/>
          <a:ext cx="4513543" cy="2688336"/>
        </p:xfrm>
        <a:graphic>
          <a:graphicData uri="http://schemas.openxmlformats.org/drawingml/2006/table">
            <a:tbl>
              <a:tblPr firstRow="1" bandRow="1"/>
              <a:tblGrid>
                <a:gridCol w="1253762"/>
                <a:gridCol w="3259781"/>
              </a:tblGrid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Code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IPCP packet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0F7A85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0x01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Configure-request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0x02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Configure-ack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0x03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Configure-nak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0x04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Configure-reject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0x05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Terminate-request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0x06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Terminate-ack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0x07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Code-reject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7" name="Shape 17"/>
          <p:cNvSpPr/>
          <p:nvPr/>
        </p:nvSpPr>
        <p:spPr>
          <a:xfrm>
            <a:off x="5080471" y="3040535"/>
            <a:ext cx="6928345" cy="1615515"/>
          </a:xfrm>
          <a:prstGeom prst="roundRect">
            <a:avLst>
              <a:gd name="adj" fmla="val 141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5208487" y="3168551"/>
            <a:ext cx="996317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5208487" y="3168551"/>
            <a:ext cx="9963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11.27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6314532" y="3168551"/>
            <a:ext cx="556626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 datagram encapsulated in a PPP frame</a:t>
            </a:r>
          </a:p>
        </p:txBody>
      </p:sp>
      <p:pic>
        <p:nvPicPr>
          <p:cNvPr id="21" name="fig11_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819" y="3558711"/>
            <a:ext cx="4895647" cy="963212"/>
          </a:xfrm>
          <a:prstGeom prst="rect">
            <a:avLst/>
          </a:prstGeom>
        </p:spPr>
      </p:pic>
      <p:sp>
        <p:nvSpPr>
          <p:cNvPr id="22" name="Shape 22"/>
          <p:cNvSpPr/>
          <p:nvPr/>
        </p:nvSpPr>
        <p:spPr>
          <a:xfrm>
            <a:off x="5080471" y="4784066"/>
            <a:ext cx="6928345" cy="1891054"/>
          </a:xfrm>
          <a:prstGeom prst="roundRect">
            <a:avLst>
              <a:gd name="adj" fmla="val 120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3" name="Shape 23"/>
          <p:cNvSpPr/>
          <p:nvPr/>
        </p:nvSpPr>
        <p:spPr>
          <a:xfrm>
            <a:off x="5208487" y="4912082"/>
            <a:ext cx="996317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4" name="Text 24"/>
          <p:cNvSpPr txBox="1"/>
          <p:nvPr/>
        </p:nvSpPr>
        <p:spPr>
          <a:xfrm>
            <a:off x="5208487" y="4912082"/>
            <a:ext cx="9963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11.28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6314532" y="4912082"/>
            <a:ext cx="556626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Multilink PPP</a:t>
            </a:r>
          </a:p>
        </p:txBody>
      </p:sp>
      <p:pic>
        <p:nvPicPr>
          <p:cNvPr id="26" name="fig11_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2534" y="5303284"/>
            <a:ext cx="4924217" cy="1236666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2"/>
          <p:cNvSpPr/>
          <p:nvPr/>
        </p:nvSpPr>
        <p:spPr>
          <a:xfrm>
            <a:off x="182880" y="182880"/>
            <a:ext cx="6999878" cy="6492240"/>
          </a:xfrm>
          <a:prstGeom prst="roundRect">
            <a:avLst>
              <a:gd name="adj" fmla="val 35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1060001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106000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11.7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480625" y="310896"/>
            <a:ext cx="557411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PPP session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6743846" cy="273277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Establish: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LCP Configure-Request, Configure-Ack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Options: PAP, address and control field compression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Authenticate: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PAP Request, Ack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Network: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IPCP Configure-Request, Configure-Ack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transfer: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IP packets, Protocol 0x0021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Terminate: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LCP Terminate-Request, Terminate-Ack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IPCP alone can close: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LCP stays up for another NCP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 figure errors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PAP Ack: code 02, carries a Message, not a Name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LCP frames always keep FF 03, even after compression is agreed</a:t>
            </a:r>
          </a:p>
        </p:txBody>
      </p:sp>
      <p:sp>
        <p:nvSpPr>
          <p:cNvPr id="7" name="Shape 7"/>
          <p:cNvSpPr/>
          <p:nvPr/>
        </p:nvSpPr>
        <p:spPr>
          <a:xfrm>
            <a:off x="7310774" y="182880"/>
            <a:ext cx="4698041" cy="6492240"/>
          </a:xfrm>
          <a:prstGeom prst="roundRect">
            <a:avLst>
              <a:gd name="adj" fmla="val 48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7438790" y="310896"/>
            <a:ext cx="996317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7438790" y="310896"/>
            <a:ext cx="9963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11.29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544835" y="310896"/>
            <a:ext cx="333596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example</a:t>
            </a:r>
          </a:p>
        </p:txBody>
      </p:sp>
      <p:pic>
        <p:nvPicPr>
          <p:cNvPr id="11" name="fig11_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8790" y="1351520"/>
            <a:ext cx="4442009" cy="4539008"/>
          </a:xfrm>
          <a:prstGeom prst="rect">
            <a:avLst/>
          </a:prstGeom>
        </p:spPr>
      </p:pic>
      <p:pic>
        <p:nvPicPr>
          <p:cNvPr id="12" name="fig11_29 step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8790" y="1813694"/>
            <a:ext cx="4442009" cy="855878"/>
          </a:xfrm>
          <a:prstGeom prst="rect">
            <a:avLst/>
          </a:prstGeom>
        </p:spPr>
      </p:pic>
      <p:pic>
        <p:nvPicPr>
          <p:cNvPr id="13" name="fig11_29 step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8790" y="2663867"/>
            <a:ext cx="4442009" cy="818790"/>
          </a:xfrm>
          <a:prstGeom prst="rect">
            <a:avLst/>
          </a:prstGeom>
        </p:spPr>
      </p:pic>
      <p:pic>
        <p:nvPicPr>
          <p:cNvPr id="14" name="fig11_29 step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8790" y="3476951"/>
            <a:ext cx="4442009" cy="855878"/>
          </a:xfrm>
          <a:prstGeom prst="rect">
            <a:avLst/>
          </a:prstGeom>
        </p:spPr>
      </p:pic>
      <p:pic>
        <p:nvPicPr>
          <p:cNvPr id="15" name="fig11_29 step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8790" y="4327124"/>
            <a:ext cx="4442009" cy="539203"/>
          </a:xfrm>
          <a:prstGeom prst="rect">
            <a:avLst/>
          </a:prstGeom>
        </p:spPr>
      </p:pic>
      <p:pic>
        <p:nvPicPr>
          <p:cNvPr id="16" name="fig11_29 step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8790" y="4860621"/>
            <a:ext cx="4442009" cy="10299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2"/>
          <p:cNvSpPr/>
          <p:nvPr/>
        </p:nvSpPr>
        <p:spPr>
          <a:xfrm>
            <a:off x="182880" y="182880"/>
            <a:ext cx="4913071" cy="3272634"/>
          </a:xfrm>
          <a:prstGeom prst="roundRect">
            <a:avLst>
              <a:gd name="adj" fmla="val 69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91147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9114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011771" y="310896"/>
            <a:ext cx="395616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PPP today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657039" cy="25773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Dial-up modem PPP: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nearly gone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PPPoE (RFC 2516):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PPP sessions over Ethernet, DSL and many fiber ISPs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6-byte PPPoE + 2-byte PPP header → IP MTU 1492, RFC 4638 allows 1500</a:t>
            </a:r>
          </a:p>
          <a:p>
            <a:pPr marL="329184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LCP Echo as keepalive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L2TP (RFC 2661, RFC 3931):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PPP tunneled over IP, wholesale broadband, VPNs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Cellular: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PPP between host and modem (AT commands), no PPP in the LTE and 5G core</a:t>
            </a:r>
          </a:p>
        </p:txBody>
      </p:sp>
      <p:sp>
        <p:nvSpPr>
          <p:cNvPr id="7" name="Shape 7"/>
          <p:cNvSpPr/>
          <p:nvPr/>
        </p:nvSpPr>
        <p:spPr>
          <a:xfrm>
            <a:off x="5223967" y="182880"/>
            <a:ext cx="6784848" cy="3272634"/>
          </a:xfrm>
          <a:prstGeom prst="roundRect">
            <a:avLst>
              <a:gd name="adj" fmla="val 69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351983" y="310896"/>
            <a:ext cx="477547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351983" y="310896"/>
            <a:ext cx="47754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5939258" y="310896"/>
            <a:ext cx="594154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PPPoE encapsulation and the 1492-byte MTU</a:t>
            </a:r>
          </a:p>
        </p:txBody>
      </p:sp>
      <p:cxnSp>
        <p:nvCxnSpPr>
          <p:cNvPr id="11" name="Line 11"/>
          <p:cNvCxnSpPr/>
          <p:nvPr/>
        </p:nvCxnSpPr>
        <p:spPr>
          <a:xfrm>
            <a:off x="6517843" y="1657577"/>
            <a:ext cx="4663440" cy="0"/>
          </a:xfrm>
          <a:prstGeom prst="line">
            <a:avLst/>
          </a:prstGeom>
          <a:ln w="12700">
            <a:solidFill>
              <a:srgbClr val="5F6B70"/>
            </a:solidFill>
          </a:ln>
        </p:spPr>
      </p:cxnSp>
      <p:cxnSp>
        <p:nvCxnSpPr>
          <p:cNvPr id="12" name="Line 12"/>
          <p:cNvCxnSpPr/>
          <p:nvPr/>
        </p:nvCxnSpPr>
        <p:spPr>
          <a:xfrm>
            <a:off x="6517843" y="1579853"/>
            <a:ext cx="0" cy="155448"/>
          </a:xfrm>
          <a:prstGeom prst="line">
            <a:avLst/>
          </a:prstGeom>
          <a:ln w="12700">
            <a:solidFill>
              <a:srgbClr val="5F6B70"/>
            </a:solidFill>
          </a:ln>
        </p:spPr>
      </p:cxnSp>
      <p:cxnSp>
        <p:nvCxnSpPr>
          <p:cNvPr id="13" name="Line 13"/>
          <p:cNvCxnSpPr/>
          <p:nvPr/>
        </p:nvCxnSpPr>
        <p:spPr>
          <a:xfrm>
            <a:off x="11181283" y="1579853"/>
            <a:ext cx="0" cy="155448"/>
          </a:xfrm>
          <a:prstGeom prst="line">
            <a:avLst/>
          </a:prstGeom>
          <a:ln w="12700">
            <a:solidFill>
              <a:srgbClr val="5F6B70"/>
            </a:solidFill>
          </a:ln>
        </p:spPr>
      </p:cxnSp>
      <p:sp>
        <p:nvSpPr>
          <p:cNvPr id="14" name="Text 14"/>
          <p:cNvSpPr txBox="1"/>
          <p:nvPr/>
        </p:nvSpPr>
        <p:spPr>
          <a:xfrm>
            <a:off x="7295083" y="1331136"/>
            <a:ext cx="3108960" cy="27980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5F6B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Ethernet payload ≤ 1500 bytes</a:t>
            </a:r>
          </a:p>
        </p:txBody>
      </p:sp>
      <p:sp>
        <p:nvSpPr>
          <p:cNvPr id="15" name="Shape 15"/>
          <p:cNvSpPr/>
          <p:nvPr/>
        </p:nvSpPr>
        <p:spPr>
          <a:xfrm>
            <a:off x="5351983" y="1797480"/>
            <a:ext cx="1165860" cy="481889"/>
          </a:xfrm>
          <a:prstGeom prst="rect">
            <a:avLst/>
          </a:prstGeom>
          <a:solidFill>
            <a:srgbClr val="D9E2E6"/>
          </a:solidFill>
          <a:ln w="9525">
            <a:solidFill>
              <a:srgbClr val="5F6B70"/>
            </a:solidFill>
          </a:ln>
        </p:spPr>
      </p:sp>
      <p:sp>
        <p:nvSpPr>
          <p:cNvPr id="16" name="Text 16"/>
          <p:cNvSpPr txBox="1"/>
          <p:nvPr/>
        </p:nvSpPr>
        <p:spPr>
          <a:xfrm>
            <a:off x="5351983" y="1797480"/>
            <a:ext cx="1165860" cy="481889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Ethernet</a:t>
            </a:r>
          </a:p>
          <a:p>
            <a:pPr algn="ctr" marL="0" indent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header</a:t>
            </a:r>
          </a:p>
        </p:txBody>
      </p:sp>
      <p:sp>
        <p:nvSpPr>
          <p:cNvPr id="17" name="Shape 17"/>
          <p:cNvSpPr/>
          <p:nvPr/>
        </p:nvSpPr>
        <p:spPr>
          <a:xfrm>
            <a:off x="6517843" y="1797480"/>
            <a:ext cx="1010412" cy="481889"/>
          </a:xfrm>
          <a:prstGeom prst="rect">
            <a:avLst/>
          </a:prstGeom>
          <a:solidFill>
            <a:srgbClr val="FCE3B6"/>
          </a:solidFill>
          <a:ln w="9525">
            <a:solidFill>
              <a:srgbClr val="5F6B70"/>
            </a:solidFill>
          </a:ln>
        </p:spPr>
      </p:sp>
      <p:sp>
        <p:nvSpPr>
          <p:cNvPr id="18" name="Text 18"/>
          <p:cNvSpPr txBox="1"/>
          <p:nvPr/>
        </p:nvSpPr>
        <p:spPr>
          <a:xfrm>
            <a:off x="6517843" y="1797480"/>
            <a:ext cx="1010412" cy="481889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PPPoE</a:t>
            </a:r>
          </a:p>
          <a:p>
            <a:pPr algn="ctr" marL="0" indent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header</a:t>
            </a:r>
          </a:p>
        </p:txBody>
      </p:sp>
      <p:sp>
        <p:nvSpPr>
          <p:cNvPr id="19" name="Shape 19"/>
          <p:cNvSpPr/>
          <p:nvPr/>
        </p:nvSpPr>
        <p:spPr>
          <a:xfrm>
            <a:off x="7528255" y="1797480"/>
            <a:ext cx="854964" cy="481889"/>
          </a:xfrm>
          <a:prstGeom prst="rect">
            <a:avLst/>
          </a:prstGeom>
          <a:solidFill>
            <a:srgbClr val="BFE3E7"/>
          </a:solidFill>
          <a:ln w="9525">
            <a:solidFill>
              <a:srgbClr val="5F6B70"/>
            </a:solidFill>
          </a:ln>
        </p:spPr>
      </p:sp>
      <p:sp>
        <p:nvSpPr>
          <p:cNvPr id="20" name="Text 20"/>
          <p:cNvSpPr txBox="1"/>
          <p:nvPr/>
        </p:nvSpPr>
        <p:spPr>
          <a:xfrm>
            <a:off x="7528255" y="1797480"/>
            <a:ext cx="854964" cy="481889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PPP</a:t>
            </a:r>
          </a:p>
          <a:p>
            <a:pPr algn="ctr" marL="0" indent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Protocol</a:t>
            </a:r>
          </a:p>
        </p:txBody>
      </p:sp>
      <p:sp>
        <p:nvSpPr>
          <p:cNvPr id="21" name="Shape 21"/>
          <p:cNvSpPr/>
          <p:nvPr/>
        </p:nvSpPr>
        <p:spPr>
          <a:xfrm>
            <a:off x="8383219" y="1797480"/>
            <a:ext cx="2798064" cy="481889"/>
          </a:xfrm>
          <a:prstGeom prst="rect">
            <a:avLst/>
          </a:prstGeom>
          <a:solidFill>
            <a:srgbClr val="CFE8F7"/>
          </a:solidFill>
          <a:ln w="9525">
            <a:solidFill>
              <a:srgbClr val="5F6B70"/>
            </a:solidFill>
          </a:ln>
        </p:spPr>
      </p:sp>
      <p:sp>
        <p:nvSpPr>
          <p:cNvPr id="22" name="Text 22"/>
          <p:cNvSpPr txBox="1"/>
          <p:nvPr/>
        </p:nvSpPr>
        <p:spPr>
          <a:xfrm>
            <a:off x="8383219" y="1797480"/>
            <a:ext cx="2798064" cy="481889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9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 packet</a:t>
            </a:r>
          </a:p>
        </p:txBody>
      </p:sp>
      <p:sp>
        <p:nvSpPr>
          <p:cNvPr id="23" name="Shape 23"/>
          <p:cNvSpPr/>
          <p:nvPr/>
        </p:nvSpPr>
        <p:spPr>
          <a:xfrm>
            <a:off x="11181283" y="1797480"/>
            <a:ext cx="699516" cy="481889"/>
          </a:xfrm>
          <a:prstGeom prst="rect">
            <a:avLst/>
          </a:prstGeom>
          <a:solidFill>
            <a:srgbClr val="D9E2E6"/>
          </a:solidFill>
          <a:ln w="9525">
            <a:solidFill>
              <a:srgbClr val="5F6B70"/>
            </a:solidFill>
          </a:ln>
        </p:spPr>
      </p:sp>
      <p:sp>
        <p:nvSpPr>
          <p:cNvPr id="24" name="Text 24"/>
          <p:cNvSpPr txBox="1"/>
          <p:nvPr/>
        </p:nvSpPr>
        <p:spPr>
          <a:xfrm>
            <a:off x="11181283" y="1797480"/>
            <a:ext cx="699516" cy="481889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FCS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5351983" y="2318231"/>
            <a:ext cx="1165860" cy="27203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5F6B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bytes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x="6517843" y="2318231"/>
            <a:ext cx="1010412" cy="27203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5F6B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</a:p>
        </p:txBody>
      </p:sp>
      <p:sp>
        <p:nvSpPr>
          <p:cNvPr id="27" name="Text 27"/>
          <p:cNvSpPr txBox="1"/>
          <p:nvPr/>
        </p:nvSpPr>
        <p:spPr>
          <a:xfrm>
            <a:off x="7528255" y="2318231"/>
            <a:ext cx="854964" cy="27203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5F6B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</a:p>
        </p:txBody>
      </p:sp>
      <p:sp>
        <p:nvSpPr>
          <p:cNvPr id="28" name="Text 28"/>
          <p:cNvSpPr txBox="1"/>
          <p:nvPr/>
        </p:nvSpPr>
        <p:spPr>
          <a:xfrm>
            <a:off x="8383219" y="2318231"/>
            <a:ext cx="2798064" cy="27203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5F6B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≤ 1492 = 1500 − 6 − 2</a:t>
            </a:r>
          </a:p>
        </p:txBody>
      </p:sp>
      <p:sp>
        <p:nvSpPr>
          <p:cNvPr id="29" name="Text 29"/>
          <p:cNvSpPr txBox="1"/>
          <p:nvPr/>
        </p:nvSpPr>
        <p:spPr>
          <a:xfrm>
            <a:off x="11181283" y="2318231"/>
            <a:ext cx="699516" cy="27203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5F6B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</a:p>
        </p:txBody>
      </p:sp>
      <p:sp>
        <p:nvSpPr>
          <p:cNvPr id="30" name="Shape 30"/>
          <p:cNvSpPr/>
          <p:nvPr/>
        </p:nvSpPr>
        <p:spPr>
          <a:xfrm>
            <a:off x="182880" y="3583530"/>
            <a:ext cx="11825935" cy="3091590"/>
          </a:xfrm>
          <a:prstGeom prst="roundRect">
            <a:avLst>
              <a:gd name="adj" fmla="val 73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1" name="Shape 31"/>
          <p:cNvSpPr/>
          <p:nvPr/>
        </p:nvSpPr>
        <p:spPr>
          <a:xfrm>
            <a:off x="310896" y="3711546"/>
            <a:ext cx="591147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32" name="Text 32"/>
          <p:cNvSpPr txBox="1"/>
          <p:nvPr/>
        </p:nvSpPr>
        <p:spPr>
          <a:xfrm>
            <a:off x="310896" y="3711546"/>
            <a:ext cx="59114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</a:t>
            </a:r>
          </a:p>
        </p:txBody>
      </p:sp>
      <p:sp>
        <p:nvSpPr>
          <p:cNvPr id="33" name="Text 33"/>
          <p:cNvSpPr txBox="1"/>
          <p:nvPr/>
        </p:nvSpPr>
        <p:spPr>
          <a:xfrm>
            <a:off x="1011771" y="3711546"/>
            <a:ext cx="1086902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Framing and error control across today's links</a:t>
            </a:r>
          </a:p>
        </p:txBody>
      </p:sp>
      <p:graphicFrame>
        <p:nvGraphicFramePr>
          <p:cNvPr id="34" name="Table 34"/>
          <p:cNvGraphicFramePr>
            <a:graphicFrameLocks noGrp="1"/>
          </p:cNvGraphicFramePr>
          <p:nvPr/>
        </p:nvGraphicFramePr>
        <p:xfrm>
          <a:off x="310896" y="4095594"/>
          <a:ext cx="11569903" cy="2352294"/>
        </p:xfrm>
        <a:graphic>
          <a:graphicData uri="http://schemas.openxmlformats.org/drawingml/2006/table">
            <a:tbl>
              <a:tblPr firstRow="1" bandRow="1"/>
              <a:tblGrid>
                <a:gridCol w="2203791"/>
                <a:gridCol w="4958530"/>
                <a:gridCol w="4407582"/>
              </a:tblGrid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Link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Frame boundary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Error control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0F7A85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HDLC (LAPB)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Flag + bit stuffing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CRC-16, Go-Back-N with REJ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PPP, PPPoE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Flag + byte stuffing, or Ethernet framing (PPPoE)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CRC, discard only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Ethernet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Preamble + SFD, PHY code groups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CRC-32, discard only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Wi-Fi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PHY length field, A-MPDU delimiters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CRC-32, ACK and Block Ack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5G NR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Grant size (DCI), MAC subheaders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CRC-24, HARQ + RLC ARQ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Bluetooth LE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Access address + length field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CRC-24, Stop-and-Wait (SN, NESN)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2"/>
          <p:cNvSpPr/>
          <p:nvPr/>
        </p:nvSpPr>
        <p:spPr>
          <a:xfrm>
            <a:off x="182880" y="182880"/>
            <a:ext cx="11825935" cy="4529823"/>
          </a:xfrm>
          <a:prstGeom prst="roundRect">
            <a:avLst>
              <a:gd name="adj" fmla="val 50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98767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9876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Errata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019391" y="310896"/>
            <a:ext cx="108614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Corrections to the textbook and the original slides (1 of 2)</a:t>
            </a:r>
          </a:p>
        </p:txBody>
      </p:sp>
      <p:graphicFrame>
        <p:nvGraphicFramePr>
          <p:cNvPr id="6" name="Table 6"/>
          <p:cNvGraphicFramePr>
            <a:graphicFrameLocks noGrp="1"/>
          </p:cNvGraphicFramePr>
          <p:nvPr/>
        </p:nvGraphicFramePr>
        <p:xfrm>
          <a:off x="310896" y="694944"/>
          <a:ext cx="11569903" cy="3568446"/>
        </p:xfrm>
        <a:graphic>
          <a:graphicData uri="http://schemas.openxmlformats.org/drawingml/2006/table">
            <a:tbl>
              <a:tblPr firstRow="1" bandRow="1"/>
              <a:tblGrid>
                <a:gridCol w="2387440"/>
                <a:gridCol w="4591231"/>
                <a:gridCol w="4591231"/>
              </a:tblGrid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Where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Printed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Corrected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0F7A85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Book 11.1.1, fixed size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size itself is the delimiter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boundary must be found first (ATM: HEC hunting)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Book 11.1.1, byte stuffing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16- and 32-bit Unicode characters conflict with it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stuffing ignores content: any byte stream works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Book 11.1.2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CRC added to the frame header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CRC in the trailer (FCS)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44068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Book Figure 11.6 and text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caption: connectionless and connection-oriented service, text: three states, event 1 → action 3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generic FSM example: two states, event 2 → action 3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Book 11.2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Go-Back-N, Selective Repeat gone from the data-link layer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alive: Wi-Fi Block Ack, LTE and NR RLC, LAPB REJ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Book 11.3, deck slide 32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HDLC implements Stop-and-Wait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sliding window: up to 7 (127) outstanding, REJ, SREJ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Book 11.3, deck objectives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HDLC is the basis of Ethernet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only 802.2 LLC, Ethernet has no flags or stuffing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Book 11.3.2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U-frame control field paragraph printed twice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printed once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Deck slide 7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ATM: 53 bytes packet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53-byte cell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Shape 7"/>
          <p:cNvSpPr/>
          <p:nvPr/>
        </p:nvSpPr>
        <p:spPr>
          <a:xfrm>
            <a:off x="182880" y="4840719"/>
            <a:ext cx="11825935" cy="1834401"/>
          </a:xfrm>
          <a:prstGeom prst="roundRect">
            <a:avLst>
              <a:gd name="adj" fmla="val 124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310896" y="4968735"/>
            <a:ext cx="81556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310896" y="4968735"/>
            <a:ext cx="8155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236184" y="4968735"/>
            <a:ext cx="1064461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in one panel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310896" y="5352783"/>
            <a:ext cx="11569903" cy="10931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Framing: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flags + byte or bit stuffing, fixed size + HEC hunting, or length fields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Stop-and-Wait: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1-bit numbers stop duplicates, wastes long links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HDLC: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I, S, U frames, N(S) and N(R), RR, RNR, REJ, SREJ, sliding window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PPP: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byte-stuffed HDLC-like frame, LCP → authentication → NCP → data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2"/>
          <p:cNvSpPr/>
          <p:nvPr/>
        </p:nvSpPr>
        <p:spPr>
          <a:xfrm>
            <a:off x="182880" y="182880"/>
            <a:ext cx="11825935" cy="4745492"/>
          </a:xfrm>
          <a:prstGeom prst="roundRect">
            <a:avLst>
              <a:gd name="adj" fmla="val 48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98767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9876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Errata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019391" y="310896"/>
            <a:ext cx="108614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Corrections to the textbook and the original slides (2 of 2)</a:t>
            </a:r>
          </a:p>
        </p:txBody>
      </p:sp>
      <p:graphicFrame>
        <p:nvGraphicFramePr>
          <p:cNvPr id="6" name="Table 6"/>
          <p:cNvGraphicFramePr>
            <a:graphicFrameLocks noGrp="1"/>
          </p:cNvGraphicFramePr>
          <p:nvPr/>
        </p:nvGraphicFramePr>
        <p:xfrm>
          <a:off x="310896" y="694944"/>
          <a:ext cx="11569903" cy="3568446"/>
        </p:xfrm>
        <a:graphic>
          <a:graphicData uri="http://schemas.openxmlformats.org/drawingml/2006/table">
            <a:tbl>
              <a:tblPr firstRow="1" bandRow="1"/>
              <a:tblGrid>
                <a:gridCol w="2387440"/>
                <a:gridCol w="4591231"/>
                <a:gridCol w="4591231"/>
              </a:tblGrid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Where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Printed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Corrected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0F7A85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Book Figure 11.18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UA from node B carries address A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B: a response carries its sender's address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Book Figure 11.19b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discarded I-frame 2 with N(R) = 2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N(R) = 0, as in its resend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Book 11.4, deck slide 43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most users connect over dial-up modems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PPPoE, L2TP, cellular modems (Today panel)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Book 11.4.1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Multilink PPP is a new version of PPP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 extension (RFC 1990)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Book 11.4.1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 sequence numbers → out-of-order packets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single link keeps order: loss, not reordering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Book 11.4.2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padding needed, no length field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padding optional (RFC 1661), flags mark the end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Book 11.4.2, deck slide 45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escape = insert 01111101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insert 0x7D, then send the byte XOR 0x20 (RFC 1662)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36042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Book Figure 11.24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Ack and Nak carry user name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Msg-Length + Message (RFC 1334)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EEF4F5"/>
                    </a:solidFill>
                  </a:tcPr>
                </a:tc>
              </a:tr>
              <a:tr h="544068"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Book Figure 11.29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Authenticate-ack code 01 with Name, LCP Terminate without Address and Control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500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E2E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code 02 with Message, LCP always keeps FF 03 (RFC 1661)</a:t>
                      </a:r>
                    </a:p>
                  </a:txBody>
                  <a:tcPr marL="64008" marR="64008" marT="64008" marB="64008">
                    <a:lnL w="6350">
                      <a:solidFill>
                        <a:srgbClr val="CFDCE0"/>
                      </a:solidFill>
                    </a:lnL>
                    <a:lnR w="6350">
                      <a:solidFill>
                        <a:srgbClr val="CFDCE0"/>
                      </a:solidFill>
                    </a:lnR>
                    <a:lnT w="6350">
                      <a:solidFill>
                        <a:srgbClr val="CFDCE0"/>
                      </a:solidFill>
                    </a:lnT>
                    <a:lnB w="6350">
                      <a:solidFill>
                        <a:srgbClr val="CFDCE0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Shape 7"/>
          <p:cNvSpPr/>
          <p:nvPr/>
        </p:nvSpPr>
        <p:spPr>
          <a:xfrm>
            <a:off x="182880" y="5056388"/>
            <a:ext cx="11825935" cy="1618732"/>
          </a:xfrm>
          <a:prstGeom prst="roundRect">
            <a:avLst>
              <a:gd name="adj" fmla="val 141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310896" y="5184404"/>
            <a:ext cx="843644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310896" y="5184404"/>
            <a:ext cx="84364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EXPLORE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264268" y="5184404"/>
            <a:ext cx="1061653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 it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310896" y="5568452"/>
            <a:ext cx="11569903" cy="8198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 it: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bit-stuff 0111111011111100 by hand, then unstuff it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 it: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Stop-and-Wait over a 36,000 km satellite hop at 10 Mbps: utilization?</a:t>
            </a:r>
          </a:p>
          <a:p>
            <a:pPr marL="164592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 it: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capture a PPPoE login in Wireshark: PADI, PADO, LCP, PAP or CHAP, IPCP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