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58" r:id="rId5"/>
    <p:sldId id="261" r:id="rId6"/>
    <p:sldId id="262" r:id="rId7"/>
    <p:sldId id="263" r:id="rId8"/>
    <p:sldId id="272" r:id="rId9"/>
    <p:sldId id="266" r:id="rId10"/>
    <p:sldId id="273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65616" autoAdjust="0"/>
  </p:normalViewPr>
  <p:slideViewPr>
    <p:cSldViewPr snapToGrid="0">
      <p:cViewPr varScale="1">
        <p:scale>
          <a:sx n="79" d="100"/>
          <a:sy n="79" d="100"/>
        </p:scale>
        <p:origin x="18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43E64-144F-4972-AA0B-86628C8A320C}" type="datetimeFigureOut">
              <a:rPr lang="ko-KR" altLang="en-US" smtClean="0"/>
              <a:t>2014-08-11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81F8C-C5FA-429C-96EE-5DAC9F2D611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0650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81F8C-C5FA-429C-96EE-5DAC9F2D6117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613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81F8C-C5FA-429C-96EE-5DAC9F2D6117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3574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81F8C-C5FA-429C-96EE-5DAC9F2D6117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684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81F8C-C5FA-429C-96EE-5DAC9F2D6117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3076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81F8C-C5FA-429C-96EE-5DAC9F2D6117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1958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81F8C-C5FA-429C-96EE-5DAC9F2D6117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5251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81F8C-C5FA-429C-96EE-5DAC9F2D6117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8100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81F8C-C5FA-429C-96EE-5DAC9F2D6117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57624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81F8C-C5FA-429C-96EE-5DAC9F2D6117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9393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81F8C-C5FA-429C-96EE-5DAC9F2D6117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6557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81F8C-C5FA-429C-96EE-5DAC9F2D6117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0893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81F8C-C5FA-429C-96EE-5DAC9F2D6117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1064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F712-F02D-45E5-AF9E-FAF35A8395F1}" type="datetimeFigureOut">
              <a:rPr lang="ko-KR" altLang="en-US" smtClean="0"/>
              <a:t>2014-08-11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5A33-50B5-4A2C-96E2-3146580C12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8030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F712-F02D-45E5-AF9E-FAF35A8395F1}" type="datetimeFigureOut">
              <a:rPr lang="ko-KR" altLang="en-US" smtClean="0"/>
              <a:t>2014-08-11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5A33-50B5-4A2C-96E2-3146580C12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0092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F712-F02D-45E5-AF9E-FAF35A8395F1}" type="datetimeFigureOut">
              <a:rPr lang="ko-KR" altLang="en-US" smtClean="0"/>
              <a:t>2014-08-11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5A33-50B5-4A2C-96E2-3146580C12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8614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F712-F02D-45E5-AF9E-FAF35A8395F1}" type="datetimeFigureOut">
              <a:rPr lang="ko-KR" altLang="en-US" smtClean="0"/>
              <a:t>2014-08-11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5A33-50B5-4A2C-96E2-3146580C12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3343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F712-F02D-45E5-AF9E-FAF35A8395F1}" type="datetimeFigureOut">
              <a:rPr lang="ko-KR" altLang="en-US" smtClean="0"/>
              <a:t>2014-08-11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5A33-50B5-4A2C-96E2-3146580C12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24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F712-F02D-45E5-AF9E-FAF35A8395F1}" type="datetimeFigureOut">
              <a:rPr lang="ko-KR" altLang="en-US" smtClean="0"/>
              <a:t>2014-08-11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5A33-50B5-4A2C-96E2-3146580C12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4522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F712-F02D-45E5-AF9E-FAF35A8395F1}" type="datetimeFigureOut">
              <a:rPr lang="ko-KR" altLang="en-US" smtClean="0"/>
              <a:t>2014-08-11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5A33-50B5-4A2C-96E2-3146580C12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8451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F712-F02D-45E5-AF9E-FAF35A8395F1}" type="datetimeFigureOut">
              <a:rPr lang="ko-KR" altLang="en-US" smtClean="0"/>
              <a:t>2014-08-11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5A33-50B5-4A2C-96E2-3146580C12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24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F712-F02D-45E5-AF9E-FAF35A8395F1}" type="datetimeFigureOut">
              <a:rPr lang="ko-KR" altLang="en-US" smtClean="0"/>
              <a:t>2014-08-11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5A33-50B5-4A2C-96E2-3146580C12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235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F712-F02D-45E5-AF9E-FAF35A8395F1}" type="datetimeFigureOut">
              <a:rPr lang="ko-KR" altLang="en-US" smtClean="0"/>
              <a:t>2014-08-11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5A33-50B5-4A2C-96E2-3146580C12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9157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BF712-F02D-45E5-AF9E-FAF35A8395F1}" type="datetimeFigureOut">
              <a:rPr lang="ko-KR" altLang="en-US" smtClean="0"/>
              <a:t>2014-08-11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E5A33-50B5-4A2C-96E2-3146580C12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1870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BF712-F02D-45E5-AF9E-FAF35A8395F1}" type="datetimeFigureOut">
              <a:rPr lang="ko-KR" altLang="en-US" smtClean="0"/>
              <a:t>2014-08-11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E5A33-50B5-4A2C-96E2-3146580C12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470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4400" dirty="0" smtClean="0"/>
              <a:t>A </a:t>
            </a:r>
            <a:r>
              <a:rPr lang="en-US" altLang="ko-KR" sz="4400" dirty="0" err="1" smtClean="0"/>
              <a:t>Middlebox</a:t>
            </a:r>
            <a:r>
              <a:rPr lang="en-US" altLang="ko-KR" sz="4400" dirty="0" smtClean="0"/>
              <a:t>-Cooperative TCP for a non End-to-End Internet</a:t>
            </a:r>
            <a:endParaRPr lang="ko-KR" altLang="en-US" sz="4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247363"/>
          </a:xfrm>
        </p:spPr>
        <p:txBody>
          <a:bodyPr numCol="3">
            <a:normAutofit/>
          </a:bodyPr>
          <a:lstStyle/>
          <a:p>
            <a:r>
              <a:rPr lang="en-US" altLang="ko-KR" sz="1800" dirty="0" smtClean="0"/>
              <a:t>Ryan Craven</a:t>
            </a:r>
          </a:p>
          <a:p>
            <a:r>
              <a:rPr lang="en-US" altLang="ko-KR" sz="1800" dirty="0" smtClean="0"/>
              <a:t>Naval Postgraduate School</a:t>
            </a:r>
          </a:p>
          <a:p>
            <a:endParaRPr lang="en-US" altLang="ko-KR" sz="1800" dirty="0" smtClean="0"/>
          </a:p>
          <a:p>
            <a:r>
              <a:rPr lang="en-US" altLang="ko-KR" sz="1800" dirty="0" err="1" smtClean="0"/>
              <a:t>Rober</a:t>
            </a:r>
            <a:r>
              <a:rPr lang="en-US" altLang="ko-KR" sz="1800" dirty="0" smtClean="0"/>
              <a:t> Beverly</a:t>
            </a:r>
          </a:p>
          <a:p>
            <a:r>
              <a:rPr lang="en-US" altLang="ko-KR" sz="1800" dirty="0" smtClean="0"/>
              <a:t>Naval Postgraduate School</a:t>
            </a:r>
          </a:p>
          <a:p>
            <a:endParaRPr lang="en-US" altLang="ko-KR" sz="1800" dirty="0" smtClean="0"/>
          </a:p>
          <a:p>
            <a:r>
              <a:rPr lang="en-US" altLang="ko-KR" sz="1800" dirty="0" smtClean="0"/>
              <a:t>Mark Allman</a:t>
            </a:r>
          </a:p>
          <a:p>
            <a:r>
              <a:rPr lang="en-US" altLang="ko-KR" sz="1800" dirty="0" smtClean="0"/>
              <a:t>ICSI</a:t>
            </a:r>
          </a:p>
          <a:p>
            <a:endParaRPr lang="en-US" altLang="ko-KR" sz="1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913350" y="4827257"/>
            <a:ext cx="2113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(SIGCOMM 2014)</a:t>
            </a:r>
          </a:p>
          <a:p>
            <a:pPr algn="ctr"/>
            <a:endParaRPr lang="en-US" altLang="ko-KR" dirty="0" smtClean="0"/>
          </a:p>
          <a:p>
            <a:pPr algn="ctr"/>
            <a:endParaRPr lang="en-US" altLang="ko-KR" dirty="0" smtClean="0"/>
          </a:p>
          <a:p>
            <a:r>
              <a:rPr lang="en-US" altLang="ko-KR" dirty="0" smtClean="0"/>
              <a:t>2014.08.11 </a:t>
            </a:r>
            <a:r>
              <a:rPr lang="ko-KR" altLang="en-US" dirty="0" err="1" smtClean="0"/>
              <a:t>박해월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584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Middleboxes</a:t>
            </a:r>
            <a:r>
              <a:rPr lang="en-US" altLang="ko-KR" dirty="0" smtClean="0"/>
              <a:t> actively interpose on communication</a:t>
            </a:r>
          </a:p>
          <a:p>
            <a:pPr lvl="1"/>
            <a:r>
              <a:rPr lang="en-US" altLang="ko-KR" dirty="0" smtClean="0"/>
              <a:t>Implementing acceptable use policies</a:t>
            </a:r>
          </a:p>
          <a:p>
            <a:pPr lvl="1"/>
            <a:r>
              <a:rPr lang="en-US" altLang="ko-KR" dirty="0" smtClean="0"/>
              <a:t>Maintaining regulatory compliance</a:t>
            </a:r>
          </a:p>
          <a:p>
            <a:pPr lvl="1"/>
            <a:r>
              <a:rPr lang="en-US" altLang="ko-KR" dirty="0" smtClean="0"/>
              <a:t>Thwarting attacks</a:t>
            </a:r>
          </a:p>
          <a:p>
            <a:pPr lvl="1"/>
            <a:r>
              <a:rPr lang="en-US" altLang="ko-KR" dirty="0" smtClean="0"/>
              <a:t>Limiting or balancing resources</a:t>
            </a:r>
          </a:p>
          <a:p>
            <a:pPr lvl="1"/>
            <a:r>
              <a:rPr lang="en-US" altLang="ko-KR" dirty="0" smtClean="0"/>
              <a:t>Generating revenue</a:t>
            </a:r>
          </a:p>
          <a:p>
            <a:r>
              <a:rPr lang="en-US" altLang="ko-KR" dirty="0" smtClean="0"/>
              <a:t>Unfortunately, there are some side effects</a:t>
            </a:r>
          </a:p>
          <a:p>
            <a:pPr lvl="1"/>
            <a:r>
              <a:rPr lang="en-US" altLang="ko-KR" dirty="0" smtClean="0"/>
              <a:t>Make the task of debugging networks even harder</a:t>
            </a:r>
          </a:p>
          <a:p>
            <a:pPr lvl="1"/>
            <a:r>
              <a:rPr lang="en-US" altLang="ko-KR" dirty="0" smtClean="0"/>
              <a:t>Non-malicious and </a:t>
            </a:r>
            <a:r>
              <a:rPr lang="en-US" altLang="ko-KR" u="sng" dirty="0" smtClean="0"/>
              <a:t>unintentional </a:t>
            </a:r>
            <a:r>
              <a:rPr lang="en-US" altLang="ko-KR" u="sng" dirty="0" err="1" smtClean="0"/>
              <a:t>middlebox</a:t>
            </a:r>
            <a:r>
              <a:rPr lang="en-US" altLang="ko-KR" u="sng" dirty="0" smtClean="0"/>
              <a:t> behavior</a:t>
            </a:r>
          </a:p>
          <a:p>
            <a:pPr lvl="2"/>
            <a:r>
              <a:rPr lang="en-US" altLang="ko-KR" dirty="0" smtClean="0"/>
              <a:t>Legacy equipment, non-standard implementations and misconfigurations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512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TCP/IP Misinterpretation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At least 25% of the paths tested traversed a </a:t>
            </a:r>
            <a:r>
              <a:rPr lang="en-US" altLang="ko-KR" dirty="0" err="1" smtClean="0"/>
              <a:t>middlebox</a:t>
            </a:r>
            <a:r>
              <a:rPr lang="en-US" altLang="ko-KR" dirty="0" smtClean="0"/>
              <a:t> whose behavior </a:t>
            </a:r>
            <a:r>
              <a:rPr lang="en-US" altLang="ko-KR" u="sng" dirty="0" smtClean="0"/>
              <a:t>depended on the packet’s transport-layer</a:t>
            </a:r>
          </a:p>
          <a:p>
            <a:r>
              <a:rPr lang="en-US" altLang="ko-KR" dirty="0" smtClean="0"/>
              <a:t>Unintentional and unintended </a:t>
            </a:r>
            <a:r>
              <a:rPr lang="en-US" altLang="ko-KR" dirty="0" err="1" smtClean="0"/>
              <a:t>middlebox</a:t>
            </a:r>
            <a:r>
              <a:rPr lang="en-US" altLang="ko-KR" dirty="0" smtClean="0"/>
              <a:t> behaviors</a:t>
            </a:r>
          </a:p>
          <a:p>
            <a:pPr lvl="1"/>
            <a:r>
              <a:rPr lang="en-US" altLang="ko-KR" dirty="0" smtClean="0"/>
              <a:t>Sequence Number Translations</a:t>
            </a:r>
          </a:p>
          <a:p>
            <a:pPr lvl="2"/>
            <a:r>
              <a:rPr lang="en-US" altLang="ko-KR" dirty="0" smtClean="0"/>
              <a:t>Renders selective acknowledgment information useless</a:t>
            </a:r>
          </a:p>
          <a:p>
            <a:pPr lvl="1"/>
            <a:r>
              <a:rPr lang="en-US" altLang="ko-KR" dirty="0" smtClean="0"/>
              <a:t>Options</a:t>
            </a:r>
          </a:p>
          <a:p>
            <a:pPr lvl="2"/>
            <a:r>
              <a:rPr lang="en-US" altLang="ko-KR" dirty="0" smtClean="0"/>
              <a:t>MSS, Window Scaling option, Multipath TCP</a:t>
            </a:r>
            <a:endParaRPr lang="en-US" altLang="ko-KR" dirty="0"/>
          </a:p>
          <a:p>
            <a:pPr lvl="1"/>
            <a:r>
              <a:rPr lang="en-US" altLang="ko-KR" dirty="0" smtClean="0"/>
              <a:t>Type of Service</a:t>
            </a:r>
          </a:p>
          <a:p>
            <a:pPr lvl="2"/>
            <a:r>
              <a:rPr lang="en-US" altLang="ko-KR" dirty="0" smtClean="0"/>
              <a:t>In IPv4, a byte for “type-of-service” redefined to two bits for Explicit Congestion Notification (ECN) and  six bits for Differentiated Services Code Point (DSCP)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5863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TCP HICCUPS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Handshake-based Integrity Check of Critical Underlying Protocol Semantics</a:t>
            </a:r>
          </a:p>
          <a:p>
            <a:pPr lvl="1"/>
            <a:r>
              <a:rPr lang="en-US" altLang="ko-KR" dirty="0" smtClean="0"/>
              <a:t>an incrementally deployable improvement on TCP to reveal packet header manipulation to both ends of a TCP connection</a:t>
            </a:r>
          </a:p>
          <a:p>
            <a:r>
              <a:rPr lang="en-US" altLang="ko-KR" dirty="0" smtClean="0"/>
              <a:t>Requirements</a:t>
            </a:r>
          </a:p>
          <a:p>
            <a:pPr lvl="1"/>
            <a:r>
              <a:rPr lang="en-US" altLang="ko-KR" dirty="0" smtClean="0"/>
              <a:t>In-band, lightweight, </a:t>
            </a:r>
            <a:r>
              <a:rPr lang="en-US" altLang="ko-KR" dirty="0"/>
              <a:t>s</a:t>
            </a:r>
            <a:r>
              <a:rPr lang="en-US" altLang="ko-KR" dirty="0" smtClean="0"/>
              <a:t>ymmetric feedback, incrementally deployable, </a:t>
            </a:r>
            <a:r>
              <a:rPr lang="en-US" altLang="ko-KR" dirty="0" err="1" smtClean="0"/>
              <a:t>middlebox</a:t>
            </a:r>
            <a:r>
              <a:rPr lang="en-US" altLang="ko-KR" dirty="0" smtClean="0"/>
              <a:t>-cooperative, end-to-end, granularity</a:t>
            </a:r>
          </a:p>
          <a:p>
            <a:r>
              <a:rPr lang="en-US" altLang="ko-KR" u="sng" dirty="0" smtClean="0"/>
              <a:t>HICCUPS benefits TCP in two primary ways:</a:t>
            </a:r>
            <a:endParaRPr lang="en-US" altLang="ko-KR" u="sng" dirty="0"/>
          </a:p>
          <a:p>
            <a:pPr lvl="1"/>
            <a:r>
              <a:rPr lang="en-US" altLang="ko-KR" dirty="0" smtClean="0"/>
              <a:t>Allow it to more safely increase the use of performance-enhancing extensions – ECN, Multipath TCP</a:t>
            </a:r>
          </a:p>
          <a:p>
            <a:pPr lvl="1"/>
            <a:r>
              <a:rPr lang="en-US" altLang="ko-KR" dirty="0" smtClean="0"/>
              <a:t>Provides early warning of potential </a:t>
            </a:r>
            <a:r>
              <a:rPr lang="en-US" altLang="ko-KR" dirty="0" err="1" smtClean="0"/>
              <a:t>middlebox</a:t>
            </a:r>
            <a:r>
              <a:rPr lang="en-US" altLang="ko-KR" dirty="0" smtClean="0"/>
              <a:t>-induced issues with an extension that is enabled by default – SACK, Window Scaling</a:t>
            </a:r>
          </a:p>
        </p:txBody>
      </p:sp>
    </p:spTree>
    <p:extLst>
      <p:ext uri="{BB962C8B-B14F-4D97-AF65-F5344CB8AC3E}">
        <p14:creationId xmlns:p14="http://schemas.microsoft.com/office/powerpoint/2010/main" val="338373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Overloading Header Fields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 total of 64 bits</a:t>
            </a:r>
          </a:p>
          <a:p>
            <a:pPr lvl="1"/>
            <a:r>
              <a:rPr lang="en-US" altLang="ko-KR" dirty="0" smtClean="0"/>
              <a:t>The 32-bit initial TCP initial sequence number (ISN) </a:t>
            </a:r>
          </a:p>
          <a:p>
            <a:pPr lvl="1"/>
            <a:r>
              <a:rPr lang="en-US" altLang="ko-KR" dirty="0" smtClean="0"/>
              <a:t>The 16-bit initial IP Identification field (IPID)</a:t>
            </a:r>
          </a:p>
          <a:p>
            <a:pPr lvl="1"/>
            <a:r>
              <a:rPr lang="en-US" altLang="ko-KR" dirty="0" smtClean="0"/>
              <a:t>The 16-bit initial TCP flow control window (RCVWIN)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Add</a:t>
            </a:r>
            <a:r>
              <a:rPr lang="ko-KR" altLang="en-US" dirty="0" smtClean="0"/>
              <a:t> </a:t>
            </a:r>
            <a:r>
              <a:rPr lang="en-US" altLang="ko-KR" dirty="0" smtClean="0"/>
              <a:t>randomness to ISN integrity function</a:t>
            </a:r>
          </a:p>
          <a:p>
            <a:pPr lvl="1"/>
            <a:r>
              <a:rPr lang="en-US" altLang="ko-KR" dirty="0" smtClean="0"/>
              <a:t>Place the random salt value in the lower half of the ISN and exclusive or (XOR)-encode the integrity information in the upper half of the ISN with the same salt value</a:t>
            </a:r>
          </a:p>
        </p:txBody>
      </p:sp>
    </p:spTree>
    <p:extLst>
      <p:ext uri="{BB962C8B-B14F-4D97-AF65-F5344CB8AC3E}">
        <p14:creationId xmlns:p14="http://schemas.microsoft.com/office/powerpoint/2010/main" val="69210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Integrity Exchange</a:t>
            </a:r>
            <a:endParaRPr lang="ko-KR" altLang="en-US" dirty="0"/>
          </a:p>
        </p:txBody>
      </p:sp>
      <p:pic>
        <p:nvPicPr>
          <p:cNvPr id="6" name="내용 개체 틀 5" descr="화면 캡처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88" y="1825625"/>
            <a:ext cx="4862223" cy="4351338"/>
          </a:xfrm>
        </p:spPr>
      </p:pic>
      <p:pic>
        <p:nvPicPr>
          <p:cNvPr id="10" name="내용 개체 틀 9" descr="화면 캡처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707" y="2724766"/>
            <a:ext cx="5096586" cy="2553056"/>
          </a:xfrm>
        </p:spPr>
      </p:pic>
    </p:spTree>
    <p:extLst>
      <p:ext uri="{BB962C8B-B14F-4D97-AF65-F5344CB8AC3E}">
        <p14:creationId xmlns:p14="http://schemas.microsoft.com/office/powerpoint/2010/main" val="278128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What Header Field Was Modified</a:t>
            </a:r>
            <a:endParaRPr lang="ko-KR" altLang="en-US" dirty="0"/>
          </a:p>
        </p:txBody>
      </p:sp>
      <p:pic>
        <p:nvPicPr>
          <p:cNvPr id="6" name="내용 개체 틀 5" descr="화면 캡처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38" y="2005528"/>
            <a:ext cx="5001323" cy="3991532"/>
          </a:xfrm>
        </p:spPr>
      </p:pic>
      <p:pic>
        <p:nvPicPr>
          <p:cNvPr id="9" name="내용 개체 틀 8" descr="화면 캡처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128" y="2519950"/>
            <a:ext cx="4429743" cy="2962688"/>
          </a:xfrm>
        </p:spPr>
      </p:pic>
    </p:spTree>
    <p:extLst>
      <p:ext uri="{BB962C8B-B14F-4D97-AF65-F5344CB8AC3E}">
        <p14:creationId xmlns:p14="http://schemas.microsoft.com/office/powerpoint/2010/main" val="11084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Experimental Infrastructure &amp; Parameters</a:t>
            </a:r>
            <a:endParaRPr lang="ko-KR" altLang="en-US" dirty="0"/>
          </a:p>
        </p:txBody>
      </p:sp>
      <p:pic>
        <p:nvPicPr>
          <p:cNvPr id="18" name="내용 개체 틀 17" descr="화면 캡처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96" y="2238923"/>
            <a:ext cx="4887007" cy="3524742"/>
          </a:xfrm>
        </p:spPr>
      </p:pic>
      <p:pic>
        <p:nvPicPr>
          <p:cNvPr id="17" name="내용 개체 틀 16" descr="화면 캡처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576686"/>
            <a:ext cx="5181600" cy="2186979"/>
          </a:xfrm>
        </p:spPr>
      </p:pic>
      <p:sp>
        <p:nvSpPr>
          <p:cNvPr id="19" name="TextBox 18"/>
          <p:cNvSpPr txBox="1"/>
          <p:nvPr/>
        </p:nvSpPr>
        <p:spPr>
          <a:xfrm>
            <a:off x="6172201" y="2238923"/>
            <a:ext cx="51815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 smtClean="0"/>
              <a:t>3,288 pairs of distinct hosts</a:t>
            </a:r>
          </a:p>
          <a:p>
            <a:r>
              <a:rPr lang="en-US" altLang="ko-KR" sz="2000" dirty="0" smtClean="0"/>
              <a:t>26,304 directed path/port pairs</a:t>
            </a:r>
          </a:p>
          <a:p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03255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Detected Modifications</a:t>
            </a:r>
            <a:endParaRPr lang="ko-KR" altLang="en-US" dirty="0"/>
          </a:p>
        </p:txBody>
      </p:sp>
      <p:pic>
        <p:nvPicPr>
          <p:cNvPr id="10" name="내용 개체 틀 9" descr="화면 캡처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63530"/>
            <a:ext cx="5181600" cy="4275527"/>
          </a:xfrm>
        </p:spPr>
      </p:pic>
      <p:pic>
        <p:nvPicPr>
          <p:cNvPr id="12" name="내용 개체 틀 11" descr="화면 캡처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575" y="1976949"/>
            <a:ext cx="5010849" cy="4048690"/>
          </a:xfrm>
        </p:spPr>
      </p:pic>
    </p:spTree>
    <p:extLst>
      <p:ext uri="{BB962C8B-B14F-4D97-AF65-F5344CB8AC3E}">
        <p14:creationId xmlns:p14="http://schemas.microsoft.com/office/powerpoint/2010/main" val="1559890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Integrity field modification</a:t>
            </a:r>
            <a:endParaRPr lang="ko-KR" altLang="en-US" dirty="0"/>
          </a:p>
        </p:txBody>
      </p:sp>
      <p:pic>
        <p:nvPicPr>
          <p:cNvPr id="6" name="내용 개체 틀 5" descr="화면 캡처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348" y="1825625"/>
            <a:ext cx="9969303" cy="4351338"/>
          </a:xfrm>
        </p:spPr>
      </p:pic>
    </p:spTree>
    <p:extLst>
      <p:ext uri="{BB962C8B-B14F-4D97-AF65-F5344CB8AC3E}">
        <p14:creationId xmlns:p14="http://schemas.microsoft.com/office/powerpoint/2010/main" val="2849904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Complete Path Knowledge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ko-KR" dirty="0" smtClean="0"/>
              <a:t>HFULL vs HNULL</a:t>
            </a:r>
          </a:p>
          <a:p>
            <a:r>
              <a:rPr lang="en-US" altLang="ko-KR" dirty="0" smtClean="0"/>
              <a:t>HNONAT-&gt;HNULL</a:t>
            </a:r>
          </a:p>
          <a:p>
            <a:pPr lvl="1"/>
            <a:r>
              <a:rPr lang="en-US" altLang="ko-KR" dirty="0" smtClean="0"/>
              <a:t>N: terminate the search in the event that either the other endpoint (due to lack of capability)</a:t>
            </a:r>
          </a:p>
          <a:p>
            <a:pPr lvl="1"/>
            <a:r>
              <a:rPr lang="en-US" altLang="ko-KR" dirty="0" smtClean="0"/>
              <a:t>Y: </a:t>
            </a:r>
            <a:r>
              <a:rPr lang="en-US" altLang="ko-KR" dirty="0" err="1" smtClean="0"/>
              <a:t>middleboxes</a:t>
            </a:r>
            <a:r>
              <a:rPr lang="en-US" altLang="ko-KR" dirty="0" smtClean="0"/>
              <a:t> along the path (due to downgrading the integrity) prevent HICCUPS from being used</a:t>
            </a:r>
          </a:p>
          <a:p>
            <a:pPr lvl="1"/>
            <a:endParaRPr lang="ko-KR" altLang="en-US" dirty="0"/>
          </a:p>
        </p:txBody>
      </p:sp>
      <p:pic>
        <p:nvPicPr>
          <p:cNvPr id="7" name="내용 개체 틀 6" descr="화면 캡처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050" y="2186528"/>
            <a:ext cx="3943900" cy="3629532"/>
          </a:xfrm>
        </p:spPr>
      </p:pic>
    </p:spTree>
    <p:extLst>
      <p:ext uri="{BB962C8B-B14F-4D97-AF65-F5344CB8AC3E}">
        <p14:creationId xmlns:p14="http://schemas.microsoft.com/office/powerpoint/2010/main" val="146324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Expected Interaction Required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ko-KR" dirty="0" smtClean="0"/>
              <a:t>For </a:t>
            </a:r>
            <a:r>
              <a:rPr lang="en-US" altLang="ko-KR" dirty="0" err="1" smtClean="0"/>
              <a:t>PlanetLab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261,185 SYN / 83,712 flows</a:t>
            </a:r>
            <a:r>
              <a:rPr lang="ko-KR" altLang="en-US" dirty="0" smtClean="0"/>
              <a:t> </a:t>
            </a:r>
            <a:r>
              <a:rPr lang="en-US" altLang="ko-KR" dirty="0" smtClean="0"/>
              <a:t>= 3.1 SYN/flow</a:t>
            </a:r>
          </a:p>
          <a:p>
            <a:r>
              <a:rPr lang="en-US" altLang="ko-KR" dirty="0" smtClean="0"/>
              <a:t>For Ark</a:t>
            </a:r>
          </a:p>
          <a:p>
            <a:pPr lvl="1"/>
            <a:r>
              <a:rPr lang="en-US" altLang="ko-KR" dirty="0" smtClean="0"/>
              <a:t>58,083 SYN / 21,504 flows = 2.7 SYN/flow</a:t>
            </a:r>
          </a:p>
          <a:p>
            <a:endParaRPr lang="en-US" altLang="ko-KR" dirty="0"/>
          </a:p>
          <a:p>
            <a:r>
              <a:rPr lang="en-US" altLang="ko-KR" dirty="0" smtClean="0"/>
              <a:t>About 85% of flows</a:t>
            </a:r>
          </a:p>
          <a:p>
            <a:pPr lvl="1"/>
            <a:r>
              <a:rPr lang="en-US" altLang="ko-KR" dirty="0" smtClean="0"/>
              <a:t>HNONAT and HFULL</a:t>
            </a:r>
          </a:p>
        </p:txBody>
      </p:sp>
      <p:pic>
        <p:nvPicPr>
          <p:cNvPr id="7" name="내용 개체 틀 6" descr="화면 캡처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524165"/>
            <a:ext cx="5181600" cy="2954257"/>
          </a:xfrm>
        </p:spPr>
      </p:pic>
    </p:spTree>
    <p:extLst>
      <p:ext uri="{BB962C8B-B14F-4D97-AF65-F5344CB8AC3E}">
        <p14:creationId xmlns:p14="http://schemas.microsoft.com/office/powerpoint/2010/main" val="394655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 &amp; Future work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</a:p>
          <a:p>
            <a:pPr lvl="1"/>
            <a:r>
              <a:rPr lang="en-US" altLang="ko-KR" dirty="0" smtClean="0"/>
              <a:t>Present TCP HICCUPS that reveals packet header manipulation to both sides of TCP connection, enabling endpoints to make the inferences needed to best adapt to </a:t>
            </a:r>
            <a:r>
              <a:rPr lang="en-US" altLang="ko-KR" dirty="0" err="1" smtClean="0"/>
              <a:t>middleboxes</a:t>
            </a:r>
            <a:r>
              <a:rPr lang="en-US" altLang="ko-KR" dirty="0" smtClean="0"/>
              <a:t> along their paths</a:t>
            </a:r>
          </a:p>
          <a:p>
            <a:pPr lvl="1"/>
            <a:r>
              <a:rPr lang="en-US" altLang="ko-KR" dirty="0" smtClean="0"/>
              <a:t>TCP HICCUPS enables new diagnostic capabilities for network operators to help troubleshoot </a:t>
            </a:r>
            <a:r>
              <a:rPr lang="en-US" altLang="ko-KR" dirty="0" err="1" smtClean="0"/>
              <a:t>middlebox</a:t>
            </a:r>
            <a:r>
              <a:rPr lang="en-US" altLang="ko-KR" dirty="0" smtClean="0"/>
              <a:t> configurations on both forward and reverse data planes</a:t>
            </a:r>
          </a:p>
          <a:p>
            <a:r>
              <a:rPr lang="en-US" altLang="ko-KR" dirty="0" smtClean="0"/>
              <a:t>Future work</a:t>
            </a:r>
          </a:p>
          <a:p>
            <a:pPr lvl="1"/>
            <a:r>
              <a:rPr lang="en-US" altLang="ko-KR" dirty="0" smtClean="0"/>
              <a:t>Refine the efficient search strategy</a:t>
            </a:r>
          </a:p>
          <a:p>
            <a:pPr lvl="1"/>
            <a:r>
              <a:rPr lang="en-US" altLang="ko-KR" dirty="0" smtClean="0"/>
              <a:t>Continue survey of Internet paths, analyzing header modifications and their impact over many more types of paths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769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512</Words>
  <Application>Microsoft Office PowerPoint</Application>
  <PresentationFormat>와이드스크린</PresentationFormat>
  <Paragraphs>88</Paragraphs>
  <Slides>13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6" baseType="lpstr">
      <vt:lpstr>맑은 고딕</vt:lpstr>
      <vt:lpstr>Arial</vt:lpstr>
      <vt:lpstr>Office 테마</vt:lpstr>
      <vt:lpstr>A Middlebox-Cooperative TCP for a non End-to-End Internet</vt:lpstr>
      <vt:lpstr>Introduction</vt:lpstr>
      <vt:lpstr>TCP/IP Misinterpretation</vt:lpstr>
      <vt:lpstr>TCP HICCUPS</vt:lpstr>
      <vt:lpstr>Overloading Header Fields</vt:lpstr>
      <vt:lpstr>Integrity Exchange</vt:lpstr>
      <vt:lpstr>What Header Field Was Modified</vt:lpstr>
      <vt:lpstr>Experimental Infrastructure &amp; Parameters</vt:lpstr>
      <vt:lpstr>Detected Modifications</vt:lpstr>
      <vt:lpstr>Integrity field modification</vt:lpstr>
      <vt:lpstr>Complete Path Knowledge</vt:lpstr>
      <vt:lpstr>Expected Interaction Required</vt:lpstr>
      <vt:lpstr>Conclusion &amp; Future work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Middlebox-Cooperative TCP for a non End-to-End Internet</dc:title>
  <dc:creator>Widen</dc:creator>
  <cp:lastModifiedBy>seamoon</cp:lastModifiedBy>
  <cp:revision>62</cp:revision>
  <dcterms:created xsi:type="dcterms:W3CDTF">2014-08-10T10:10:54Z</dcterms:created>
  <dcterms:modified xsi:type="dcterms:W3CDTF">2014-08-11T09:16:27Z</dcterms:modified>
</cp:coreProperties>
</file>