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8"/>
  </p:notesMasterIdLst>
  <p:sldIdLst>
    <p:sldId id="314" r:id="rId2"/>
    <p:sldId id="322" r:id="rId3"/>
    <p:sldId id="316" r:id="rId4"/>
    <p:sldId id="311" r:id="rId5"/>
    <p:sldId id="323" r:id="rId6"/>
    <p:sldId id="324" r:id="rId7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1" autoAdjust="0"/>
    <p:restoredTop sz="94660"/>
  </p:normalViewPr>
  <p:slideViewPr>
    <p:cSldViewPr>
      <p:cViewPr varScale="1">
        <p:scale>
          <a:sx n="105" d="100"/>
          <a:sy n="105" d="100"/>
        </p:scale>
        <p:origin x="-171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ric\Google%20&#46300;&#46972;&#51060;&#48652;\Graduate%20Course\&#45436;&#47928;&#51456;&#48708;\03_Prototype\GearS2_BT_RFCOMM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plotArea>
      <c:layout/>
      <c:lineChart>
        <c:grouping val="standard"/>
        <c:ser>
          <c:idx val="1"/>
          <c:order val="0"/>
          <c:tx>
            <c:v>Smartwatch</c:v>
          </c:tx>
          <c:marker>
            <c:symbol val="square"/>
            <c:size val="5"/>
          </c:marker>
          <c:cat>
            <c:numRef>
              <c:f>time!$B$39:$B$62</c:f>
              <c:numCache>
                <c:formatCode>General</c:formatCode>
                <c:ptCount val="24"/>
                <c:pt idx="0">
                  <c:v>17</c:v>
                </c:pt>
                <c:pt idx="1">
                  <c:v>18</c:v>
                </c:pt>
                <c:pt idx="2">
                  <c:v>19</c:v>
                </c:pt>
                <c:pt idx="3">
                  <c:v>20</c:v>
                </c:pt>
                <c:pt idx="4">
                  <c:v>21</c:v>
                </c:pt>
                <c:pt idx="5">
                  <c:v>22</c:v>
                </c:pt>
                <c:pt idx="6">
                  <c:v>23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3</c:v>
                </c:pt>
                <c:pt idx="11">
                  <c:v>4</c:v>
                </c:pt>
                <c:pt idx="12">
                  <c:v>5</c:v>
                </c:pt>
                <c:pt idx="13">
                  <c:v>6</c:v>
                </c:pt>
                <c:pt idx="14">
                  <c:v>7</c:v>
                </c:pt>
                <c:pt idx="15">
                  <c:v>8</c:v>
                </c:pt>
                <c:pt idx="16">
                  <c:v>9</c:v>
                </c:pt>
                <c:pt idx="17">
                  <c:v>10</c:v>
                </c:pt>
                <c:pt idx="18">
                  <c:v>11</c:v>
                </c:pt>
                <c:pt idx="19">
                  <c:v>12</c:v>
                </c:pt>
                <c:pt idx="20">
                  <c:v>13</c:v>
                </c:pt>
                <c:pt idx="21">
                  <c:v>14</c:v>
                </c:pt>
                <c:pt idx="22">
                  <c:v>15</c:v>
                </c:pt>
                <c:pt idx="23">
                  <c:v>16</c:v>
                </c:pt>
              </c:numCache>
            </c:numRef>
          </c:cat>
          <c:val>
            <c:numRef>
              <c:f>time!$D$39:$D$62</c:f>
              <c:numCache>
                <c:formatCode>General</c:formatCode>
                <c:ptCount val="24"/>
                <c:pt idx="0">
                  <c:v>100</c:v>
                </c:pt>
                <c:pt idx="1">
                  <c:v>99</c:v>
                </c:pt>
                <c:pt idx="2">
                  <c:v>99</c:v>
                </c:pt>
                <c:pt idx="3">
                  <c:v>98</c:v>
                </c:pt>
                <c:pt idx="4">
                  <c:v>98</c:v>
                </c:pt>
                <c:pt idx="5">
                  <c:v>98</c:v>
                </c:pt>
                <c:pt idx="6">
                  <c:v>98</c:v>
                </c:pt>
                <c:pt idx="7">
                  <c:v>98</c:v>
                </c:pt>
                <c:pt idx="8">
                  <c:v>97</c:v>
                </c:pt>
                <c:pt idx="9">
                  <c:v>97</c:v>
                </c:pt>
                <c:pt idx="10">
                  <c:v>97</c:v>
                </c:pt>
                <c:pt idx="11">
                  <c:v>97</c:v>
                </c:pt>
                <c:pt idx="12">
                  <c:v>97</c:v>
                </c:pt>
                <c:pt idx="13">
                  <c:v>96</c:v>
                </c:pt>
                <c:pt idx="14">
                  <c:v>96</c:v>
                </c:pt>
                <c:pt idx="15">
                  <c:v>96</c:v>
                </c:pt>
                <c:pt idx="16">
                  <c:v>96</c:v>
                </c:pt>
                <c:pt idx="17">
                  <c:v>96</c:v>
                </c:pt>
                <c:pt idx="18">
                  <c:v>95</c:v>
                </c:pt>
                <c:pt idx="19">
                  <c:v>95</c:v>
                </c:pt>
                <c:pt idx="20">
                  <c:v>95</c:v>
                </c:pt>
                <c:pt idx="21">
                  <c:v>94</c:v>
                </c:pt>
                <c:pt idx="22">
                  <c:v>94</c:v>
                </c:pt>
                <c:pt idx="23">
                  <c:v>94</c:v>
                </c:pt>
              </c:numCache>
            </c:numRef>
          </c:val>
        </c:ser>
        <c:ser>
          <c:idx val="0"/>
          <c:order val="1"/>
          <c:tx>
            <c:v>Proposed Solution</c:v>
          </c:tx>
          <c:marker>
            <c:symbol val="square"/>
            <c:size val="5"/>
          </c:marker>
          <c:cat>
            <c:numRef>
              <c:f>time!$B$39:$B$62</c:f>
              <c:numCache>
                <c:formatCode>General</c:formatCode>
                <c:ptCount val="24"/>
                <c:pt idx="0">
                  <c:v>17</c:v>
                </c:pt>
                <c:pt idx="1">
                  <c:v>18</c:v>
                </c:pt>
                <c:pt idx="2">
                  <c:v>19</c:v>
                </c:pt>
                <c:pt idx="3">
                  <c:v>20</c:v>
                </c:pt>
                <c:pt idx="4">
                  <c:v>21</c:v>
                </c:pt>
                <c:pt idx="5">
                  <c:v>22</c:v>
                </c:pt>
                <c:pt idx="6">
                  <c:v>23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3</c:v>
                </c:pt>
                <c:pt idx="11">
                  <c:v>4</c:v>
                </c:pt>
                <c:pt idx="12">
                  <c:v>5</c:v>
                </c:pt>
                <c:pt idx="13">
                  <c:v>6</c:v>
                </c:pt>
                <c:pt idx="14">
                  <c:v>7</c:v>
                </c:pt>
                <c:pt idx="15">
                  <c:v>8</c:v>
                </c:pt>
                <c:pt idx="16">
                  <c:v>9</c:v>
                </c:pt>
                <c:pt idx="17">
                  <c:v>10</c:v>
                </c:pt>
                <c:pt idx="18">
                  <c:v>11</c:v>
                </c:pt>
                <c:pt idx="19">
                  <c:v>12</c:v>
                </c:pt>
                <c:pt idx="20">
                  <c:v>13</c:v>
                </c:pt>
                <c:pt idx="21">
                  <c:v>14</c:v>
                </c:pt>
                <c:pt idx="22">
                  <c:v>15</c:v>
                </c:pt>
                <c:pt idx="23">
                  <c:v>16</c:v>
                </c:pt>
              </c:numCache>
            </c:numRef>
          </c:cat>
          <c:val>
            <c:numRef>
              <c:f>time!$C$39:$C$62</c:f>
              <c:numCache>
                <c:formatCode>General</c:formatCode>
                <c:ptCount val="24"/>
                <c:pt idx="0">
                  <c:v>100</c:v>
                </c:pt>
                <c:pt idx="1">
                  <c:v>99</c:v>
                </c:pt>
                <c:pt idx="2">
                  <c:v>99</c:v>
                </c:pt>
                <c:pt idx="3">
                  <c:v>98</c:v>
                </c:pt>
                <c:pt idx="4">
                  <c:v>98</c:v>
                </c:pt>
                <c:pt idx="5">
                  <c:v>98</c:v>
                </c:pt>
                <c:pt idx="6">
                  <c:v>97</c:v>
                </c:pt>
                <c:pt idx="7">
                  <c:v>97</c:v>
                </c:pt>
                <c:pt idx="8">
                  <c:v>96</c:v>
                </c:pt>
                <c:pt idx="9">
                  <c:v>96</c:v>
                </c:pt>
                <c:pt idx="10">
                  <c:v>96</c:v>
                </c:pt>
                <c:pt idx="11">
                  <c:v>96</c:v>
                </c:pt>
                <c:pt idx="12">
                  <c:v>95</c:v>
                </c:pt>
                <c:pt idx="13">
                  <c:v>95</c:v>
                </c:pt>
                <c:pt idx="14">
                  <c:v>95</c:v>
                </c:pt>
                <c:pt idx="15">
                  <c:v>95</c:v>
                </c:pt>
                <c:pt idx="16">
                  <c:v>94</c:v>
                </c:pt>
                <c:pt idx="17">
                  <c:v>94</c:v>
                </c:pt>
                <c:pt idx="18">
                  <c:v>94</c:v>
                </c:pt>
                <c:pt idx="19">
                  <c:v>93</c:v>
                </c:pt>
                <c:pt idx="20">
                  <c:v>93</c:v>
                </c:pt>
                <c:pt idx="21">
                  <c:v>93</c:v>
                </c:pt>
                <c:pt idx="22">
                  <c:v>92</c:v>
                </c:pt>
                <c:pt idx="23">
                  <c:v>92</c:v>
                </c:pt>
              </c:numCache>
            </c:numRef>
          </c:val>
        </c:ser>
        <c:marker val="1"/>
        <c:axId val="60207488"/>
        <c:axId val="60605568"/>
      </c:lineChart>
      <c:catAx>
        <c:axId val="60207488"/>
        <c:scaling>
          <c:orientation val="minMax"/>
        </c:scaling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altLang="ko-KR" dirty="0" smtClean="0"/>
                  <a:t>Time:</a:t>
                </a:r>
                <a:r>
                  <a:rPr lang="en-US" altLang="ko-KR" baseline="0" dirty="0" smtClean="0"/>
                  <a:t> </a:t>
                </a:r>
                <a:r>
                  <a:rPr lang="en-US" altLang="ko-KR" dirty="0" smtClean="0"/>
                  <a:t>17:00 </a:t>
                </a:r>
                <a:r>
                  <a:rPr lang="en-US" altLang="ko-KR" dirty="0"/>
                  <a:t>~ </a:t>
                </a:r>
                <a:r>
                  <a:rPr lang="en-US" altLang="ko-KR" dirty="0" smtClean="0"/>
                  <a:t>17:00</a:t>
                </a:r>
                <a:endParaRPr lang="ko-KR" altLang="en-US" dirty="0"/>
              </a:p>
            </c:rich>
          </c:tx>
          <c:layout/>
        </c:title>
        <c:numFmt formatCode="General" sourceLinked="1"/>
        <c:majorTickMark val="none"/>
        <c:tickLblPos val="nextTo"/>
        <c:crossAx val="60605568"/>
        <c:crosses val="autoZero"/>
        <c:auto val="1"/>
        <c:lblAlgn val="ctr"/>
        <c:lblOffset val="100"/>
      </c:catAx>
      <c:valAx>
        <c:axId val="60605568"/>
        <c:scaling>
          <c:orientation val="minMax"/>
          <c:max val="100"/>
          <c:min val="90"/>
        </c:scaling>
        <c:axPos val="l"/>
        <c:majorGridlines/>
        <c:title>
          <c:tx>
            <c:rich>
              <a:bodyPr rot="0" vert="horz" anchor="ctr" anchorCtr="1"/>
              <a:lstStyle/>
              <a:p>
                <a:pPr>
                  <a:defRPr/>
                </a:pPr>
                <a:r>
                  <a:rPr lang="en-US" altLang="ko-KR" dirty="0" smtClean="0"/>
                  <a:t>Battery Level</a:t>
                </a:r>
                <a:endParaRPr lang="ko-KR" altLang="en-US" dirty="0"/>
              </a:p>
            </c:rich>
          </c:tx>
          <c:layout/>
        </c:title>
        <c:numFmt formatCode="General" sourceLinked="1"/>
        <c:majorTickMark val="in"/>
        <c:tickLblPos val="nextTo"/>
        <c:crossAx val="60207488"/>
        <c:crosses val="autoZero"/>
        <c:crossBetween val="between"/>
        <c:majorUnit val="1"/>
      </c:valAx>
    </c:plotArea>
    <c:legend>
      <c:legendPos val="b"/>
      <c:layout>
        <c:manualLayout>
          <c:xMode val="edge"/>
          <c:yMode val="edge"/>
          <c:x val="0.2873643654161947"/>
          <c:y val="0.90467072297780959"/>
          <c:w val="0.57547328247747198"/>
          <c:h val="7.2602004294917685E-2"/>
        </c:manualLayout>
      </c:layout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C74D46-9D1F-4D7C-8212-F4AA96C3DA10}" type="datetimeFigureOut">
              <a:rPr lang="ko-KR" altLang="en-US" smtClean="0"/>
              <a:pPr/>
              <a:t>2016-12-19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A7E933-7912-4914-AE2F-0BF5766BFB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2992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792088"/>
          </a:xfrm>
        </p:spPr>
        <p:txBody>
          <a:bodyPr anchor="ctr">
            <a:normAutofit/>
          </a:bodyPr>
          <a:lstStyle>
            <a:lvl1pPr algn="l">
              <a:defRPr sz="3600" b="1"/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51520" y="1484784"/>
            <a:ext cx="6400800" cy="576064"/>
          </a:xfrm>
        </p:spPr>
        <p:txBody>
          <a:bodyPr anchor="ctr"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E5F20-2985-44E5-9786-A17A361D5C4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31857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>
            <a:lvl1pPr algn="l">
              <a:defRPr sz="2600" b="1"/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43183" y="1016714"/>
            <a:ext cx="8229600" cy="5001419"/>
          </a:xfrm>
        </p:spPr>
        <p:txBody>
          <a:bodyPr>
            <a:normAutofit/>
          </a:bodyPr>
          <a:lstStyle>
            <a:lvl1pPr marL="265113" indent="-265113">
              <a:buFont typeface="Wingdings" panose="05000000000000000000" pitchFamily="2" charset="2"/>
              <a:buChar char="§"/>
              <a:defRPr sz="1600"/>
            </a:lvl1pPr>
            <a:lvl2pPr marL="722313" indent="-265113">
              <a:defRPr sz="1400"/>
            </a:lvl2pPr>
            <a:lvl3pPr marL="1166813" indent="-252413">
              <a:buFont typeface="Wingdings" panose="05000000000000000000" pitchFamily="2" charset="2"/>
              <a:buChar char="ü"/>
              <a:defRPr sz="12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2C4E5F20-2985-44E5-9786-A17A361D5C4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5" name="직선 연결선 4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55042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>
            <a:lvl1pPr algn="l">
              <a:defRPr sz="2600" b="1"/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464496"/>
          </a:xfrm>
        </p:spPr>
        <p:txBody>
          <a:bodyPr>
            <a:normAutofit/>
          </a:bodyPr>
          <a:lstStyle>
            <a:lvl1pPr marL="265113" indent="-265113">
              <a:buFont typeface="Wingdings" panose="05000000000000000000" pitchFamily="2" charset="2"/>
              <a:buChar char="§"/>
              <a:defRPr sz="2000"/>
            </a:lvl1pPr>
            <a:lvl2pPr marL="722313" indent="-265113">
              <a:defRPr sz="1800"/>
            </a:lvl2pPr>
            <a:lvl3pPr marL="1166813" indent="-252413">
              <a:buFont typeface="Wingdings" panose="05000000000000000000" pitchFamily="2" charset="2"/>
              <a:buChar char="ü"/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2C4E5F20-2985-44E5-9786-A17A361D5C4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5" name="직선 연결선 4"/>
          <p:cNvCxnSpPr/>
          <p:nvPr userDrawn="1"/>
        </p:nvCxnSpPr>
        <p:spPr>
          <a:xfrm>
            <a:off x="467544" y="1052736"/>
            <a:ext cx="8208912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200145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229600" cy="1143000"/>
          </a:xfrm>
        </p:spPr>
        <p:txBody>
          <a:bodyPr anchor="b">
            <a:normAutofit/>
          </a:bodyPr>
          <a:lstStyle>
            <a:lvl1pPr algn="l">
              <a:defRPr sz="2400" b="1"/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cxnSp>
        <p:nvCxnSpPr>
          <p:cNvPr id="7" name="직선 연결선 6"/>
          <p:cNvCxnSpPr/>
          <p:nvPr userDrawn="1"/>
        </p:nvCxnSpPr>
        <p:spPr>
          <a:xfrm>
            <a:off x="467544" y="2348880"/>
            <a:ext cx="8208912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 sz="1000"/>
            </a:lvl1pPr>
          </a:lstStyle>
          <a:p>
            <a:fld id="{335A0845-4C5D-43FD-814C-E52B18E7469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9986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4E5F20-2985-44E5-9786-A17A361D5C4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9001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Bring Personalized Intelligence to Smartwatch</a:t>
            </a:r>
            <a:endParaRPr lang="ko-KR" altLang="en-US" sz="24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51520" y="1484784"/>
            <a:ext cx="7192888" cy="576064"/>
          </a:xfrm>
        </p:spPr>
        <p:txBody>
          <a:bodyPr>
            <a:noAutofit/>
          </a:bodyPr>
          <a:lstStyle/>
          <a:p>
            <a:r>
              <a:rPr lang="en-US" altLang="ko-KR" sz="2000" b="1" dirty="0" smtClean="0"/>
              <a:t>| </a:t>
            </a:r>
            <a:r>
              <a:rPr lang="en-US" altLang="ko-KR" sz="2000" b="1" dirty="0" smtClean="0"/>
              <a:t>Final Presentation</a:t>
            </a:r>
            <a:endParaRPr lang="ko-KR" altLang="en-US" sz="2000" b="1" dirty="0"/>
          </a:p>
        </p:txBody>
      </p:sp>
      <p:sp>
        <p:nvSpPr>
          <p:cNvPr id="4" name="부제목 2"/>
          <p:cNvSpPr txBox="1">
            <a:spLocks/>
          </p:cNvSpPr>
          <p:nvPr/>
        </p:nvSpPr>
        <p:spPr>
          <a:xfrm>
            <a:off x="1915616" y="4941168"/>
            <a:ext cx="6400800" cy="8640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1200" b="1" dirty="0" smtClean="0">
                <a:latin typeface="+mn-ea"/>
              </a:rPr>
              <a:t>Junghyuk Park</a:t>
            </a:r>
          </a:p>
          <a:p>
            <a:pPr algn="r"/>
            <a:r>
              <a:rPr lang="en-US" altLang="ko-KR" sz="1200" b="1" dirty="0" smtClean="0">
                <a:latin typeface="+mn-ea"/>
              </a:rPr>
              <a:t>Nov 20, </a:t>
            </a:r>
            <a:r>
              <a:rPr lang="en-US" altLang="ko-KR" sz="1200" b="1" dirty="0" smtClean="0">
                <a:latin typeface="+mn-ea"/>
              </a:rPr>
              <a:t>2016</a:t>
            </a:r>
          </a:p>
        </p:txBody>
      </p:sp>
      <p:cxnSp>
        <p:nvCxnSpPr>
          <p:cNvPr id="5" name="직선 연결선 4"/>
          <p:cNvCxnSpPr/>
          <p:nvPr/>
        </p:nvCxnSpPr>
        <p:spPr>
          <a:xfrm>
            <a:off x="792000" y="4797152"/>
            <a:ext cx="7560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E5F20-2985-44E5-9786-A17A361D5C45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06932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Motivation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How to extend smartwatch battery life?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How to bring more personalized intelligence to smartwatch?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E5F20-2985-44E5-9786-A17A361D5C4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971600" y="4541169"/>
            <a:ext cx="0" cy="75384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/>
        </p:nvCxnSpPr>
        <p:spPr>
          <a:xfrm>
            <a:off x="928527" y="5244755"/>
            <a:ext cx="32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/>
          <p:cNvSpPr/>
          <p:nvPr/>
        </p:nvSpPr>
        <p:spPr>
          <a:xfrm>
            <a:off x="738674" y="5295018"/>
            <a:ext cx="468000" cy="1507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00:00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916551" y="5295018"/>
            <a:ext cx="468000" cy="1507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24:00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cxnSp>
        <p:nvCxnSpPr>
          <p:cNvPr id="9" name="직선 연결선 8"/>
          <p:cNvCxnSpPr/>
          <p:nvPr/>
        </p:nvCxnSpPr>
        <p:spPr>
          <a:xfrm>
            <a:off x="2555776" y="4541169"/>
            <a:ext cx="0" cy="75384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2322850" y="5295018"/>
            <a:ext cx="468000" cy="1507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12:00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4139952" y="4541169"/>
            <a:ext cx="0" cy="75384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/>
        </p:nvSpPr>
        <p:spPr>
          <a:xfrm>
            <a:off x="1528614" y="5295018"/>
            <a:ext cx="468000" cy="1507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6:00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1763688" y="4541169"/>
            <a:ext cx="0" cy="75384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/>
          <p:cNvSpPr/>
          <p:nvPr/>
        </p:nvSpPr>
        <p:spPr>
          <a:xfrm>
            <a:off x="3112790" y="5295018"/>
            <a:ext cx="468000" cy="1507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18:00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3347864" y="4541169"/>
            <a:ext cx="0" cy="75384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직사각형 15"/>
          <p:cNvSpPr/>
          <p:nvPr/>
        </p:nvSpPr>
        <p:spPr>
          <a:xfrm>
            <a:off x="1835696" y="4591348"/>
            <a:ext cx="1656184" cy="60314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b="1" dirty="0" smtClean="0"/>
              <a:t>Active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1600" y="5733836"/>
            <a:ext cx="31683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>
                <a:latin typeface="+mn-ea"/>
              </a:rPr>
              <a:t>[ Smartwatch Usage of Typical User </a:t>
            </a:r>
            <a:r>
              <a:rPr lang="en-US" altLang="ko-KR" sz="1000" b="1" dirty="0" smtClean="0">
                <a:latin typeface="+mn-ea"/>
              </a:rPr>
              <a:t>]</a:t>
            </a:r>
            <a:endParaRPr lang="ko-KR" altLang="en-US" sz="1000" b="1" dirty="0">
              <a:latin typeface="+mn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043608" y="4591348"/>
            <a:ext cx="648072" cy="60314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b="1" dirty="0" smtClean="0"/>
              <a:t>Passive</a:t>
            </a:r>
            <a:endParaRPr lang="ko-KR" altLang="en-US" sz="800" b="1" dirty="0"/>
          </a:p>
        </p:txBody>
      </p:sp>
      <p:sp>
        <p:nvSpPr>
          <p:cNvPr id="19" name="직사각형 18"/>
          <p:cNvSpPr/>
          <p:nvPr/>
        </p:nvSpPr>
        <p:spPr>
          <a:xfrm>
            <a:off x="3563888" y="4591348"/>
            <a:ext cx="504056" cy="60314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b="1" dirty="0" smtClean="0"/>
              <a:t>Passive</a:t>
            </a:r>
            <a:endParaRPr lang="ko-KR" altLang="en-US" sz="800" b="1" dirty="0"/>
          </a:p>
        </p:txBody>
      </p:sp>
      <p:cxnSp>
        <p:nvCxnSpPr>
          <p:cNvPr id="20" name="직선 연결선 19"/>
          <p:cNvCxnSpPr/>
          <p:nvPr/>
        </p:nvCxnSpPr>
        <p:spPr>
          <a:xfrm>
            <a:off x="5004048" y="4541169"/>
            <a:ext cx="0" cy="75384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4960975" y="5244755"/>
            <a:ext cx="32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직사각형 21"/>
          <p:cNvSpPr/>
          <p:nvPr/>
        </p:nvSpPr>
        <p:spPr>
          <a:xfrm>
            <a:off x="4771122" y="5295018"/>
            <a:ext cx="468000" cy="1507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00:00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7948999" y="5295018"/>
            <a:ext cx="468000" cy="1507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24:00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cxnSp>
        <p:nvCxnSpPr>
          <p:cNvPr id="24" name="직선 연결선 23"/>
          <p:cNvCxnSpPr/>
          <p:nvPr/>
        </p:nvCxnSpPr>
        <p:spPr>
          <a:xfrm>
            <a:off x="6588224" y="4541169"/>
            <a:ext cx="0" cy="75384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/>
          <p:cNvSpPr/>
          <p:nvPr/>
        </p:nvSpPr>
        <p:spPr>
          <a:xfrm>
            <a:off x="6355298" y="5295018"/>
            <a:ext cx="468000" cy="1507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12:00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cxnSp>
        <p:nvCxnSpPr>
          <p:cNvPr id="26" name="직선 연결선 25"/>
          <p:cNvCxnSpPr/>
          <p:nvPr/>
        </p:nvCxnSpPr>
        <p:spPr>
          <a:xfrm>
            <a:off x="8172400" y="4541169"/>
            <a:ext cx="0" cy="75384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/>
          <p:cNvSpPr/>
          <p:nvPr/>
        </p:nvSpPr>
        <p:spPr>
          <a:xfrm>
            <a:off x="5561062" y="5295018"/>
            <a:ext cx="468000" cy="1507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6:00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5796136" y="4541169"/>
            <a:ext cx="0" cy="75384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7145238" y="5295018"/>
            <a:ext cx="468000" cy="1507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18:00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cxnSp>
        <p:nvCxnSpPr>
          <p:cNvPr id="30" name="직선 연결선 29"/>
          <p:cNvCxnSpPr/>
          <p:nvPr/>
        </p:nvCxnSpPr>
        <p:spPr>
          <a:xfrm>
            <a:off x="7380312" y="4541169"/>
            <a:ext cx="0" cy="75384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직사각형 30"/>
          <p:cNvSpPr/>
          <p:nvPr/>
        </p:nvSpPr>
        <p:spPr>
          <a:xfrm>
            <a:off x="5076056" y="4591348"/>
            <a:ext cx="1080120" cy="60314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b="1" dirty="0" smtClean="0"/>
              <a:t>Active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04048" y="5733836"/>
            <a:ext cx="31683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>
                <a:latin typeface="+mn-ea"/>
              </a:rPr>
              <a:t>[ Smartwatch Usage </a:t>
            </a:r>
            <a:r>
              <a:rPr lang="en-US" altLang="ko-KR" sz="1000" b="1" dirty="0" smtClean="0">
                <a:latin typeface="+mn-ea"/>
              </a:rPr>
              <a:t>of </a:t>
            </a:r>
            <a:r>
              <a:rPr lang="en-US" altLang="ko-KR" sz="1000" b="1" dirty="0" smtClean="0">
                <a:latin typeface="+mn-ea"/>
              </a:rPr>
              <a:t>Night </a:t>
            </a:r>
            <a:r>
              <a:rPr lang="en-US" altLang="ko-KR" sz="1000" b="1" dirty="0" smtClean="0">
                <a:latin typeface="+mn-ea"/>
              </a:rPr>
              <a:t>Worker </a:t>
            </a:r>
            <a:r>
              <a:rPr lang="en-US" altLang="ko-KR" sz="1000" b="1" dirty="0" smtClean="0">
                <a:latin typeface="+mn-ea"/>
              </a:rPr>
              <a:t>]</a:t>
            </a:r>
            <a:endParaRPr lang="ko-KR" altLang="en-US" sz="1000" b="1" dirty="0">
              <a:latin typeface="+mn-ea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6228184" y="4591348"/>
            <a:ext cx="1080120" cy="60314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b="1" dirty="0" smtClean="0"/>
              <a:t>Passive</a:t>
            </a:r>
            <a:endParaRPr lang="ko-KR" altLang="en-US" sz="800" b="1" dirty="0"/>
          </a:p>
        </p:txBody>
      </p:sp>
      <p:sp>
        <p:nvSpPr>
          <p:cNvPr id="38" name="직사각형 37"/>
          <p:cNvSpPr/>
          <p:nvPr/>
        </p:nvSpPr>
        <p:spPr>
          <a:xfrm>
            <a:off x="7452320" y="4591348"/>
            <a:ext cx="648072" cy="60314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b="1" dirty="0" smtClean="0"/>
              <a:t>Active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Problem Definition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Let smartwatch go into the sleep mode as much as it can!</a:t>
            </a:r>
          </a:p>
          <a:p>
            <a:pPr>
              <a:buNone/>
            </a:pPr>
            <a:endParaRPr lang="en-US" altLang="ko-KR" dirty="0" smtClean="0"/>
          </a:p>
          <a:p>
            <a:r>
              <a:rPr lang="en-US" altLang="ko-KR" dirty="0" smtClean="0"/>
              <a:t>Problems waking smartwatch from sleep mode</a:t>
            </a:r>
          </a:p>
          <a:p>
            <a:pPr lvl="1"/>
            <a:r>
              <a:rPr lang="en-US" altLang="ko-KR" dirty="0" smtClean="0"/>
              <a:t>Acquiring wake lock from watch face and background service</a:t>
            </a:r>
          </a:p>
          <a:p>
            <a:pPr lvl="1"/>
            <a:r>
              <a:rPr lang="en-US" altLang="ko-KR" dirty="0" smtClean="0"/>
              <a:t>Network connection between smartwatch and smartphone (Wi-Fi, Bluetooth)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How to find deep sleep mode phase from smartwatch usage?</a:t>
            </a:r>
          </a:p>
          <a:p>
            <a:pPr lvl="1"/>
            <a:r>
              <a:rPr lang="en-US" altLang="ko-KR" dirty="0" smtClean="0"/>
              <a:t>No</a:t>
            </a:r>
            <a:r>
              <a:rPr lang="ko-KR" altLang="en-US" dirty="0" smtClean="0"/>
              <a:t> </a:t>
            </a:r>
            <a:r>
              <a:rPr lang="en-US" altLang="ko-KR" dirty="0" smtClean="0"/>
              <a:t>interaction between user and smartwatch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E5F20-2985-44E5-9786-A17A361D5C4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24" name="직선 연결선 23"/>
          <p:cNvCxnSpPr/>
          <p:nvPr/>
        </p:nvCxnSpPr>
        <p:spPr>
          <a:xfrm>
            <a:off x="5004048" y="4541169"/>
            <a:ext cx="0" cy="75384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4960975" y="5244755"/>
            <a:ext cx="32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/>
          <p:cNvSpPr/>
          <p:nvPr/>
        </p:nvSpPr>
        <p:spPr>
          <a:xfrm>
            <a:off x="4771122" y="5295018"/>
            <a:ext cx="468000" cy="1507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00:00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7948999" y="5295018"/>
            <a:ext cx="468000" cy="1507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24:00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6588224" y="4541169"/>
            <a:ext cx="0" cy="75384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6355298" y="5295018"/>
            <a:ext cx="468000" cy="1507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12:00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cxnSp>
        <p:nvCxnSpPr>
          <p:cNvPr id="30" name="직선 연결선 29"/>
          <p:cNvCxnSpPr/>
          <p:nvPr/>
        </p:nvCxnSpPr>
        <p:spPr>
          <a:xfrm>
            <a:off x="8172400" y="4541169"/>
            <a:ext cx="0" cy="75384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직사각형 30"/>
          <p:cNvSpPr/>
          <p:nvPr/>
        </p:nvSpPr>
        <p:spPr>
          <a:xfrm>
            <a:off x="5561062" y="5295018"/>
            <a:ext cx="468000" cy="1507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6:00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cxnSp>
        <p:nvCxnSpPr>
          <p:cNvPr id="32" name="직선 연결선 31"/>
          <p:cNvCxnSpPr/>
          <p:nvPr/>
        </p:nvCxnSpPr>
        <p:spPr>
          <a:xfrm>
            <a:off x="5796136" y="4541169"/>
            <a:ext cx="0" cy="75384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직사각형 32"/>
          <p:cNvSpPr/>
          <p:nvPr/>
        </p:nvSpPr>
        <p:spPr>
          <a:xfrm>
            <a:off x="7145238" y="5295018"/>
            <a:ext cx="468000" cy="1507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 smtClean="0">
                <a:solidFill>
                  <a:schemeClr val="tx1"/>
                </a:solidFill>
              </a:rPr>
              <a:t>18:00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cxnSp>
        <p:nvCxnSpPr>
          <p:cNvPr id="34" name="직선 연결선 33"/>
          <p:cNvCxnSpPr/>
          <p:nvPr/>
        </p:nvCxnSpPr>
        <p:spPr>
          <a:xfrm>
            <a:off x="7380312" y="4541169"/>
            <a:ext cx="0" cy="75384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004048" y="5733836"/>
            <a:ext cx="31683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>
                <a:latin typeface="+mn-ea"/>
              </a:rPr>
              <a:t>[ Smartwatch Usage B]</a:t>
            </a:r>
            <a:endParaRPr lang="ko-KR" altLang="en-US" sz="1000" b="1" dirty="0">
              <a:latin typeface="+mn-ea"/>
            </a:endParaRPr>
          </a:p>
        </p:txBody>
      </p:sp>
      <p:cxnSp>
        <p:nvCxnSpPr>
          <p:cNvPr id="39" name="직선 연결선 38"/>
          <p:cNvCxnSpPr/>
          <p:nvPr/>
        </p:nvCxnSpPr>
        <p:spPr>
          <a:xfrm>
            <a:off x="4572000" y="4221088"/>
            <a:ext cx="0" cy="180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/>
          <p:cNvGrpSpPr/>
          <p:nvPr/>
        </p:nvGrpSpPr>
        <p:grpSpPr>
          <a:xfrm>
            <a:off x="738674" y="4541169"/>
            <a:ext cx="3645877" cy="1438888"/>
            <a:chOff x="738674" y="4541169"/>
            <a:chExt cx="3645877" cy="1438888"/>
          </a:xfrm>
        </p:grpSpPr>
        <p:cxnSp>
          <p:nvCxnSpPr>
            <p:cNvPr id="5" name="직선 연결선 4"/>
            <p:cNvCxnSpPr/>
            <p:nvPr/>
          </p:nvCxnSpPr>
          <p:spPr>
            <a:xfrm>
              <a:off x="971600" y="4541169"/>
              <a:ext cx="0" cy="75384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/>
            <p:cNvCxnSpPr/>
            <p:nvPr/>
          </p:nvCxnSpPr>
          <p:spPr>
            <a:xfrm>
              <a:off x="928527" y="5244755"/>
              <a:ext cx="324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직사각형 6"/>
            <p:cNvSpPr/>
            <p:nvPr/>
          </p:nvSpPr>
          <p:spPr>
            <a:xfrm>
              <a:off x="738674" y="5295018"/>
              <a:ext cx="468000" cy="1507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dirty="0" smtClean="0">
                  <a:solidFill>
                    <a:schemeClr val="tx1"/>
                  </a:solidFill>
                </a:rPr>
                <a:t>00:00</a:t>
              </a:r>
              <a:endParaRPr lang="ko-KR" alt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916551" y="5295018"/>
              <a:ext cx="468000" cy="1507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dirty="0" smtClean="0">
                  <a:solidFill>
                    <a:schemeClr val="tx1"/>
                  </a:solidFill>
                </a:rPr>
                <a:t>24:00</a:t>
              </a:r>
              <a:endParaRPr lang="ko-KR" altLang="en-US" sz="800" dirty="0">
                <a:solidFill>
                  <a:schemeClr val="tx1"/>
                </a:solidFill>
              </a:endParaRPr>
            </a:p>
          </p:txBody>
        </p:sp>
        <p:cxnSp>
          <p:nvCxnSpPr>
            <p:cNvPr id="9" name="직선 연결선 8"/>
            <p:cNvCxnSpPr/>
            <p:nvPr/>
          </p:nvCxnSpPr>
          <p:spPr>
            <a:xfrm>
              <a:off x="2555776" y="4541169"/>
              <a:ext cx="0" cy="753848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/>
            <p:cNvSpPr/>
            <p:nvPr/>
          </p:nvSpPr>
          <p:spPr>
            <a:xfrm>
              <a:off x="2322850" y="5295018"/>
              <a:ext cx="468000" cy="1507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dirty="0" smtClean="0">
                  <a:solidFill>
                    <a:schemeClr val="tx1"/>
                  </a:solidFill>
                </a:rPr>
                <a:t>12:00</a:t>
              </a:r>
              <a:endParaRPr lang="ko-KR" altLang="en-US" sz="800" dirty="0">
                <a:solidFill>
                  <a:schemeClr val="tx1"/>
                </a:solidFill>
              </a:endParaRPr>
            </a:p>
          </p:txBody>
        </p:sp>
        <p:cxnSp>
          <p:nvCxnSpPr>
            <p:cNvPr id="11" name="직선 연결선 10"/>
            <p:cNvCxnSpPr/>
            <p:nvPr/>
          </p:nvCxnSpPr>
          <p:spPr>
            <a:xfrm>
              <a:off x="4139952" y="4541169"/>
              <a:ext cx="0" cy="75384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/>
            <p:cNvSpPr/>
            <p:nvPr/>
          </p:nvSpPr>
          <p:spPr>
            <a:xfrm>
              <a:off x="1528614" y="5295018"/>
              <a:ext cx="468000" cy="1507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dirty="0" smtClean="0">
                  <a:solidFill>
                    <a:schemeClr val="tx1"/>
                  </a:solidFill>
                </a:rPr>
                <a:t>6:00</a:t>
              </a:r>
              <a:endParaRPr lang="ko-KR" altLang="en-US" sz="800" dirty="0">
                <a:solidFill>
                  <a:schemeClr val="tx1"/>
                </a:solidFill>
              </a:endParaRPr>
            </a:p>
          </p:txBody>
        </p:sp>
        <p:cxnSp>
          <p:nvCxnSpPr>
            <p:cNvPr id="16" name="직선 연결선 15"/>
            <p:cNvCxnSpPr/>
            <p:nvPr/>
          </p:nvCxnSpPr>
          <p:spPr>
            <a:xfrm>
              <a:off x="1763688" y="4541169"/>
              <a:ext cx="0" cy="753848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/>
            <p:cNvSpPr/>
            <p:nvPr/>
          </p:nvSpPr>
          <p:spPr>
            <a:xfrm>
              <a:off x="3112790" y="5295018"/>
              <a:ext cx="468000" cy="1507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dirty="0" smtClean="0">
                  <a:solidFill>
                    <a:schemeClr val="tx1"/>
                  </a:solidFill>
                </a:rPr>
                <a:t>18:00</a:t>
              </a:r>
              <a:endParaRPr lang="ko-KR" altLang="en-US" sz="800" dirty="0">
                <a:solidFill>
                  <a:schemeClr val="tx1"/>
                </a:solidFill>
              </a:endParaRPr>
            </a:p>
          </p:txBody>
        </p:sp>
        <p:cxnSp>
          <p:nvCxnSpPr>
            <p:cNvPr id="18" name="직선 연결선 17"/>
            <p:cNvCxnSpPr/>
            <p:nvPr/>
          </p:nvCxnSpPr>
          <p:spPr>
            <a:xfrm>
              <a:off x="3347864" y="4541169"/>
              <a:ext cx="0" cy="753848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직사각형 19"/>
            <p:cNvSpPr/>
            <p:nvPr/>
          </p:nvSpPr>
          <p:spPr>
            <a:xfrm>
              <a:off x="1835696" y="4591348"/>
              <a:ext cx="1656184" cy="60314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b="1" dirty="0" smtClean="0"/>
                <a:t>Active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71600" y="5733836"/>
              <a:ext cx="31683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 smtClean="0">
                  <a:latin typeface="+mn-ea"/>
                </a:rPr>
                <a:t>[ Smartwatch Usage A]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1043608" y="4591348"/>
              <a:ext cx="648072" cy="60314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b="1" dirty="0" smtClean="0"/>
                <a:t>Passive</a:t>
              </a:r>
              <a:endParaRPr lang="ko-KR" altLang="en-US" sz="800" b="1" dirty="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3563888" y="4591348"/>
              <a:ext cx="504056" cy="60314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b="1" dirty="0" smtClean="0"/>
                <a:t>Passive</a:t>
              </a:r>
              <a:endParaRPr lang="ko-KR" altLang="en-US" sz="800" b="1" dirty="0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1053035" y="5445224"/>
              <a:ext cx="612000" cy="2160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b="1" dirty="0" smtClean="0"/>
                <a:t>Deep Sleep</a:t>
              </a:r>
              <a:endParaRPr lang="ko-KR" altLang="en-US" sz="800" b="1" dirty="0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3563888" y="5445224"/>
              <a:ext cx="612000" cy="2160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b="1" dirty="0" smtClean="0"/>
                <a:t>Deep Sleep</a:t>
              </a:r>
              <a:endParaRPr lang="ko-KR" altLang="en-US" sz="800" b="1" dirty="0"/>
            </a:p>
          </p:txBody>
        </p:sp>
      </p:grpSp>
      <p:sp>
        <p:nvSpPr>
          <p:cNvPr id="43" name="직사각형 42"/>
          <p:cNvSpPr/>
          <p:nvPr/>
        </p:nvSpPr>
        <p:spPr>
          <a:xfrm>
            <a:off x="6228184" y="5445224"/>
            <a:ext cx="1080120" cy="216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b="1" dirty="0" smtClean="0"/>
              <a:t>Deep Sleep</a:t>
            </a:r>
            <a:endParaRPr lang="ko-KR" altLang="en-US" sz="800" b="1" dirty="0"/>
          </a:p>
        </p:txBody>
      </p:sp>
      <p:sp>
        <p:nvSpPr>
          <p:cNvPr id="44" name="직사각형 43"/>
          <p:cNvSpPr/>
          <p:nvPr/>
        </p:nvSpPr>
        <p:spPr>
          <a:xfrm>
            <a:off x="5076056" y="4591348"/>
            <a:ext cx="1080120" cy="60314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b="1" dirty="0" smtClean="0"/>
              <a:t>Active</a:t>
            </a:r>
          </a:p>
        </p:txBody>
      </p:sp>
      <p:sp>
        <p:nvSpPr>
          <p:cNvPr id="45" name="직사각형 44"/>
          <p:cNvSpPr/>
          <p:nvPr/>
        </p:nvSpPr>
        <p:spPr>
          <a:xfrm>
            <a:off x="6228184" y="4591348"/>
            <a:ext cx="1080120" cy="60314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b="1" dirty="0" smtClean="0"/>
              <a:t>Passive</a:t>
            </a:r>
            <a:endParaRPr lang="ko-KR" altLang="en-US" sz="800" b="1" dirty="0"/>
          </a:p>
        </p:txBody>
      </p:sp>
      <p:sp>
        <p:nvSpPr>
          <p:cNvPr id="46" name="직사각형 45"/>
          <p:cNvSpPr/>
          <p:nvPr/>
        </p:nvSpPr>
        <p:spPr>
          <a:xfrm>
            <a:off x="7452320" y="4591348"/>
            <a:ext cx="648072" cy="60314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800" b="1" dirty="0" smtClean="0"/>
              <a:t>Active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Proposed Solution Approach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Let smartwatch learn personalized usage pattern and devise models to predict a deep sleep mode phase.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Perform learning step at smartphone and then pass a built model to smartwatch.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Find a deep sleep mode phase and suspend all tasks to reduce the battery consumption as much as possible.</a:t>
            </a:r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A0845-4C5D-43FD-814C-E52B18E7469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1547664" y="4152411"/>
            <a:ext cx="6048672" cy="1910107"/>
            <a:chOff x="1763688" y="4255196"/>
            <a:chExt cx="6048672" cy="1910107"/>
          </a:xfrm>
        </p:grpSpPr>
        <p:sp>
          <p:nvSpPr>
            <p:cNvPr id="7" name="직사각형 6"/>
            <p:cNvSpPr/>
            <p:nvPr/>
          </p:nvSpPr>
          <p:spPr>
            <a:xfrm>
              <a:off x="5456561" y="4255196"/>
              <a:ext cx="2355799" cy="191010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altLang="ko-KR" sz="1000" b="1" dirty="0" smtClean="0">
                  <a:solidFill>
                    <a:schemeClr val="tx1"/>
                  </a:solidFill>
                </a:rPr>
                <a:t>Smartphone</a:t>
              </a:r>
              <a:endParaRPr lang="ko-KR" alt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1763688" y="4255196"/>
              <a:ext cx="3374522" cy="191010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altLang="ko-KR" sz="1000" b="1" dirty="0" smtClean="0">
                  <a:solidFill>
                    <a:schemeClr val="tx1"/>
                  </a:solidFill>
                </a:rPr>
                <a:t>Smartwatch</a:t>
              </a:r>
              <a:endParaRPr lang="ko-KR" altLang="en-US" sz="1000" b="1" dirty="0">
                <a:solidFill>
                  <a:schemeClr val="tx1"/>
                </a:solidFill>
              </a:endParaRPr>
            </a:p>
          </p:txBody>
        </p:sp>
        <p:pic>
          <p:nvPicPr>
            <p:cNvPr id="9" name="그림 8" descr="thumb_gears2_classic_black.png"/>
            <p:cNvPicPr>
              <a:picLocks noChangeAspect="1"/>
            </p:cNvPicPr>
            <p:nvPr/>
          </p:nvPicPr>
          <p:blipFill>
            <a:blip r:embed="rId2" cstate="print"/>
            <a:srcRect l="18496"/>
            <a:stretch>
              <a:fillRect/>
            </a:stretch>
          </p:blipFill>
          <p:spPr>
            <a:xfrm>
              <a:off x="1827358" y="4446207"/>
              <a:ext cx="1337075" cy="1640500"/>
            </a:xfrm>
            <a:prstGeom prst="rect">
              <a:avLst/>
            </a:prstGeom>
          </p:spPr>
        </p:pic>
        <p:pic>
          <p:nvPicPr>
            <p:cNvPr id="10" name="Picture 2" descr="smartphone png에 대한 이미지 검색결과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14509" y="4506238"/>
              <a:ext cx="1034181" cy="1618860"/>
            </a:xfrm>
            <a:prstGeom prst="rect">
              <a:avLst/>
            </a:prstGeom>
            <a:noFill/>
          </p:spPr>
        </p:pic>
        <p:sp>
          <p:nvSpPr>
            <p:cNvPr id="11" name="원통 10"/>
            <p:cNvSpPr/>
            <p:nvPr/>
          </p:nvSpPr>
          <p:spPr>
            <a:xfrm>
              <a:off x="4242414" y="4626303"/>
              <a:ext cx="612000" cy="480255"/>
            </a:xfrm>
            <a:prstGeom prst="can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800" dirty="0" smtClean="0"/>
                <a:t>Training</a:t>
              </a:r>
            </a:p>
            <a:p>
              <a:pPr algn="ctr"/>
              <a:r>
                <a:rPr lang="en-US" altLang="ko-KR" sz="800" dirty="0" smtClean="0"/>
                <a:t>Data</a:t>
              </a:r>
              <a:endParaRPr lang="ko-KR" altLang="en-US" sz="800" dirty="0"/>
            </a:p>
          </p:txBody>
        </p:sp>
        <p:cxnSp>
          <p:nvCxnSpPr>
            <p:cNvPr id="12" name="직선 연결선 11"/>
            <p:cNvCxnSpPr/>
            <p:nvPr/>
          </p:nvCxnSpPr>
          <p:spPr>
            <a:xfrm>
              <a:off x="5287380" y="4463051"/>
              <a:ext cx="0" cy="1623411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>
              <a:stCxn id="11" idx="4"/>
              <a:endCxn id="14" idx="1"/>
            </p:cNvCxnSpPr>
            <p:nvPr/>
          </p:nvCxnSpPr>
          <p:spPr>
            <a:xfrm flipV="1">
              <a:off x="4854414" y="4866430"/>
              <a:ext cx="973254" cy="1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5827668" y="4686334"/>
              <a:ext cx="900479" cy="3601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800" dirty="0" smtClean="0"/>
                <a:t>Pre-processing</a:t>
              </a:r>
              <a:endParaRPr lang="ko-KR" altLang="en-US" sz="800" dirty="0" smtClean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5827668" y="5466750"/>
              <a:ext cx="900479" cy="3601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800" dirty="0" smtClean="0"/>
                <a:t>Learning</a:t>
              </a:r>
              <a:endParaRPr lang="ko-KR" altLang="en-US" sz="800" dirty="0" smtClean="0"/>
            </a:p>
          </p:txBody>
        </p:sp>
        <p:cxnSp>
          <p:nvCxnSpPr>
            <p:cNvPr id="16" name="직선 연결선 15"/>
            <p:cNvCxnSpPr>
              <a:stCxn id="14" idx="2"/>
              <a:endCxn id="15" idx="0"/>
            </p:cNvCxnSpPr>
            <p:nvPr/>
          </p:nvCxnSpPr>
          <p:spPr>
            <a:xfrm>
              <a:off x="6277907" y="5046526"/>
              <a:ext cx="0" cy="420224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이등변 삼각형 16"/>
            <p:cNvSpPr/>
            <p:nvPr/>
          </p:nvSpPr>
          <p:spPr>
            <a:xfrm>
              <a:off x="4240424" y="5374954"/>
              <a:ext cx="626734" cy="540287"/>
            </a:xfrm>
            <a:prstGeom prst="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800" dirty="0" smtClean="0">
                  <a:solidFill>
                    <a:schemeClr val="dk1"/>
                  </a:solidFill>
                </a:rPr>
                <a:t>Model</a:t>
              </a:r>
              <a:endParaRPr lang="ko-KR" altLang="en-US" sz="800" dirty="0" smtClean="0">
                <a:solidFill>
                  <a:schemeClr val="dk1"/>
                </a:solidFill>
              </a:endParaRPr>
            </a:p>
          </p:txBody>
        </p:sp>
        <p:cxnSp>
          <p:nvCxnSpPr>
            <p:cNvPr id="18" name="직선 연결선 17"/>
            <p:cNvCxnSpPr>
              <a:stCxn id="15" idx="1"/>
              <a:endCxn id="17" idx="5"/>
            </p:cNvCxnSpPr>
            <p:nvPr/>
          </p:nvCxnSpPr>
          <p:spPr>
            <a:xfrm flipH="1" flipV="1">
              <a:off x="4710473" y="5645098"/>
              <a:ext cx="1117195" cy="1747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직사각형 18"/>
            <p:cNvSpPr/>
            <p:nvPr/>
          </p:nvSpPr>
          <p:spPr>
            <a:xfrm>
              <a:off x="5203546" y="4642184"/>
              <a:ext cx="180076" cy="1800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000" b="1" dirty="0" smtClean="0">
                  <a:solidFill>
                    <a:schemeClr val="tx1"/>
                  </a:solidFill>
                </a:rPr>
                <a:t>2</a:t>
              </a:r>
              <a:endParaRPr lang="ko-KR" alt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6367955" y="5150709"/>
              <a:ext cx="180076" cy="1800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000" b="1" dirty="0" smtClean="0">
                  <a:solidFill>
                    <a:schemeClr val="tx1"/>
                  </a:solidFill>
                </a:rPr>
                <a:t>3</a:t>
              </a:r>
              <a:endParaRPr lang="ko-KR" alt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5203546" y="5418162"/>
              <a:ext cx="180076" cy="1800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000" b="1" dirty="0" smtClean="0">
                  <a:solidFill>
                    <a:schemeClr val="tx1"/>
                  </a:solidFill>
                </a:rPr>
                <a:t>4</a:t>
              </a:r>
              <a:endParaRPr lang="ko-KR" alt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3982559" y="5413696"/>
              <a:ext cx="180076" cy="1800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000" b="1" dirty="0" smtClean="0">
                  <a:solidFill>
                    <a:schemeClr val="tx1"/>
                  </a:solidFill>
                </a:rPr>
                <a:t>5</a:t>
              </a:r>
              <a:endParaRPr lang="ko-KR" alt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2846082" y="5466750"/>
              <a:ext cx="900479" cy="3601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800" dirty="0" smtClean="0"/>
                <a:t>Prediction</a:t>
              </a:r>
              <a:endParaRPr lang="ko-KR" altLang="en-US" sz="800" dirty="0" smtClean="0"/>
            </a:p>
          </p:txBody>
        </p:sp>
        <p:cxnSp>
          <p:nvCxnSpPr>
            <p:cNvPr id="24" name="직선 연결선 23"/>
            <p:cNvCxnSpPr>
              <a:stCxn id="17" idx="1"/>
              <a:endCxn id="23" idx="3"/>
            </p:cNvCxnSpPr>
            <p:nvPr/>
          </p:nvCxnSpPr>
          <p:spPr>
            <a:xfrm flipH="1">
              <a:off x="3746561" y="5645098"/>
              <a:ext cx="650546" cy="1748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>
              <a:endCxn id="11" idx="2"/>
            </p:cNvCxnSpPr>
            <p:nvPr/>
          </p:nvCxnSpPr>
          <p:spPr>
            <a:xfrm>
              <a:off x="2752150" y="4866430"/>
              <a:ext cx="1490264" cy="1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직사각형 25"/>
            <p:cNvSpPr/>
            <p:nvPr/>
          </p:nvSpPr>
          <p:spPr>
            <a:xfrm>
              <a:off x="3486423" y="4642184"/>
              <a:ext cx="180076" cy="1800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altLang="ko-KR" sz="1000" b="1" dirty="0" smtClean="0">
                  <a:solidFill>
                    <a:schemeClr val="tx1"/>
                  </a:solidFill>
                </a:rPr>
                <a:t>1</a:t>
              </a:r>
              <a:endParaRPr lang="ko-KR" altLang="en-US" sz="1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1547664" y="6135107"/>
            <a:ext cx="60486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>
                <a:latin typeface="+mn-ea"/>
              </a:rPr>
              <a:t>[ Proposed Framework For Personalized Intelligence In Smartwatch ]</a:t>
            </a:r>
            <a:endParaRPr lang="ko-KR" altLang="en-US" sz="1000" b="1" dirty="0">
              <a:latin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Evaluation </a:t>
            </a:r>
            <a:r>
              <a:rPr lang="en-US" altLang="ko-KR" sz="2000" dirty="0" smtClean="0"/>
              <a:t>| Prototype Implementation</a:t>
            </a:r>
            <a:endParaRPr lang="ko-KR" altLang="en-US" sz="2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 watch face application runs on Samsung Galaxy S2</a:t>
            </a:r>
          </a:p>
          <a:p>
            <a:pPr lvl="1"/>
            <a:r>
              <a:rPr lang="en-US" altLang="ko-KR" dirty="0" smtClean="0"/>
              <a:t>Galaxy S2 has computing power equivalent to current generation smartwatch.</a:t>
            </a:r>
          </a:p>
          <a:p>
            <a:pPr lvl="1"/>
            <a:r>
              <a:rPr lang="en-US" altLang="ko-KR" dirty="0" smtClean="0"/>
              <a:t>Bluetooth network connection to smartphone is established for management.</a:t>
            </a:r>
          </a:p>
          <a:p>
            <a:pPr lvl="1"/>
            <a:r>
              <a:rPr lang="en-US" altLang="ko-KR" dirty="0" smtClean="0"/>
              <a:t>The application collects activities of user to learn usage pattern. 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Support Vector Machine (SVM) classifier</a:t>
            </a:r>
          </a:p>
          <a:p>
            <a:pPr lvl="1"/>
            <a:r>
              <a:rPr lang="en-US" altLang="ko-KR" dirty="0" smtClean="0"/>
              <a:t>Classifier: active mode(1), passive mode(0)</a:t>
            </a:r>
          </a:p>
          <a:p>
            <a:pPr lvl="1"/>
            <a:r>
              <a:rPr lang="en-US" altLang="ko-KR" dirty="0" smtClean="0"/>
              <a:t>Feature: hour of a day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The watch face application suspends Bluetooth device on passive mode to save energy consumption autonomously without user interaction.</a:t>
            </a:r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E5F20-2985-44E5-9786-A17A361D5C4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540432" y="4262319"/>
          <a:ext cx="3960000" cy="1800000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857364"/>
                <a:gridCol w="1551318"/>
                <a:gridCol w="1551318"/>
              </a:tblGrid>
              <a:tr h="450000"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Samsung Galaxy S2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Samsung Gear S2</a:t>
                      </a:r>
                    </a:p>
                  </a:txBody>
                  <a:tcPr anchor="ctr"/>
                </a:tc>
              </a:tr>
              <a:tr h="450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CPU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pt-BR" altLang="ko-KR" sz="1000" dirty="0" smtClean="0">
                          <a:latin typeface="+mn-ea"/>
                          <a:ea typeface="+mn-ea"/>
                        </a:rPr>
                        <a:t>1.2 GHz </a:t>
                      </a:r>
                      <a:r>
                        <a:rPr lang="pt-BR" altLang="ko-KR" sz="1000" dirty="0" smtClean="0">
                          <a:latin typeface="+mn-ea"/>
                          <a:ea typeface="+mn-ea"/>
                        </a:rPr>
                        <a:t>dual-core</a:t>
                      </a:r>
                    </a:p>
                    <a:p>
                      <a:pPr latinLnBrk="1"/>
                      <a:r>
                        <a:rPr lang="pt-BR" altLang="ko-KR" sz="1000" dirty="0" smtClean="0">
                          <a:latin typeface="+mn-ea"/>
                          <a:ea typeface="+mn-ea"/>
                        </a:rPr>
                        <a:t>ARM </a:t>
                      </a:r>
                      <a:r>
                        <a:rPr lang="pt-BR" altLang="ko-KR" sz="1000" dirty="0" smtClean="0">
                          <a:latin typeface="+mn-ea"/>
                          <a:ea typeface="+mn-ea"/>
                        </a:rPr>
                        <a:t>Cortex-A9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altLang="ko-KR" sz="10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 GHz </a:t>
                      </a:r>
                      <a:r>
                        <a:rPr lang="pt-BR" altLang="ko-KR" sz="10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dual-core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altLang="ko-KR" sz="10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ARM </a:t>
                      </a:r>
                      <a:r>
                        <a:rPr lang="pt-BR" altLang="ko-KR" sz="1000" b="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Cortex-A7</a:t>
                      </a:r>
                      <a:endParaRPr lang="en-US" altLang="ko-KR" sz="1000" b="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450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Memory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 GB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512 MB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50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1" dirty="0" smtClean="0">
                          <a:latin typeface="+mn-ea"/>
                          <a:ea typeface="+mn-ea"/>
                        </a:rPr>
                        <a:t>Power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1,650 </a:t>
                      </a:r>
                      <a:r>
                        <a:rPr lang="en-US" altLang="ko-KR" sz="1000" dirty="0" err="1" smtClean="0">
                          <a:latin typeface="+mn-ea"/>
                          <a:ea typeface="+mn-ea"/>
                        </a:rPr>
                        <a:t>mAh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250 </a:t>
                      </a:r>
                      <a:r>
                        <a:rPr lang="en-US" altLang="ko-KR" sz="1000" dirty="0" err="1" smtClean="0">
                          <a:latin typeface="+mn-ea"/>
                          <a:ea typeface="+mn-ea"/>
                        </a:rPr>
                        <a:t>mAh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4644448" y="4262319"/>
          <a:ext cx="3960000" cy="1800000"/>
        </p:xfrm>
        <a:graphic>
          <a:graphicData uri="http://schemas.openxmlformats.org/drawingml/2006/table">
            <a:tbl>
              <a:tblPr firstRow="1">
                <a:tableStyleId>{21E4AEA4-8DFA-4A89-87EB-49C32662AFE0}</a:tableStyleId>
              </a:tblPr>
              <a:tblGrid>
                <a:gridCol w="910799"/>
                <a:gridCol w="2224201"/>
                <a:gridCol w="825000"/>
              </a:tblGrid>
              <a:tr h="450000"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000" dirty="0" smtClean="0"/>
                        <a:t>Device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000" dirty="0" smtClean="0"/>
                        <a:t>CPU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000" dirty="0" smtClean="0"/>
                        <a:t>Training</a:t>
                      </a:r>
                      <a:r>
                        <a:rPr lang="en-US" altLang="ko-KR" sz="1000" baseline="0" dirty="0" smtClean="0"/>
                        <a:t> Time</a:t>
                      </a:r>
                      <a:endParaRPr lang="ko-KR" altLang="en-US" sz="1000" dirty="0"/>
                    </a:p>
                  </a:txBody>
                  <a:tcPr anchor="ctr"/>
                </a:tc>
              </a:tr>
              <a:tr h="450000"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000" dirty="0" smtClean="0"/>
                        <a:t>Linux Desktop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000" dirty="0" smtClean="0"/>
                        <a:t>i7</a:t>
                      </a:r>
                      <a:r>
                        <a:rPr lang="en-US" altLang="ko-KR" sz="1000" baseline="0" dirty="0" smtClean="0"/>
                        <a:t> CPU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000" dirty="0" smtClean="0"/>
                        <a:t>4 Min</a:t>
                      </a:r>
                      <a:endParaRPr lang="ko-KR" altLang="en-US" sz="1000" dirty="0"/>
                    </a:p>
                  </a:txBody>
                  <a:tcPr anchor="ctr"/>
                </a:tc>
              </a:tr>
              <a:tr h="450000"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000" dirty="0" smtClean="0"/>
                        <a:t>Galaxy S2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err="1" smtClean="0"/>
                        <a:t>Exynos</a:t>
                      </a:r>
                      <a:r>
                        <a:rPr lang="en-US" altLang="ko-KR" sz="1000" dirty="0" smtClean="0"/>
                        <a:t> </a:t>
                      </a:r>
                      <a:r>
                        <a:rPr lang="en-US" altLang="ko-KR" sz="1000" dirty="0" smtClean="0"/>
                        <a:t>4210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Dual-core 1.2 </a:t>
                      </a:r>
                      <a:r>
                        <a:rPr lang="en-US" altLang="ko-KR" sz="1000" dirty="0" smtClean="0"/>
                        <a:t>GHz Cortex-A9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000" dirty="0" smtClean="0"/>
                        <a:t>N/A</a:t>
                      </a:r>
                      <a:endParaRPr lang="ko-KR" altLang="en-US" sz="1000" dirty="0"/>
                    </a:p>
                  </a:txBody>
                  <a:tcPr anchor="ctr"/>
                </a:tc>
              </a:tr>
              <a:tr h="450000"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000" dirty="0" smtClean="0"/>
                        <a:t>Galaxy S6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altLang="ko-KR" sz="1000" dirty="0" smtClean="0"/>
                        <a:t>Exynos 7420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altLang="ko-KR" sz="1000" dirty="0" smtClean="0"/>
                        <a:t>(4x1.5 GHz </a:t>
                      </a:r>
                      <a:r>
                        <a:rPr lang="pt-BR" altLang="ko-KR" sz="1000" dirty="0" smtClean="0"/>
                        <a:t>&amp; </a:t>
                      </a:r>
                      <a:r>
                        <a:rPr lang="pt-BR" altLang="ko-KR" sz="1000" dirty="0" smtClean="0"/>
                        <a:t>4x2.1 </a:t>
                      </a:r>
                      <a:r>
                        <a:rPr lang="pt-BR" altLang="ko-KR" sz="1000" dirty="0" smtClean="0"/>
                        <a:t>GHz)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000" dirty="0" smtClean="0"/>
                        <a:t>33 Min</a:t>
                      </a:r>
                      <a:endParaRPr lang="ko-KR" altLang="en-US" sz="10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644008" y="6063099"/>
            <a:ext cx="39604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>
                <a:latin typeface="+mn-ea"/>
              </a:rPr>
              <a:t>[ </a:t>
            </a:r>
            <a:r>
              <a:rPr lang="en-US" altLang="ko-KR" sz="1000" b="1" dirty="0" smtClean="0">
                <a:latin typeface="+mn-ea"/>
              </a:rPr>
              <a:t>SVM Training Performance: 144 features, 16,000 records ]</a:t>
            </a:r>
            <a:endParaRPr lang="ko-KR" altLang="en-US" sz="1000" b="1" dirty="0"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552" y="6063099"/>
            <a:ext cx="39604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 smtClean="0">
                <a:latin typeface="+mn-ea"/>
              </a:rPr>
              <a:t>[ </a:t>
            </a:r>
            <a:r>
              <a:rPr lang="en-US" altLang="ko-KR" sz="1000" b="1" dirty="0" smtClean="0">
                <a:latin typeface="+mn-ea"/>
              </a:rPr>
              <a:t>Hardware Specification ]</a:t>
            </a:r>
            <a:endParaRPr lang="ko-KR" altLang="en-US" sz="1000" b="1" dirty="0">
              <a:latin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Evaluation </a:t>
            </a:r>
            <a:r>
              <a:rPr lang="en-US" altLang="ko-KR" sz="2000" dirty="0" smtClean="0"/>
              <a:t>| </a:t>
            </a:r>
            <a:r>
              <a:rPr lang="en-US" altLang="ko-KR" sz="2000" dirty="0" smtClean="0"/>
              <a:t>Experiment Results</a:t>
            </a:r>
            <a:endParaRPr lang="ko-KR" altLang="en-US" sz="2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The proposed solution saves energy consumption by 25%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E5F20-2985-44E5-9786-A17A361D5C45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1367436" y="1598603"/>
            <a:ext cx="5652836" cy="4751149"/>
            <a:chOff x="1763688" y="1598603"/>
            <a:chExt cx="5652836" cy="4751149"/>
          </a:xfrm>
        </p:grpSpPr>
        <p:graphicFrame>
          <p:nvGraphicFramePr>
            <p:cNvPr id="5" name="차트 4"/>
            <p:cNvGraphicFramePr/>
            <p:nvPr/>
          </p:nvGraphicFramePr>
          <p:xfrm>
            <a:off x="1763688" y="2996952"/>
            <a:ext cx="5495925" cy="33528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cxnSp>
          <p:nvCxnSpPr>
            <p:cNvPr id="7" name="직선 연결선 6"/>
            <p:cNvCxnSpPr/>
            <p:nvPr/>
          </p:nvCxnSpPr>
          <p:spPr>
            <a:xfrm>
              <a:off x="3122787" y="1871983"/>
              <a:ext cx="0" cy="504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/>
            <p:cNvCxnSpPr/>
            <p:nvPr/>
          </p:nvCxnSpPr>
          <p:spPr>
            <a:xfrm>
              <a:off x="2979734" y="2332386"/>
              <a:ext cx="415946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직사각형 8"/>
            <p:cNvSpPr/>
            <p:nvPr/>
          </p:nvSpPr>
          <p:spPr>
            <a:xfrm>
              <a:off x="2826534" y="2382649"/>
              <a:ext cx="600811" cy="1507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dirty="0" smtClean="0">
                  <a:solidFill>
                    <a:schemeClr val="tx1"/>
                  </a:solidFill>
                </a:rPr>
                <a:t>17</a:t>
              </a:r>
              <a:r>
                <a:rPr lang="en-US" altLang="ko-KR" sz="800" dirty="0" smtClean="0">
                  <a:solidFill>
                    <a:schemeClr val="tx1"/>
                  </a:solidFill>
                </a:rPr>
                <a:t>:00</a:t>
              </a:r>
              <a:endParaRPr lang="ko-KR" alt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6815713" y="2382649"/>
              <a:ext cx="600811" cy="1507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dirty="0" smtClean="0">
                  <a:solidFill>
                    <a:schemeClr val="tx1"/>
                  </a:solidFill>
                </a:rPr>
                <a:t>17:00</a:t>
              </a:r>
              <a:endParaRPr lang="ko-KR" altLang="en-US" sz="800" dirty="0">
                <a:solidFill>
                  <a:schemeClr val="tx1"/>
                </a:solidFill>
              </a:endParaRPr>
            </a:p>
          </p:txBody>
        </p:sp>
        <p:cxnSp>
          <p:nvCxnSpPr>
            <p:cNvPr id="13" name="직선 연결선 12"/>
            <p:cNvCxnSpPr/>
            <p:nvPr/>
          </p:nvCxnSpPr>
          <p:spPr>
            <a:xfrm>
              <a:off x="7102512" y="1871983"/>
              <a:ext cx="0" cy="504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3663471" y="2382649"/>
              <a:ext cx="600811" cy="1507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dirty="0" smtClean="0">
                  <a:solidFill>
                    <a:schemeClr val="tx1"/>
                  </a:solidFill>
                </a:rPr>
                <a:t>22:00</a:t>
              </a:r>
              <a:endParaRPr lang="ko-KR" altLang="en-US" sz="800" dirty="0">
                <a:solidFill>
                  <a:schemeClr val="tx1"/>
                </a:solidFill>
              </a:endParaRPr>
            </a:p>
          </p:txBody>
        </p:sp>
        <p:cxnSp>
          <p:nvCxnSpPr>
            <p:cNvPr id="15" name="직선 연결선 14"/>
            <p:cNvCxnSpPr/>
            <p:nvPr/>
          </p:nvCxnSpPr>
          <p:spPr>
            <a:xfrm>
              <a:off x="3960556" y="1871983"/>
              <a:ext cx="0" cy="504000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직사각형 15"/>
            <p:cNvSpPr/>
            <p:nvPr/>
          </p:nvSpPr>
          <p:spPr>
            <a:xfrm>
              <a:off x="5499051" y="2382649"/>
              <a:ext cx="600811" cy="1507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dirty="0" smtClean="0">
                  <a:solidFill>
                    <a:schemeClr val="tx1"/>
                  </a:solidFill>
                </a:rPr>
                <a:t>09</a:t>
              </a:r>
              <a:r>
                <a:rPr lang="en-US" altLang="ko-KR" sz="800" dirty="0" smtClean="0">
                  <a:solidFill>
                    <a:schemeClr val="tx1"/>
                  </a:solidFill>
                </a:rPr>
                <a:t>:00</a:t>
              </a:r>
              <a:endParaRPr lang="ko-KR" altLang="en-US" sz="800" dirty="0">
                <a:solidFill>
                  <a:schemeClr val="tx1"/>
                </a:solidFill>
              </a:endParaRPr>
            </a:p>
          </p:txBody>
        </p:sp>
        <p:cxnSp>
          <p:nvCxnSpPr>
            <p:cNvPr id="17" name="직선 연결선 16"/>
            <p:cNvCxnSpPr/>
            <p:nvPr/>
          </p:nvCxnSpPr>
          <p:spPr>
            <a:xfrm>
              <a:off x="5796136" y="1871983"/>
              <a:ext cx="0" cy="504000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직사각형 17"/>
            <p:cNvSpPr/>
            <p:nvPr/>
          </p:nvSpPr>
          <p:spPr>
            <a:xfrm>
              <a:off x="3995936" y="1916831"/>
              <a:ext cx="1764000" cy="365293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b="1" dirty="0" smtClean="0"/>
                <a:t>Passive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035031" y="1598603"/>
              <a:ext cx="406748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 smtClean="0">
                  <a:latin typeface="+mn-ea"/>
                </a:rPr>
                <a:t>[ Smartwatch Usage </a:t>
              </a:r>
              <a:r>
                <a:rPr lang="en-US" altLang="ko-KR" sz="1000" b="1" dirty="0" smtClean="0">
                  <a:latin typeface="+mn-ea"/>
                </a:rPr>
                <a:t>]</a:t>
              </a:r>
              <a:endParaRPr lang="ko-KR" altLang="en-US" sz="1000" b="1" dirty="0">
                <a:latin typeface="+mn-ea"/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3176768" y="1916831"/>
              <a:ext cx="747159" cy="365293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b="1" dirty="0" smtClean="0"/>
                <a:t>Active</a:t>
              </a:r>
              <a:endParaRPr lang="ko-KR" altLang="en-US" sz="800" b="1" dirty="0" smtClean="0"/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5832348" y="1916831"/>
              <a:ext cx="1224000" cy="365293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b="1" dirty="0" smtClean="0"/>
                <a:t>Active</a:t>
              </a:r>
              <a:endParaRPr lang="ko-KR" altLang="en-US" sz="800" b="1" dirty="0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3969192" y="2708920"/>
              <a:ext cx="1826943" cy="2592289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20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50000"/>
                </a:lnSpc>
              </a:pPr>
              <a:endParaRPr lang="ko-KR" altLang="en-US" sz="800" b="1" dirty="0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3969192" y="2532855"/>
              <a:ext cx="1826943" cy="176065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800" b="1" dirty="0" smtClean="0"/>
                <a:t>Deep Sleep</a:t>
              </a:r>
              <a:endParaRPr lang="ko-KR" altLang="en-US" sz="800" b="1"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52289</TotalTime>
  <Words>421</Words>
  <Application>Microsoft Office PowerPoint</Application>
  <PresentationFormat>화면 슬라이드 쇼(4:3)</PresentationFormat>
  <Paragraphs>140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1_Office 테마</vt:lpstr>
      <vt:lpstr>Bring Personalized Intelligence to Smartwatch</vt:lpstr>
      <vt:lpstr>Motivation</vt:lpstr>
      <vt:lpstr>Problem Definition</vt:lpstr>
      <vt:lpstr>Proposed Solution Approach</vt:lpstr>
      <vt:lpstr>Evaluation | Prototype Implementation</vt:lpstr>
      <vt:lpstr>Evaluation | Experiment Results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Learning</dc:title>
  <dc:creator>Eric</dc:creator>
  <cp:lastModifiedBy>Eric</cp:lastModifiedBy>
  <cp:revision>1335</cp:revision>
  <cp:lastPrinted>2016-09-27T02:45:56Z</cp:lastPrinted>
  <dcterms:created xsi:type="dcterms:W3CDTF">2016-03-08T06:24:20Z</dcterms:created>
  <dcterms:modified xsi:type="dcterms:W3CDTF">2016-12-19T17:43:53Z</dcterms:modified>
</cp:coreProperties>
</file>