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81" r:id="rId2"/>
    <p:sldId id="293" r:id="rId3"/>
    <p:sldId id="296" r:id="rId4"/>
    <p:sldId id="297" r:id="rId5"/>
    <p:sldId id="298" r:id="rId6"/>
    <p:sldId id="302" r:id="rId7"/>
    <p:sldId id="301" r:id="rId8"/>
    <p:sldId id="304" r:id="rId9"/>
    <p:sldId id="311" r:id="rId10"/>
    <p:sldId id="307" r:id="rId11"/>
    <p:sldId id="300" r:id="rId12"/>
    <p:sldId id="312" r:id="rId13"/>
    <p:sldId id="313" r:id="rId14"/>
    <p:sldId id="314" r:id="rId15"/>
    <p:sldId id="317" r:id="rId16"/>
    <p:sldId id="315" r:id="rId17"/>
    <p:sldId id="318" r:id="rId18"/>
    <p:sldId id="319" r:id="rId19"/>
    <p:sldId id="323" r:id="rId20"/>
    <p:sldId id="320" r:id="rId21"/>
    <p:sldId id="324" r:id="rId22"/>
    <p:sldId id="327" r:id="rId23"/>
    <p:sldId id="328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292" r:id="rId33"/>
    <p:sldId id="305" r:id="rId34"/>
    <p:sldId id="338" r:id="rId35"/>
    <p:sldId id="325" r:id="rId36"/>
    <p:sldId id="326" r:id="rId37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7" autoAdjust="0"/>
    <p:restoredTop sz="76998" autoAdjust="0"/>
  </p:normalViewPr>
  <p:slideViewPr>
    <p:cSldViewPr snapToGrid="0">
      <p:cViewPr varScale="1">
        <p:scale>
          <a:sx n="82" d="100"/>
          <a:sy n="82" d="100"/>
        </p:scale>
        <p:origin x="1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078" cy="498145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026" y="0"/>
            <a:ext cx="2946078" cy="498145"/>
          </a:xfrm>
          <a:prstGeom prst="rect">
            <a:avLst/>
          </a:prstGeom>
        </p:spPr>
        <p:txBody>
          <a:bodyPr vert="horz" lIns="90699" tIns="45350" rIns="90699" bIns="45350" rtlCol="0"/>
          <a:lstStyle>
            <a:lvl1pPr algn="r">
              <a:defRPr sz="1200"/>
            </a:lvl1pPr>
          </a:lstStyle>
          <a:p>
            <a:fld id="{D2869AC7-7D32-468E-AD0A-202701B414E8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493"/>
            <a:ext cx="2946078" cy="498145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026" y="9428493"/>
            <a:ext cx="2946078" cy="498145"/>
          </a:xfrm>
          <a:prstGeom prst="rect">
            <a:avLst/>
          </a:prstGeom>
        </p:spPr>
        <p:txBody>
          <a:bodyPr vert="horz" lIns="90699" tIns="45350" rIns="90699" bIns="45350" rtlCol="0" anchor="b"/>
          <a:lstStyle>
            <a:lvl1pPr algn="r">
              <a:defRPr sz="1200"/>
            </a:lvl1pPr>
          </a:lstStyle>
          <a:p>
            <a:fld id="{4076E2CE-865B-48CF-897D-4C98137993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320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48D896D9-EDBC-4A7E-9D32-BA1E3127DC7F}" type="datetimeFigureOut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1C27EE89-522F-479C-9CA3-9033FB71C6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447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Sensys</a:t>
            </a:r>
            <a:r>
              <a:rPr lang="en-US" altLang="ko-KR" dirty="0" smtClean="0"/>
              <a:t> 2017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의 </a:t>
            </a:r>
            <a:r>
              <a:rPr lang="en-US" altLang="ko-KR" baseline="0" dirty="0" smtClean="0"/>
              <a:t>Human Sensing </a:t>
            </a:r>
            <a:r>
              <a:rPr lang="ko-KR" altLang="en-US" baseline="0" dirty="0" smtClean="0"/>
              <a:t>세션에 </a:t>
            </a:r>
            <a:r>
              <a:rPr lang="ko-KR" altLang="en-US" baseline="0" dirty="0" smtClean="0"/>
              <a:t>속한 </a:t>
            </a:r>
            <a:r>
              <a:rPr lang="ko-KR" altLang="en-US" baseline="0" dirty="0" smtClean="0"/>
              <a:t>논문이고</a:t>
            </a:r>
            <a:r>
              <a:rPr lang="en-US" altLang="ko-KR" baseline="0" dirty="0" smtClean="0"/>
              <a:t>,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저는</a:t>
            </a:r>
            <a:r>
              <a:rPr lang="en-US" altLang="ko-KR" baseline="0" dirty="0" smtClean="0"/>
              <a:t> ~</a:t>
            </a:r>
            <a:r>
              <a:rPr lang="ko-KR" altLang="en-US" baseline="0" dirty="0" smtClean="0"/>
              <a:t>번째 발표를 맡게 된 무선데이터통신 연구실 </a:t>
            </a:r>
            <a:r>
              <a:rPr lang="ko-KR" altLang="en-US" baseline="0" dirty="0" err="1" smtClean="0"/>
              <a:t>윤여명입니다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그러면</a:t>
            </a:r>
            <a:r>
              <a:rPr lang="en-US" altLang="ko-KR" baseline="0" dirty="0" smtClean="0"/>
              <a:t> building occupancy </a:t>
            </a:r>
            <a:r>
              <a:rPr lang="ko-KR" altLang="en-US" baseline="0" dirty="0" smtClean="0"/>
              <a:t>가 무엇인가 부터 알아보도록 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95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 논문의 </a:t>
            </a:r>
            <a:r>
              <a:rPr lang="en-US" altLang="ko-KR" dirty="0" smtClean="0"/>
              <a:t>motivation </a:t>
            </a:r>
            <a:r>
              <a:rPr lang="ko-KR" altLang="en-US" dirty="0" smtClean="0"/>
              <a:t>에 해당하는 부분이라고 할 수 있겠다</a:t>
            </a:r>
            <a:r>
              <a:rPr lang="en-US" altLang="ko-KR" dirty="0" smtClean="0"/>
              <a:t>.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building </a:t>
            </a:r>
            <a:r>
              <a:rPr lang="en-US" altLang="ko-KR" baseline="0" dirty="0" smtClean="0"/>
              <a:t>occupancy </a:t>
            </a:r>
            <a:r>
              <a:rPr lang="ko-KR" altLang="en-US" baseline="0" dirty="0" smtClean="0"/>
              <a:t>가 무엇인가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왜 이것을 카운트하려고 하는가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대한 내용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논문을 미리 보셨겠지만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이렇게 많은 쓰임새가 있으니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관련된 기존의 연구가 많이 있습니다</a:t>
            </a:r>
            <a:r>
              <a:rPr lang="en-US" altLang="ko-KR" baseline="0" dirty="0" smtClean="0"/>
              <a:t>. 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124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기존의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연구들은 어떤 문제가 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연구들과는 어떻게 다른지</a:t>
            </a:r>
            <a:r>
              <a:rPr lang="ko-KR" altLang="en-US" baseline="0" dirty="0" smtClean="0"/>
              <a:t> 알아보도록 하겠다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프라이버시 </a:t>
            </a:r>
            <a:r>
              <a:rPr lang="ko-KR" altLang="en-US" dirty="0" smtClean="0"/>
              <a:t>문제를 유발하고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심지어는 </a:t>
            </a:r>
            <a:r>
              <a:rPr lang="en-US" altLang="ko-KR" dirty="0" smtClean="0"/>
              <a:t>user tracking</a:t>
            </a:r>
            <a:r>
              <a:rPr lang="ko-KR" altLang="en-US" dirty="0" smtClean="0"/>
              <a:t>의 문제까지도 이어질 수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건물이 크기도</a:t>
            </a:r>
            <a:r>
              <a:rPr lang="en-US" altLang="ko-KR" dirty="0" smtClean="0"/>
              <a:t> </a:t>
            </a:r>
            <a:r>
              <a:rPr lang="ko-KR" altLang="en-US" dirty="0" smtClean="0"/>
              <a:t>기능도 다양한데 그렇게 다른 건물들에도 적용할 수 있는가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556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818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새로운 </a:t>
            </a:r>
            <a:r>
              <a:rPr lang="ko-KR" altLang="en-US" dirty="0" err="1" smtClean="0"/>
              <a:t>프레임웤을</a:t>
            </a:r>
            <a:r>
              <a:rPr lang="ko-KR" altLang="en-US" dirty="0" smtClean="0"/>
              <a:t> 정의함에 있어서 중점적으로 해결해야 할 문제들에는 </a:t>
            </a:r>
            <a:r>
              <a:rPr lang="en-US" altLang="ko-KR" dirty="0" smtClean="0"/>
              <a:t>feasibility</a:t>
            </a:r>
            <a:r>
              <a:rPr lang="ko-KR" altLang="en-US" baseline="0" dirty="0" smtClean="0"/>
              <a:t> 와 </a:t>
            </a:r>
            <a:r>
              <a:rPr lang="en-US" altLang="ko-KR" baseline="0" dirty="0" smtClean="0"/>
              <a:t>scalability </a:t>
            </a:r>
            <a:r>
              <a:rPr lang="ko-KR" altLang="en-US" baseline="0" dirty="0" smtClean="0"/>
              <a:t>가 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새로운 모델의 실현가능성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적용가능성</a:t>
            </a:r>
            <a:endParaRPr lang="en-US" altLang="ko-KR" baseline="0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물 </a:t>
            </a:r>
            <a:r>
              <a:rPr lang="ko-KR" altLang="en-US" dirty="0" smtClean="0"/>
              <a:t>소비량의 경우 물을 이만큼 썼으니 몇 명이 있겠다 라고 추정할 수가 없다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수치의 변화가 </a:t>
            </a:r>
            <a:r>
              <a:rPr lang="en-US" altLang="ko-KR" dirty="0" smtClean="0"/>
              <a:t>counting</a:t>
            </a:r>
            <a:r>
              <a:rPr lang="ko-KR" altLang="en-US" dirty="0" smtClean="0"/>
              <a:t>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도움을 줄 수는 있겠지만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수치 자체로 </a:t>
            </a:r>
            <a:r>
              <a:rPr lang="en-US" altLang="ko-KR" baseline="0" dirty="0" smtClean="0"/>
              <a:t>count</a:t>
            </a:r>
            <a:r>
              <a:rPr lang="ko-KR" altLang="en-US" baseline="0" dirty="0" smtClean="0"/>
              <a:t>를 할 수 없다</a:t>
            </a:r>
            <a:r>
              <a:rPr lang="en-US" altLang="ko-KR" baseline="0" dirty="0" smtClean="0"/>
              <a:t>.</a:t>
            </a:r>
          </a:p>
          <a:p>
            <a:pPr defTabSz="906993">
              <a:defRPr/>
            </a:pPr>
            <a:r>
              <a:rPr lang="ko-KR" altLang="en-US" dirty="0" smtClean="0"/>
              <a:t>전기는 날이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춥거나 더울 경우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건물 안의 사람 수보다 더 영향이 클 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있다</a:t>
            </a:r>
            <a:r>
              <a:rPr lang="en-US" altLang="ko-KR" baseline="0" dirty="0" smtClean="0"/>
              <a:t>.</a:t>
            </a:r>
          </a:p>
          <a:p>
            <a:pPr defTabSz="906993">
              <a:defRPr/>
            </a:pPr>
            <a:r>
              <a:rPr lang="ko-KR" altLang="en-US" dirty="0" smtClean="0"/>
              <a:t>건물의 </a:t>
            </a:r>
            <a:r>
              <a:rPr lang="en-US" altLang="ko-KR" dirty="0" smtClean="0"/>
              <a:t>wireless</a:t>
            </a:r>
            <a:r>
              <a:rPr lang="ko-KR" altLang="en-US" dirty="0" smtClean="0"/>
              <a:t> </a:t>
            </a:r>
            <a:r>
              <a:rPr lang="en-US" altLang="ko-KR" dirty="0" smtClean="0"/>
              <a:t>network</a:t>
            </a:r>
            <a:r>
              <a:rPr lang="ko-KR" altLang="en-US" dirty="0" smtClean="0"/>
              <a:t>에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 </a:t>
            </a:r>
            <a:r>
              <a:rPr lang="ko-KR" altLang="en-US" dirty="0" smtClean="0"/>
              <a:t>디바이스가 몇 개 연결이 되었나를 </a:t>
            </a:r>
            <a:r>
              <a:rPr lang="en-US" altLang="ko-KR" dirty="0" smtClean="0"/>
              <a:t>count</a:t>
            </a:r>
            <a:r>
              <a:rPr lang="ko-KR" altLang="en-US" dirty="0" smtClean="0"/>
              <a:t> 하는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어느 정도 오차가 있기는 하겠지만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앞의 두 예보다는 비교적 정확하게 사람 수 자체를 추정할 수가 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pPr defTabSz="906993"/>
            <a:r>
              <a:rPr lang="en-US" altLang="ko-KR" baseline="0" dirty="0" smtClean="0"/>
              <a:t>Scalability</a:t>
            </a:r>
            <a:r>
              <a:rPr lang="ko-KR" altLang="en-US" baseline="0" dirty="0" smtClean="0"/>
              <a:t>는 광범위하게 적용이 가능한가에 대한 것이다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180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aseline="0" dirty="0" smtClean="0"/>
              <a:t>대충 </a:t>
            </a:r>
            <a:r>
              <a:rPr lang="ko-KR" altLang="en-US" baseline="0" dirty="0" smtClean="0"/>
              <a:t>이렇게 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뒤에서 자세히 설명하겠다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데이터를 수집하고 용도에 맞게 가공하고</a:t>
            </a:r>
            <a:r>
              <a:rPr lang="en-US" altLang="ko-KR" baseline="0" dirty="0" smtClean="0"/>
              <a:t>, Clustering</a:t>
            </a:r>
            <a:r>
              <a:rPr lang="ko-KR" altLang="en-US" baseline="0" dirty="0" smtClean="0"/>
              <a:t>한 결과와 함께 </a:t>
            </a:r>
            <a:r>
              <a:rPr lang="en-US" altLang="ko-KR" baseline="0" dirty="0" smtClean="0"/>
              <a:t>Occupancy</a:t>
            </a:r>
            <a:r>
              <a:rPr lang="ko-KR" altLang="en-US" baseline="0" dirty="0" smtClean="0"/>
              <a:t>를 추정하는 과정이다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그럼 먼저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데이터 수집 부분부터 보겠다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568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Ground</a:t>
            </a:r>
            <a:r>
              <a:rPr lang="en-US" altLang="ko-KR" baseline="0" dirty="0" smtClean="0"/>
              <a:t> Truth </a:t>
            </a:r>
            <a:r>
              <a:rPr lang="ko-KR" altLang="en-US" baseline="0" dirty="0" smtClean="0"/>
              <a:t>는 다음 슬라이드에 나올 </a:t>
            </a:r>
            <a:r>
              <a:rPr lang="en-US" altLang="ko-KR" baseline="0" dirty="0" err="1" smtClean="0"/>
              <a:t>WiFi</a:t>
            </a:r>
            <a:r>
              <a:rPr lang="en-US" altLang="ko-KR" baseline="0" dirty="0" smtClean="0"/>
              <a:t> Device Count</a:t>
            </a:r>
            <a:r>
              <a:rPr lang="ko-KR" altLang="en-US" baseline="0" dirty="0" smtClean="0"/>
              <a:t>에서 어떻게 측정했는지 설명한다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855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관리와 유지보수를 위해 </a:t>
            </a:r>
            <a:r>
              <a:rPr lang="en-US" altLang="ko-KR" dirty="0" smtClean="0"/>
              <a:t>central</a:t>
            </a:r>
            <a:r>
              <a:rPr lang="en-US" altLang="ko-KR" baseline="0" dirty="0" smtClean="0"/>
              <a:t> </a:t>
            </a:r>
            <a:r>
              <a:rPr lang="en-US" altLang="ko-KR" baseline="0" dirty="0" smtClean="0"/>
              <a:t>server </a:t>
            </a:r>
            <a:r>
              <a:rPr lang="ko-KR" altLang="en-US" baseline="0" dirty="0" smtClean="0"/>
              <a:t>에 </a:t>
            </a:r>
            <a:r>
              <a:rPr lang="ko-KR" altLang="en-US" baseline="0" dirty="0" smtClean="0"/>
              <a:t>저장되어 있음 </a:t>
            </a:r>
            <a:r>
              <a:rPr lang="en-US" altLang="ko-KR" baseline="0" dirty="0" smtClean="0"/>
              <a:t>– </a:t>
            </a:r>
            <a:r>
              <a:rPr lang="ko-KR" altLang="en-US" baseline="0" dirty="0" smtClean="0"/>
              <a:t>주기적으로 쿼리를 날려서 데이터를 수집할 수 </a:t>
            </a:r>
            <a:r>
              <a:rPr lang="ko-KR" altLang="en-US" baseline="0" dirty="0" smtClean="0"/>
              <a:t>있음</a:t>
            </a:r>
            <a:endParaRPr lang="en-US" altLang="ko-KR" baseline="0" dirty="0" smtClean="0"/>
          </a:p>
          <a:p>
            <a:r>
              <a:rPr lang="ko-KR" altLang="en-US" baseline="0" dirty="0" smtClean="0"/>
              <a:t>여기서 </a:t>
            </a:r>
            <a:r>
              <a:rPr lang="en-US" altLang="ko-KR" baseline="0" dirty="0" smtClean="0"/>
              <a:t>Username </a:t>
            </a:r>
            <a:r>
              <a:rPr lang="ko-KR" altLang="en-US" baseline="0" dirty="0" smtClean="0"/>
              <a:t>의 경우</a:t>
            </a:r>
            <a:r>
              <a:rPr lang="en-US" altLang="ko-KR" baseline="0" dirty="0" smtClean="0"/>
              <a:t>, unique username</a:t>
            </a:r>
            <a:r>
              <a:rPr lang="ko-KR" altLang="en-US" baseline="0" dirty="0" smtClean="0"/>
              <a:t>의 수를 카운트하여 </a:t>
            </a:r>
            <a:r>
              <a:rPr lang="en-US" altLang="ko-KR" baseline="0" dirty="0" smtClean="0"/>
              <a:t>ground truth </a:t>
            </a:r>
            <a:r>
              <a:rPr lang="ko-KR" altLang="en-US" baseline="0" dirty="0" smtClean="0"/>
              <a:t>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실제로 몇 명이 있는가와 완전히 일치하지는 않을 수 있지만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거의 유사한 값을 가질 것으로 추정하여 </a:t>
            </a:r>
            <a:r>
              <a:rPr lang="en-US" altLang="ko-KR" baseline="0" dirty="0" smtClean="0"/>
              <a:t>ground truth</a:t>
            </a:r>
            <a:r>
              <a:rPr lang="ko-KR" altLang="en-US" baseline="0" dirty="0" smtClean="0"/>
              <a:t>로 사용한다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앞에서 </a:t>
            </a:r>
            <a:r>
              <a:rPr lang="en-US" altLang="ko-KR" dirty="0" smtClean="0"/>
              <a:t>user</a:t>
            </a:r>
            <a:r>
              <a:rPr lang="ko-KR" altLang="en-US" dirty="0" smtClean="0"/>
              <a:t> </a:t>
            </a:r>
            <a:r>
              <a:rPr lang="en-US" altLang="ko-KR" dirty="0" smtClean="0"/>
              <a:t>tracking,</a:t>
            </a:r>
            <a:r>
              <a:rPr lang="ko-KR" altLang="en-US" dirty="0" smtClean="0"/>
              <a:t> </a:t>
            </a:r>
            <a:r>
              <a:rPr lang="en-US" altLang="ko-KR" dirty="0" smtClean="0"/>
              <a:t>privacy,,,, </a:t>
            </a:r>
            <a:r>
              <a:rPr lang="ko-KR" altLang="en-US" dirty="0" smtClean="0"/>
              <a:t>이런 문제를</a:t>
            </a:r>
            <a:r>
              <a:rPr lang="en-US" altLang="ko-KR" dirty="0" smtClean="0"/>
              <a:t> </a:t>
            </a:r>
            <a:r>
              <a:rPr lang="ko-KR" altLang="en-US" dirty="0" smtClean="0"/>
              <a:t>언급하였는데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여기서 그러한 문제가 발생할 수 있기 때문에</a:t>
            </a:r>
            <a:r>
              <a:rPr lang="en-US" altLang="ko-KR" dirty="0" smtClean="0"/>
              <a:t>, ground</a:t>
            </a:r>
            <a:r>
              <a:rPr lang="ko-KR" altLang="en-US" dirty="0" smtClean="0"/>
              <a:t> </a:t>
            </a:r>
            <a:r>
              <a:rPr lang="en-US" altLang="ko-KR" dirty="0" smtClean="0"/>
              <a:t>truth </a:t>
            </a:r>
            <a:r>
              <a:rPr lang="ko-KR" altLang="en-US" dirty="0" smtClean="0"/>
              <a:t>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되는 이러한 정보들은 학교와 당국의 협조 하에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anonymize</a:t>
            </a:r>
            <a:r>
              <a:rPr lang="en-US" altLang="ko-KR" dirty="0" smtClean="0"/>
              <a:t> </a:t>
            </a:r>
            <a:r>
              <a:rPr lang="ko-KR" altLang="en-US" dirty="0" smtClean="0"/>
              <a:t>하는 과정을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거쳐 연구진에게 </a:t>
            </a:r>
            <a:r>
              <a:rPr lang="ko-KR" altLang="en-US" dirty="0" smtClean="0"/>
              <a:t>제공되었다고 한다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r>
              <a:rPr lang="en-US" altLang="ko-KR" dirty="0" smtClean="0"/>
              <a:t>privacy </a:t>
            </a:r>
            <a:r>
              <a:rPr lang="ko-KR" altLang="en-US" dirty="0" smtClean="0"/>
              <a:t>를 </a:t>
            </a:r>
            <a:r>
              <a:rPr lang="ko-KR" altLang="en-US" dirty="0" smtClean="0"/>
              <a:t>침해할 수 있는 </a:t>
            </a:r>
            <a:r>
              <a:rPr lang="en-US" altLang="ko-KR" dirty="0" err="1" smtClean="0"/>
              <a:t>ip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mac, username</a:t>
            </a:r>
            <a:r>
              <a:rPr lang="ko-KR" altLang="en-US" baseline="0" dirty="0" smtClean="0"/>
              <a:t>등의 정보를 익명화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하였다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1458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WiFi</a:t>
            </a:r>
            <a:r>
              <a:rPr lang="ko-KR" altLang="en-US" dirty="0" smtClean="0"/>
              <a:t>와 마찬가지로 </a:t>
            </a:r>
            <a:r>
              <a:rPr lang="en-US" altLang="ko-KR" dirty="0" smtClean="0"/>
              <a:t>central</a:t>
            </a:r>
            <a:r>
              <a:rPr lang="en-US" altLang="ko-KR" baseline="0" dirty="0" smtClean="0"/>
              <a:t> database</a:t>
            </a:r>
            <a:r>
              <a:rPr lang="ko-KR" altLang="en-US" baseline="0" dirty="0" smtClean="0"/>
              <a:t>에 저장되어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여러 </a:t>
            </a:r>
            <a:r>
              <a:rPr lang="ko-KR" altLang="en-US" baseline="0" dirty="0" smtClean="0"/>
              <a:t>건물을 </a:t>
            </a:r>
            <a:r>
              <a:rPr lang="ko-KR" altLang="en-US" baseline="0" dirty="0" smtClean="0"/>
              <a:t>한꺼번에 </a:t>
            </a:r>
            <a:r>
              <a:rPr lang="ko-KR" altLang="en-US" baseline="0" dirty="0" smtClean="0"/>
              <a:t>맡아서 재는 </a:t>
            </a:r>
            <a:r>
              <a:rPr lang="ko-KR" altLang="en-US" baseline="0" dirty="0" smtClean="0"/>
              <a:t>미터기는 고려하지 않는다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그래서 </a:t>
            </a:r>
            <a:r>
              <a:rPr lang="en-US" altLang="ko-KR" baseline="0" dirty="0" smtClean="0"/>
              <a:t>table 1</a:t>
            </a:r>
            <a:r>
              <a:rPr lang="ko-KR" altLang="en-US" baseline="0" dirty="0" smtClean="0"/>
              <a:t>을 다시 보면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와이파이와</a:t>
            </a:r>
            <a:r>
              <a:rPr lang="ko-KR" altLang="en-US" baseline="0" dirty="0" smtClean="0"/>
              <a:t> 다르게 전기와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물은 </a:t>
            </a:r>
            <a:r>
              <a:rPr lang="ko-KR" altLang="en-US" baseline="0" dirty="0" err="1" smtClean="0"/>
              <a:t>샘플링할</a:t>
            </a:r>
            <a:r>
              <a:rPr lang="ko-KR" altLang="en-US" baseline="0" dirty="0" smtClean="0"/>
              <a:t> 수 있는 건물이 더 적다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dirty="0" smtClean="0"/>
              <a:t>Domestic</a:t>
            </a:r>
            <a:r>
              <a:rPr lang="ko-KR" altLang="en-US" dirty="0" smtClean="0"/>
              <a:t>이라 함은 말 그대로 내부에서 사용되는 물의 양을 뜻한다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스프링클러 등은 </a:t>
            </a:r>
            <a:r>
              <a:rPr lang="en-US" altLang="ko-KR" dirty="0" err="1" smtClean="0"/>
              <a:t>domesti</a:t>
            </a:r>
            <a:r>
              <a:rPr lang="ko-KR" altLang="en-US" dirty="0" err="1" smtClean="0"/>
              <a:t>으로</a:t>
            </a:r>
            <a:r>
              <a:rPr lang="ko-KR" altLang="en-US" dirty="0" smtClean="0"/>
              <a:t> </a:t>
            </a:r>
            <a:r>
              <a:rPr lang="ko-KR" altLang="en-US" dirty="0" smtClean="0"/>
              <a:t>취급하지 않는다고 한다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5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special use</a:t>
            </a:r>
            <a:r>
              <a:rPr lang="ko-KR" altLang="en-US" dirty="0" smtClean="0"/>
              <a:t>는 체육관과 </a:t>
            </a:r>
            <a:r>
              <a:rPr lang="en-US" altLang="ko-KR" dirty="0" smtClean="0"/>
              <a:t>theater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건물이</a:t>
            </a:r>
            <a:r>
              <a:rPr lang="en-US" altLang="ko-KR" dirty="0" smtClean="0"/>
              <a:t> </a:t>
            </a:r>
            <a:r>
              <a:rPr lang="ko-KR" altLang="en-US" dirty="0" smtClean="0"/>
              <a:t>더 크면 냉난방이나 전자제품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조명 등</a:t>
            </a:r>
            <a:r>
              <a:rPr lang="en-US" altLang="ko-KR" baseline="0" dirty="0" smtClean="0"/>
              <a:t>….</a:t>
            </a:r>
            <a:r>
              <a:rPr lang="ko-KR" altLang="en-US" dirty="0" smtClean="0"/>
              <a:t>안에 사람이 없어도 쓰이는 에너지의 베이스라인이 더 높다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그래서 빌딩 사이즈라는 추가적인 정보가 필요하다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뒤에서</a:t>
            </a:r>
            <a:r>
              <a:rPr lang="en-US" altLang="ko-KR" dirty="0" smtClean="0"/>
              <a:t> clustering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normalizing</a:t>
            </a:r>
            <a:r>
              <a:rPr lang="ko-KR" altLang="en-US" dirty="0" smtClean="0"/>
              <a:t>에 </a:t>
            </a:r>
            <a:r>
              <a:rPr lang="ko-KR" altLang="en-US" dirty="0" smtClean="0"/>
              <a:t>각각 쓰이게 된다</a:t>
            </a:r>
            <a:r>
              <a:rPr lang="en-US" altLang="ko-KR" dirty="0" smtClean="0"/>
              <a:t>.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626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앞에서</a:t>
            </a:r>
            <a:r>
              <a:rPr lang="ko-KR" altLang="en-US" baseline="0" dirty="0" smtClean="0"/>
              <a:t> 언급</a:t>
            </a:r>
            <a:r>
              <a:rPr lang="ko-KR" altLang="en-US" dirty="0" smtClean="0"/>
              <a:t>한 </a:t>
            </a:r>
            <a:r>
              <a:rPr lang="en-US" altLang="ko-KR" dirty="0" smtClean="0"/>
              <a:t>ground truth</a:t>
            </a:r>
            <a:r>
              <a:rPr lang="ko-KR" altLang="en-US" dirty="0" smtClean="0"/>
              <a:t>를 가지고 각 </a:t>
            </a:r>
            <a:r>
              <a:rPr lang="en-US" altLang="ko-KR" dirty="0" smtClean="0"/>
              <a:t>data</a:t>
            </a:r>
            <a:r>
              <a:rPr lang="ko-KR" altLang="en-US" dirty="0" smtClean="0"/>
              <a:t>와의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상관관계를 알아본 결과이다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r>
              <a:rPr lang="ko-KR" altLang="en-US" dirty="0" smtClean="0"/>
              <a:t>일단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WiFi</a:t>
            </a:r>
            <a:r>
              <a:rPr lang="en-US" altLang="ko-KR" baseline="0" dirty="0" smtClean="0"/>
              <a:t> device count</a:t>
            </a:r>
            <a:r>
              <a:rPr lang="ko-KR" altLang="en-US" baseline="0" dirty="0" smtClean="0"/>
              <a:t>가 가장 높은 상관관계를 갖는 것을 볼 수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그러나 충분하지는 않다고 말하고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544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적절한 비율을 찾아내면 정확하게 예측을 하는 데 도움이 될 수 있지 않을까 하고 </a:t>
            </a:r>
            <a:r>
              <a:rPr lang="en-US" altLang="ko-KR" dirty="0" smtClean="0"/>
              <a:t>device-user ratio</a:t>
            </a:r>
            <a:r>
              <a:rPr lang="ko-KR" altLang="en-US" dirty="0" smtClean="0"/>
              <a:t>라는 것을 정의하였으나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효과가 없었다고 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 결과가 다음 페이지에</a:t>
            </a:r>
            <a:r>
              <a:rPr lang="en-US" altLang="ko-KR" baseline="0" dirty="0" smtClean="0"/>
              <a:t>..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3905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건물 타입에 따라서도 다르고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하나의 건물 타입이라도 </a:t>
            </a:r>
            <a:r>
              <a:rPr lang="en-US" altLang="ko-KR" dirty="0" smtClean="0"/>
              <a:t>context</a:t>
            </a:r>
            <a:r>
              <a:rPr lang="ko-KR" altLang="en-US" baseline="0" dirty="0" smtClean="0"/>
              <a:t> 에 따라서 또 다르다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149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같은</a:t>
            </a:r>
            <a:r>
              <a:rPr lang="en-US" altLang="ko-KR" dirty="0" smtClean="0"/>
              <a:t> </a:t>
            </a:r>
            <a:r>
              <a:rPr lang="ko-KR" altLang="en-US" dirty="0" smtClean="0"/>
              <a:t>같은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 device</a:t>
            </a:r>
            <a:r>
              <a:rPr lang="en-US" altLang="ko-KR" baseline="0" dirty="0" smtClean="0"/>
              <a:t> count </a:t>
            </a:r>
            <a:r>
              <a:rPr lang="ko-KR" altLang="en-US" baseline="0" dirty="0" smtClean="0"/>
              <a:t>값을 가질 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전기와 </a:t>
            </a:r>
            <a:r>
              <a:rPr lang="en-US" altLang="ko-KR" baseline="0" dirty="0" smtClean="0"/>
              <a:t>occupancy, water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occupancy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correlation</a:t>
            </a:r>
            <a:r>
              <a:rPr lang="ko-KR" altLang="en-US" baseline="0" dirty="0" smtClean="0"/>
              <a:t>을 알아보기 위한 실험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직관적으로도 전기와 물 각각 </a:t>
            </a:r>
            <a:r>
              <a:rPr lang="en-US" altLang="ko-KR" baseline="0" dirty="0" err="1" smtClean="0"/>
              <a:t>occupanc</a:t>
            </a:r>
            <a:r>
              <a:rPr lang="ko-KR" altLang="en-US" baseline="0" dirty="0" smtClean="0"/>
              <a:t>와 양의 상관관계가 있다는 것을 알 수 있고</a:t>
            </a:r>
            <a:r>
              <a:rPr lang="en-US" altLang="ko-KR" baseline="0" dirty="0" smtClean="0"/>
              <a:t>, building type</a:t>
            </a:r>
            <a:r>
              <a:rPr lang="ko-KR" altLang="en-US" baseline="0" dirty="0" smtClean="0"/>
              <a:t>이 달라져도 상관관계가 있다는 것을 볼 수 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단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전기와 물을 비교해 보면 전기는 비교적 기울기가 높아서 강한 상관관계를 나타내는 반면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물은 기울기가 더 낮고 편차도 크다는 사실을 확인할 수 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186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Figure 1. </a:t>
            </a:r>
            <a:r>
              <a:rPr lang="ko-KR" altLang="en-US" dirty="0" smtClean="0"/>
              <a:t>이 타이밍에 넣으면 아무도 뭘 </a:t>
            </a:r>
            <a:r>
              <a:rPr lang="ko-KR" altLang="en-US" dirty="0" err="1" smtClean="0"/>
              <a:t>못알아들을</a:t>
            </a:r>
            <a:r>
              <a:rPr lang="ko-KR" altLang="en-US" dirty="0" smtClean="0"/>
              <a:t> 것 같은데</a:t>
            </a:r>
            <a:r>
              <a:rPr lang="en-US" altLang="ko-KR" dirty="0" smtClean="0"/>
              <a:t>?!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대충 이렇게 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뒤에서 자세히 설명하겠다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8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relationship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이라고 함은</a:t>
            </a:r>
            <a:r>
              <a:rPr lang="en-US" altLang="ko-KR" dirty="0" smtClean="0"/>
              <a:t>, training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을 통했다는 거였던가</a:t>
            </a:r>
            <a:r>
              <a:rPr lang="en-US" altLang="ko-KR" baseline="0" dirty="0" smtClean="0"/>
              <a:t>…? </a:t>
            </a:r>
            <a:r>
              <a:rPr lang="ko-KR" altLang="en-US" baseline="0" dirty="0" smtClean="0"/>
              <a:t>아 일단 그냥 팍팍 만들고 쳐내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42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유사한 패턴을 보인다는 게</a:t>
            </a:r>
            <a:r>
              <a:rPr lang="en-US" altLang="ko-KR" dirty="0" smtClean="0"/>
              <a:t>…</a:t>
            </a:r>
            <a:r>
              <a:rPr lang="ko-KR" altLang="en-US" dirty="0" smtClean="0"/>
              <a:t> 특별한 게 아니라</a:t>
            </a:r>
            <a:r>
              <a:rPr lang="en-US" altLang="ko-KR" dirty="0" smtClean="0"/>
              <a:t>..</a:t>
            </a:r>
          </a:p>
          <a:p>
            <a:r>
              <a:rPr lang="en-US" altLang="ko-KR" dirty="0" smtClean="0"/>
              <a:t>cafeteria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식당 같은 곳이 식사 시간에 비슷하게 붐비는 그런 현상을 말하는 것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normalized </a:t>
            </a:r>
            <a:r>
              <a:rPr lang="ko-KR" altLang="en-US" baseline="0" dirty="0" smtClean="0"/>
              <a:t>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경우는</a:t>
            </a:r>
            <a:endParaRPr lang="en-US" altLang="ko-KR" baseline="0" dirty="0" smtClean="0"/>
          </a:p>
          <a:p>
            <a:r>
              <a:rPr lang="ko-KR" altLang="en-US" baseline="0" dirty="0" smtClean="0"/>
              <a:t>같은 클러스터에 속하는 건물인데 유사한 값이 안 나오는 경우도 있고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다른 클러스터에 속하는 건물인데 유사한 값이 나오는 경우도 있었다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이것은 비슷한 패턴의 건물을 못 찾아 주는 </a:t>
            </a:r>
            <a:r>
              <a:rPr lang="en-US" altLang="ko-KR" baseline="0" dirty="0" smtClean="0"/>
              <a:t>false negative </a:t>
            </a:r>
            <a:r>
              <a:rPr lang="ko-KR" altLang="en-US" baseline="0" dirty="0" smtClean="0"/>
              <a:t>뿐만 아니라 다른 패턴의 건물을 비슷하다고 하는 </a:t>
            </a:r>
            <a:r>
              <a:rPr lang="en-US" altLang="ko-KR" baseline="0" dirty="0" smtClean="0"/>
              <a:t>false positive </a:t>
            </a:r>
            <a:r>
              <a:rPr lang="ko-KR" altLang="en-US" baseline="0" dirty="0" smtClean="0"/>
              <a:t>에러까지 발생하기 때문에</a:t>
            </a:r>
            <a:r>
              <a:rPr lang="en-US" altLang="ko-KR" baseline="0" dirty="0" smtClean="0"/>
              <a:t>,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normalized</a:t>
            </a:r>
            <a:r>
              <a:rPr lang="ko-KR" altLang="en-US" baseline="0" dirty="0" smtClean="0"/>
              <a:t>를 해 보려고 했던 시도는 앞에 나왔던 </a:t>
            </a:r>
            <a:r>
              <a:rPr lang="en-US" altLang="ko-KR" baseline="0" dirty="0" smtClean="0"/>
              <a:t>device-user ratio </a:t>
            </a:r>
            <a:r>
              <a:rPr lang="ko-KR" altLang="en-US" baseline="0" dirty="0" smtClean="0"/>
              <a:t>와 같이 실패한 시도 중에 하나라고 볼 수 있겠다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386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pattern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은 유사하지만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단위 넓이 당 숫자는 유사하지 않다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기숙사들끼리도 다르고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클래스룸끼리도</a:t>
            </a:r>
            <a:r>
              <a:rPr lang="ko-KR" altLang="en-US" baseline="0" dirty="0" smtClean="0"/>
              <a:t> 다르다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223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occupancy-agnostic</a:t>
            </a:r>
            <a:r>
              <a:rPr lang="ko-KR" altLang="en-US" dirty="0" smtClean="0"/>
              <a:t>이니까</a:t>
            </a:r>
            <a:r>
              <a:rPr lang="en-US" altLang="ko-KR" dirty="0" smtClean="0"/>
              <a:t>.. </a:t>
            </a:r>
            <a:r>
              <a:rPr lang="ko-KR" altLang="en-US" dirty="0" smtClean="0"/>
              <a:t>실제</a:t>
            </a:r>
            <a:r>
              <a:rPr lang="en-US" altLang="ko-KR" dirty="0" smtClean="0"/>
              <a:t>.. ground</a:t>
            </a:r>
            <a:r>
              <a:rPr lang="ko-KR" altLang="en-US" dirty="0" smtClean="0"/>
              <a:t> </a:t>
            </a:r>
            <a:r>
              <a:rPr lang="en-US" altLang="ko-KR" dirty="0" smtClean="0"/>
              <a:t>truth </a:t>
            </a:r>
            <a:r>
              <a:rPr lang="ko-KR" altLang="en-US" dirty="0" smtClean="0"/>
              <a:t>값을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필요로 하지 않고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일정한 </a:t>
            </a:r>
            <a:r>
              <a:rPr lang="ko-KR" altLang="en-US" dirty="0" err="1" smtClean="0"/>
              <a:t>시간동안</a:t>
            </a:r>
            <a:r>
              <a:rPr lang="ko-KR" altLang="en-US" dirty="0" smtClean="0"/>
              <a:t> 수집한 데이터만 가지고 </a:t>
            </a:r>
            <a:r>
              <a:rPr lang="ko-KR" altLang="en-US" dirty="0" err="1" smtClean="0"/>
              <a:t>클러스터링을</a:t>
            </a:r>
            <a:r>
              <a:rPr lang="ko-KR" altLang="en-US" dirty="0" smtClean="0"/>
              <a:t> 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정답 없이 일정한 </a:t>
            </a:r>
            <a:r>
              <a:rPr lang="ko-KR" altLang="en-US" dirty="0" err="1" smtClean="0"/>
              <a:t>시간동안</a:t>
            </a:r>
            <a:r>
              <a:rPr lang="ko-KR" altLang="en-US" dirty="0" smtClean="0"/>
              <a:t> 수집한 데이터만 가지고 </a:t>
            </a:r>
            <a:r>
              <a:rPr lang="ko-KR" altLang="en-US" dirty="0" err="1" smtClean="0"/>
              <a:t>클러스터링</a:t>
            </a:r>
            <a:r>
              <a:rPr lang="ko-KR" altLang="en-US" dirty="0" smtClean="0"/>
              <a:t> 한 결과임</a:t>
            </a:r>
            <a:r>
              <a:rPr lang="en-US" altLang="ko-KR" dirty="0" smtClean="0"/>
              <a:t>…</a:t>
            </a:r>
          </a:p>
          <a:p>
            <a:r>
              <a:rPr lang="ko-KR" altLang="en-US" dirty="0" smtClean="0"/>
              <a:t>세 개의 결과를 비교해 보면</a:t>
            </a:r>
            <a:r>
              <a:rPr lang="en-US" altLang="ko-KR" dirty="0" smtClean="0"/>
              <a:t>, </a:t>
            </a:r>
            <a:r>
              <a:rPr lang="ko-KR" altLang="en-US" b="1" dirty="0" smtClean="0"/>
              <a:t>이 세 결과끼리도 </a:t>
            </a:r>
            <a:r>
              <a:rPr lang="ko-KR" altLang="en-US" dirty="0" smtClean="0"/>
              <a:t>꽤나 다르다</a:t>
            </a:r>
            <a:r>
              <a:rPr lang="en-US" altLang="ko-KR" dirty="0" smtClean="0"/>
              <a:t>. office</a:t>
            </a:r>
            <a:r>
              <a:rPr lang="ko-KR" altLang="en-US" dirty="0" err="1" smtClean="0"/>
              <a:t>끼리도</a:t>
            </a:r>
            <a:r>
              <a:rPr lang="ko-KR" altLang="en-US" dirty="0" smtClean="0"/>
              <a:t> 요일마다 </a:t>
            </a:r>
            <a:r>
              <a:rPr lang="en-US" altLang="ko-KR" dirty="0" smtClean="0"/>
              <a:t>occupancy</a:t>
            </a:r>
            <a:r>
              <a:rPr lang="ko-KR" altLang="en-US" dirty="0" smtClean="0"/>
              <a:t>를 예측한 값들이 너무 다르다</a:t>
            </a:r>
            <a:r>
              <a:rPr lang="en-US" altLang="ko-KR" dirty="0" smtClean="0"/>
              <a:t>..</a:t>
            </a:r>
            <a:r>
              <a:rPr lang="ko-KR" altLang="en-US" dirty="0" smtClean="0"/>
              <a:t>이거였구나</a:t>
            </a:r>
            <a:r>
              <a:rPr lang="en-US" altLang="ko-KR" dirty="0" smtClean="0"/>
              <a:t>…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0240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Linear</a:t>
            </a:r>
            <a:r>
              <a:rPr lang="en-US" altLang="ko-KR" baseline="0" dirty="0" smtClean="0"/>
              <a:t> Regression </a:t>
            </a:r>
            <a:r>
              <a:rPr lang="ko-KR" altLang="en-US" baseline="0" dirty="0" smtClean="0"/>
              <a:t>설명</a:t>
            </a:r>
            <a:r>
              <a:rPr lang="en-US" altLang="ko-KR" baseline="0" dirty="0" smtClean="0"/>
              <a:t>…</a:t>
            </a:r>
          </a:p>
          <a:p>
            <a:r>
              <a:rPr lang="ko-KR" altLang="en-US" dirty="0" smtClean="0"/>
              <a:t>선형의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차의 상관관계가 있다고 가정하고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그 선</a:t>
            </a:r>
            <a:r>
              <a:rPr lang="ko-KR" altLang="en-US" baseline="0" dirty="0" smtClean="0"/>
              <a:t> 내의 점으로 해당하는 값을 추정하는 것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intercept</a:t>
            </a:r>
            <a:r>
              <a:rPr lang="ko-KR" altLang="en-US" baseline="0" dirty="0" smtClean="0"/>
              <a:t>는 보통 아까 언급한 전기 사용의 </a:t>
            </a:r>
            <a:r>
              <a:rPr lang="en-US" altLang="ko-KR" baseline="0" dirty="0" smtClean="0"/>
              <a:t>baseline </a:t>
            </a:r>
            <a:r>
              <a:rPr lang="ko-KR" altLang="en-US" baseline="0" dirty="0" smtClean="0"/>
              <a:t>같은 값을 </a:t>
            </a:r>
            <a:r>
              <a:rPr lang="en-US" altLang="ko-KR" baseline="0" dirty="0" smtClean="0"/>
              <a:t>offset </a:t>
            </a:r>
            <a:r>
              <a:rPr lang="ko-KR" altLang="en-US" baseline="0" dirty="0" smtClean="0"/>
              <a:t>으로 주는 것이다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goodness of fit – </a:t>
            </a:r>
            <a:r>
              <a:rPr lang="ko-KR" altLang="en-US" baseline="0" dirty="0" smtClean="0"/>
              <a:t>적합성</a:t>
            </a:r>
            <a:r>
              <a:rPr lang="en-US" altLang="ko-KR" baseline="0" dirty="0" smtClean="0"/>
              <a:t> 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fitting</a:t>
            </a:r>
            <a:r>
              <a:rPr lang="ko-KR" altLang="en-US" baseline="0" dirty="0" smtClean="0"/>
              <a:t>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얼마나 굿인지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1 </a:t>
            </a:r>
            <a:r>
              <a:rPr lang="ko-KR" altLang="en-US" baseline="0" dirty="0" smtClean="0"/>
              <a:t>마이너스 평균값과의 편차를 제곱해서 </a:t>
            </a:r>
            <a:r>
              <a:rPr lang="ko-KR" altLang="en-US" baseline="0" dirty="0" err="1" smtClean="0"/>
              <a:t>더한것</a:t>
            </a:r>
            <a:r>
              <a:rPr lang="ko-KR" altLang="en-US" baseline="0" dirty="0" smtClean="0"/>
              <a:t> 분의 </a:t>
            </a:r>
            <a:r>
              <a:rPr lang="ko-KR" altLang="en-US" baseline="0" dirty="0" err="1" smtClean="0"/>
              <a:t>예측값과의</a:t>
            </a:r>
            <a:r>
              <a:rPr lang="ko-KR" altLang="en-US" baseline="0" dirty="0" smtClean="0"/>
              <a:t> 편차를 제곱해서 더한 것</a:t>
            </a:r>
            <a:endParaRPr lang="en-US" altLang="ko-KR" baseline="0" dirty="0" smtClean="0"/>
          </a:p>
          <a:p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일 수록 좋다 </a:t>
            </a:r>
            <a:r>
              <a:rPr lang="en-US" altLang="ko-KR" baseline="0" dirty="0" smtClean="0"/>
              <a:t>-&gt; (</a:t>
            </a:r>
            <a:r>
              <a:rPr lang="ko-KR" altLang="en-US" baseline="0" dirty="0" smtClean="0"/>
              <a:t>분모는 클수록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 분자는 작을 수록 좋다</a:t>
            </a:r>
            <a:r>
              <a:rPr lang="en-US" altLang="ko-KR" baseline="0" dirty="0" smtClean="0"/>
              <a:t>???????</a:t>
            </a:r>
          </a:p>
          <a:p>
            <a:r>
              <a:rPr lang="en-US" altLang="ko-KR" baseline="0" dirty="0" smtClean="0"/>
              <a:t>-&gt; </a:t>
            </a:r>
            <a:r>
              <a:rPr lang="ko-KR" altLang="en-US" baseline="0" dirty="0" smtClean="0"/>
              <a:t>실제 값이랑 </a:t>
            </a:r>
            <a:r>
              <a:rPr lang="en-US" altLang="ko-KR" baseline="0" dirty="0" smtClean="0"/>
              <a:t>(mean</a:t>
            </a:r>
            <a:r>
              <a:rPr lang="ko-KR" altLang="en-US" baseline="0" dirty="0" smtClean="0"/>
              <a:t> 값이랑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많이 차이가 나더라도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예측값이랑</a:t>
            </a:r>
            <a:r>
              <a:rPr lang="ko-KR" altLang="en-US" baseline="0" dirty="0" smtClean="0"/>
              <a:t> 많이 차이가 </a:t>
            </a:r>
            <a:r>
              <a:rPr lang="ko-KR" altLang="en-US" baseline="0" dirty="0" err="1" smtClean="0"/>
              <a:t>안나면</a:t>
            </a:r>
            <a:r>
              <a:rPr lang="ko-KR" altLang="en-US" baseline="0" dirty="0" smtClean="0"/>
              <a:t> 스코어가 더 높다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3034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K-means clustering </a:t>
            </a:r>
            <a:r>
              <a:rPr lang="ko-KR" altLang="en-US" baseline="0" dirty="0" smtClean="0"/>
              <a:t>설명하고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dirty="0" err="1" smtClean="0"/>
              <a:t>accupancy</a:t>
            </a:r>
            <a:r>
              <a:rPr lang="en-US" altLang="ko-KR" dirty="0" smtClean="0"/>
              <a:t> aware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클러스터링이니까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앞의 식들에서 </a:t>
            </a:r>
            <a:r>
              <a:rPr lang="en-US" altLang="ko-KR" baseline="0" dirty="0" smtClean="0"/>
              <a:t>x</a:t>
            </a:r>
            <a:r>
              <a:rPr lang="ko-KR" altLang="en-US" baseline="0" dirty="0" smtClean="0"/>
              <a:t>값을 알고 있고</a:t>
            </a:r>
            <a:r>
              <a:rPr lang="en-US" altLang="ko-KR" baseline="0" dirty="0" smtClean="0"/>
              <a:t>, z</a:t>
            </a:r>
            <a:r>
              <a:rPr lang="ko-KR" altLang="en-US" baseline="0" dirty="0" smtClean="0"/>
              <a:t>값도 수집한 </a:t>
            </a:r>
            <a:r>
              <a:rPr lang="en-US" altLang="ko-KR" baseline="0" dirty="0" smtClean="0"/>
              <a:t>dataset</a:t>
            </a:r>
            <a:r>
              <a:rPr lang="ko-KR" altLang="en-US" baseline="0" dirty="0" smtClean="0"/>
              <a:t>에서 알 수 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dirty="0" smtClean="0"/>
              <a:t>linear regression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통해 선형으로 </a:t>
            </a:r>
            <a:r>
              <a:rPr lang="en-US" altLang="ko-KR" dirty="0" smtClean="0"/>
              <a:t>fitting</a:t>
            </a:r>
            <a:r>
              <a:rPr lang="ko-KR" altLang="en-US" dirty="0" smtClean="0"/>
              <a:t>시킨 </a:t>
            </a:r>
            <a:r>
              <a:rPr lang="en-US" altLang="ko-KR" dirty="0" smtClean="0"/>
              <a:t>a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c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값을 </a:t>
            </a:r>
            <a:r>
              <a:rPr lang="en-US" altLang="ko-KR" baseline="0" dirty="0" smtClean="0"/>
              <a:t>k-means clustering</a:t>
            </a:r>
            <a:r>
              <a:rPr lang="ko-KR" altLang="en-US" baseline="0" dirty="0" smtClean="0"/>
              <a:t>으로 </a:t>
            </a:r>
            <a:r>
              <a:rPr lang="en-US" altLang="ko-KR" baseline="0" dirty="0" smtClean="0"/>
              <a:t>figure 7</a:t>
            </a:r>
            <a:r>
              <a:rPr lang="ko-KR" altLang="en-US" baseline="0" dirty="0" smtClean="0"/>
              <a:t>처럼 나눌 수 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7063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occupancy </a:t>
            </a:r>
            <a:r>
              <a:rPr lang="en-US" altLang="ko-KR" b="0" baseline="0" dirty="0" smtClean="0"/>
              <a:t>aware clustering</a:t>
            </a:r>
            <a:r>
              <a:rPr lang="ko-KR" altLang="en-US" b="0" baseline="0" dirty="0" smtClean="0"/>
              <a:t>으로 </a:t>
            </a:r>
            <a:r>
              <a:rPr lang="ko-KR" altLang="en-US" baseline="0" dirty="0" err="1" smtClean="0"/>
              <a:t>클러스터링</a:t>
            </a:r>
            <a:r>
              <a:rPr lang="ko-KR" altLang="en-US" baseline="0" dirty="0" smtClean="0"/>
              <a:t> 결과이다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앞에 </a:t>
            </a:r>
            <a:r>
              <a:rPr lang="en-US" altLang="ko-KR" baseline="0" dirty="0" smtClean="0"/>
              <a:t>occupancy agnostic</a:t>
            </a:r>
            <a:r>
              <a:rPr lang="ko-KR" altLang="en-US" baseline="0" dirty="0" smtClean="0"/>
              <a:t>에서 </a:t>
            </a:r>
            <a:r>
              <a:rPr lang="ko-KR" altLang="en-US" baseline="0" dirty="0" err="1" smtClean="0"/>
              <a:t>클러스터링한</a:t>
            </a:r>
            <a:r>
              <a:rPr lang="ko-KR" altLang="en-US" baseline="0" dirty="0" smtClean="0"/>
              <a:t> 결과와 아주 다르다고 한다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얼핏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보면 </a:t>
            </a:r>
            <a:r>
              <a:rPr lang="en-US" altLang="ko-KR" baseline="0" dirty="0" smtClean="0"/>
              <a:t>occupancy </a:t>
            </a:r>
            <a:r>
              <a:rPr lang="en-US" altLang="ko-KR" b="0" baseline="0" dirty="0" smtClean="0"/>
              <a:t>aware clustering</a:t>
            </a:r>
            <a:r>
              <a:rPr lang="ko-KR" altLang="en-US" b="0" baseline="0" dirty="0" smtClean="0"/>
              <a:t>을 한다는 자체가 </a:t>
            </a:r>
            <a:r>
              <a:rPr lang="en-US" altLang="ko-KR" b="0" baseline="0" dirty="0" smtClean="0"/>
              <a:t>non-intrusive </a:t>
            </a:r>
            <a:r>
              <a:rPr lang="ko-KR" altLang="en-US" b="0" baseline="0" dirty="0" smtClean="0"/>
              <a:t>가</a:t>
            </a:r>
            <a:r>
              <a:rPr lang="en-US" altLang="ko-KR" b="0" baseline="0" dirty="0" smtClean="0"/>
              <a:t> </a:t>
            </a:r>
            <a:r>
              <a:rPr lang="ko-KR" altLang="en-US" b="0" baseline="0" dirty="0" smtClean="0"/>
              <a:t>아니라는 느낌이 들 수 있다</a:t>
            </a:r>
            <a:r>
              <a:rPr lang="en-US" altLang="ko-KR" b="0" baseline="0" dirty="0" smtClean="0"/>
              <a:t>.</a:t>
            </a:r>
          </a:p>
          <a:p>
            <a:r>
              <a:rPr lang="ko-KR" altLang="en-US" b="0" baseline="0" dirty="0" smtClean="0"/>
              <a:t>있는 정보로만 </a:t>
            </a:r>
            <a:r>
              <a:rPr lang="en-US" altLang="ko-KR" b="0" baseline="0" dirty="0" smtClean="0"/>
              <a:t>estimation </a:t>
            </a:r>
            <a:r>
              <a:rPr lang="ko-KR" altLang="en-US" b="0" baseline="0" dirty="0" smtClean="0"/>
              <a:t>을 할 수 있을 줄 알았는데</a:t>
            </a:r>
            <a:r>
              <a:rPr lang="en-US" altLang="ko-KR" b="0" baseline="0" dirty="0" smtClean="0"/>
              <a:t>, </a:t>
            </a:r>
            <a:r>
              <a:rPr lang="ko-KR" altLang="en-US" b="0" baseline="0" dirty="0" smtClean="0"/>
              <a:t>실제 값을 알고 있어야 한다니</a:t>
            </a:r>
            <a:r>
              <a:rPr lang="en-US" altLang="ko-KR" b="0" baseline="0" dirty="0" smtClean="0"/>
              <a:t>?!</a:t>
            </a:r>
          </a:p>
          <a:p>
            <a:endParaRPr lang="en-US" altLang="ko-KR" baseline="0" dirty="0" smtClean="0"/>
          </a:p>
          <a:p>
            <a:pPr defTabSz="906993">
              <a:defRPr/>
            </a:pPr>
            <a:r>
              <a:rPr lang="en-US" altLang="ko-KR" baseline="0" dirty="0" smtClean="0"/>
              <a:t>occupancy aware </a:t>
            </a:r>
            <a:r>
              <a:rPr lang="ko-KR" altLang="en-US" baseline="0" dirty="0" smtClean="0"/>
              <a:t>는 실제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값을 미리 알아야 하긴 하지만</a:t>
            </a:r>
            <a:r>
              <a:rPr lang="en-US" altLang="ko-KR" baseline="0" dirty="0" smtClean="0"/>
              <a:t>, </a:t>
            </a:r>
            <a:r>
              <a:rPr lang="ko-KR" altLang="en-US" b="1" baseline="0" dirty="0" smtClean="0"/>
              <a:t>사전에 약간의 정보만 있으면</a:t>
            </a:r>
            <a:r>
              <a:rPr lang="en-US" altLang="ko-KR" b="1" baseline="0" dirty="0" smtClean="0"/>
              <a:t> </a:t>
            </a:r>
            <a:r>
              <a:rPr lang="ko-KR" altLang="en-US" baseline="0" dirty="0" smtClean="0"/>
              <a:t>비교적 정확한 </a:t>
            </a:r>
            <a:r>
              <a:rPr lang="ko-KR" altLang="en-US" baseline="0" dirty="0" err="1" smtClean="0"/>
              <a:t>클러스터링을</a:t>
            </a:r>
            <a:r>
              <a:rPr lang="ko-KR" altLang="en-US" baseline="0" dirty="0" smtClean="0"/>
              <a:t> 할 수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그렇게 얻어낸 비교적 정확한 클러스터들에 대해서 </a:t>
            </a:r>
            <a:r>
              <a:rPr lang="en-US" altLang="ko-KR" baseline="0" dirty="0" smtClean="0"/>
              <a:t>per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cluster estimation</a:t>
            </a:r>
            <a:r>
              <a:rPr lang="ko-KR" altLang="en-US" baseline="0" dirty="0" smtClean="0"/>
              <a:t>을 할 수 있기 때문에 </a:t>
            </a:r>
            <a:endParaRPr lang="en-US" altLang="ko-KR" baseline="0" dirty="0" smtClean="0"/>
          </a:p>
          <a:p>
            <a:pPr defTabSz="906993">
              <a:defRPr/>
            </a:pPr>
            <a:endParaRPr lang="en-US" altLang="ko-KR" baseline="0" dirty="0" smtClean="0"/>
          </a:p>
          <a:p>
            <a:pPr defTabSz="906993">
              <a:defRPr/>
            </a:pPr>
            <a:r>
              <a:rPr lang="ko-KR" altLang="en-US" baseline="0" dirty="0" smtClean="0"/>
              <a:t>각각의 빌딩에 </a:t>
            </a:r>
            <a:r>
              <a:rPr lang="en-US" altLang="ko-KR" baseline="0" dirty="0" smtClean="0"/>
              <a:t>estimation</a:t>
            </a:r>
            <a:r>
              <a:rPr lang="ko-KR" altLang="en-US" baseline="0" dirty="0" smtClean="0"/>
              <a:t>을 하는 것보다 훨씬 적은 사전 정보로도 비교적 정확한 </a:t>
            </a:r>
            <a:r>
              <a:rPr lang="en-US" altLang="ko-KR" baseline="0" dirty="0" smtClean="0"/>
              <a:t>occupancy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estimation</a:t>
            </a:r>
            <a:r>
              <a:rPr lang="ko-KR" altLang="en-US" baseline="0" dirty="0" smtClean="0"/>
              <a:t>을 할 수 있다고 주장한다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533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이제 </a:t>
            </a:r>
            <a:r>
              <a:rPr lang="en-US" altLang="ko-KR" dirty="0" smtClean="0"/>
              <a:t>per</a:t>
            </a:r>
            <a:r>
              <a:rPr lang="ko-KR" altLang="en-US" dirty="0" smtClean="0"/>
              <a:t> </a:t>
            </a:r>
            <a:r>
              <a:rPr lang="en-US" altLang="ko-KR" dirty="0" smtClean="0"/>
              <a:t>cluster</a:t>
            </a:r>
            <a:r>
              <a:rPr lang="en-US" altLang="ko-KR" baseline="0" dirty="0" smtClean="0"/>
              <a:t> estimation</a:t>
            </a:r>
            <a:r>
              <a:rPr lang="ko-KR" altLang="en-US" baseline="0" dirty="0" smtClean="0"/>
              <a:t>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하기 위해서 </a:t>
            </a:r>
            <a:r>
              <a:rPr lang="ko-KR" altLang="en-US" dirty="0" smtClean="0"/>
              <a:t>클러스터마다</a:t>
            </a:r>
            <a:r>
              <a:rPr lang="en-US" altLang="ko-KR" dirty="0" smtClean="0"/>
              <a:t> prediction</a:t>
            </a:r>
            <a:r>
              <a:rPr lang="ko-KR" altLang="en-US" dirty="0" smtClean="0"/>
              <a:t> </a:t>
            </a:r>
            <a:r>
              <a:rPr lang="en-US" altLang="ko-KR" dirty="0" smtClean="0"/>
              <a:t>model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training </a:t>
            </a:r>
            <a:r>
              <a:rPr lang="ko-KR" altLang="en-US" dirty="0" smtClean="0"/>
              <a:t>할 수 있게 되었다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그럼 이제 </a:t>
            </a:r>
            <a:r>
              <a:rPr lang="ko-KR" altLang="en-US" dirty="0" err="1" smtClean="0"/>
              <a:t>클러스터링</a:t>
            </a:r>
            <a:r>
              <a:rPr lang="ko-KR" altLang="en-US" dirty="0" smtClean="0"/>
              <a:t> 다음으로 </a:t>
            </a:r>
            <a:r>
              <a:rPr lang="en-US" altLang="ko-KR" dirty="0" smtClean="0"/>
              <a:t>fusion</a:t>
            </a:r>
            <a:r>
              <a:rPr lang="ko-KR" altLang="en-US" dirty="0" smtClean="0"/>
              <a:t>부분에 대해서 알아보겠습니다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피쳐레벨퓨전을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얼리퓨전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디시전레벨퓨전을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레이트퓨전이라고도</a:t>
            </a:r>
            <a:r>
              <a:rPr lang="ko-KR" altLang="en-US" dirty="0" smtClean="0"/>
              <a:t> 부릅니다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5768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/>
              <a:t>얼리퓨전은</a:t>
            </a:r>
            <a:r>
              <a:rPr lang="ko-KR" altLang="en-US" dirty="0" smtClean="0"/>
              <a:t> 러닝을 하기 전에 데이터를 조합해야 하는데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어떤 건물은 전기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미터기만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어떤 건물은 워터 미터기만 있고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이러면 조합하여 러닝을 하는 의미가 없어진다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레이트퓨전은</a:t>
            </a:r>
            <a:r>
              <a:rPr lang="ko-KR" altLang="en-US" baseline="0" dirty="0" smtClean="0"/>
              <a:t> 각각의 데이터에 대해 </a:t>
            </a:r>
            <a:r>
              <a:rPr lang="ko-KR" altLang="en-US" baseline="0" dirty="0" err="1" smtClean="0"/>
              <a:t>유니모달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estimation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모델을 각각 생성하고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유니모달</a:t>
            </a:r>
            <a:r>
              <a:rPr lang="ko-KR" altLang="en-US" baseline="0" dirty="0" smtClean="0"/>
              <a:t> 모델들을 합쳐서 </a:t>
            </a:r>
            <a:r>
              <a:rPr lang="ko-KR" altLang="en-US" baseline="0" dirty="0" err="1" smtClean="0"/>
              <a:t>파이널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디시전</a:t>
            </a:r>
            <a:r>
              <a:rPr lang="ko-KR" altLang="en-US" baseline="0" dirty="0" smtClean="0"/>
              <a:t> 모델을 생성한다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이런 경우 </a:t>
            </a:r>
            <a:r>
              <a:rPr lang="ko-KR" altLang="en-US" dirty="0" smtClean="0"/>
              <a:t>어떤 건물은 전기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미터기만 있고</a:t>
            </a:r>
            <a:r>
              <a:rPr lang="en-US" altLang="ko-KR" baseline="0" dirty="0" smtClean="0"/>
              <a:t>, unimodal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estimation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모델을 통해 </a:t>
            </a:r>
            <a:r>
              <a:rPr lang="en-US" altLang="ko-KR" baseline="0" dirty="0" err="1" smtClean="0"/>
              <a:t>trainin</a:t>
            </a:r>
            <a:r>
              <a:rPr lang="ko-KR" altLang="en-US" baseline="0" dirty="0" smtClean="0"/>
              <a:t>되고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파이널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디시전에서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디시전에</a:t>
            </a:r>
            <a:r>
              <a:rPr lang="ko-KR" altLang="en-US" baseline="0" dirty="0" smtClean="0"/>
              <a:t> 물 관련 사항이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반영되지 않을 뿐이지</a:t>
            </a:r>
            <a:r>
              <a:rPr lang="en-US" altLang="ko-KR" baseline="0" dirty="0" smtClean="0"/>
              <a:t>, decision</a:t>
            </a:r>
            <a:r>
              <a:rPr lang="ko-KR" altLang="en-US" baseline="0" dirty="0" smtClean="0"/>
              <a:t>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아무런 문제가 없다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695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6611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Figure 8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보여주면서 설명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앞앞</a:t>
            </a:r>
            <a:r>
              <a:rPr lang="ko-KR" altLang="en-US" dirty="0" smtClean="0"/>
              <a:t> 페이지 가 보면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여러 개의 </a:t>
            </a:r>
            <a:r>
              <a:rPr lang="en-US" altLang="ko-KR" dirty="0" err="1" smtClean="0"/>
              <a:t>unimodal</a:t>
            </a:r>
            <a:r>
              <a:rPr lang="ko-KR" altLang="en-US" dirty="0" smtClean="0"/>
              <a:t> 러닝</a:t>
            </a:r>
            <a:r>
              <a:rPr lang="en-US" altLang="ko-KR" dirty="0" smtClean="0"/>
              <a:t> </a:t>
            </a:r>
            <a:r>
              <a:rPr lang="ko-KR" altLang="en-US" dirty="0" smtClean="0"/>
              <a:t>모델이 있어야 </a:t>
            </a:r>
            <a:r>
              <a:rPr lang="en-US" altLang="ko-KR" dirty="0" smtClean="0"/>
              <a:t>late</a:t>
            </a:r>
            <a:r>
              <a:rPr lang="en-US" altLang="ko-KR" baseline="0" dirty="0" smtClean="0"/>
              <a:t> fusion</a:t>
            </a:r>
            <a:r>
              <a:rPr lang="ko-KR" altLang="en-US" baseline="0" dirty="0" smtClean="0"/>
              <a:t>이 의미가 있는데</a:t>
            </a:r>
            <a:r>
              <a:rPr lang="en-US" altLang="ko-KR" baseline="0" dirty="0" smtClean="0"/>
              <a:t>, M1</a:t>
            </a:r>
            <a:r>
              <a:rPr lang="ko-KR" altLang="en-US" baseline="0" dirty="0" smtClean="0"/>
              <a:t>같은 경우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클러스터링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결과가 </a:t>
            </a:r>
            <a:r>
              <a:rPr lang="ko-KR" altLang="en-US" baseline="0" dirty="0" smtClean="0"/>
              <a:t>하나이기 때문에 </a:t>
            </a:r>
            <a:r>
              <a:rPr lang="en-US" altLang="ko-KR" baseline="0" dirty="0" smtClean="0"/>
              <a:t>per clustering </a:t>
            </a:r>
            <a:r>
              <a:rPr lang="ko-KR" altLang="en-US" baseline="0" dirty="0" smtClean="0"/>
              <a:t>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한다고 하면 </a:t>
            </a:r>
            <a:r>
              <a:rPr lang="en-US" altLang="ko-KR" baseline="0" dirty="0" smtClean="0"/>
              <a:t>relation</a:t>
            </a:r>
            <a:r>
              <a:rPr lang="ko-KR" altLang="en-US" baseline="0" dirty="0" smtClean="0"/>
              <a:t>이 하나</a:t>
            </a:r>
            <a:r>
              <a:rPr lang="en-US" altLang="ko-KR" baseline="0" dirty="0" smtClean="0"/>
              <a:t>, unimodal </a:t>
            </a:r>
            <a:r>
              <a:rPr lang="ko-KR" altLang="en-US" baseline="0" dirty="0" smtClean="0"/>
              <a:t>러닝 </a:t>
            </a:r>
            <a:r>
              <a:rPr lang="ko-KR" altLang="en-US" baseline="0" dirty="0" smtClean="0"/>
              <a:t>모델이 하나라고 볼 수 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고로 </a:t>
            </a:r>
            <a:r>
              <a:rPr lang="ko-KR" altLang="en-US" baseline="0" dirty="0" err="1" smtClean="0"/>
              <a:t>얼리퓨전이</a:t>
            </a:r>
            <a:r>
              <a:rPr lang="ko-KR" altLang="en-US" baseline="0" dirty="0" smtClean="0"/>
              <a:t> 적합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다른 것들은 </a:t>
            </a:r>
            <a:r>
              <a:rPr lang="ko-KR" altLang="en-US" baseline="0" dirty="0" err="1" smtClean="0"/>
              <a:t>클러스터링의</a:t>
            </a:r>
            <a:r>
              <a:rPr lang="ko-KR" altLang="en-US" baseline="0" dirty="0" smtClean="0"/>
              <a:t> 결과가 여러 개이므로 각각의 </a:t>
            </a:r>
            <a:r>
              <a:rPr lang="en-US" altLang="ko-KR" baseline="0" dirty="0" smtClean="0"/>
              <a:t>relationship</a:t>
            </a:r>
            <a:r>
              <a:rPr lang="ko-KR" altLang="en-US" baseline="0" dirty="0" smtClean="0"/>
              <a:t>이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따로있는</a:t>
            </a:r>
            <a:r>
              <a:rPr lang="ko-KR" altLang="en-US" baseline="0" dirty="0" smtClean="0"/>
              <a:t>  </a:t>
            </a:r>
            <a:r>
              <a:rPr lang="ko-KR" altLang="en-US" baseline="0" dirty="0" err="1" smtClean="0"/>
              <a:t>유니모달</a:t>
            </a:r>
            <a:r>
              <a:rPr lang="ko-KR" altLang="en-US" baseline="0" dirty="0" smtClean="0"/>
              <a:t> 러닝 모델들</a:t>
            </a:r>
            <a:r>
              <a:rPr lang="en-US" altLang="ko-KR" baseline="0" dirty="0" smtClean="0"/>
              <a:t>!!!</a:t>
            </a:r>
            <a:r>
              <a:rPr lang="ko-KR" altLang="en-US" baseline="0" dirty="0" smtClean="0"/>
              <a:t>이라고 할 수 있으므로 </a:t>
            </a:r>
            <a:r>
              <a:rPr lang="ko-KR" altLang="en-US" baseline="0" dirty="0" err="1" smtClean="0"/>
              <a:t>레이트퓨전이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적합하다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레이트퓨전도</a:t>
            </a:r>
            <a:r>
              <a:rPr lang="en-US" altLang="ko-KR" baseline="0" dirty="0" smtClean="0"/>
              <a:t> linear regression</a:t>
            </a:r>
            <a:r>
              <a:rPr lang="ko-KR" altLang="en-US" baseline="0" dirty="0" smtClean="0"/>
              <a:t>을 사용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때는 </a:t>
            </a:r>
            <a:r>
              <a:rPr lang="en-US" altLang="ko-KR" baseline="0" dirty="0" smtClean="0"/>
              <a:t>multi-modal</a:t>
            </a:r>
            <a:r>
              <a:rPr lang="ko-KR" altLang="en-US" baseline="0" dirty="0" smtClean="0"/>
              <a:t>이니까</a:t>
            </a:r>
            <a:r>
              <a:rPr lang="en-US" altLang="ko-KR" baseline="0" dirty="0" smtClean="0"/>
              <a:t>..multi-variable linear regression</a:t>
            </a:r>
            <a:r>
              <a:rPr lang="ko-KR" altLang="en-US" baseline="0" dirty="0" smtClean="0"/>
              <a:t>을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사용</a:t>
            </a:r>
            <a:r>
              <a:rPr lang="en-US" altLang="ko-KR" baseline="0" dirty="0" smtClean="0"/>
              <a:t>..</a:t>
            </a:r>
            <a:r>
              <a:rPr lang="ko-KR" altLang="en-US" baseline="0" dirty="0" smtClean="0"/>
              <a:t>하게</a:t>
            </a:r>
            <a:r>
              <a:rPr lang="en-US" altLang="ko-KR" baseline="0" dirty="0" smtClean="0"/>
              <a:t>..</a:t>
            </a:r>
            <a:r>
              <a:rPr lang="ko-KR" altLang="en-US" baseline="0" dirty="0" smtClean="0"/>
              <a:t>되겠죠</a:t>
            </a:r>
            <a:r>
              <a:rPr lang="en-US" altLang="ko-KR" baseline="0" dirty="0" smtClean="0"/>
              <a:t>..</a:t>
            </a:r>
          </a:p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6859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6993"/>
            <a:r>
              <a:rPr lang="ko-KR" altLang="en-US" dirty="0"/>
              <a:t>아무래도</a:t>
            </a:r>
            <a:r>
              <a:rPr lang="en-US" altLang="ko-KR" dirty="0"/>
              <a:t> M3</a:t>
            </a:r>
            <a:r>
              <a:rPr lang="ko-KR" altLang="en-US" dirty="0"/>
              <a:t>가 </a:t>
            </a:r>
            <a:r>
              <a:rPr lang="en-US" altLang="ko-KR" dirty="0"/>
              <a:t>occupancy aware </a:t>
            </a:r>
            <a:r>
              <a:rPr lang="ko-KR" altLang="en-US" dirty="0" err="1"/>
              <a:t>이다보니</a:t>
            </a:r>
            <a:r>
              <a:rPr lang="ko-KR" altLang="en-US" dirty="0"/>
              <a:t> 성능이 가장 좋다</a:t>
            </a:r>
            <a:r>
              <a:rPr lang="en-US" altLang="ko-KR" dirty="0"/>
              <a:t>. </a:t>
            </a:r>
            <a:r>
              <a:rPr lang="ko-KR" altLang="en-US" dirty="0"/>
              <a:t>데이터 소스 개수에 따라</a:t>
            </a:r>
            <a:r>
              <a:rPr lang="en-US" altLang="ko-KR" dirty="0"/>
              <a:t> </a:t>
            </a:r>
            <a:r>
              <a:rPr lang="ko-KR" altLang="en-US" dirty="0" err="1"/>
              <a:t>에러율이</a:t>
            </a:r>
            <a:r>
              <a:rPr lang="ko-KR" altLang="en-US" dirty="0"/>
              <a:t> </a:t>
            </a:r>
            <a:r>
              <a:rPr lang="en-US" altLang="ko-KR" dirty="0"/>
              <a:t>13.22% </a:t>
            </a:r>
            <a:r>
              <a:rPr lang="ko-KR" altLang="en-US" dirty="0"/>
              <a:t>까지도 떨어진다</a:t>
            </a:r>
            <a:r>
              <a:rPr lang="en-US" altLang="ko-KR" dirty="0"/>
              <a:t>. </a:t>
            </a:r>
          </a:p>
          <a:p>
            <a:pPr defTabSz="906993"/>
            <a:r>
              <a:rPr lang="ko-KR" altLang="en-US" dirty="0"/>
              <a:t>뒤에</a:t>
            </a:r>
            <a:r>
              <a:rPr lang="en-US" altLang="ko-KR" dirty="0"/>
              <a:t> </a:t>
            </a:r>
            <a:r>
              <a:rPr lang="ko-KR" altLang="en-US" dirty="0"/>
              <a:t>언급하겠지만</a:t>
            </a:r>
            <a:r>
              <a:rPr lang="en-US" altLang="ko-KR" dirty="0"/>
              <a:t>, per building model </a:t>
            </a:r>
            <a:r>
              <a:rPr lang="ko-KR" altLang="en-US" dirty="0"/>
              <a:t>로</a:t>
            </a:r>
            <a:r>
              <a:rPr lang="en-US" altLang="ko-KR" dirty="0"/>
              <a:t> </a:t>
            </a:r>
            <a:r>
              <a:rPr lang="ko-KR" altLang="en-US" dirty="0"/>
              <a:t>하나하나 </a:t>
            </a:r>
            <a:r>
              <a:rPr lang="ko-KR" altLang="en-US" dirty="0" err="1"/>
              <a:t>모델링한</a:t>
            </a:r>
            <a:r>
              <a:rPr lang="ko-KR" altLang="en-US" dirty="0"/>
              <a:t> 다음 예측한 결과보다도 </a:t>
            </a:r>
            <a:r>
              <a:rPr lang="ko-KR" altLang="en-US" dirty="0" err="1"/>
              <a:t>에러율이</a:t>
            </a:r>
            <a:r>
              <a:rPr lang="ko-KR" altLang="en-US" dirty="0"/>
              <a:t> 낮다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327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가장</a:t>
            </a:r>
            <a:r>
              <a:rPr lang="en-US" altLang="ko-KR" dirty="0" smtClean="0"/>
              <a:t> </a:t>
            </a:r>
            <a:r>
              <a:rPr lang="ko-KR" altLang="en-US" dirty="0" smtClean="0"/>
              <a:t>성능이 좋았던 </a:t>
            </a:r>
            <a:r>
              <a:rPr lang="en-US" altLang="ko-KR" dirty="0" smtClean="0"/>
              <a:t>M3</a:t>
            </a:r>
            <a:r>
              <a:rPr lang="ko-KR" altLang="en-US" dirty="0" smtClean="0"/>
              <a:t>의 결과를 자세히 들여다 보면 다음과 같다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최고 </a:t>
            </a:r>
            <a:r>
              <a:rPr lang="ko-KR" altLang="en-US" dirty="0" smtClean="0"/>
              <a:t>높은 </a:t>
            </a:r>
            <a:r>
              <a:rPr lang="en-US" altLang="ko-KR" dirty="0" smtClean="0"/>
              <a:t>MAPE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값</a:t>
            </a:r>
            <a:r>
              <a:rPr lang="ko-KR" altLang="en-US" dirty="0" smtClean="0"/>
              <a:t>도 </a:t>
            </a:r>
            <a:r>
              <a:rPr lang="en-US" altLang="ko-KR" dirty="0" smtClean="0"/>
              <a:t>45% </a:t>
            </a:r>
            <a:r>
              <a:rPr lang="ko-KR" altLang="en-US" dirty="0" smtClean="0"/>
              <a:t>이하다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ground truth</a:t>
            </a:r>
            <a:r>
              <a:rPr lang="en-US" altLang="ko-KR" baseline="0" dirty="0" smtClean="0"/>
              <a:t> occupancy, </a:t>
            </a:r>
            <a:r>
              <a:rPr lang="ko-KR" altLang="en-US" baseline="0" dirty="0" smtClean="0"/>
              <a:t>즉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실제 사람 수가 많아질수록 에러가 높다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아무래도 사람이 많아지면 정확하게 짚어내기가 더 </a:t>
            </a:r>
            <a:r>
              <a:rPr lang="ko-KR" altLang="en-US" baseline="0" dirty="0" err="1" smtClean="0"/>
              <a:t>어려울테니까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점은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정규분포로 바꿔보았을 때</a:t>
            </a:r>
            <a:r>
              <a:rPr lang="en-US" altLang="ko-KR" baseline="0" dirty="0" smtClean="0"/>
              <a:t>, 2</a:t>
            </a:r>
            <a:r>
              <a:rPr lang="ko-KR" altLang="en-US" baseline="0" dirty="0" smtClean="0"/>
              <a:t>시그마 넘어가는 값들이래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4692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wifi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하나로</a:t>
            </a:r>
            <a:r>
              <a:rPr lang="en-US" altLang="ko-KR" baseline="0" dirty="0" smtClean="0"/>
              <a:t> </a:t>
            </a:r>
            <a:r>
              <a:rPr lang="en-US" altLang="ko-KR" baseline="0" dirty="0" smtClean="0"/>
              <a:t>estimation</a:t>
            </a:r>
            <a:r>
              <a:rPr lang="ko-KR" altLang="en-US" baseline="0" dirty="0" smtClean="0"/>
              <a:t> </a:t>
            </a:r>
            <a:r>
              <a:rPr lang="ko-KR" altLang="en-US" baseline="0" dirty="0" smtClean="0"/>
              <a:t>하는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것보다 다른 데이터소스를 함께 이용하는 것이 에러를  현저히 </a:t>
            </a:r>
            <a:r>
              <a:rPr lang="ko-KR" altLang="en-US" baseline="0" dirty="0" err="1" smtClean="0"/>
              <a:t>줄인다는것을</a:t>
            </a:r>
            <a:r>
              <a:rPr lang="ko-KR" altLang="en-US" baseline="0" dirty="0" smtClean="0"/>
              <a:t> 확인할 수 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데이터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소스 </a:t>
            </a:r>
            <a:r>
              <a:rPr lang="ko-KR" altLang="en-US" baseline="0" dirty="0" err="1" smtClean="0"/>
              <a:t>세개인</a:t>
            </a:r>
            <a:r>
              <a:rPr lang="ko-KR" altLang="en-US" baseline="0" dirty="0" smtClean="0"/>
              <a:t> 경우 맨 오른쪽 조금만 </a:t>
            </a:r>
            <a:r>
              <a:rPr lang="ko-KR" altLang="en-US" baseline="0" dirty="0" err="1" smtClean="0"/>
              <a:t>에러율이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20</a:t>
            </a:r>
            <a:r>
              <a:rPr lang="ko-KR" altLang="en-US" baseline="0" dirty="0" err="1" smtClean="0"/>
              <a:t>퍼를</a:t>
            </a:r>
            <a:r>
              <a:rPr lang="ko-KR" altLang="en-US" baseline="0" dirty="0" smtClean="0"/>
              <a:t> 넘고 나머지 </a:t>
            </a:r>
            <a:r>
              <a:rPr lang="en-US" altLang="ko-KR" baseline="0" dirty="0" smtClean="0"/>
              <a:t>90% </a:t>
            </a:r>
            <a:r>
              <a:rPr lang="ko-KR" altLang="en-US" baseline="0" dirty="0" smtClean="0"/>
              <a:t>이상이 </a:t>
            </a:r>
            <a:r>
              <a:rPr lang="ko-KR" altLang="en-US" baseline="0" dirty="0" err="1" smtClean="0"/>
              <a:t>에러율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20</a:t>
            </a:r>
            <a:r>
              <a:rPr lang="ko-KR" altLang="en-US" baseline="0" dirty="0" smtClean="0"/>
              <a:t>퍼 이하인 것을 볼 수 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7617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6993">
              <a:defRPr/>
            </a:pPr>
            <a:r>
              <a:rPr lang="ko-KR" altLang="en-US" dirty="0"/>
              <a:t>이 값은 의미가 있는 것이</a:t>
            </a:r>
            <a:r>
              <a:rPr lang="en-US" altLang="ko-KR" dirty="0"/>
              <a:t>, </a:t>
            </a:r>
            <a:r>
              <a:rPr lang="ko-KR" altLang="en-US" dirty="0" err="1"/>
              <a:t>클러스터링을</a:t>
            </a:r>
            <a:r>
              <a:rPr lang="ko-KR" altLang="en-US" dirty="0"/>
              <a:t> 통하지 않고 </a:t>
            </a:r>
            <a:r>
              <a:rPr lang="en-US" altLang="ko-KR" dirty="0"/>
              <a:t>per building estimation </a:t>
            </a:r>
            <a:r>
              <a:rPr lang="ko-KR" altLang="en-US" dirty="0"/>
              <a:t>을 한 결과보다도 </a:t>
            </a:r>
            <a:r>
              <a:rPr lang="ko-KR" altLang="en-US" dirty="0" err="1"/>
              <a:t>에러율이</a:t>
            </a:r>
            <a:r>
              <a:rPr lang="ko-KR" altLang="en-US" dirty="0"/>
              <a:t> 낮다는 것이다</a:t>
            </a:r>
            <a:r>
              <a:rPr lang="en-US" altLang="ko-KR" dirty="0"/>
              <a:t>. </a:t>
            </a:r>
          </a:p>
          <a:p>
            <a:pPr defTabSz="906993">
              <a:defRPr/>
            </a:pPr>
            <a:r>
              <a:rPr lang="ko-KR" altLang="en-US" dirty="0" err="1"/>
              <a:t>클러스터링을</a:t>
            </a:r>
            <a:r>
              <a:rPr lang="ko-KR" altLang="en-US" dirty="0"/>
              <a:t> 통해서 훨씬 더 적은 사전 데이터를 통해 </a:t>
            </a:r>
            <a:r>
              <a:rPr lang="en-US" altLang="ko-KR" dirty="0"/>
              <a:t>estimation</a:t>
            </a:r>
            <a:r>
              <a:rPr lang="ko-KR" altLang="en-US" dirty="0"/>
              <a:t>을 하였음에도 </a:t>
            </a:r>
            <a:r>
              <a:rPr lang="en-US" altLang="ko-KR" dirty="0"/>
              <a:t>3</a:t>
            </a:r>
            <a:r>
              <a:rPr lang="ko-KR" altLang="en-US" dirty="0"/>
              <a:t>개의 데이터를</a:t>
            </a:r>
            <a:r>
              <a:rPr lang="en-US" altLang="ko-KR" dirty="0"/>
              <a:t> </a:t>
            </a:r>
            <a:r>
              <a:rPr lang="ko-KR" altLang="en-US" dirty="0"/>
              <a:t>조합하여 </a:t>
            </a:r>
            <a:r>
              <a:rPr lang="en-US" altLang="ko-KR" dirty="0"/>
              <a:t>multi-modal fusion</a:t>
            </a:r>
            <a:r>
              <a:rPr lang="ko-KR" altLang="en-US" dirty="0"/>
              <a:t>을 통해 </a:t>
            </a:r>
            <a:r>
              <a:rPr lang="en-US" altLang="ko-KR" dirty="0"/>
              <a:t>estimation</a:t>
            </a:r>
            <a:r>
              <a:rPr lang="ko-KR" altLang="en-US" dirty="0"/>
              <a:t>을</a:t>
            </a:r>
            <a:r>
              <a:rPr lang="en-US" altLang="ko-KR" dirty="0"/>
              <a:t> </a:t>
            </a:r>
            <a:r>
              <a:rPr lang="ko-KR" altLang="en-US" dirty="0"/>
              <a:t>하였더니</a:t>
            </a:r>
            <a:r>
              <a:rPr lang="en-US" altLang="ko-KR" dirty="0"/>
              <a:t>, </a:t>
            </a:r>
          </a:p>
          <a:p>
            <a:pPr defTabSz="906993">
              <a:defRPr/>
            </a:pPr>
            <a:r>
              <a:rPr lang="ko-KR" altLang="en-US" dirty="0"/>
              <a:t>건물 하나하나 </a:t>
            </a:r>
            <a:r>
              <a:rPr lang="ko-KR" altLang="en-US" dirty="0" err="1"/>
              <a:t>예측한것보다도</a:t>
            </a:r>
            <a:r>
              <a:rPr lang="ko-KR" altLang="en-US" dirty="0"/>
              <a:t> 좋은 성능을 얻었다는 사실을 확인할 수 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661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 </a:t>
            </a:r>
            <a:r>
              <a:rPr lang="en-US" altLang="ko-KR" dirty="0" smtClean="0"/>
              <a:t>2</a:t>
            </a:r>
            <a:r>
              <a:rPr lang="ko-KR" altLang="en-US" dirty="0" smtClean="0"/>
              <a:t>주라는 값은 </a:t>
            </a:r>
            <a:r>
              <a:rPr lang="en-US" altLang="ko-KR" dirty="0" smtClean="0"/>
              <a:t>- </a:t>
            </a:r>
            <a:r>
              <a:rPr lang="ko-KR" altLang="en-US" dirty="0" smtClean="0"/>
              <a:t>계절 변화나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명절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방학 등</a:t>
            </a:r>
            <a:r>
              <a:rPr lang="ko-KR" altLang="en-US" baseline="0" dirty="0" smtClean="0"/>
              <a:t> 일반적이지 않은 패턴에 대해서는 고려하지 않은 값이다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7814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2030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저의 </a:t>
            </a:r>
            <a:r>
              <a:rPr lang="ko-KR" altLang="en-US" dirty="0" err="1" smtClean="0"/>
              <a:t>크리틱을</a:t>
            </a:r>
            <a:r>
              <a:rPr lang="ko-KR" altLang="en-US" dirty="0" smtClean="0"/>
              <a:t> 말하자면</a:t>
            </a:r>
            <a:r>
              <a:rPr lang="en-US" altLang="ko-KR" dirty="0" smtClean="0"/>
              <a:t>…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점점</a:t>
            </a:r>
            <a:r>
              <a:rPr lang="en-US" altLang="ko-KR" dirty="0" smtClean="0"/>
              <a:t> wired connection</a:t>
            </a:r>
            <a:r>
              <a:rPr lang="ko-KR" altLang="en-US" dirty="0" smtClean="0"/>
              <a:t>보다 </a:t>
            </a:r>
            <a:r>
              <a:rPr lang="en-US" altLang="ko-KR" dirty="0" smtClean="0"/>
              <a:t>wireless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connection</a:t>
            </a:r>
            <a:r>
              <a:rPr lang="ko-KR" altLang="en-US" baseline="0" dirty="0" smtClean="0"/>
              <a:t>이 많아질 것이므로 </a:t>
            </a:r>
            <a:r>
              <a:rPr lang="ko-KR" altLang="en-US" baseline="0" dirty="0" err="1" smtClean="0"/>
              <a:t>의미있는</a:t>
            </a:r>
            <a:r>
              <a:rPr lang="ko-KR" altLang="en-US" baseline="0" dirty="0" smtClean="0"/>
              <a:t> 시도라도 본다</a:t>
            </a:r>
            <a:r>
              <a:rPr lang="en-US" altLang="ko-KR" baseline="0" dirty="0" smtClean="0"/>
              <a:t>!!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한계라고 볼 수 있는 점 중에는 </a:t>
            </a:r>
            <a:r>
              <a:rPr lang="ko-KR" altLang="en-US" baseline="0" dirty="0" err="1" smtClean="0"/>
              <a:t>퓨처웍에서</a:t>
            </a:r>
            <a:r>
              <a:rPr lang="ko-KR" altLang="en-US" baseline="0" dirty="0" smtClean="0"/>
              <a:t> 나온 것처럼 </a:t>
            </a:r>
            <a:r>
              <a:rPr lang="en-US" altLang="ko-KR" baseline="0" dirty="0" smtClean="0"/>
              <a:t>non-linear approach</a:t>
            </a:r>
            <a:r>
              <a:rPr lang="ko-KR" altLang="en-US" baseline="0" dirty="0" smtClean="0"/>
              <a:t>를 고려하지 않았다는 점</a:t>
            </a:r>
            <a:r>
              <a:rPr lang="en-US" altLang="ko-KR" baseline="0" dirty="0" smtClean="0"/>
              <a:t>..</a:t>
            </a:r>
            <a:r>
              <a:rPr lang="ko-KR" altLang="en-US" baseline="0" dirty="0" smtClean="0"/>
              <a:t>현실은 </a:t>
            </a:r>
            <a:r>
              <a:rPr lang="ko-KR" altLang="en-US" baseline="0" dirty="0" err="1" smtClean="0"/>
              <a:t>난리니어에</a:t>
            </a:r>
            <a:r>
              <a:rPr lang="ko-KR" altLang="en-US" baseline="0" dirty="0" smtClean="0"/>
              <a:t> 더 </a:t>
            </a:r>
            <a:r>
              <a:rPr lang="ko-KR" altLang="en-US" baseline="0" dirty="0" err="1" smtClean="0"/>
              <a:t>가까울테니까</a:t>
            </a:r>
            <a:r>
              <a:rPr lang="en-US" altLang="ko-KR" baseline="0" dirty="0" smtClean="0"/>
              <a:t>…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non-intrusive</a:t>
            </a:r>
            <a:r>
              <a:rPr lang="ko-KR" altLang="en-US" baseline="0" dirty="0" smtClean="0"/>
              <a:t>가 아니다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그래서 </a:t>
            </a:r>
            <a:r>
              <a:rPr lang="en-US" altLang="ko-KR" baseline="0" dirty="0" smtClean="0"/>
              <a:t>M3</a:t>
            </a:r>
            <a:r>
              <a:rPr lang="ko-KR" altLang="en-US" baseline="0" dirty="0" smtClean="0"/>
              <a:t>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가장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성능이 좋았지만</a:t>
            </a:r>
            <a:r>
              <a:rPr lang="en-US" altLang="ko-KR" baseline="0" dirty="0" smtClean="0"/>
              <a:t>, M2</a:t>
            </a:r>
            <a:r>
              <a:rPr lang="ko-KR" altLang="en-US" baseline="0" dirty="0" smtClean="0"/>
              <a:t>가 현실적인 타협안이 될 수 있을 거라고 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하지만 그러면 결국 </a:t>
            </a:r>
            <a:r>
              <a:rPr lang="ko-KR" altLang="en-US" baseline="0" dirty="0" err="1" smtClean="0"/>
              <a:t>에러율이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20% </a:t>
            </a:r>
            <a:r>
              <a:rPr lang="ko-KR" altLang="en-US" baseline="0" dirty="0" smtClean="0"/>
              <a:t>이상인 것이나 마찬가지</a:t>
            </a:r>
            <a:r>
              <a:rPr lang="en-US" altLang="ko-KR" baseline="0" dirty="0" smtClean="0"/>
              <a:t>…3 </a:t>
            </a:r>
            <a:r>
              <a:rPr lang="ko-KR" altLang="en-US" baseline="0" dirty="0" smtClean="0"/>
              <a:t>데이터소스일 때</a:t>
            </a:r>
            <a:r>
              <a:rPr lang="en-US" altLang="ko-KR" baseline="0" dirty="0" smtClean="0"/>
              <a:t>, 19.4%</a:t>
            </a:r>
            <a:r>
              <a:rPr lang="ko-KR" altLang="en-US" baseline="0" dirty="0" smtClean="0"/>
              <a:t>인데</a:t>
            </a:r>
            <a:r>
              <a:rPr lang="en-US" altLang="ko-KR" baseline="0" dirty="0" smtClean="0"/>
              <a:t>…</a:t>
            </a:r>
            <a:r>
              <a:rPr lang="ko-KR" altLang="en-US" baseline="0" dirty="0" smtClean="0"/>
              <a:t>항상 </a:t>
            </a:r>
            <a:r>
              <a:rPr lang="en-US" altLang="ko-KR" baseline="0" dirty="0" smtClean="0"/>
              <a:t>3 </a:t>
            </a:r>
            <a:r>
              <a:rPr lang="ko-KR" altLang="en-US" baseline="0" dirty="0" smtClean="0"/>
              <a:t>이상의 데이터 소스가 있다고 단정할 수 없으니</a:t>
            </a:r>
            <a:r>
              <a:rPr lang="en-US" altLang="ko-KR" baseline="0" dirty="0" smtClean="0"/>
              <a:t>..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50602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저의 </a:t>
            </a:r>
            <a:r>
              <a:rPr lang="ko-KR" altLang="en-US" dirty="0" err="1" smtClean="0"/>
              <a:t>크리틱을</a:t>
            </a:r>
            <a:r>
              <a:rPr lang="ko-KR" altLang="en-US" dirty="0" smtClean="0"/>
              <a:t> 말하자면</a:t>
            </a:r>
            <a:r>
              <a:rPr lang="en-US" altLang="ko-KR" dirty="0" smtClean="0"/>
              <a:t>…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점점</a:t>
            </a:r>
            <a:r>
              <a:rPr lang="en-US" altLang="ko-KR" dirty="0" smtClean="0"/>
              <a:t> wired connection</a:t>
            </a:r>
            <a:r>
              <a:rPr lang="ko-KR" altLang="en-US" dirty="0" smtClean="0"/>
              <a:t>보다 </a:t>
            </a:r>
            <a:r>
              <a:rPr lang="en-US" altLang="ko-KR" dirty="0" smtClean="0"/>
              <a:t>wireless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connection</a:t>
            </a:r>
            <a:r>
              <a:rPr lang="ko-KR" altLang="en-US" baseline="0" dirty="0" smtClean="0"/>
              <a:t>이 많아질 것이므로 </a:t>
            </a:r>
            <a:r>
              <a:rPr lang="ko-KR" altLang="en-US" baseline="0" dirty="0" err="1" smtClean="0"/>
              <a:t>의미있는</a:t>
            </a:r>
            <a:r>
              <a:rPr lang="ko-KR" altLang="en-US" baseline="0" dirty="0" smtClean="0"/>
              <a:t> 시도라도 본다</a:t>
            </a:r>
            <a:r>
              <a:rPr lang="en-US" altLang="ko-KR" baseline="0" dirty="0" smtClean="0"/>
              <a:t>!!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한계라고 볼 수 있는 점 중에는 </a:t>
            </a:r>
            <a:r>
              <a:rPr lang="ko-KR" altLang="en-US" baseline="0" dirty="0" err="1" smtClean="0"/>
              <a:t>퓨처웍에서</a:t>
            </a:r>
            <a:r>
              <a:rPr lang="ko-KR" altLang="en-US" baseline="0" dirty="0" smtClean="0"/>
              <a:t> 나온 것처럼 </a:t>
            </a:r>
            <a:r>
              <a:rPr lang="en-US" altLang="ko-KR" baseline="0" dirty="0" smtClean="0"/>
              <a:t>non-linear approach</a:t>
            </a:r>
            <a:r>
              <a:rPr lang="ko-KR" altLang="en-US" baseline="0" dirty="0" smtClean="0"/>
              <a:t>를 고려하지 않았다는 점</a:t>
            </a:r>
            <a:r>
              <a:rPr lang="en-US" altLang="ko-KR" baseline="0" dirty="0" smtClean="0"/>
              <a:t>..</a:t>
            </a:r>
            <a:r>
              <a:rPr lang="ko-KR" altLang="en-US" baseline="0" dirty="0" smtClean="0"/>
              <a:t>현실은 </a:t>
            </a:r>
            <a:r>
              <a:rPr lang="ko-KR" altLang="en-US" baseline="0" dirty="0" err="1" smtClean="0"/>
              <a:t>난리니어에</a:t>
            </a:r>
            <a:r>
              <a:rPr lang="ko-KR" altLang="en-US" baseline="0" dirty="0" smtClean="0"/>
              <a:t> 더 </a:t>
            </a:r>
            <a:r>
              <a:rPr lang="ko-KR" altLang="en-US" baseline="0" dirty="0" err="1" smtClean="0"/>
              <a:t>가까울테니까</a:t>
            </a:r>
            <a:r>
              <a:rPr lang="en-US" altLang="ko-KR" baseline="0" dirty="0" smtClean="0"/>
              <a:t>…</a:t>
            </a:r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Motivation</a:t>
            </a:r>
            <a:r>
              <a:rPr lang="ko-KR" altLang="en-US" baseline="0" dirty="0" smtClean="0"/>
              <a:t>에서 </a:t>
            </a:r>
            <a:r>
              <a:rPr lang="en-US" altLang="ko-KR" baseline="0" dirty="0" err="1" smtClean="0"/>
              <a:t>accupancy</a:t>
            </a:r>
            <a:r>
              <a:rPr lang="en-US" altLang="ko-KR" baseline="0" dirty="0" smtClean="0"/>
              <a:t> counting</a:t>
            </a:r>
            <a:r>
              <a:rPr lang="ko-KR" altLang="en-US" baseline="0" dirty="0" smtClean="0"/>
              <a:t>이 필요한 분야로 </a:t>
            </a:r>
            <a:r>
              <a:rPr lang="en-US" altLang="ko-KR" baseline="0" dirty="0" smtClean="0"/>
              <a:t>smart city application</a:t>
            </a:r>
            <a:r>
              <a:rPr lang="ko-KR" altLang="en-US" baseline="0" dirty="0" smtClean="0"/>
              <a:t>을 들면서</a:t>
            </a:r>
            <a:r>
              <a:rPr lang="en-US" altLang="ko-KR" baseline="0" dirty="0" smtClean="0"/>
              <a:t>, traffic flows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mobility dynamics</a:t>
            </a:r>
            <a:r>
              <a:rPr lang="ko-KR" altLang="en-US" baseline="0" dirty="0" smtClean="0"/>
              <a:t>를 예측해야 할 필요를 예로 들었는데</a:t>
            </a:r>
            <a:r>
              <a:rPr lang="en-US" altLang="ko-KR" baseline="0" dirty="0" smtClean="0"/>
              <a:t>, </a:t>
            </a:r>
          </a:p>
          <a:p>
            <a:r>
              <a:rPr lang="ko-KR" altLang="en-US" baseline="0" dirty="0" smtClean="0"/>
              <a:t>제안한 모델은 패턴과 특징을 잡아서 모델링하고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클러스터링을</a:t>
            </a:r>
            <a:r>
              <a:rPr lang="ko-KR" altLang="en-US" baseline="0" dirty="0" smtClean="0"/>
              <a:t> 통해 특정하고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이런 과정을 거쳐서 최대한 오버헤드를 줄이면서 정확한 예측을 하는 데만 중점을 두었지</a:t>
            </a:r>
            <a:r>
              <a:rPr lang="en-US" altLang="ko-KR" baseline="0" dirty="0" smtClean="0"/>
              <a:t>, </a:t>
            </a:r>
            <a:r>
              <a:rPr lang="en-US" altLang="ko-KR" baseline="0" dirty="0" err="1" smtClean="0"/>
              <a:t>dynami</a:t>
            </a:r>
            <a:r>
              <a:rPr lang="ko-KR" altLang="en-US" baseline="0" dirty="0" smtClean="0"/>
              <a:t>한 상황에 대해서는 고려하지 않아서</a:t>
            </a:r>
            <a:r>
              <a:rPr lang="en-US" altLang="ko-KR" baseline="0" dirty="0" smtClean="0"/>
              <a:t>.. occupancy estimation</a:t>
            </a:r>
            <a:r>
              <a:rPr lang="ko-KR" altLang="en-US" baseline="0" dirty="0" smtClean="0"/>
              <a:t>이 중요하지만</a:t>
            </a:r>
            <a:r>
              <a:rPr lang="en-US" altLang="ko-KR" baseline="0" dirty="0" smtClean="0"/>
              <a:t>.. </a:t>
            </a:r>
            <a:r>
              <a:rPr lang="ko-KR" altLang="en-US" baseline="0" dirty="0" smtClean="0"/>
              <a:t>정작 이 모델을 </a:t>
            </a:r>
            <a:r>
              <a:rPr lang="en-US" altLang="ko-KR" baseline="0" dirty="0" smtClean="0"/>
              <a:t>dynamics</a:t>
            </a:r>
            <a:r>
              <a:rPr lang="ko-KR" altLang="en-US" baseline="0" dirty="0" smtClean="0"/>
              <a:t>를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예측하는 </a:t>
            </a:r>
            <a:r>
              <a:rPr lang="en-US" altLang="ko-KR" baseline="0" dirty="0" smtClean="0"/>
              <a:t>application</a:t>
            </a:r>
            <a:r>
              <a:rPr lang="ko-KR" altLang="en-US" baseline="0" dirty="0" smtClean="0"/>
              <a:t> 에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적용할 수 있을 지는 의문이다</a:t>
            </a:r>
            <a:r>
              <a:rPr lang="en-US" altLang="ko-KR" baseline="0" dirty="0" smtClean="0"/>
              <a:t>.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r>
              <a:rPr lang="en-US" altLang="ko-KR" baseline="0" dirty="0" smtClean="0"/>
              <a:t>non-intrusive</a:t>
            </a:r>
            <a:r>
              <a:rPr lang="ko-KR" altLang="en-US" baseline="0" dirty="0" smtClean="0"/>
              <a:t>가 아니다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당국과 학교의 협조 하에 </a:t>
            </a:r>
            <a:r>
              <a:rPr lang="en-US" altLang="ko-KR" baseline="0" dirty="0" err="1" smtClean="0"/>
              <a:t>anonimize</a:t>
            </a:r>
            <a:r>
              <a:rPr lang="ko-KR" altLang="en-US" baseline="0" dirty="0" smtClean="0"/>
              <a:t>를 하긴 했지만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완전히 </a:t>
            </a:r>
            <a:r>
              <a:rPr lang="en-US" altLang="ko-KR" baseline="0" dirty="0" smtClean="0"/>
              <a:t>non-intrusive</a:t>
            </a:r>
            <a:r>
              <a:rPr lang="ko-KR" altLang="en-US" baseline="0" dirty="0" smtClean="0"/>
              <a:t>라고 볼 수 없다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그래서 </a:t>
            </a:r>
            <a:r>
              <a:rPr lang="en-US" altLang="ko-KR" baseline="0" dirty="0" smtClean="0"/>
              <a:t>M3</a:t>
            </a:r>
            <a:r>
              <a:rPr lang="ko-KR" altLang="en-US" baseline="0" dirty="0" smtClean="0"/>
              <a:t>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가장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성능이 좋았지만</a:t>
            </a:r>
            <a:r>
              <a:rPr lang="en-US" altLang="ko-KR" baseline="0" dirty="0" smtClean="0"/>
              <a:t>, M2</a:t>
            </a:r>
            <a:r>
              <a:rPr lang="ko-KR" altLang="en-US" baseline="0" dirty="0" smtClean="0"/>
              <a:t>가 현실적인 타협안이 될 수 있을 거라고 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altLang="ko-KR" baseline="0" dirty="0" smtClean="0"/>
          </a:p>
          <a:p>
            <a:r>
              <a:rPr lang="ko-KR" altLang="en-US" baseline="0" dirty="0" smtClean="0"/>
              <a:t>하지만 그러면 결국 </a:t>
            </a:r>
            <a:r>
              <a:rPr lang="ko-KR" altLang="en-US" baseline="0" dirty="0" err="1" smtClean="0"/>
              <a:t>에러율이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20% </a:t>
            </a:r>
            <a:r>
              <a:rPr lang="ko-KR" altLang="en-US" baseline="0" dirty="0" smtClean="0"/>
              <a:t>이상인 것이나 마찬가지</a:t>
            </a:r>
            <a:r>
              <a:rPr lang="en-US" altLang="ko-KR" baseline="0" dirty="0" smtClean="0"/>
              <a:t>…3 </a:t>
            </a:r>
            <a:r>
              <a:rPr lang="ko-KR" altLang="en-US" baseline="0" dirty="0" smtClean="0"/>
              <a:t>데이터소스일 때</a:t>
            </a:r>
            <a:r>
              <a:rPr lang="en-US" altLang="ko-KR" baseline="0" dirty="0" smtClean="0"/>
              <a:t>, 19.4%</a:t>
            </a:r>
            <a:r>
              <a:rPr lang="ko-KR" altLang="en-US" baseline="0" dirty="0" smtClean="0"/>
              <a:t>인데</a:t>
            </a:r>
            <a:r>
              <a:rPr lang="en-US" altLang="ko-KR" baseline="0" dirty="0" smtClean="0"/>
              <a:t>…</a:t>
            </a:r>
            <a:r>
              <a:rPr lang="ko-KR" altLang="en-US" baseline="0" dirty="0" smtClean="0"/>
              <a:t>항상 </a:t>
            </a:r>
            <a:r>
              <a:rPr lang="en-US" altLang="ko-KR" baseline="0" dirty="0" smtClean="0"/>
              <a:t>3 </a:t>
            </a:r>
            <a:r>
              <a:rPr lang="ko-KR" altLang="en-US" baseline="0" dirty="0" smtClean="0"/>
              <a:t>이상의 데이터 소스가 있다고 단정할 수 없으니</a:t>
            </a:r>
            <a:r>
              <a:rPr lang="en-US" altLang="ko-KR" baseline="0" dirty="0" smtClean="0"/>
              <a:t>..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8216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09797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7EE89-522F-479C-9CA3-9033FB71C60A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64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4269-3895-4D73-AB19-E2459B7E22A1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047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F9226-3B51-485C-A496-108072EE445A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9458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5FB8F-C900-48AD-90A0-4FCC9444B3DF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01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743-1DE0-41C3-9CE9-E52EB09A9A04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701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F0AC0-1582-4266-8D92-517EF700F502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41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A13F-E98A-4BE7-A84B-09818B5BF535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381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B849F-0CA1-45C9-A299-E1E274F14E97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457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E764-4CEE-48EF-8F7C-C3B2042AB0EE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02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CF607-FD51-4F45-93F7-59C319328B45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744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26D6-92CD-4A60-B5BE-3CA5561151F5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47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FCA00-0786-4692-BE7D-84BC813D6C2B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787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B4282-3F80-4483-A3B2-605FCC20FB20}" type="datetime1">
              <a:rPr lang="ko-KR" altLang="en-US" smtClean="0"/>
              <a:t>2018-09-11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D0B42-86A5-4783-BD0A-A19EC386B6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22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73426" y="1042851"/>
            <a:ext cx="10137913" cy="2387600"/>
          </a:xfrm>
        </p:spPr>
        <p:txBody>
          <a:bodyPr>
            <a:normAutofit/>
          </a:bodyPr>
          <a:lstStyle/>
          <a:p>
            <a:r>
              <a:rPr lang="en-US" altLang="ko-KR" sz="4400" dirty="0" smtClean="0"/>
              <a:t>Non-Intrusive Multi-Modal Estimation of </a:t>
            </a:r>
            <a:r>
              <a:rPr lang="en-US" altLang="ko-KR" sz="4400" dirty="0" smtClean="0"/>
              <a:t>Building </a:t>
            </a:r>
            <a:r>
              <a:rPr lang="en-US" altLang="ko-KR" sz="4400" dirty="0" smtClean="0"/>
              <a:t>Occupancy</a:t>
            </a:r>
            <a:br>
              <a:rPr lang="en-US" altLang="ko-KR" sz="4400" dirty="0" smtClean="0"/>
            </a:br>
            <a:endParaRPr lang="ko-KR" altLang="en-US" sz="2400" b="1" dirty="0"/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523460" y="4132128"/>
            <a:ext cx="11237844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dirty="0" smtClean="0"/>
          </a:p>
          <a:p>
            <a:r>
              <a:rPr lang="en-US" altLang="ko-KR" dirty="0"/>
              <a:t>Das, </a:t>
            </a:r>
            <a:r>
              <a:rPr lang="en-US" altLang="ko-KR" dirty="0" err="1"/>
              <a:t>Aveek</a:t>
            </a:r>
            <a:r>
              <a:rPr lang="en-US" altLang="ko-KR" dirty="0"/>
              <a:t> K., et al.</a:t>
            </a:r>
            <a:endParaRPr lang="en-US" altLang="ko-KR" dirty="0" smtClean="0"/>
          </a:p>
          <a:p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ACM </a:t>
            </a:r>
            <a:r>
              <a:rPr lang="en-US" altLang="ko-KR" dirty="0" err="1" smtClean="0"/>
              <a:t>Sensys</a:t>
            </a:r>
            <a:r>
              <a:rPr lang="en-US" altLang="ko-KR" dirty="0" smtClean="0"/>
              <a:t>, 2017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903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Occupancy Counting - </a:t>
            </a:r>
            <a:r>
              <a:rPr lang="en-US" altLang="ko-KR" sz="2400" dirty="0" smtClean="0"/>
              <a:t>determining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the number of people in a building</a:t>
            </a:r>
            <a:endParaRPr lang="en-US" sz="24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building management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o</a:t>
            </a:r>
            <a:r>
              <a:rPr lang="en-US" sz="1600" dirty="0" smtClean="0"/>
              <a:t>ptimizing energy demand and consumption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HVAC control (Heating Ventilating and Air Conditioning)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building automation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l</a:t>
            </a:r>
            <a:r>
              <a:rPr lang="en-US" sz="1600" dirty="0" smtClean="0"/>
              <a:t>ighting control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building safety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o</a:t>
            </a:r>
            <a:r>
              <a:rPr lang="en-US" sz="1600" dirty="0" smtClean="0"/>
              <a:t>verflow monitoring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smart city application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predicting traffic flows and mobility dynamics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computer networks – energy saving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network load balancing and network resource switching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Building Occupancy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42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Previous Approaches - </a:t>
            </a:r>
            <a:r>
              <a:rPr lang="en-US" sz="2400" dirty="0"/>
              <a:t>L</a:t>
            </a:r>
            <a:r>
              <a:rPr lang="en-US" sz="2400" dirty="0" smtClean="0"/>
              <a:t>imitation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deploying special purpose sensors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CO2 sensors, motion sensors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intrusive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camera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image based counting, short range(specific room) estimation</a:t>
            </a:r>
            <a:endParaRPr lang="en-US" sz="16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privacy risks, user tracking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scalability and building diversity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smart-</a:t>
            </a:r>
            <a:r>
              <a:rPr lang="en-US" altLang="ko-KR" sz="1600" b="1" dirty="0" smtClean="0"/>
              <a:t>city</a:t>
            </a:r>
            <a:r>
              <a:rPr lang="en-US" altLang="ko-KR" sz="1600" dirty="0" smtClean="0"/>
              <a:t> type of application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variety of buildings with </a:t>
            </a:r>
            <a:r>
              <a:rPr lang="en-US" altLang="ko-KR" sz="1600" b="1" dirty="0" smtClean="0"/>
              <a:t>diverse characteristics</a:t>
            </a:r>
            <a:endParaRPr lang="en-US" sz="16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 Estimation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524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New Approach - </a:t>
            </a:r>
            <a:r>
              <a:rPr lang="en-US" sz="2400" dirty="0" smtClean="0"/>
              <a:t>low-cost, non-intrusive, scalable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 only relies on information </a:t>
            </a:r>
            <a:r>
              <a:rPr lang="en-US" sz="2000" b="1" dirty="0" smtClean="0"/>
              <a:t>already available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This </a:t>
            </a:r>
            <a:r>
              <a:rPr lang="en-US" sz="1600" b="1" dirty="0" smtClean="0"/>
              <a:t>eliminates</a:t>
            </a:r>
            <a:r>
              <a:rPr lang="en-US" sz="1600" dirty="0" smtClean="0"/>
              <a:t> the need of </a:t>
            </a:r>
            <a:r>
              <a:rPr lang="en-US" sz="1600" b="1" dirty="0" smtClean="0"/>
              <a:t>deploying dedicated sensor</a:t>
            </a:r>
            <a:r>
              <a:rPr lang="en-US" sz="1600" dirty="0" smtClean="0"/>
              <a:t> infrastructure for occupancy counting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electrical </a:t>
            </a:r>
            <a:r>
              <a:rPr lang="en-US" sz="1600" b="1" dirty="0" smtClean="0"/>
              <a:t>energy demand</a:t>
            </a:r>
            <a:r>
              <a:rPr lang="en-US" sz="1600" dirty="0" smtClean="0"/>
              <a:t>, </a:t>
            </a:r>
            <a:r>
              <a:rPr lang="en-US" sz="1600" b="1" dirty="0" smtClean="0"/>
              <a:t>water</a:t>
            </a:r>
            <a:r>
              <a:rPr lang="en-US" sz="1600" dirty="0" smtClean="0"/>
              <a:t> consumption, number of wireless(</a:t>
            </a:r>
            <a:r>
              <a:rPr lang="en-US" sz="1600" b="1" dirty="0" err="1" smtClean="0"/>
              <a:t>WiFi</a:t>
            </a:r>
            <a:r>
              <a:rPr lang="en-US" sz="1600" dirty="0" smtClean="0"/>
              <a:t>) network connected devices.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scalable, multimodal, machine learning based occupancy counting framework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protecting occupants’ </a:t>
            </a:r>
            <a:r>
              <a:rPr lang="en-US" sz="1600" b="1" dirty="0" smtClean="0"/>
              <a:t>privacy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highly accurate occupancy counting </a:t>
            </a:r>
            <a:r>
              <a:rPr lang="en-US" sz="1600" b="1" dirty="0" smtClean="0"/>
              <a:t>with limited training overheads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 Estimation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74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New Approach - </a:t>
            </a:r>
            <a:r>
              <a:rPr lang="en-US" sz="2400" dirty="0" smtClean="0"/>
              <a:t>Challenges</a:t>
            </a: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Feasibility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Water consumption also provide very coarse granularity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Electricity demand is dependent on </a:t>
            </a:r>
            <a:r>
              <a:rPr lang="en-US" altLang="ko-KR" sz="1600" b="1" dirty="0"/>
              <a:t>other factors </a:t>
            </a:r>
            <a:r>
              <a:rPr lang="en-US" altLang="ko-KR" sz="1600" dirty="0"/>
              <a:t>like HVAC changes due to weather</a:t>
            </a:r>
            <a:r>
              <a:rPr lang="en-US" altLang="ko-KR" sz="1600" dirty="0" smtClean="0"/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More and more users are carrying </a:t>
            </a:r>
            <a:r>
              <a:rPr lang="en-US" sz="1600" b="1" dirty="0" smtClean="0"/>
              <a:t>more than one</a:t>
            </a:r>
            <a:r>
              <a:rPr lang="en-US" sz="1600" dirty="0" smtClean="0"/>
              <a:t> smart device.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The number of devices carried by a user is dependent </a:t>
            </a:r>
            <a:r>
              <a:rPr lang="en-US" sz="1600" b="1" dirty="0" smtClean="0"/>
              <a:t>on context.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Scalability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It scales poorly when considering </a:t>
            </a:r>
            <a:r>
              <a:rPr lang="en-US" sz="1600" b="1" dirty="0" smtClean="0"/>
              <a:t>a large set of buildings in smart city </a:t>
            </a:r>
            <a:r>
              <a:rPr lang="en-US" sz="1600" dirty="0" smtClean="0"/>
              <a:t>type applications</a:t>
            </a:r>
            <a:endParaRPr lang="en-US" sz="1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New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780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New Approach -</a:t>
            </a:r>
            <a:r>
              <a:rPr lang="en-US" altLang="ko-KR" sz="2400" b="1" dirty="0" smtClean="0"/>
              <a:t> </a:t>
            </a:r>
            <a:r>
              <a:rPr lang="en-US" altLang="ko-KR" sz="2400" dirty="0" smtClean="0"/>
              <a:t>clustering and </a:t>
            </a:r>
            <a:r>
              <a:rPr lang="en-US" sz="2400" dirty="0" smtClean="0"/>
              <a:t>Multi-modal fusion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New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45" y="1747162"/>
            <a:ext cx="12192000" cy="4721412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1887415" y="1747162"/>
            <a:ext cx="2954216" cy="3668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18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Collecting Data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data from a university campus, 4 weeks(28 days)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Dataset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7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972" y="2246071"/>
            <a:ext cx="7107430" cy="429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2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err="1" smtClean="0"/>
              <a:t>WiFi</a:t>
            </a:r>
            <a:r>
              <a:rPr lang="en-US" sz="2400" b="1" dirty="0" smtClean="0"/>
              <a:t> Device Count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per-building device count maintained by the network </a:t>
            </a:r>
            <a:r>
              <a:rPr lang="en-US" altLang="ko-KR" sz="2000" b="1" dirty="0" smtClean="0"/>
              <a:t>administrator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by querying this </a:t>
            </a:r>
            <a:r>
              <a:rPr lang="en-US" altLang="ko-KR" sz="1600" b="1" dirty="0" smtClean="0"/>
              <a:t>database</a:t>
            </a:r>
            <a:r>
              <a:rPr lang="en-US" altLang="ko-KR" sz="1600" dirty="0" smtClean="0"/>
              <a:t> every 10 minutes for each building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err="1" smtClean="0"/>
              <a:t>WiFi</a:t>
            </a:r>
            <a:r>
              <a:rPr lang="en-US" altLang="ko-KR" sz="1600" dirty="0" smtClean="0"/>
              <a:t> session logs &lt;IP address, MAC address, connected AP,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Username</a:t>
            </a:r>
            <a:r>
              <a:rPr lang="en-US" altLang="ko-KR" sz="1600" dirty="0" smtClean="0"/>
              <a:t>&gt;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anonymized information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ground truth occupancy</a:t>
            </a:r>
            <a:endParaRPr lang="en-US" altLang="ko-KR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the number of </a:t>
            </a:r>
            <a:r>
              <a:rPr lang="en-US" altLang="ko-KR" sz="1600" b="1" dirty="0" smtClean="0"/>
              <a:t>unique usernames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sessions </a:t>
            </a:r>
            <a:r>
              <a:rPr lang="en-US" altLang="ko-KR" sz="1600" b="1" dirty="0" smtClean="0"/>
              <a:t>longer than 24 hours or shorter than five minutes </a:t>
            </a:r>
            <a:r>
              <a:rPr lang="en-US" altLang="ko-KR" sz="1600" dirty="0" smtClean="0"/>
              <a:t>are removed</a:t>
            </a:r>
            <a:endParaRPr lang="en-US" altLang="ko-KR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solidFill>
                  <a:schemeClr val="bg1">
                    <a:lumMod val="50000"/>
                  </a:schemeClr>
                </a:solidFill>
              </a:rPr>
              <a:t>Limitation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solidFill>
                  <a:schemeClr val="bg1">
                    <a:lumMod val="50000"/>
                  </a:schemeClr>
                </a:solidFill>
              </a:rPr>
              <a:t>those </a:t>
            </a:r>
            <a:r>
              <a:rPr lang="en-US" altLang="ko-KR" sz="1600" dirty="0">
                <a:solidFill>
                  <a:schemeClr val="bg1">
                    <a:lumMod val="50000"/>
                  </a:schemeClr>
                </a:solidFill>
              </a:rPr>
              <a:t>who not connected or devices connected only to the wired network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Dataset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169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Utilities Data – </a:t>
            </a:r>
            <a:r>
              <a:rPr lang="en-US" sz="2400" dirty="0" smtClean="0"/>
              <a:t>electricity, water</a:t>
            </a:r>
            <a:endParaRPr lang="en-US" sz="24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0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Smart meter electricity data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stored in a central university database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by querying </a:t>
            </a:r>
            <a:r>
              <a:rPr lang="en-US" sz="1600" dirty="0" smtClean="0"/>
              <a:t>energy demand (in kW) </a:t>
            </a:r>
            <a:r>
              <a:rPr lang="en-US" sz="1600" b="1" dirty="0" smtClean="0"/>
              <a:t>10 sec interval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meters used to record information </a:t>
            </a:r>
            <a:r>
              <a:rPr lang="en-US" sz="1600" b="1" dirty="0" smtClean="0"/>
              <a:t>from multiple buildings</a:t>
            </a:r>
            <a:r>
              <a:rPr lang="en-US" sz="1600" dirty="0" smtClean="0"/>
              <a:t> is ignored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 smtClean="0"/>
              <a:t>Domestic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Water Consumption Data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whenever 100 gallons of water is used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mean rate(gallons per minute)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Dataset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9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101" y="3801007"/>
            <a:ext cx="5473699" cy="252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2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Auxiliary Data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4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Building Function(or type)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significant impact on occupancy </a:t>
            </a:r>
            <a:r>
              <a:rPr lang="en-US" altLang="ko-KR" sz="1600" b="1" dirty="0" smtClean="0"/>
              <a:t>pattern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Building Size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 smtClean="0"/>
              <a:t>baseline</a:t>
            </a:r>
            <a:r>
              <a:rPr lang="en-US" altLang="ko-KR" sz="1600" dirty="0" smtClean="0"/>
              <a:t> energy consumption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Weather Data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using the </a:t>
            </a:r>
            <a:r>
              <a:rPr lang="en-US" altLang="ko-KR" sz="1600" dirty="0" err="1" smtClean="0"/>
              <a:t>OnPoint</a:t>
            </a:r>
            <a:r>
              <a:rPr lang="en-US" altLang="ko-KR" sz="1600" dirty="0" smtClean="0"/>
              <a:t> API service and calculate temperature and relative humidity (60 samples per hour)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AP-Building Map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information that maps each AP to a specific building(to calculate </a:t>
            </a:r>
            <a:r>
              <a:rPr lang="en-US" altLang="ko-KR" sz="1600" b="1" dirty="0" smtClean="0"/>
              <a:t>the ground truth</a:t>
            </a:r>
            <a:r>
              <a:rPr lang="en-US" altLang="ko-KR" sz="1600" dirty="0" smtClean="0"/>
              <a:t> occupancy)</a:t>
            </a:r>
            <a:endParaRPr lang="en-US" altLang="ko-KR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1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Dataset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10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708" y="1787801"/>
            <a:ext cx="3263092" cy="220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Correlation Coefficient based on the ground truth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the building-wise correlation coefficient </a:t>
            </a:r>
            <a:r>
              <a:rPr lang="en-US" sz="2000" dirty="0" smtClean="0"/>
              <a:t>between the occupancy and </a:t>
            </a:r>
            <a:r>
              <a:rPr lang="en-US" sz="2000" b="1" dirty="0" smtClean="0"/>
              <a:t>each of the data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WiFi</a:t>
            </a:r>
            <a:r>
              <a:rPr lang="en-US" sz="2000" b="1" dirty="0" smtClean="0"/>
              <a:t> device count </a:t>
            </a:r>
            <a:r>
              <a:rPr lang="en-US" sz="2000" dirty="0" smtClean="0"/>
              <a:t>is highly correlated with occupancy(</a:t>
            </a:r>
            <a:r>
              <a:rPr lang="en-US" sz="2000" b="1" dirty="0" smtClean="0"/>
              <a:t>but not sufficient!</a:t>
            </a:r>
            <a:r>
              <a:rPr lang="en-US" sz="2000" dirty="0" smtClean="0"/>
              <a:t>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11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759" y="3211029"/>
            <a:ext cx="7027856" cy="250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2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Why is single modality not sufficient?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Multi-Device Users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More and more users are carrying more than one smart device(smartphone, tablet, laptop, etc.)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 smtClean="0"/>
              <a:t>proportionality factor(device-user ratio) </a:t>
            </a:r>
            <a:r>
              <a:rPr lang="en-US" sz="1600" dirty="0" smtClean="0">
                <a:solidFill>
                  <a:srgbClr val="FF0000"/>
                </a:solidFill>
              </a:rPr>
              <a:t>-&gt; is doesn’t work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those who do not </a:t>
            </a:r>
            <a:r>
              <a:rPr lang="en-US" altLang="ko-KR" sz="2000" dirty="0"/>
              <a:t>carry wireless devices, or not connect to the </a:t>
            </a:r>
            <a:r>
              <a:rPr lang="en-US" altLang="ko-KR" sz="2000" dirty="0" err="1"/>
              <a:t>WiFi</a:t>
            </a:r>
            <a:r>
              <a:rPr lang="en-US" altLang="ko-KR" sz="2000" dirty="0"/>
              <a:t> network.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052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Why is single modality not sufficient?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ratio </a:t>
            </a:r>
            <a:r>
              <a:rPr lang="en-US" sz="2000" b="1" dirty="0" smtClean="0"/>
              <a:t>varies</a:t>
            </a:r>
            <a:r>
              <a:rPr lang="en-US" sz="2000" dirty="0" smtClean="0"/>
              <a:t> based on </a:t>
            </a:r>
            <a:r>
              <a:rPr lang="en-US" sz="2000" b="1" dirty="0" smtClean="0"/>
              <a:t>building type </a:t>
            </a:r>
            <a:r>
              <a:rPr lang="en-US" sz="2000" dirty="0" smtClean="0"/>
              <a:t>and </a:t>
            </a:r>
            <a:r>
              <a:rPr lang="en-US" sz="2000" b="1" dirty="0" smtClean="0"/>
              <a:t>contextual factors</a:t>
            </a:r>
            <a:endParaRPr lang="en-US" sz="20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13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706" y="2993537"/>
            <a:ext cx="4769718" cy="372793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393" y="2632686"/>
            <a:ext cx="5070516" cy="408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5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Complementing </a:t>
            </a:r>
            <a:r>
              <a:rPr lang="en-US" sz="2400" b="1" dirty="0" err="1" smtClean="0"/>
              <a:t>WiFi</a:t>
            </a:r>
            <a:r>
              <a:rPr lang="en-US" sz="2400" b="1" dirty="0" smtClean="0"/>
              <a:t> with utilities data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dirty="0"/>
              <a:t>Figure 4: Variations in utilities data for occupancy instances </a:t>
            </a:r>
            <a:r>
              <a:rPr lang="en-US" sz="1600" b="1" dirty="0"/>
              <a:t>that have the same </a:t>
            </a:r>
            <a:r>
              <a:rPr lang="en-US" sz="1600" b="1" dirty="0" err="1"/>
              <a:t>WiFi</a:t>
            </a:r>
            <a:r>
              <a:rPr lang="en-US" sz="1600" b="1" dirty="0"/>
              <a:t> device count</a:t>
            </a:r>
            <a:r>
              <a:rPr lang="en-US" sz="1600" dirty="0"/>
              <a:t>, </a:t>
            </a: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dirty="0"/>
              <a:t>	</a:t>
            </a:r>
            <a:r>
              <a:rPr lang="en-US" sz="1600" dirty="0" smtClean="0"/>
              <a:t>showing </a:t>
            </a:r>
            <a:r>
              <a:rPr lang="en-US" sz="1600" b="1" dirty="0"/>
              <a:t>that the utilities data can complement </a:t>
            </a:r>
            <a:r>
              <a:rPr lang="en-US" sz="1600" b="1" dirty="0" err="1"/>
              <a:t>WiFi</a:t>
            </a:r>
            <a:r>
              <a:rPr lang="en-US" sz="1600" b="1" dirty="0"/>
              <a:t> data </a:t>
            </a:r>
            <a:r>
              <a:rPr lang="en-US" sz="1600" dirty="0"/>
              <a:t>in estimating occupancy</a:t>
            </a:r>
            <a:endParaRPr lang="en-US" sz="20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85645" y="220144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14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057" y="1283709"/>
            <a:ext cx="6802739" cy="4577829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Approach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0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New Approach -</a:t>
            </a:r>
            <a:r>
              <a:rPr lang="en-US" altLang="ko-KR" sz="2400" b="1" dirty="0" smtClean="0"/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clustering</a:t>
            </a:r>
            <a:r>
              <a:rPr lang="en-US" altLang="ko-KR" sz="2400" dirty="0" smtClean="0"/>
              <a:t> and </a:t>
            </a:r>
            <a:r>
              <a:rPr lang="en-US" sz="2400" dirty="0" smtClean="0"/>
              <a:t>Multi-modal fusion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Multi-Modal Approach</a:t>
            </a:r>
            <a:endParaRPr lang="en-US" altLang="ko-KR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15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45" y="1747162"/>
            <a:ext cx="12192000" cy="472141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5898976" y="2485646"/>
            <a:ext cx="1740689" cy="28385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7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Scalability issue - </a:t>
            </a:r>
            <a:r>
              <a:rPr lang="en-US" sz="2400" dirty="0" smtClean="0"/>
              <a:t>Clustering</a:t>
            </a:r>
            <a:endParaRPr lang="en-US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Occupancy-agnostic Clustering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Building Function based Clustering (cafeteria, offices, dormitories, etc.)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Data Pattern based Clustering (based on </a:t>
            </a:r>
            <a:r>
              <a:rPr lang="en-US" sz="1600" b="1" dirty="0" smtClean="0"/>
              <a:t>variation in the patterns</a:t>
            </a:r>
            <a:r>
              <a:rPr lang="en-US" sz="1600" dirty="0" smtClean="0"/>
              <a:t> of the 3 data sources)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Occupancy-aware Clustering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Occupancy Relationship based Clustering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with 3 data sources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Per Building Training -&gt;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Per Cluster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Training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clustering substantially increases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the scalability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with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fewer trained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 models as compared to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per building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 modeling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while maintain comparable estimation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accuracy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Clustering for Scalability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29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smtClean="0"/>
              <a:t>Clustering based on</a:t>
            </a:r>
            <a:r>
              <a:rPr lang="en-US" sz="2400" b="1" dirty="0" smtClean="0"/>
              <a:t> building function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The function based clustering is effective in clustering with similar variation in occupancy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Buildings with </a:t>
            </a:r>
            <a:r>
              <a:rPr lang="en-US" sz="1600" b="1" dirty="0" smtClean="0"/>
              <a:t>similar function </a:t>
            </a:r>
            <a:r>
              <a:rPr lang="en-US" sz="1600" dirty="0" smtClean="0"/>
              <a:t>are likely to have </a:t>
            </a:r>
            <a:r>
              <a:rPr lang="en-US" sz="1600" b="1" dirty="0" smtClean="0"/>
              <a:t>similar behavioral pattern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But, it cannot accurately cluster buildings that have similar value of </a:t>
            </a:r>
            <a:r>
              <a:rPr lang="en-US" sz="2000" b="1" dirty="0" smtClean="0"/>
              <a:t>normalized</a:t>
            </a:r>
            <a:r>
              <a:rPr lang="en-US" sz="2000" dirty="0" smtClean="0"/>
              <a:t> occupancy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T</a:t>
            </a:r>
            <a:r>
              <a:rPr lang="en-US" sz="1600" dirty="0" smtClean="0"/>
              <a:t>he same type of buildings do </a:t>
            </a:r>
            <a:r>
              <a:rPr lang="en-US" sz="1600" b="1" dirty="0" smtClean="0"/>
              <a:t>not</a:t>
            </a:r>
            <a:r>
              <a:rPr lang="en-US" sz="1600" dirty="0" smtClean="0"/>
              <a:t> have similar </a:t>
            </a:r>
            <a:r>
              <a:rPr lang="en-US" sz="1600" b="1" dirty="0" smtClean="0"/>
              <a:t>normalized</a:t>
            </a:r>
            <a:r>
              <a:rPr lang="en-US" sz="1600" dirty="0" smtClean="0"/>
              <a:t> occupancy (false negative)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Buildings falling in </a:t>
            </a:r>
            <a:r>
              <a:rPr lang="en-US" sz="1600" b="1" dirty="0" smtClean="0"/>
              <a:t>different clusters </a:t>
            </a:r>
            <a:r>
              <a:rPr lang="en-US" sz="1600" dirty="0" smtClean="0"/>
              <a:t>can have </a:t>
            </a:r>
            <a:r>
              <a:rPr lang="en-US" sz="1600" b="1" dirty="0" smtClean="0"/>
              <a:t>similar</a:t>
            </a:r>
            <a:r>
              <a:rPr lang="en-US" sz="1600" dirty="0" smtClean="0"/>
              <a:t> absolute </a:t>
            </a:r>
            <a:r>
              <a:rPr lang="en-US" sz="1600" b="1" dirty="0" smtClean="0"/>
              <a:t>normalized</a:t>
            </a:r>
            <a:r>
              <a:rPr lang="en-US" sz="1600" dirty="0" smtClean="0"/>
              <a:t> occupancy values (false positive)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Laboratory-1 and Office-3</a:t>
            </a:r>
            <a:endParaRPr lang="en-US" sz="1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Occupancy-agnostic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367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b="1" dirty="0" smtClean="0"/>
              <a:t>Figure </a:t>
            </a:r>
            <a:r>
              <a:rPr lang="en-US" sz="1600" b="1" dirty="0"/>
              <a:t>5</a:t>
            </a:r>
            <a:r>
              <a:rPr lang="en-US" sz="1600" dirty="0"/>
              <a:t>: Weekly occupancy patterns of the four building types in the campus environment shows that clustering </a:t>
            </a: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dirty="0" smtClean="0"/>
              <a:t>based </a:t>
            </a:r>
            <a:r>
              <a:rPr lang="en-US" sz="1600" dirty="0"/>
              <a:t>on building type/function clusters buildings with </a:t>
            </a:r>
            <a:r>
              <a:rPr lang="en-US" sz="1600" b="1" dirty="0"/>
              <a:t>similar</a:t>
            </a:r>
            <a:r>
              <a:rPr lang="en-US" sz="1600" dirty="0"/>
              <a:t> occupancy pattern </a:t>
            </a:r>
            <a:r>
              <a:rPr lang="en-US" sz="1600" b="1" dirty="0"/>
              <a:t>but not similar </a:t>
            </a:r>
            <a:r>
              <a:rPr lang="en-US" sz="1600" dirty="0"/>
              <a:t>absolute normalized </a:t>
            </a:r>
            <a:r>
              <a:rPr lang="en-US" sz="1600" dirty="0" smtClean="0"/>
              <a:t>occupancy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Occupancy-agnostic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301" y="1534866"/>
            <a:ext cx="8830308" cy="522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2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smtClean="0"/>
              <a:t>Clustering based on</a:t>
            </a:r>
            <a:r>
              <a:rPr lang="en-US" sz="2400" b="1" dirty="0" smtClean="0"/>
              <a:t> </a:t>
            </a:r>
            <a:r>
              <a:rPr lang="en-US" altLang="ko-KR" sz="2400" b="1" dirty="0" smtClean="0"/>
              <a:t>data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pattern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clustering through monitoring the 3 data sources over a predefined period of time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No information about actual occupancy is required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/>
              <a:t>loosely similar</a:t>
            </a:r>
            <a:endParaRPr lang="en-US" sz="12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b="1" dirty="0" smtClean="0"/>
              <a:t>Figure </a:t>
            </a:r>
            <a:r>
              <a:rPr lang="en-US" sz="1600" b="1" dirty="0"/>
              <a:t>6</a:t>
            </a:r>
            <a:r>
              <a:rPr lang="en-US" sz="1600" dirty="0"/>
              <a:t>: Buildings when clustered based on the weekly patterns of the three data sources, do not necessarily have </a:t>
            </a:r>
            <a:endParaRPr lang="en-US" sz="16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dirty="0" smtClean="0"/>
              <a:t>similar </a:t>
            </a:r>
            <a:r>
              <a:rPr lang="en-US" sz="1600" dirty="0"/>
              <a:t>occupancy patterns </a:t>
            </a:r>
            <a:r>
              <a:rPr lang="en-US" sz="1600" b="1" dirty="0"/>
              <a:t>even when they belong to the same cluster.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Occupancy-agnostic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19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" y="3496041"/>
            <a:ext cx="3954146" cy="234824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720" y="3526341"/>
            <a:ext cx="4045046" cy="231794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097" y="3489353"/>
            <a:ext cx="3812746" cy="234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8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smtClean="0"/>
              <a:t>Modeling relationship between </a:t>
            </a:r>
            <a:r>
              <a:rPr lang="en-US" sz="2400" b="1" dirty="0" smtClean="0"/>
              <a:t>individual</a:t>
            </a:r>
            <a:r>
              <a:rPr lang="en-US" sz="2400" dirty="0" smtClean="0"/>
              <a:t> data sources and occupancy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linear regression on the 3 data sources </a:t>
            </a:r>
            <a:r>
              <a:rPr lang="en-US" sz="2000" b="1" dirty="0" smtClean="0"/>
              <a:t>separately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 smtClean="0"/>
              <a:t>electrical energy </a:t>
            </a:r>
            <a:r>
              <a:rPr lang="en-US" sz="2000" dirty="0" smtClean="0"/>
              <a:t>is also a function of </a:t>
            </a:r>
            <a:r>
              <a:rPr lang="en-US" sz="2000" b="1" dirty="0" smtClean="0"/>
              <a:t>other factors </a:t>
            </a:r>
            <a:r>
              <a:rPr lang="en-US" sz="2000" dirty="0" smtClean="0"/>
              <a:t>including outside </a:t>
            </a:r>
            <a:r>
              <a:rPr lang="en-US" sz="2000" b="1" dirty="0" smtClean="0"/>
              <a:t>weather conditions.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goodness of fit –&gt; </a:t>
            </a:r>
            <a:r>
              <a:rPr lang="en-US" sz="2000" b="1" dirty="0" smtClean="0"/>
              <a:t>R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score</a:t>
            </a:r>
            <a:endParaRPr lang="en-US" sz="1600" b="1" baseline="-25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Occupancy-aware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20</a:t>
            </a:fld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27" y="3562486"/>
            <a:ext cx="1895475" cy="40005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142" y="3448186"/>
            <a:ext cx="3067050" cy="5143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28235" y="3223902"/>
            <a:ext cx="25219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a: occupancy coefficient</a:t>
            </a:r>
          </a:p>
          <a:p>
            <a:r>
              <a:rPr lang="en-US" altLang="ko-KR" sz="1600" dirty="0" smtClean="0"/>
              <a:t>x: occupancy</a:t>
            </a:r>
          </a:p>
          <a:p>
            <a:r>
              <a:rPr lang="en-US" altLang="ko-KR" sz="1600" dirty="0" smtClean="0"/>
              <a:t>c: intercept</a:t>
            </a:r>
          </a:p>
          <a:p>
            <a:r>
              <a:rPr lang="en-US" altLang="ko-KR" sz="1600" dirty="0" smtClean="0"/>
              <a:t>z: value (of </a:t>
            </a:r>
            <a:r>
              <a:rPr lang="en-US" altLang="ko-KR" sz="1600" dirty="0" err="1" smtClean="0"/>
              <a:t>WiFi</a:t>
            </a:r>
            <a:r>
              <a:rPr lang="en-US" altLang="ko-KR" sz="1600" dirty="0" smtClean="0"/>
              <a:t> device or water consumption)</a:t>
            </a:r>
            <a:endParaRPr lang="ko-KR" alt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8831825" y="3100792"/>
            <a:ext cx="2896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a: occupancy coefficient</a:t>
            </a:r>
          </a:p>
          <a:p>
            <a:r>
              <a:rPr lang="en-US" altLang="ko-KR" sz="1600" dirty="0" smtClean="0"/>
              <a:t>x: occupancy</a:t>
            </a:r>
          </a:p>
          <a:p>
            <a:r>
              <a:rPr lang="en-US" altLang="ko-KR" sz="1600" dirty="0" smtClean="0"/>
              <a:t>b: temperate coefficient</a:t>
            </a:r>
          </a:p>
          <a:p>
            <a:r>
              <a:rPr lang="en-US" altLang="ko-KR" sz="1600" dirty="0" smtClean="0"/>
              <a:t>y: outside air temperature</a:t>
            </a:r>
          </a:p>
          <a:p>
            <a:r>
              <a:rPr lang="en-US" altLang="ko-KR" sz="1600" dirty="0" smtClean="0"/>
              <a:t>c: intercept</a:t>
            </a:r>
          </a:p>
          <a:p>
            <a:r>
              <a:rPr lang="en-US" altLang="ko-KR" sz="1600" dirty="0" smtClean="0"/>
              <a:t>z: electrical energy demand</a:t>
            </a:r>
            <a:endParaRPr lang="ko-KR" altLang="en-US" sz="160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252" y="5560900"/>
            <a:ext cx="2971895" cy="9780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15178" y="4851665"/>
            <a:ext cx="1213794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original data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cxnSp>
        <p:nvCxnSpPr>
          <p:cNvPr id="18" name="직선 연결선 17"/>
          <p:cNvCxnSpPr>
            <a:stCxn id="17" idx="1"/>
          </p:cNvCxnSpPr>
          <p:nvPr/>
        </p:nvCxnSpPr>
        <p:spPr>
          <a:xfrm flipH="1">
            <a:off x="3161689" y="5005554"/>
            <a:ext cx="1053489" cy="7315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82518" y="5622946"/>
            <a:ext cx="1370055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predicted data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cxnSp>
        <p:nvCxnSpPr>
          <p:cNvPr id="23" name="직선 연결선 22"/>
          <p:cNvCxnSpPr>
            <a:stCxn id="22" idx="1"/>
          </p:cNvCxnSpPr>
          <p:nvPr/>
        </p:nvCxnSpPr>
        <p:spPr>
          <a:xfrm flipH="1">
            <a:off x="3663131" y="5776835"/>
            <a:ext cx="1219387" cy="1141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96959" y="6394227"/>
            <a:ext cx="184210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00"/>
                </a:solidFill>
              </a:rPr>
              <a:t>mean of data values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cxnSp>
        <p:nvCxnSpPr>
          <p:cNvPr id="25" name="직선 연결선 24"/>
          <p:cNvCxnSpPr>
            <a:stCxn id="24" idx="1"/>
          </p:cNvCxnSpPr>
          <p:nvPr/>
        </p:nvCxnSpPr>
        <p:spPr>
          <a:xfrm flipH="1" flipV="1">
            <a:off x="3663131" y="6292469"/>
            <a:ext cx="1033828" cy="2556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="" xmlns:a16="http://schemas.microsoft.com/office/drawing/2014/main" id="{A0A2328A-9AAD-46DC-9582-81DAFB68DE39}"/>
              </a:ext>
            </a:extLst>
          </p:cNvPr>
          <p:cNvGrpSpPr/>
          <p:nvPr/>
        </p:nvGrpSpPr>
        <p:grpSpPr>
          <a:xfrm>
            <a:off x="6655238" y="4997312"/>
            <a:ext cx="5456622" cy="1474937"/>
            <a:chOff x="376852" y="5113962"/>
            <a:chExt cx="5456622" cy="1474937"/>
          </a:xfrm>
        </p:grpSpPr>
        <p:pic>
          <p:nvPicPr>
            <p:cNvPr id="20" name="그림 19">
              <a:extLst>
                <a:ext uri="{FF2B5EF4-FFF2-40B4-BE49-F238E27FC236}">
                  <a16:creationId xmlns="" xmlns:a16="http://schemas.microsoft.com/office/drawing/2014/main" id="{94DD51A9-2A09-43B1-84E0-6787DAE59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170" y="5113962"/>
              <a:ext cx="4607452" cy="11979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="" xmlns:a16="http://schemas.microsoft.com/office/drawing/2014/main" id="{C8C70B8A-724E-4703-83A0-BF07549BB285}"/>
                    </a:ext>
                  </a:extLst>
                </p:cNvPr>
                <p:cNvSpPr txBox="1"/>
                <p:nvPr/>
              </p:nvSpPr>
              <p:spPr>
                <a:xfrm>
                  <a:off x="376852" y="6311900"/>
                  <a:ext cx="545662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1200" dirty="0"/>
                    <a:t>Table 4. Mean and standard deviation of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ko-KR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ko-KR" sz="12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altLang="ko-KR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US" altLang="ko-KR" sz="1200" dirty="0"/>
                    <a:t> score for linear regression model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8C70B8A-724E-4703-83A0-BF07549BB2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852" y="6311900"/>
                  <a:ext cx="545662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70" r="-559" b="-1739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8550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smtClean="0"/>
              <a:t>Clustering based on occupancy </a:t>
            </a:r>
            <a:r>
              <a:rPr lang="en-US" sz="2400" b="1" dirty="0" smtClean="0"/>
              <a:t>relationship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 smtClean="0"/>
              <a:t>Coeffcient</a:t>
            </a:r>
            <a:r>
              <a:rPr lang="en-US" sz="2000" dirty="0" smtClean="0"/>
              <a:t> </a:t>
            </a:r>
            <a:r>
              <a:rPr lang="en-US" sz="2000" dirty="0"/>
              <a:t>(a) and intercept (c) are now be used </a:t>
            </a:r>
            <a:r>
              <a:rPr lang="en-US" sz="2000" dirty="0" smtClean="0"/>
              <a:t>for clustering.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/>
              <a:t>k-means clustering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Occupancy-aware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21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9391"/>
            <a:ext cx="12192000" cy="31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2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 smtClean="0"/>
              <a:t>Clustering based on occupancy </a:t>
            </a:r>
            <a:r>
              <a:rPr lang="en-US" sz="2400" b="1" dirty="0" smtClean="0"/>
              <a:t>relationship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Occupancy-aware Clustering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22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8946"/>
            <a:ext cx="12192000" cy="479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7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/>
              <a:t>New Approach -</a:t>
            </a:r>
            <a:r>
              <a:rPr lang="en-US" altLang="ko-KR" sz="2400" b="1" dirty="0" smtClean="0"/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clustering</a:t>
            </a:r>
            <a:r>
              <a:rPr lang="en-US" altLang="ko-KR" sz="2400" dirty="0" smtClean="0"/>
              <a:t> and </a:t>
            </a:r>
            <a:r>
              <a:rPr lang="en-US" sz="2400" dirty="0" smtClean="0"/>
              <a:t>Multi-modal fusion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2400" b="1" dirty="0"/>
              <a:t>Multi-Modal Approach</a:t>
            </a:r>
            <a:endParaRPr lang="en-US" altLang="ko-KR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23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545" y="1747162"/>
            <a:ext cx="12192000" cy="472141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930788" y="2306352"/>
            <a:ext cx="878341" cy="8850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9111855" y="3893582"/>
            <a:ext cx="767251" cy="8397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648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/>
              <a:t>How the data from three sources can be fused for training</a:t>
            </a:r>
            <a:r>
              <a:rPr lang="en-US" sz="2400" b="1" dirty="0" smtClean="0"/>
              <a:t>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Feature-level (early) fusion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 smtClean="0"/>
              <a:t>combining</a:t>
            </a:r>
            <a:r>
              <a:rPr lang="en-US" altLang="ko-KR" sz="1600" dirty="0" smtClean="0"/>
              <a:t> the features extracted from the various data sources </a:t>
            </a:r>
            <a:r>
              <a:rPr lang="en-US" altLang="ko-KR" sz="1600" b="1" dirty="0" smtClean="0"/>
              <a:t>before learning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only one learning phase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if the data sources are significantly different, it is impossible to form a </a:t>
            </a:r>
            <a:r>
              <a:rPr lang="en-US" altLang="ko-KR" sz="1600" b="1" dirty="0" smtClean="0"/>
              <a:t>fusible format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Decision-level (late) fusion</a:t>
            </a:r>
            <a:endParaRPr lang="en-US" altLang="ko-KR" sz="1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data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from each modality -&gt; </a:t>
            </a:r>
            <a:r>
              <a:rPr lang="en-US" altLang="ko-KR" sz="1600" dirty="0" err="1" smtClean="0"/>
              <a:t>unimodal</a:t>
            </a:r>
            <a:r>
              <a:rPr lang="en-US" altLang="ko-KR" sz="1600" dirty="0" smtClean="0"/>
              <a:t> learning model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err="1" smtClean="0"/>
              <a:t>unimodal</a:t>
            </a:r>
            <a:r>
              <a:rPr lang="en-US" altLang="ko-KR" sz="1600" dirty="0" smtClean="0"/>
              <a:t> models -&gt; final decision model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multiple learning </a:t>
            </a:r>
            <a:r>
              <a:rPr lang="en-US" altLang="ko-KR" sz="1600" dirty="0" smtClean="0"/>
              <a:t>model</a:t>
            </a:r>
            <a:endParaRPr lang="en-US" altLang="ko-KR" sz="1600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works even for </a:t>
            </a:r>
            <a:r>
              <a:rPr lang="en-US" altLang="ko-KR" sz="1600" b="1" dirty="0" smtClean="0"/>
              <a:t>significantly different input </a:t>
            </a:r>
            <a:r>
              <a:rPr lang="en-US" altLang="ko-KR" sz="1600" dirty="0" smtClean="0"/>
              <a:t>feature space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Fusion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24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864" y="1401673"/>
            <a:ext cx="2794986" cy="2413518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452" y="3890134"/>
            <a:ext cx="3645952" cy="241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6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/>
              <a:t>Feature Space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occupancy estimation is performed </a:t>
            </a:r>
            <a:r>
              <a:rPr lang="en-US" altLang="ko-KR" sz="2000" b="1" dirty="0" smtClean="0"/>
              <a:t>every 10 minutes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err="1" smtClean="0"/>
              <a:t>WiFi</a:t>
            </a:r>
            <a:r>
              <a:rPr lang="en-US" altLang="ko-KR" sz="2000" dirty="0" smtClean="0"/>
              <a:t> </a:t>
            </a:r>
            <a:r>
              <a:rPr lang="en-US" altLang="ko-KR" sz="2000" dirty="0"/>
              <a:t>device </a:t>
            </a:r>
            <a:r>
              <a:rPr lang="en-US" altLang="ko-KR" sz="2000" dirty="0" smtClean="0"/>
              <a:t>count: 10 minutes intervals</a:t>
            </a:r>
            <a:endParaRPr lang="en-US" altLang="ko-KR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Electric energy </a:t>
            </a:r>
            <a:r>
              <a:rPr lang="en-US" altLang="ko-KR" sz="2000" dirty="0" smtClean="0"/>
              <a:t>demand: </a:t>
            </a:r>
            <a:r>
              <a:rPr lang="en-US" altLang="ko-KR" sz="2000" dirty="0"/>
              <a:t>every 10 </a:t>
            </a:r>
            <a:r>
              <a:rPr lang="en-US" altLang="ko-KR" sz="2000" dirty="0" smtClean="0"/>
              <a:t>seconds, 60 </a:t>
            </a:r>
            <a:r>
              <a:rPr lang="en-US" altLang="ko-KR" sz="2000" dirty="0"/>
              <a:t>samples in the </a:t>
            </a:r>
            <a:r>
              <a:rPr lang="en-US" altLang="ko-KR" sz="2000" b="1" dirty="0"/>
              <a:t>10 minute </a:t>
            </a:r>
            <a:r>
              <a:rPr lang="en-US" altLang="ko-KR" sz="2000" b="1" dirty="0" smtClean="0"/>
              <a:t>interval</a:t>
            </a:r>
            <a:endParaRPr lang="en-US" altLang="ko-KR" sz="20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&lt;</a:t>
            </a:r>
            <a:r>
              <a:rPr lang="ko-KR" altLang="en-US" sz="1600" dirty="0"/>
              <a:t>𝑚𝑖𝑛</a:t>
            </a:r>
            <a:r>
              <a:rPr lang="en-US" altLang="ko-KR" sz="1600" dirty="0"/>
              <a:t>, </a:t>
            </a:r>
            <a:r>
              <a:rPr lang="ko-KR" altLang="en-US" sz="1600" dirty="0"/>
              <a:t>𝑚𝑎𝑥</a:t>
            </a:r>
            <a:r>
              <a:rPr lang="en-US" altLang="ko-KR" sz="1600" dirty="0"/>
              <a:t>, </a:t>
            </a:r>
            <a:r>
              <a:rPr lang="ko-KR" altLang="en-US" sz="1600" dirty="0"/>
              <a:t>𝑚𝑒𝑎𝑛</a:t>
            </a:r>
            <a:r>
              <a:rPr lang="en-US" altLang="ko-KR" sz="1600" dirty="0"/>
              <a:t>, </a:t>
            </a:r>
            <a:r>
              <a:rPr lang="ko-KR" altLang="en-US" sz="1600" dirty="0"/>
              <a:t>𝑠𝑡𝑎𝑛𝑑𝑎𝑟𝑑 𝑑𝑒𝑣𝑖𝑎𝑡𝑖𝑜𝑛</a:t>
            </a:r>
            <a:r>
              <a:rPr lang="en-US" altLang="ko-KR" sz="1600" dirty="0"/>
              <a:t>, </a:t>
            </a:r>
            <a:r>
              <a:rPr lang="ko-KR" altLang="en-US" sz="1600" dirty="0"/>
              <a:t>𝑟𝑎𝑛𝑔𝑒</a:t>
            </a:r>
            <a:r>
              <a:rPr lang="en-US" altLang="ko-KR" sz="1600" dirty="0"/>
              <a:t>, </a:t>
            </a:r>
            <a:r>
              <a:rPr lang="ko-KR" altLang="en-US" sz="1600" dirty="0"/>
              <a:t>𝑠𝑢𝑚 𝑜𝑓 𝑎𝑏𝑠𝑜𝑙𝑢𝑡𝑒 𝑑𝑖𝑓𝑓𝑒𝑟𝑒𝑛𝑐𝑒𝑠</a:t>
            </a:r>
            <a:r>
              <a:rPr lang="en-US" altLang="ko-KR" sz="1600" dirty="0" smtClean="0"/>
              <a:t>&gt; </a:t>
            </a:r>
            <a:r>
              <a:rPr lang="en-US" altLang="ko-KR" sz="1600" b="1" dirty="0" smtClean="0"/>
              <a:t>based on 60 samples</a:t>
            </a:r>
            <a:endParaRPr lang="en-US" altLang="ko-KR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Water </a:t>
            </a:r>
            <a:r>
              <a:rPr lang="en-US" altLang="ko-KR" sz="2000" dirty="0" smtClean="0"/>
              <a:t>consumption: every 30 seconds, 20 </a:t>
            </a:r>
            <a:r>
              <a:rPr lang="en-US" altLang="ko-KR" sz="2000" dirty="0"/>
              <a:t>samples in the </a:t>
            </a:r>
            <a:r>
              <a:rPr lang="en-US" altLang="ko-KR" sz="2000" b="1" dirty="0"/>
              <a:t>10 minute interval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&lt;</a:t>
            </a:r>
            <a:r>
              <a:rPr lang="ko-KR" altLang="en-US" sz="1600" dirty="0"/>
              <a:t>𝑚𝑖𝑛</a:t>
            </a:r>
            <a:r>
              <a:rPr lang="en-US" altLang="ko-KR" sz="1600" dirty="0"/>
              <a:t>, </a:t>
            </a:r>
            <a:r>
              <a:rPr lang="ko-KR" altLang="en-US" sz="1600" dirty="0"/>
              <a:t>𝑚𝑎𝑥</a:t>
            </a:r>
            <a:r>
              <a:rPr lang="en-US" altLang="ko-KR" sz="1600" dirty="0"/>
              <a:t>, </a:t>
            </a:r>
            <a:r>
              <a:rPr lang="ko-KR" altLang="en-US" sz="1600" dirty="0"/>
              <a:t>𝑚𝑒𝑎𝑛</a:t>
            </a:r>
            <a:r>
              <a:rPr lang="en-US" altLang="ko-KR" sz="1600" dirty="0"/>
              <a:t>, </a:t>
            </a:r>
            <a:r>
              <a:rPr lang="ko-KR" altLang="en-US" sz="1600" dirty="0"/>
              <a:t>𝑠𝑡𝑎𝑛𝑑𝑎𝑟𝑑 𝑑𝑒𝑣𝑖𝑎𝑡𝑖𝑜𝑛</a:t>
            </a:r>
            <a:r>
              <a:rPr lang="en-US" altLang="ko-KR" sz="1600" dirty="0"/>
              <a:t>, </a:t>
            </a:r>
            <a:r>
              <a:rPr lang="ko-KR" altLang="en-US" sz="1600" dirty="0"/>
              <a:t>𝑟𝑎𝑛𝑔𝑒</a:t>
            </a:r>
            <a:r>
              <a:rPr lang="en-US" altLang="ko-KR" sz="1600" dirty="0"/>
              <a:t>, </a:t>
            </a:r>
            <a:r>
              <a:rPr lang="ko-KR" altLang="en-US" sz="1600" dirty="0"/>
              <a:t>𝑠𝑢𝑚 𝑜𝑓 𝑎𝑏𝑠𝑜𝑙𝑢𝑡𝑒 </a:t>
            </a:r>
            <a:r>
              <a:rPr lang="ko-KR" altLang="en-US" sz="1600" dirty="0" smtClean="0"/>
              <a:t>𝑑𝑖𝑓𝑓𝑒𝑟𝑒𝑛𝑐𝑒𝑠</a:t>
            </a:r>
            <a:r>
              <a:rPr lang="en-US" altLang="ko-KR" sz="1600" dirty="0" smtClean="0"/>
              <a:t>&gt; </a:t>
            </a:r>
            <a:r>
              <a:rPr lang="en-US" altLang="ko-KR" sz="1600" b="1" dirty="0" smtClean="0"/>
              <a:t>based on 20 samples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Multi-Modal Fusion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25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788" y="2331564"/>
            <a:ext cx="4748950" cy="216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8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/>
              <a:t>Three Occupancy Estimation Models </a:t>
            </a:r>
            <a:r>
              <a:rPr lang="en-US" sz="2400" dirty="0" smtClean="0"/>
              <a:t>– M1, M2, M3</a:t>
            </a:r>
            <a:endParaRPr lang="en-US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[M1] Building function based clustering and </a:t>
            </a:r>
            <a:r>
              <a:rPr lang="en-US" altLang="ko-KR" sz="2000" b="1" dirty="0"/>
              <a:t>early fusion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Only one set of </a:t>
            </a:r>
            <a:r>
              <a:rPr lang="en-US" altLang="ko-KR" sz="1600" dirty="0" smtClean="0"/>
              <a:t>clusters(laboratory, cafeteria, office, dormitory)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one relationship(one model)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[M2] Data pattern based clustering and </a:t>
            </a:r>
            <a:r>
              <a:rPr lang="en-US" altLang="ko-KR" sz="2000" b="1" dirty="0" smtClean="0"/>
              <a:t>late fusion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Three </a:t>
            </a:r>
            <a:r>
              <a:rPr lang="en-US" altLang="ko-KR" sz="1600" dirty="0"/>
              <a:t>different set of clusters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 smtClean="0"/>
              <a:t>The models </a:t>
            </a:r>
            <a:r>
              <a:rPr lang="en-US" altLang="ko-KR" sz="1600" dirty="0" smtClean="0"/>
              <a:t>are further combined using linear regression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[M3] Occupancy-aware clustering and </a:t>
            </a:r>
            <a:r>
              <a:rPr lang="en-US" altLang="ko-KR" sz="2000" b="1" dirty="0"/>
              <a:t>late fusion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Three different set of clusters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/>
              <a:t>The models </a:t>
            </a:r>
            <a:r>
              <a:rPr lang="en-US" altLang="ko-KR" sz="1600" dirty="0"/>
              <a:t>are further combined using linear regression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Occupancy Estimation Models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26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864" y="1401673"/>
            <a:ext cx="2794986" cy="241351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452" y="3890134"/>
            <a:ext cx="3645952" cy="241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/>
              <a:t>performance metric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0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to measure the </a:t>
            </a:r>
            <a:r>
              <a:rPr lang="en-US" altLang="ko-KR" sz="2000" b="1" dirty="0" smtClean="0"/>
              <a:t>accuracy</a:t>
            </a:r>
            <a:r>
              <a:rPr lang="en-US" altLang="ko-KR" sz="2000" dirty="0" smtClean="0"/>
              <a:t>, Mean Absolute Percentage Error(MAPE)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error </a:t>
            </a:r>
            <a:r>
              <a:rPr lang="en-US" altLang="ko-KR" sz="1600" b="1" dirty="0" smtClean="0"/>
              <a:t>compared to the true occupancy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 smtClean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Evaluation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27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613" y="3019126"/>
            <a:ext cx="3344740" cy="985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3557" y="4121821"/>
            <a:ext cx="4082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A</a:t>
            </a:r>
            <a:r>
              <a:rPr lang="en-US" altLang="ko-KR" sz="1600" baseline="-25000" dirty="0" smtClean="0"/>
              <a:t>i </a:t>
            </a:r>
            <a:r>
              <a:rPr lang="en-US" altLang="ko-KR" sz="1600" dirty="0" smtClean="0"/>
              <a:t>: the ground truth occupancy</a:t>
            </a:r>
          </a:p>
          <a:p>
            <a:r>
              <a:rPr lang="en-US" altLang="ko-KR" sz="1600" dirty="0" err="1" smtClean="0"/>
              <a:t>E</a:t>
            </a:r>
            <a:r>
              <a:rPr lang="en-US" altLang="ko-KR" sz="1600" baseline="-25000" dirty="0" err="1"/>
              <a:t>i</a:t>
            </a:r>
            <a:r>
              <a:rPr lang="en-US" altLang="ko-KR" sz="1600" baseline="-25000" dirty="0" smtClean="0"/>
              <a:t> </a:t>
            </a:r>
            <a:r>
              <a:rPr lang="en-US" altLang="ko-KR" sz="1600" dirty="0" smtClean="0"/>
              <a:t>: the estimated occupancy</a:t>
            </a:r>
          </a:p>
          <a:p>
            <a:r>
              <a:rPr lang="en-US" altLang="ko-KR" sz="1600" dirty="0" smtClean="0"/>
              <a:t>n : the number of prediction per building  </a:t>
            </a:r>
            <a:r>
              <a:rPr lang="en-US" altLang="ko-KR" sz="1600" baseline="-25000" dirty="0" smtClean="0"/>
              <a:t> </a:t>
            </a:r>
            <a:endParaRPr lang="ko-KR" altLang="en-US" sz="1600" baseline="300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229" y="2366009"/>
            <a:ext cx="4444565" cy="449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/>
              <a:t>Absolute Percentage Error(%) of M3 </a:t>
            </a:r>
            <a:endParaRPr lang="en-US" sz="2000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Distribution of absolute percentage error </a:t>
            </a:r>
            <a:r>
              <a:rPr lang="en-US" altLang="ko-KR" sz="1600" dirty="0" smtClean="0"/>
              <a:t>value </a:t>
            </a:r>
            <a:r>
              <a:rPr lang="en-US" altLang="ko-KR" sz="1600" dirty="0"/>
              <a:t>represented as &lt;min, </a:t>
            </a:r>
            <a:r>
              <a:rPr lang="en-US" altLang="ko-KR" sz="1600" dirty="0" smtClean="0"/>
              <a:t>first </a:t>
            </a:r>
            <a:r>
              <a:rPr lang="en-US" altLang="ko-KR" sz="1600" dirty="0"/>
              <a:t>quartile, median, third quartile, max&gt; for diﬀerent occupancy instances in </a:t>
            </a:r>
            <a:r>
              <a:rPr lang="en-US" altLang="ko-KR" sz="1600" b="1" dirty="0"/>
              <a:t>occupancy aware clustering and late fusion (M3)</a:t>
            </a:r>
            <a:endParaRPr lang="en-US" altLang="ko-KR" sz="16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Evaluation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28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850" y="2512313"/>
            <a:ext cx="5238750" cy="418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Impact of Multiple Modalities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/>
              <a:t>Decrease in estimation error with </a:t>
            </a:r>
            <a:r>
              <a:rPr lang="en-US" altLang="ko-KR" sz="1600" b="1" dirty="0"/>
              <a:t>inclusion of </a:t>
            </a:r>
            <a:endParaRPr lang="en-US" altLang="ko-KR" sz="16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1600" b="1" dirty="0"/>
              <a:t> </a:t>
            </a:r>
            <a:r>
              <a:rPr lang="en-US" altLang="ko-KR" sz="1600" b="1" dirty="0" smtClean="0"/>
              <a:t>  electrical energy </a:t>
            </a:r>
            <a:r>
              <a:rPr lang="en-US" altLang="ko-KR" sz="1600" b="1" dirty="0"/>
              <a:t>and water consumption </a:t>
            </a:r>
            <a:endParaRPr lang="en-US" altLang="ko-KR" sz="1600" b="1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1600" dirty="0" smtClean="0"/>
              <a:t>   demonstrated for </a:t>
            </a:r>
            <a:r>
              <a:rPr lang="en-US" altLang="ko-KR" sz="1600" dirty="0"/>
              <a:t>13 representative buildings</a:t>
            </a:r>
            <a:endParaRPr lang="en-US" altLang="ko-KR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Evaluation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29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172" y="1964880"/>
            <a:ext cx="5429250" cy="43624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77" y="3939195"/>
            <a:ext cx="5102310" cy="19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1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Impact of </a:t>
            </a:r>
            <a:r>
              <a:rPr lang="en-US" altLang="ko-KR" sz="2400" b="1" dirty="0" smtClean="0"/>
              <a:t>Clustering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4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b="1" dirty="0" smtClean="0"/>
              <a:t>the reduction </a:t>
            </a:r>
            <a:r>
              <a:rPr lang="en-US" altLang="ko-KR" sz="2000" dirty="0" smtClean="0"/>
              <a:t>in number of prediction models that are required to be trained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Evaluation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30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274" y="2508371"/>
            <a:ext cx="5838825" cy="41243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7854461" y="4923691"/>
            <a:ext cx="973015" cy="15708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15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Impact of Training Duration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1600" b="1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Significant period of time of collecting data source is required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Biweekly pattern is sufficient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1600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Proposed models do not consider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000" dirty="0" smtClean="0"/>
              <a:t>    </a:t>
            </a:r>
            <a:r>
              <a:rPr lang="en-US" altLang="ko-KR" sz="2000" b="1" dirty="0" smtClean="0"/>
              <a:t>seasonal patterns</a:t>
            </a:r>
            <a:endParaRPr lang="en-US" altLang="ko-KR" sz="20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Evaluation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31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787" y="2830043"/>
            <a:ext cx="61436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8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Future work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4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non-linear </a:t>
            </a:r>
            <a:r>
              <a:rPr lang="en-US" altLang="ko-KR" sz="2000" dirty="0" smtClean="0"/>
              <a:t>approaches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Future Work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482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Contribution</a:t>
            </a:r>
            <a:endParaRPr lang="en-US" sz="24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fine-grained occupancy counting using information available from non-intrusive data sources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novel building clustering techniques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 smtClean="0"/>
              <a:t>per-cluster</a:t>
            </a:r>
            <a:r>
              <a:rPr lang="en-US" altLang="ko-KR" sz="1600" dirty="0" smtClean="0"/>
              <a:t> occupancy models can achieve highly accurate occupancy estimation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ko-KR" altLang="en-US" sz="2000" dirty="0" err="1" smtClean="0"/>
              <a:t>에러율이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13.22%, 48%????????????????????????????????????</a:t>
            </a:r>
            <a:endParaRPr lang="en-US" altLang="ko-KR" sz="20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/>
              <a:t>m</a:t>
            </a:r>
            <a:r>
              <a:rPr lang="en-US" altLang="ko-KR" sz="2000" dirty="0" smtClean="0"/>
              <a:t>ore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wireless device, more wireless connection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ko-KR" sz="2400" b="1" dirty="0" smtClean="0"/>
              <a:t>Limitation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Some users might not carry wireless devices, or not connect to the </a:t>
            </a:r>
            <a:r>
              <a:rPr lang="en-US" altLang="ko-KR" sz="2000" dirty="0" err="1" smtClean="0"/>
              <a:t>WiFi</a:t>
            </a:r>
            <a:r>
              <a:rPr lang="en-US" altLang="ko-KR" sz="2000" dirty="0" smtClean="0"/>
              <a:t> network.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meters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used to record information from </a:t>
            </a:r>
            <a:r>
              <a:rPr lang="en-US" altLang="ko-KR" sz="2000" b="1" dirty="0" smtClean="0"/>
              <a:t>multiple </a:t>
            </a:r>
            <a:r>
              <a:rPr lang="en-US" altLang="ko-KR" sz="2000" b="1" dirty="0" smtClean="0"/>
              <a:t>buildings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seasonal changes of data</a:t>
            </a:r>
            <a:endParaRPr lang="en-US" altLang="ko-KR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Conclusion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191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ko-KR" sz="2400" b="1" dirty="0" smtClean="0"/>
              <a:t>Critique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pros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More and more users are carrying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more than one </a:t>
            </a:r>
            <a:r>
              <a:rPr lang="en-US" altLang="ko-KR" sz="1600" dirty="0" smtClean="0"/>
              <a:t>smart device with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wireless</a:t>
            </a:r>
            <a:r>
              <a:rPr lang="en-US" altLang="ko-KR" sz="1600" dirty="0" smtClean="0"/>
              <a:t> connection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000" dirty="0" smtClean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cons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non-linear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It cannot be applied to smart </a:t>
            </a:r>
            <a:r>
              <a:rPr lang="en-US" altLang="ko-KR" sz="1600" dirty="0"/>
              <a:t>city </a:t>
            </a:r>
            <a:r>
              <a:rPr lang="en-US" altLang="ko-KR" sz="1600" dirty="0" smtClean="0"/>
              <a:t>application </a:t>
            </a:r>
            <a:r>
              <a:rPr lang="en-US" altLang="ko-KR" sz="1400" b="1" dirty="0" smtClean="0"/>
              <a:t>predicting </a:t>
            </a:r>
            <a:r>
              <a:rPr lang="en-US" altLang="ko-KR" sz="1400" b="1" dirty="0"/>
              <a:t>traffic flows and mobility </a:t>
            </a:r>
            <a:r>
              <a:rPr lang="en-US" altLang="ko-KR" sz="1400" b="1" dirty="0" smtClean="0"/>
              <a:t>dynamics</a:t>
            </a:r>
            <a:endParaRPr lang="en-US" altLang="ko-KR" sz="16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/>
              <a:t>occupancy-aware clustering is </a:t>
            </a:r>
            <a:r>
              <a:rPr lang="en-US" altLang="ko-KR" sz="1600" b="1" dirty="0" smtClean="0"/>
              <a:t>not non-intrusive</a:t>
            </a:r>
            <a:endParaRPr lang="en-US" altLang="ko-KR" sz="1600" b="1" dirty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 smtClean="0"/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Conclusion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765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Linear Regression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Appendix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35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838" y="1571319"/>
            <a:ext cx="7507697" cy="496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24518"/>
            <a:ext cx="11270974" cy="54410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Appendix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6"/>
          <p:cNvCxnSpPr/>
          <p:nvPr/>
        </p:nvCxnSpPr>
        <p:spPr>
          <a:xfrm>
            <a:off x="432738" y="739603"/>
            <a:ext cx="1129543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D0B42-86A5-4783-BD0A-A19EC386B68E}" type="slidenum">
              <a:rPr lang="ko-KR" altLang="en-US" smtClean="0"/>
              <a:t>36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31331" t="21994" r="9879" b="25670"/>
          <a:stretch/>
        </p:blipFill>
        <p:spPr>
          <a:xfrm>
            <a:off x="1080752" y="1377221"/>
            <a:ext cx="9999406" cy="4979129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32737" y="768624"/>
            <a:ext cx="11295437" cy="5963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/>
              <a:t>k-means Clustering Algorithm - </a:t>
            </a:r>
            <a:r>
              <a:rPr lang="en-US" sz="2000" i="1" u="sng" dirty="0" smtClean="0"/>
              <a:t>http</a:t>
            </a:r>
            <a:r>
              <a:rPr lang="en-US" sz="2000" i="1" u="sng" dirty="0"/>
              <a:t>://untitledtblog.tistory.com/132</a:t>
            </a:r>
          </a:p>
        </p:txBody>
      </p:sp>
    </p:spTree>
    <p:extLst>
      <p:ext uri="{BB962C8B-B14F-4D97-AF65-F5344CB8AC3E}">
        <p14:creationId xmlns:p14="http://schemas.microsoft.com/office/powerpoint/2010/main" val="241576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7157</TotalTime>
  <Words>3275</Words>
  <Application>Microsoft Office PowerPoint</Application>
  <PresentationFormat>와이드스크린</PresentationFormat>
  <Paragraphs>522</Paragraphs>
  <Slides>36</Slides>
  <Notes>36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41" baseType="lpstr">
      <vt:lpstr>맑은 고딕</vt:lpstr>
      <vt:lpstr>Arial</vt:lpstr>
      <vt:lpstr>Cambria Math</vt:lpstr>
      <vt:lpstr>Wingdings</vt:lpstr>
      <vt:lpstr>Office 테마</vt:lpstr>
      <vt:lpstr>Non-Intrusive Multi-Modal Estimation of Building Occupancy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Device to Device Communication in LTE  System Aspect, Sidelink Transmission, Receiver Synchronization</dc:title>
  <dc:creator>Windows 사용자</dc:creator>
  <cp:lastModifiedBy>Windows 사용자</cp:lastModifiedBy>
  <cp:revision>395</cp:revision>
  <cp:lastPrinted>2018-09-11T05:00:15Z</cp:lastPrinted>
  <dcterms:created xsi:type="dcterms:W3CDTF">2018-04-11T10:53:16Z</dcterms:created>
  <dcterms:modified xsi:type="dcterms:W3CDTF">2018-09-11T05:02:02Z</dcterms:modified>
</cp:coreProperties>
</file>