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61"/>
  </p:notesMasterIdLst>
  <p:handoutMasterIdLst>
    <p:handoutMasterId r:id="rId62"/>
  </p:handoutMasterIdLst>
  <p:sldIdLst>
    <p:sldId id="292" r:id="rId2"/>
    <p:sldId id="339" r:id="rId3"/>
    <p:sldId id="327" r:id="rId4"/>
    <p:sldId id="328" r:id="rId5"/>
    <p:sldId id="329" r:id="rId6"/>
    <p:sldId id="330" r:id="rId7"/>
    <p:sldId id="347" r:id="rId8"/>
    <p:sldId id="344" r:id="rId9"/>
    <p:sldId id="345" r:id="rId10"/>
    <p:sldId id="331" r:id="rId11"/>
    <p:sldId id="334" r:id="rId12"/>
    <p:sldId id="340" r:id="rId13"/>
    <p:sldId id="341" r:id="rId14"/>
    <p:sldId id="342" r:id="rId15"/>
    <p:sldId id="343" r:id="rId16"/>
    <p:sldId id="349" r:id="rId17"/>
    <p:sldId id="348" r:id="rId18"/>
    <p:sldId id="336" r:id="rId19"/>
    <p:sldId id="351" r:id="rId20"/>
    <p:sldId id="346" r:id="rId21"/>
    <p:sldId id="352" r:id="rId22"/>
    <p:sldId id="353" r:id="rId23"/>
    <p:sldId id="350" r:id="rId24"/>
    <p:sldId id="354" r:id="rId25"/>
    <p:sldId id="355" r:id="rId26"/>
    <p:sldId id="356" r:id="rId27"/>
    <p:sldId id="357" r:id="rId28"/>
    <p:sldId id="332" r:id="rId29"/>
    <p:sldId id="333" r:id="rId30"/>
    <p:sldId id="286" r:id="rId31"/>
    <p:sldId id="358" r:id="rId32"/>
    <p:sldId id="362" r:id="rId33"/>
    <p:sldId id="364" r:id="rId34"/>
    <p:sldId id="359" r:id="rId35"/>
    <p:sldId id="366" r:id="rId36"/>
    <p:sldId id="361" r:id="rId37"/>
    <p:sldId id="374" r:id="rId38"/>
    <p:sldId id="373" r:id="rId39"/>
    <p:sldId id="360" r:id="rId40"/>
    <p:sldId id="367" r:id="rId41"/>
    <p:sldId id="368" r:id="rId42"/>
    <p:sldId id="369" r:id="rId43"/>
    <p:sldId id="375" r:id="rId44"/>
    <p:sldId id="365" r:id="rId45"/>
    <p:sldId id="372" r:id="rId46"/>
    <p:sldId id="371" r:id="rId47"/>
    <p:sldId id="376" r:id="rId48"/>
    <p:sldId id="377" r:id="rId49"/>
    <p:sldId id="378" r:id="rId50"/>
    <p:sldId id="379" r:id="rId51"/>
    <p:sldId id="381" r:id="rId52"/>
    <p:sldId id="382" r:id="rId53"/>
    <p:sldId id="380" r:id="rId54"/>
    <p:sldId id="287" r:id="rId55"/>
    <p:sldId id="335" r:id="rId56"/>
    <p:sldId id="363" r:id="rId57"/>
    <p:sldId id="370" r:id="rId58"/>
    <p:sldId id="337" r:id="rId59"/>
    <p:sldId id="338" r:id="rId6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1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3300"/>
    <a:srgbClr val="FFFF66"/>
    <a:srgbClr val="00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57" autoAdjust="0"/>
    <p:restoredTop sz="94693" autoAdjust="0"/>
  </p:normalViewPr>
  <p:slideViewPr>
    <p:cSldViewPr>
      <p:cViewPr varScale="1">
        <p:scale>
          <a:sx n="96" d="100"/>
          <a:sy n="96" d="100"/>
        </p:scale>
        <p:origin x="-96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25.xml"/><Relationship Id="rId7" Type="http://schemas.openxmlformats.org/officeDocument/2006/relationships/slide" Target="slides/slide57.xml"/><Relationship Id="rId2" Type="http://schemas.openxmlformats.org/officeDocument/2006/relationships/slide" Target="slides/slide5.xml"/><Relationship Id="rId1" Type="http://schemas.openxmlformats.org/officeDocument/2006/relationships/slide" Target="slides/slide1.xml"/><Relationship Id="rId6" Type="http://schemas.openxmlformats.org/officeDocument/2006/relationships/slide" Target="slides/slide46.xml"/><Relationship Id="rId5" Type="http://schemas.openxmlformats.org/officeDocument/2006/relationships/slide" Target="slides/slide43.xml"/><Relationship Id="rId4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fld id="{8C96F6FF-917D-48C5-AADE-5B8BD0E9BDFF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1515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굴림" pitchFamily="50" charset="-127"/>
              </a:defRPr>
            </a:lvl1pPr>
          </a:lstStyle>
          <a:p>
            <a:fld id="{C2F43E63-DE06-41DA-9714-AB196F61A9FB}" type="slidenum">
              <a:rPr lang="ko-KR" altLang="en-US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2753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49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43E63-DE06-41DA-9714-AB196F61A9FB}" type="slidenum">
              <a:rPr lang="ko-KR" altLang="en-US" smtClean="0"/>
              <a:pPr/>
              <a:t>59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Click to edit Master title style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/>
              <a:t>Click to Add Name</a:t>
            </a:r>
          </a:p>
          <a:p>
            <a:r>
              <a:rPr lang="en-US" altLang="ko-KR"/>
              <a:t>And Title</a:t>
            </a:r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FDA88F-DACA-4E58-B756-33AD22F16BD6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76F984-C939-412A-ABED-BF392DEEC0A7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447800"/>
            <a:ext cx="3657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657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711627-4749-4A22-A462-2A3D2121C5D3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7E4D85-E1D5-4CD4-9040-C1CC9CD97E1F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C6447F-33BE-4FE7-9E82-14175A81E53E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E24A53-D83B-4C7E-B212-1F14719CA281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5DF0B9-DCC5-48AE-961E-142A4D0356A9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A9219DD-90ED-4584-B684-0593D46692E2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2456C5-E66A-4392-8F2A-4AF3B04A113B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438900" y="609600"/>
            <a:ext cx="1866900" cy="5486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609600"/>
            <a:ext cx="5448300" cy="5486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71A105-CA5E-4EB5-BB7C-AD74329FFBD7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6096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447800"/>
            <a:ext cx="7467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 Click to edit Master text styles</a:t>
            </a:r>
          </a:p>
          <a:p>
            <a:pPr lvl="1"/>
            <a:r>
              <a:rPr lang="en-US" altLang="ko-KR" smtClean="0"/>
              <a:t> Second level</a:t>
            </a:r>
          </a:p>
          <a:p>
            <a:pPr lvl="2"/>
            <a:r>
              <a:rPr lang="en-US" altLang="ko-KR" smtClean="0"/>
              <a:t> Third level</a:t>
            </a:r>
          </a:p>
          <a:p>
            <a:pPr lvl="0"/>
            <a:r>
              <a:rPr lang="en-US" altLang="ko-KR" smtClean="0"/>
              <a:t> Fourth level</a:t>
            </a:r>
          </a:p>
          <a:p>
            <a:pPr lvl="1"/>
            <a:r>
              <a:rPr lang="en-US" altLang="ko-KR" smtClean="0"/>
              <a:t> Fifth level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86600" y="6172200"/>
            <a:ext cx="182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  <a:latin typeface="+mn-lt"/>
                <a:ea typeface="굴림" pitchFamily="50" charset="-127"/>
              </a:defRPr>
            </a:lvl1pPr>
          </a:lstStyle>
          <a:p>
            <a:fld id="{2193A35C-1143-46DA-B961-F9A56BB8D76D}" type="slidenum">
              <a:rPr lang="ko-KR" altLang="en-US"/>
              <a:pPr/>
              <a:t>‹#›</a:t>
            </a:fld>
            <a:endParaRPr lang="en-US" altLang="ko-KR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ransition spd="slow">
    <p:newsflash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rgbClr val="000000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0000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oot@nic.samsung.co.k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Microsoft_Word_97_-_2003_Document2.doc"/><Relationship Id="rId4" Type="http://schemas.openxmlformats.org/officeDocument/2006/relationships/oleObject" Target="../embeddings/oleObject4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5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Word_97_-_2003_Document4.doc"/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5" Type="http://schemas.openxmlformats.org/officeDocument/2006/relationships/oleObject" Target="../embeddings/Microsoft_Word_97_-_2003_Document3.doc"/><Relationship Id="rId4" Type="http://schemas.openxmlformats.org/officeDocument/2006/relationships/oleObject" Target="../embeddings/oleObject6.bin"/><Relationship Id="rId9" Type="http://schemas.openxmlformats.org/officeDocument/2006/relationships/image" Target="../media/image21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2.wmf"/><Relationship Id="rId5" Type="http://schemas.openxmlformats.org/officeDocument/2006/relationships/oleObject" Target="../embeddings/Microsoft_Word_97_-_2003_Document5.doc"/><Relationship Id="rId4" Type="http://schemas.openxmlformats.org/officeDocument/2006/relationships/oleObject" Target="../embeddings/oleObject8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wykim@smtp.hp.com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905000"/>
            <a:ext cx="7772400" cy="1470025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TCP/IP Networking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Domain Name System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267200"/>
            <a:ext cx="6400800" cy="1752600"/>
          </a:xfrm>
          <a:noFill/>
          <a:ln/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Hyogon Kim</a:t>
            </a:r>
          </a:p>
          <a:p>
            <a:r>
              <a:rPr lang="en-US" altLang="ko-KR" i="1">
                <a:ea typeface="굴림" pitchFamily="50" charset="-127"/>
              </a:rPr>
              <a:t>Korea University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31F67-073F-493F-A37D-32B7BEC1700C}" type="slidenum">
              <a:rPr lang="ko-KR" altLang="en-US"/>
              <a:pPr/>
              <a:t>2</a:t>
            </a:fld>
            <a:endParaRPr lang="en-US" altLang="ko-KR" sz="1000"/>
          </a:p>
        </p:txBody>
      </p:sp>
      <p:sp>
        <p:nvSpPr>
          <p:cNvPr id="2058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Introduction</a:t>
            </a:r>
          </a:p>
        </p:txBody>
      </p:sp>
      <p:sp>
        <p:nvSpPr>
          <p:cNvPr id="2058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DNS is </a:t>
            </a:r>
            <a:r>
              <a:rPr lang="en-US" altLang="ko-KR" u="sng">
                <a:ea typeface="굴림" pitchFamily="50" charset="-127"/>
              </a:rPr>
              <a:t>the</a:t>
            </a:r>
            <a:r>
              <a:rPr lang="en-US" altLang="ko-KR">
                <a:ea typeface="굴림" pitchFamily="50" charset="-127"/>
              </a:rPr>
              <a:t> most frequently used application level protocol </a:t>
            </a:r>
          </a:p>
          <a:p>
            <a:r>
              <a:rPr lang="en-US" altLang="ko-KR">
                <a:ea typeface="굴림" pitchFamily="50" charset="-127"/>
              </a:rPr>
              <a:t>But unlike other application level protocols, it forms the Internet infrastructure</a:t>
            </a:r>
          </a:p>
          <a:p>
            <a:r>
              <a:rPr lang="en-US" altLang="ko-KR">
                <a:ea typeface="굴림" pitchFamily="50" charset="-127"/>
              </a:rPr>
              <a:t>Born in 1984, standardized in 1987 [RFC 1035]</a:t>
            </a:r>
          </a:p>
          <a:p>
            <a:pPr lvl="1"/>
            <a:r>
              <a:rPr lang="en-US" altLang="ko-KR">
                <a:ea typeface="굴림" pitchFamily="50" charset="-127"/>
              </a:rPr>
              <a:t>Pre-DNS era : hosts.txt file maintained at SRI</a:t>
            </a:r>
          </a:p>
        </p:txBody>
      </p:sp>
    </p:spTree>
  </p:cSld>
  <p:clrMapOvr>
    <a:masterClrMapping/>
  </p:clrMapOvr>
  <p:transition spd="slow"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EF4E8-563D-4D17-A940-AED5554BCB8D}" type="slidenum">
              <a:rPr lang="ko-KR" altLang="en-US"/>
              <a:pPr/>
              <a:t>3</a:t>
            </a:fld>
            <a:endParaRPr lang="en-US" altLang="ko-KR" sz="1000"/>
          </a:p>
        </p:txBody>
      </p:sp>
      <p:sp>
        <p:nvSpPr>
          <p:cNvPr id="1914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Why domain name?</a:t>
            </a:r>
          </a:p>
        </p:txBody>
      </p:sp>
      <p:sp>
        <p:nvSpPr>
          <p:cNvPr id="1914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The IP Internet only recognizes </a:t>
            </a:r>
            <a:r>
              <a:rPr lang="en-US" altLang="ko-KR" i="1">
                <a:ea typeface="굴림" pitchFamily="50" charset="-127"/>
              </a:rPr>
              <a:t>IP address</a:t>
            </a:r>
            <a:r>
              <a:rPr lang="en-US" altLang="ko-KR">
                <a:ea typeface="굴림" pitchFamily="50" charset="-127"/>
              </a:rPr>
              <a:t>, a 32-bit number, for delivery</a:t>
            </a:r>
          </a:p>
          <a:p>
            <a:pPr lvl="1"/>
            <a:r>
              <a:rPr lang="en-US" altLang="ko-KR">
                <a:ea typeface="굴림" pitchFamily="50" charset="-127"/>
              </a:rPr>
              <a:t>Likewise, telephone networks only recognize </a:t>
            </a:r>
            <a:r>
              <a:rPr lang="en-US" altLang="ko-KR" i="1">
                <a:ea typeface="굴림" pitchFamily="50" charset="-127"/>
              </a:rPr>
              <a:t>telephone numbers</a:t>
            </a:r>
            <a:r>
              <a:rPr lang="en-US" altLang="ko-KR">
                <a:ea typeface="굴림" pitchFamily="50" charset="-127"/>
              </a:rPr>
              <a:t> for call setup</a:t>
            </a:r>
          </a:p>
          <a:p>
            <a:r>
              <a:rPr lang="en-US" altLang="ko-KR">
                <a:ea typeface="굴림" pitchFamily="50" charset="-127"/>
              </a:rPr>
              <a:t>Unfortunately, </a:t>
            </a:r>
            <a:r>
              <a:rPr lang="en-US" altLang="ko-KR" u="sng">
                <a:ea typeface="굴림" pitchFamily="50" charset="-127"/>
              </a:rPr>
              <a:t>humans are not good at memorizing numbers</a:t>
            </a:r>
            <a:r>
              <a:rPr lang="en-US" altLang="ko-KR">
                <a:ea typeface="굴림" pitchFamily="50" charset="-127"/>
              </a:rPr>
              <a:t>, so let’s have a “nickname” for an IP address</a:t>
            </a:r>
          </a:p>
          <a:p>
            <a:r>
              <a:rPr lang="en-US" altLang="ko-KR">
                <a:ea typeface="굴림" pitchFamily="50" charset="-127"/>
              </a:rPr>
              <a:t>For </a:t>
            </a:r>
            <a:r>
              <a:rPr lang="en-US" altLang="ko-KR" i="1">
                <a:ea typeface="굴림" pitchFamily="50" charset="-127"/>
              </a:rPr>
              <a:t>translation</a:t>
            </a:r>
            <a:r>
              <a:rPr lang="en-US" altLang="ko-KR">
                <a:ea typeface="굴림" pitchFamily="50" charset="-127"/>
              </a:rPr>
              <a:t>, let’s have DNS</a:t>
            </a:r>
          </a:p>
        </p:txBody>
      </p:sp>
    </p:spTree>
  </p:cSld>
  <p:clrMapOvr>
    <a:masterClrMapping/>
  </p:clrMapOvr>
  <p:transition spd="slow"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3D3EA-372B-4282-BB73-8A0E4EC10FF2}" type="slidenum">
              <a:rPr lang="ko-KR" altLang="en-US"/>
              <a:pPr/>
              <a:t>4</a:t>
            </a:fld>
            <a:endParaRPr lang="en-US" altLang="ko-KR" sz="1000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What is a “domain”?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800">
                <a:ea typeface="굴림" pitchFamily="50" charset="-127"/>
              </a:rPr>
              <a:t>A domain is a </a:t>
            </a:r>
            <a:r>
              <a:rPr lang="en-US" altLang="ko-KR" sz="2800" i="1">
                <a:ea typeface="굴림" pitchFamily="50" charset="-127"/>
              </a:rPr>
              <a:t>naming </a:t>
            </a:r>
            <a:r>
              <a:rPr lang="en-US" altLang="ko-KR" sz="2800">
                <a:ea typeface="굴림" pitchFamily="50" charset="-127"/>
              </a:rPr>
              <a:t>domain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In Korea University, only .korea.ac.kr allowed</a:t>
            </a:r>
          </a:p>
          <a:p>
            <a:r>
              <a:rPr lang="en-US" altLang="ko-KR" sz="2800" i="1">
                <a:ea typeface="굴림" pitchFamily="50" charset="-127"/>
              </a:rPr>
              <a:t>Domain name space</a:t>
            </a:r>
            <a:r>
              <a:rPr lang="en-US" altLang="ko-KR" sz="2800">
                <a:ea typeface="굴림" pitchFamily="50" charset="-127"/>
              </a:rPr>
              <a:t> is the global, logical, and hierarchical (tree-shaped) naming structure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A domain is a subtree of the domain name space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The domain name is the “name” of the domain</a:t>
            </a:r>
          </a:p>
          <a:p>
            <a:r>
              <a:rPr lang="en-US" altLang="ko-KR" sz="2800">
                <a:ea typeface="굴림" pitchFamily="50" charset="-127"/>
              </a:rPr>
              <a:t>Physical manifestation of the domain name space is a </a:t>
            </a:r>
            <a:r>
              <a:rPr lang="en-US" altLang="ko-KR" sz="2800" i="1">
                <a:ea typeface="굴림" pitchFamily="50" charset="-127"/>
              </a:rPr>
              <a:t>distributed database</a:t>
            </a:r>
          </a:p>
        </p:txBody>
      </p:sp>
    </p:spTree>
  </p:cSld>
  <p:clrMapOvr>
    <a:masterClrMapping/>
  </p:clrMapOvr>
  <p:transition spd="slow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B8216-9A05-4F07-881F-FB7DC5C7F7BB}" type="slidenum">
              <a:rPr lang="ko-KR" altLang="en-US"/>
              <a:pPr/>
              <a:t>5</a:t>
            </a:fld>
            <a:endParaRPr lang="en-US" altLang="ko-KR" sz="1000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Domain Name Space</a:t>
            </a:r>
          </a:p>
        </p:txBody>
      </p:sp>
      <p:graphicFrame>
        <p:nvGraphicFramePr>
          <p:cNvPr id="193540" name="Object 4"/>
          <p:cNvGraphicFramePr>
            <a:graphicFrameLocks noChangeAspect="1"/>
          </p:cNvGraphicFramePr>
          <p:nvPr/>
        </p:nvGraphicFramePr>
        <p:xfrm>
          <a:off x="457200" y="1676400"/>
          <a:ext cx="8077200" cy="416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41" name="VISIO" r:id="rId4" imgW="8829720" imgH="4555440" progId="Visio.Drawing.6">
                  <p:embed/>
                </p:oleObj>
              </mc:Choice>
              <mc:Fallback>
                <p:oleObj name="VISIO" r:id="rId4" imgW="8829720" imgH="4555440" progId="Visio.Drawing.6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76400"/>
                        <a:ext cx="8077200" cy="416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AD677-3A06-4DEF-A94B-762F7292174A}" type="slidenum">
              <a:rPr lang="ko-KR" altLang="en-US"/>
              <a:pPr/>
              <a:t>6</a:t>
            </a:fld>
            <a:endParaRPr lang="en-US" altLang="ko-KR" sz="1000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What is a domain name?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Each node in the domain name tree has a </a:t>
            </a:r>
            <a:r>
              <a:rPr lang="en-US" altLang="ko-KR" i="1">
                <a:ea typeface="굴림" pitchFamily="50" charset="-127"/>
              </a:rPr>
              <a:t>label</a:t>
            </a:r>
            <a:r>
              <a:rPr lang="en-US" altLang="ko-KR">
                <a:ea typeface="굴림" pitchFamily="50" charset="-127"/>
              </a:rPr>
              <a:t>, which is up to 63 bytes</a:t>
            </a:r>
          </a:p>
          <a:p>
            <a:pPr lvl="1"/>
            <a:r>
              <a:rPr lang="en-US" altLang="ko-KR">
                <a:ea typeface="굴림" pitchFamily="50" charset="-127"/>
              </a:rPr>
              <a:t>The root node has a null label “”</a:t>
            </a:r>
          </a:p>
          <a:p>
            <a:r>
              <a:rPr lang="en-US" altLang="ko-KR">
                <a:ea typeface="굴림" pitchFamily="50" charset="-127"/>
              </a:rPr>
              <a:t>Domain name is case-insensitive</a:t>
            </a:r>
          </a:p>
          <a:p>
            <a:pPr lvl="1"/>
            <a:r>
              <a:rPr lang="en-US" altLang="ko-KR">
                <a:ea typeface="굴림" pitchFamily="50" charset="-127"/>
              </a:rPr>
              <a:t>SaMsUnG.Co.kR</a:t>
            </a:r>
          </a:p>
          <a:p>
            <a:pPr lvl="1"/>
            <a:r>
              <a:rPr lang="en-US" altLang="ko-KR">
                <a:ea typeface="굴림" pitchFamily="50" charset="-127"/>
              </a:rPr>
              <a:t>Samsung.CO.kr</a:t>
            </a:r>
          </a:p>
          <a:p>
            <a:pPr lvl="1"/>
            <a:r>
              <a:rPr lang="en-US" altLang="ko-KR">
                <a:ea typeface="굴림" pitchFamily="50" charset="-127"/>
              </a:rPr>
              <a:t>SAMSUNG.CO.KR</a:t>
            </a:r>
          </a:p>
        </p:txBody>
      </p:sp>
    </p:spTree>
  </p:cSld>
  <p:clrMapOvr>
    <a:masterClrMapping/>
  </p:clrMapOvr>
  <p:transition spd="slow"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6A20A-AC5C-40FC-B01A-EF1EB95014C3}" type="slidenum">
              <a:rPr lang="ko-KR" altLang="en-US"/>
              <a:pPr/>
              <a:t>7</a:t>
            </a:fld>
            <a:endParaRPr lang="en-US" altLang="ko-KR" sz="1000"/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Domain name</a:t>
            </a:r>
          </a:p>
        </p:txBody>
      </p:sp>
      <p:pic>
        <p:nvPicPr>
          <p:cNvPr id="2160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962400"/>
            <a:ext cx="60960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6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 domain name of a node is the concatenation of the labels, read from the node through the root node</a:t>
            </a:r>
          </a:p>
          <a:p>
            <a:pPr lvl="1"/>
            <a:r>
              <a:rPr lang="en-US" altLang="ko-KR">
                <a:ea typeface="굴림" pitchFamily="50" charset="-127"/>
              </a:rPr>
              <a:t>Labels are delimited by “.”</a:t>
            </a:r>
          </a:p>
          <a:p>
            <a:pPr lvl="1"/>
            <a:r>
              <a:rPr lang="en-US" altLang="ko-KR">
                <a:ea typeface="굴림" pitchFamily="50" charset="-127"/>
              </a:rPr>
              <a:t>E.g. “nic.samsung.co.kr.”</a:t>
            </a:r>
          </a:p>
        </p:txBody>
      </p:sp>
    </p:spTree>
  </p:cSld>
  <p:clrMapOvr>
    <a:masterClrMapping/>
  </p:clrMapOvr>
  <p:transition spd="slow"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4051-7D9D-4520-BB17-83A083FABE2A}" type="slidenum">
              <a:rPr lang="ko-KR" altLang="en-US"/>
              <a:pPr/>
              <a:t>8</a:t>
            </a:fld>
            <a:endParaRPr lang="en-US" altLang="ko-KR" sz="1000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FQDN</a:t>
            </a:r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u="sng">
                <a:ea typeface="굴림" pitchFamily="50" charset="-127"/>
              </a:rPr>
              <a:t>Fully qualified domain name</a:t>
            </a:r>
            <a:r>
              <a:rPr lang="en-US" altLang="ko-KR">
                <a:ea typeface="굴림" pitchFamily="50" charset="-127"/>
              </a:rPr>
              <a:t> contains the root label</a:t>
            </a:r>
          </a:p>
          <a:p>
            <a:pPr lvl="1"/>
            <a:r>
              <a:rPr lang="en-US" altLang="ko-KR">
                <a:ea typeface="굴림" pitchFamily="50" charset="-127"/>
              </a:rPr>
              <a:t>imail00 (X), imail00.samsung.co.kr (X)</a:t>
            </a:r>
          </a:p>
          <a:p>
            <a:pPr lvl="1"/>
            <a:r>
              <a:rPr lang="en-US" altLang="ko-KR">
                <a:ea typeface="굴림" pitchFamily="50" charset="-127"/>
              </a:rPr>
              <a:t>imail00.samsung.co.kr. (O)</a:t>
            </a:r>
          </a:p>
          <a:p>
            <a:r>
              <a:rPr lang="en-US" altLang="ko-KR">
                <a:ea typeface="굴림" pitchFamily="50" charset="-127"/>
              </a:rPr>
              <a:t>DNS protocol uses only FQDN</a:t>
            </a:r>
          </a:p>
          <a:p>
            <a:r>
              <a:rPr lang="en-US" altLang="ko-KR">
                <a:ea typeface="굴림" pitchFamily="50" charset="-127"/>
              </a:rPr>
              <a:t>The resolver must complete if the given domain name is not FQDN</a:t>
            </a:r>
          </a:p>
          <a:p>
            <a:pPr lvl="1"/>
            <a:r>
              <a:rPr lang="en-US" altLang="ko-KR">
                <a:ea typeface="굴림" pitchFamily="50" charset="-127"/>
              </a:rPr>
              <a:t>/etc/resolv.conf</a:t>
            </a:r>
          </a:p>
        </p:txBody>
      </p:sp>
      <p:sp>
        <p:nvSpPr>
          <p:cNvPr id="212996" name="Rectangle 4"/>
          <p:cNvSpPr>
            <a:spLocks noChangeArrowheads="1"/>
          </p:cNvSpPr>
          <p:nvPr/>
        </p:nvSpPr>
        <p:spPr bwMode="auto">
          <a:xfrm>
            <a:off x="3962400" y="30480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ko-KR" altLang="en-US">
              <a:ea typeface="굴림" pitchFamily="50" charset="-127"/>
            </a:endParaRPr>
          </a:p>
        </p:txBody>
      </p:sp>
    </p:spTree>
  </p:cSld>
  <p:clrMapOvr>
    <a:masterClrMapping/>
  </p:clrMapOvr>
  <p:transition spd="slow"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D6725-EA8B-44C6-BBCE-549CA3A802DB}" type="slidenum">
              <a:rPr lang="ko-KR" altLang="en-US"/>
              <a:pPr/>
              <a:t>9</a:t>
            </a:fld>
            <a:endParaRPr lang="en-US" altLang="ko-KR" sz="1000"/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FQDN</a:t>
            </a:r>
          </a:p>
        </p:txBody>
      </p:sp>
      <p:pic>
        <p:nvPicPr>
          <p:cNvPr id="214020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 l="21506" r="22580"/>
          <a:stretch>
            <a:fillRect/>
          </a:stretch>
        </p:blipFill>
        <p:spPr>
          <a:xfrm>
            <a:off x="457200" y="2438400"/>
            <a:ext cx="3962400" cy="2214563"/>
          </a:xfrm>
          <a:noFill/>
          <a:ln/>
        </p:spPr>
      </p:pic>
      <p:pic>
        <p:nvPicPr>
          <p:cNvPr id="2140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916113"/>
            <a:ext cx="419100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7772400" y="3352800"/>
            <a:ext cx="533400" cy="2286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B2C5-8D47-4D9E-8F6F-3844944C79F5}" type="slidenum">
              <a:rPr lang="ko-KR" altLang="en-US"/>
              <a:pPr/>
              <a:t>10</a:t>
            </a:fld>
            <a:endParaRPr lang="en-US" altLang="ko-KR" sz="1000"/>
          </a:p>
        </p:txBody>
      </p:sp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What’s in a domain name?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 domain name (and the denoted node thereby) can have a set of associated “resource records (RRs)”: e.g., samsung.co.kr has</a:t>
            </a:r>
          </a:p>
        </p:txBody>
      </p:sp>
      <p:graphicFrame>
        <p:nvGraphicFramePr>
          <p:cNvPr id="195625" name="Group 41"/>
          <p:cNvGraphicFramePr>
            <a:graphicFrameLocks noGrp="1"/>
          </p:cNvGraphicFramePr>
          <p:nvPr/>
        </p:nvGraphicFramePr>
        <p:xfrm>
          <a:off x="1524000" y="3505200"/>
          <a:ext cx="6096000" cy="2639822"/>
        </p:xfrm>
        <a:graphic>
          <a:graphicData uri="http://schemas.openxmlformats.org/drawingml/2006/table">
            <a:tbl>
              <a:tblPr/>
              <a:tblGrid>
                <a:gridCol w="1143000"/>
                <a:gridCol w="4953000"/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203.254.192.15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nic.samsung.co.kr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red.samsung.co.kr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green.samsung.co.kr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MX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imail00.samsung.co.kr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SOA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Postmaster: </a:t>
                      </a: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  <a:hlinkClick r:id="rId3"/>
                        </a:rPr>
                        <a:t>root@nic.samsung.co.kr</a:t>
                      </a: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굴림" pitchFamily="50" charset="-127"/>
                        </a:rPr>
                        <a:t>,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A1D3-B94F-4ED5-8D97-FB14441A38B3}" type="slidenum">
              <a:rPr lang="ko-KR" altLang="en-US"/>
              <a:pPr/>
              <a:t>11</a:t>
            </a:fld>
            <a:endParaRPr lang="en-US" altLang="ko-KR" sz="1000"/>
          </a:p>
        </p:txBody>
      </p:sp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09600"/>
            <a:ext cx="7086600" cy="838200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DNS is a distributed database</a:t>
            </a:r>
          </a:p>
        </p:txBody>
      </p:sp>
      <p:sp>
        <p:nvSpPr>
          <p:cNvPr id="198666" name="Freeform 10"/>
          <p:cNvSpPr>
            <a:spLocks/>
          </p:cNvSpPr>
          <p:nvPr/>
        </p:nvSpPr>
        <p:spPr bwMode="auto">
          <a:xfrm>
            <a:off x="3448050" y="3302000"/>
            <a:ext cx="979488" cy="722313"/>
          </a:xfrm>
          <a:custGeom>
            <a:avLst/>
            <a:gdLst/>
            <a:ahLst/>
            <a:cxnLst>
              <a:cxn ang="0">
                <a:pos x="15" y="34"/>
              </a:cxn>
              <a:cxn ang="0">
                <a:pos x="53" y="199"/>
              </a:cxn>
              <a:cxn ang="0">
                <a:pos x="74" y="247"/>
              </a:cxn>
              <a:cxn ang="0">
                <a:pos x="111" y="349"/>
              </a:cxn>
              <a:cxn ang="0">
                <a:pos x="95" y="450"/>
              </a:cxn>
              <a:cxn ang="0">
                <a:pos x="106" y="525"/>
              </a:cxn>
              <a:cxn ang="0">
                <a:pos x="330" y="615"/>
              </a:cxn>
              <a:cxn ang="0">
                <a:pos x="645" y="594"/>
              </a:cxn>
              <a:cxn ang="0">
                <a:pos x="693" y="525"/>
              </a:cxn>
              <a:cxn ang="0">
                <a:pos x="682" y="471"/>
              </a:cxn>
              <a:cxn ang="0">
                <a:pos x="655" y="439"/>
              </a:cxn>
              <a:cxn ang="0">
                <a:pos x="575" y="343"/>
              </a:cxn>
              <a:cxn ang="0">
                <a:pos x="479" y="242"/>
              </a:cxn>
              <a:cxn ang="0">
                <a:pos x="447" y="221"/>
              </a:cxn>
              <a:cxn ang="0">
                <a:pos x="383" y="178"/>
              </a:cxn>
              <a:cxn ang="0">
                <a:pos x="346" y="162"/>
              </a:cxn>
              <a:cxn ang="0">
                <a:pos x="266" y="114"/>
              </a:cxn>
              <a:cxn ang="0">
                <a:pos x="213" y="87"/>
              </a:cxn>
              <a:cxn ang="0">
                <a:pos x="149" y="39"/>
              </a:cxn>
              <a:cxn ang="0">
                <a:pos x="85" y="18"/>
              </a:cxn>
              <a:cxn ang="0">
                <a:pos x="15" y="34"/>
              </a:cxn>
            </a:cxnLst>
            <a:rect l="0" t="0" r="r" b="b"/>
            <a:pathLst>
              <a:path w="693" h="627">
                <a:moveTo>
                  <a:pt x="15" y="34"/>
                </a:moveTo>
                <a:cubicBezTo>
                  <a:pt x="1" y="80"/>
                  <a:pt x="25" y="158"/>
                  <a:pt x="53" y="199"/>
                </a:cubicBezTo>
                <a:cubicBezTo>
                  <a:pt x="65" y="237"/>
                  <a:pt x="57" y="222"/>
                  <a:pt x="74" y="247"/>
                </a:cubicBezTo>
                <a:cubicBezTo>
                  <a:pt x="85" y="282"/>
                  <a:pt x="103" y="312"/>
                  <a:pt x="111" y="349"/>
                </a:cubicBezTo>
                <a:cubicBezTo>
                  <a:pt x="108" y="389"/>
                  <a:pt x="108" y="415"/>
                  <a:pt x="95" y="450"/>
                </a:cubicBezTo>
                <a:cubicBezTo>
                  <a:pt x="96" y="456"/>
                  <a:pt x="97" y="507"/>
                  <a:pt x="106" y="525"/>
                </a:cubicBezTo>
                <a:cubicBezTo>
                  <a:pt x="151" y="614"/>
                  <a:pt x="243" y="611"/>
                  <a:pt x="330" y="615"/>
                </a:cubicBezTo>
                <a:cubicBezTo>
                  <a:pt x="462" y="612"/>
                  <a:pt x="538" y="627"/>
                  <a:pt x="645" y="594"/>
                </a:cubicBezTo>
                <a:cubicBezTo>
                  <a:pt x="687" y="566"/>
                  <a:pt x="677" y="569"/>
                  <a:pt x="693" y="525"/>
                </a:cubicBezTo>
                <a:cubicBezTo>
                  <a:pt x="692" y="517"/>
                  <a:pt x="688" y="484"/>
                  <a:pt x="682" y="471"/>
                </a:cubicBezTo>
                <a:cubicBezTo>
                  <a:pt x="672" y="452"/>
                  <a:pt x="669" y="456"/>
                  <a:pt x="655" y="439"/>
                </a:cubicBezTo>
                <a:cubicBezTo>
                  <a:pt x="629" y="407"/>
                  <a:pt x="610" y="367"/>
                  <a:pt x="575" y="343"/>
                </a:cubicBezTo>
                <a:cubicBezTo>
                  <a:pt x="547" y="300"/>
                  <a:pt x="522" y="270"/>
                  <a:pt x="479" y="242"/>
                </a:cubicBezTo>
                <a:cubicBezTo>
                  <a:pt x="439" y="216"/>
                  <a:pt x="485" y="233"/>
                  <a:pt x="447" y="221"/>
                </a:cubicBezTo>
                <a:cubicBezTo>
                  <a:pt x="434" y="212"/>
                  <a:pt x="401" y="184"/>
                  <a:pt x="383" y="178"/>
                </a:cubicBezTo>
                <a:cubicBezTo>
                  <a:pt x="364" y="172"/>
                  <a:pt x="365" y="173"/>
                  <a:pt x="346" y="162"/>
                </a:cubicBezTo>
                <a:cubicBezTo>
                  <a:pt x="319" y="146"/>
                  <a:pt x="296" y="123"/>
                  <a:pt x="266" y="114"/>
                </a:cubicBezTo>
                <a:cubicBezTo>
                  <a:pt x="249" y="102"/>
                  <a:pt x="231" y="96"/>
                  <a:pt x="213" y="87"/>
                </a:cubicBezTo>
                <a:cubicBezTo>
                  <a:pt x="189" y="75"/>
                  <a:pt x="176" y="47"/>
                  <a:pt x="149" y="39"/>
                </a:cubicBezTo>
                <a:cubicBezTo>
                  <a:pt x="127" y="32"/>
                  <a:pt x="106" y="25"/>
                  <a:pt x="85" y="18"/>
                </a:cubicBezTo>
                <a:cubicBezTo>
                  <a:pt x="6" y="23"/>
                  <a:pt x="0" y="0"/>
                  <a:pt x="15" y="34"/>
                </a:cubicBezTo>
                <a:close/>
              </a:path>
            </a:pathLst>
          </a:custGeom>
          <a:solidFill>
            <a:srgbClr val="FF3300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665" name="Freeform 9"/>
          <p:cNvSpPr>
            <a:spLocks/>
          </p:cNvSpPr>
          <p:nvPr/>
        </p:nvSpPr>
        <p:spPr bwMode="auto">
          <a:xfrm>
            <a:off x="3452813" y="3357563"/>
            <a:ext cx="3994150" cy="628650"/>
          </a:xfrm>
          <a:custGeom>
            <a:avLst/>
            <a:gdLst/>
            <a:ahLst/>
            <a:cxnLst>
              <a:cxn ang="0">
                <a:pos x="28" y="61"/>
              </a:cxn>
              <a:cxn ang="0">
                <a:pos x="76" y="82"/>
              </a:cxn>
              <a:cxn ang="0">
                <a:pos x="167" y="130"/>
              </a:cxn>
              <a:cxn ang="0">
                <a:pos x="231" y="162"/>
              </a:cxn>
              <a:cxn ang="0">
                <a:pos x="332" y="199"/>
              </a:cxn>
              <a:cxn ang="0">
                <a:pos x="546" y="258"/>
              </a:cxn>
              <a:cxn ang="0">
                <a:pos x="775" y="274"/>
              </a:cxn>
              <a:cxn ang="0">
                <a:pos x="935" y="295"/>
              </a:cxn>
              <a:cxn ang="0">
                <a:pos x="999" y="311"/>
              </a:cxn>
              <a:cxn ang="0">
                <a:pos x="1100" y="359"/>
              </a:cxn>
              <a:cxn ang="0">
                <a:pos x="1148" y="402"/>
              </a:cxn>
              <a:cxn ang="0">
                <a:pos x="1186" y="455"/>
              </a:cxn>
              <a:cxn ang="0">
                <a:pos x="1319" y="541"/>
              </a:cxn>
              <a:cxn ang="0">
                <a:pos x="1740" y="503"/>
              </a:cxn>
              <a:cxn ang="0">
                <a:pos x="1932" y="519"/>
              </a:cxn>
              <a:cxn ang="0">
                <a:pos x="2263" y="530"/>
              </a:cxn>
              <a:cxn ang="0">
                <a:pos x="2439" y="546"/>
              </a:cxn>
              <a:cxn ang="0">
                <a:pos x="2732" y="530"/>
              </a:cxn>
              <a:cxn ang="0">
                <a:pos x="2807" y="471"/>
              </a:cxn>
              <a:cxn ang="0">
                <a:pos x="2828" y="397"/>
              </a:cxn>
              <a:cxn ang="0">
                <a:pos x="2812" y="306"/>
              </a:cxn>
              <a:cxn ang="0">
                <a:pos x="2690" y="221"/>
              </a:cxn>
              <a:cxn ang="0">
                <a:pos x="2503" y="189"/>
              </a:cxn>
              <a:cxn ang="0">
                <a:pos x="2295" y="205"/>
              </a:cxn>
              <a:cxn ang="0">
                <a:pos x="1922" y="189"/>
              </a:cxn>
              <a:cxn ang="0">
                <a:pos x="1159" y="66"/>
              </a:cxn>
              <a:cxn ang="0">
                <a:pos x="940" y="50"/>
              </a:cxn>
              <a:cxn ang="0">
                <a:pos x="754" y="39"/>
              </a:cxn>
              <a:cxn ang="0">
                <a:pos x="402" y="18"/>
              </a:cxn>
              <a:cxn ang="0">
                <a:pos x="242" y="2"/>
              </a:cxn>
              <a:cxn ang="0">
                <a:pos x="18" y="7"/>
              </a:cxn>
              <a:cxn ang="0">
                <a:pos x="12" y="45"/>
              </a:cxn>
              <a:cxn ang="0">
                <a:pos x="28" y="61"/>
              </a:cxn>
            </a:cxnLst>
            <a:rect l="0" t="0" r="r" b="b"/>
            <a:pathLst>
              <a:path w="2828" h="546">
                <a:moveTo>
                  <a:pt x="28" y="61"/>
                </a:moveTo>
                <a:cubicBezTo>
                  <a:pt x="46" y="67"/>
                  <a:pt x="58" y="76"/>
                  <a:pt x="76" y="82"/>
                </a:cubicBezTo>
                <a:cubicBezTo>
                  <a:pt x="105" y="101"/>
                  <a:pt x="133" y="120"/>
                  <a:pt x="167" y="130"/>
                </a:cubicBezTo>
                <a:cubicBezTo>
                  <a:pt x="186" y="143"/>
                  <a:pt x="209" y="155"/>
                  <a:pt x="231" y="162"/>
                </a:cubicBezTo>
                <a:cubicBezTo>
                  <a:pt x="260" y="182"/>
                  <a:pt x="299" y="189"/>
                  <a:pt x="332" y="199"/>
                </a:cubicBezTo>
                <a:cubicBezTo>
                  <a:pt x="402" y="221"/>
                  <a:pt x="473" y="247"/>
                  <a:pt x="546" y="258"/>
                </a:cubicBezTo>
                <a:cubicBezTo>
                  <a:pt x="622" y="270"/>
                  <a:pt x="698" y="271"/>
                  <a:pt x="775" y="274"/>
                </a:cubicBezTo>
                <a:cubicBezTo>
                  <a:pt x="829" y="280"/>
                  <a:pt x="882" y="284"/>
                  <a:pt x="935" y="295"/>
                </a:cubicBezTo>
                <a:cubicBezTo>
                  <a:pt x="957" y="299"/>
                  <a:pt x="999" y="311"/>
                  <a:pt x="999" y="311"/>
                </a:cubicBezTo>
                <a:cubicBezTo>
                  <a:pt x="1030" y="332"/>
                  <a:pt x="1071" y="335"/>
                  <a:pt x="1100" y="359"/>
                </a:cubicBezTo>
                <a:cubicBezTo>
                  <a:pt x="1116" y="372"/>
                  <a:pt x="1135" y="387"/>
                  <a:pt x="1148" y="402"/>
                </a:cubicBezTo>
                <a:cubicBezTo>
                  <a:pt x="1163" y="420"/>
                  <a:pt x="1169" y="438"/>
                  <a:pt x="1186" y="455"/>
                </a:cubicBezTo>
                <a:cubicBezTo>
                  <a:pt x="1203" y="510"/>
                  <a:pt x="1270" y="523"/>
                  <a:pt x="1319" y="541"/>
                </a:cubicBezTo>
                <a:cubicBezTo>
                  <a:pt x="1459" y="533"/>
                  <a:pt x="1600" y="520"/>
                  <a:pt x="1740" y="503"/>
                </a:cubicBezTo>
                <a:cubicBezTo>
                  <a:pt x="1804" y="506"/>
                  <a:pt x="1868" y="516"/>
                  <a:pt x="1932" y="519"/>
                </a:cubicBezTo>
                <a:cubicBezTo>
                  <a:pt x="2042" y="524"/>
                  <a:pt x="2263" y="530"/>
                  <a:pt x="2263" y="530"/>
                </a:cubicBezTo>
                <a:cubicBezTo>
                  <a:pt x="2322" y="536"/>
                  <a:pt x="2380" y="542"/>
                  <a:pt x="2439" y="546"/>
                </a:cubicBezTo>
                <a:cubicBezTo>
                  <a:pt x="2540" y="543"/>
                  <a:pt x="2633" y="539"/>
                  <a:pt x="2732" y="530"/>
                </a:cubicBezTo>
                <a:cubicBezTo>
                  <a:pt x="2773" y="521"/>
                  <a:pt x="2783" y="505"/>
                  <a:pt x="2807" y="471"/>
                </a:cubicBezTo>
                <a:cubicBezTo>
                  <a:pt x="2815" y="446"/>
                  <a:pt x="2823" y="423"/>
                  <a:pt x="2828" y="397"/>
                </a:cubicBezTo>
                <a:cubicBezTo>
                  <a:pt x="2822" y="330"/>
                  <a:pt x="2828" y="360"/>
                  <a:pt x="2812" y="306"/>
                </a:cubicBezTo>
                <a:cubicBezTo>
                  <a:pt x="2801" y="270"/>
                  <a:pt x="2726" y="230"/>
                  <a:pt x="2690" y="221"/>
                </a:cubicBezTo>
                <a:cubicBezTo>
                  <a:pt x="2631" y="192"/>
                  <a:pt x="2568" y="192"/>
                  <a:pt x="2503" y="189"/>
                </a:cubicBezTo>
                <a:cubicBezTo>
                  <a:pt x="2433" y="193"/>
                  <a:pt x="2364" y="197"/>
                  <a:pt x="2295" y="205"/>
                </a:cubicBezTo>
                <a:cubicBezTo>
                  <a:pt x="2158" y="197"/>
                  <a:pt x="2075" y="192"/>
                  <a:pt x="1922" y="189"/>
                </a:cubicBezTo>
                <a:cubicBezTo>
                  <a:pt x="1665" y="163"/>
                  <a:pt x="1414" y="101"/>
                  <a:pt x="1159" y="66"/>
                </a:cubicBezTo>
                <a:cubicBezTo>
                  <a:pt x="1081" y="55"/>
                  <a:pt x="1028" y="54"/>
                  <a:pt x="940" y="50"/>
                </a:cubicBezTo>
                <a:cubicBezTo>
                  <a:pt x="878" y="47"/>
                  <a:pt x="754" y="39"/>
                  <a:pt x="754" y="39"/>
                </a:cubicBezTo>
                <a:cubicBezTo>
                  <a:pt x="637" y="24"/>
                  <a:pt x="519" y="22"/>
                  <a:pt x="402" y="18"/>
                </a:cubicBezTo>
                <a:cubicBezTo>
                  <a:pt x="349" y="10"/>
                  <a:pt x="295" y="10"/>
                  <a:pt x="242" y="2"/>
                </a:cubicBezTo>
                <a:cubicBezTo>
                  <a:pt x="167" y="4"/>
                  <a:pt x="92" y="0"/>
                  <a:pt x="18" y="7"/>
                </a:cubicBezTo>
                <a:cubicBezTo>
                  <a:pt x="0" y="9"/>
                  <a:pt x="9" y="41"/>
                  <a:pt x="12" y="45"/>
                </a:cubicBezTo>
                <a:cubicBezTo>
                  <a:pt x="30" y="72"/>
                  <a:pt x="28" y="44"/>
                  <a:pt x="28" y="61"/>
                </a:cubicBezTo>
                <a:close/>
              </a:path>
            </a:pathLst>
          </a:custGeom>
          <a:solidFill>
            <a:srgbClr val="CCFF66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664" name="Freeform 8"/>
          <p:cNvSpPr>
            <a:spLocks/>
          </p:cNvSpPr>
          <p:nvPr/>
        </p:nvSpPr>
        <p:spPr bwMode="auto">
          <a:xfrm>
            <a:off x="4094163" y="4826000"/>
            <a:ext cx="1709737" cy="725488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384" y="53"/>
              </a:cxn>
              <a:cxn ang="0">
                <a:pos x="347" y="85"/>
              </a:cxn>
              <a:cxn ang="0">
                <a:pos x="304" y="149"/>
              </a:cxn>
              <a:cxn ang="0">
                <a:pos x="251" y="234"/>
              </a:cxn>
              <a:cxn ang="0">
                <a:pos x="107" y="320"/>
              </a:cxn>
              <a:cxn ang="0">
                <a:pos x="27" y="405"/>
              </a:cxn>
              <a:cxn ang="0">
                <a:pos x="0" y="469"/>
              </a:cxn>
              <a:cxn ang="0">
                <a:pos x="64" y="586"/>
              </a:cxn>
              <a:cxn ang="0">
                <a:pos x="203" y="624"/>
              </a:cxn>
              <a:cxn ang="0">
                <a:pos x="427" y="608"/>
              </a:cxn>
              <a:cxn ang="0">
                <a:pos x="683" y="618"/>
              </a:cxn>
              <a:cxn ang="0">
                <a:pos x="768" y="629"/>
              </a:cxn>
              <a:cxn ang="0">
                <a:pos x="1072" y="608"/>
              </a:cxn>
              <a:cxn ang="0">
                <a:pos x="1147" y="565"/>
              </a:cxn>
              <a:cxn ang="0">
                <a:pos x="1168" y="533"/>
              </a:cxn>
              <a:cxn ang="0">
                <a:pos x="1211" y="410"/>
              </a:cxn>
              <a:cxn ang="0">
                <a:pos x="1115" y="293"/>
              </a:cxn>
              <a:cxn ang="0">
                <a:pos x="1040" y="240"/>
              </a:cxn>
              <a:cxn ang="0">
                <a:pos x="976" y="181"/>
              </a:cxn>
              <a:cxn ang="0">
                <a:pos x="896" y="122"/>
              </a:cxn>
              <a:cxn ang="0">
                <a:pos x="800" y="53"/>
              </a:cxn>
              <a:cxn ang="0">
                <a:pos x="768" y="26"/>
              </a:cxn>
              <a:cxn ang="0">
                <a:pos x="704" y="5"/>
              </a:cxn>
              <a:cxn ang="0">
                <a:pos x="576" y="21"/>
              </a:cxn>
              <a:cxn ang="0">
                <a:pos x="539" y="16"/>
              </a:cxn>
            </a:cxnLst>
            <a:rect l="0" t="0" r="r" b="b"/>
            <a:pathLst>
              <a:path w="1211" h="629">
                <a:moveTo>
                  <a:pt x="576" y="0"/>
                </a:moveTo>
                <a:cubicBezTo>
                  <a:pt x="511" y="15"/>
                  <a:pt x="447" y="33"/>
                  <a:pt x="384" y="53"/>
                </a:cubicBezTo>
                <a:cubicBezTo>
                  <a:pt x="372" y="65"/>
                  <a:pt x="358" y="73"/>
                  <a:pt x="347" y="85"/>
                </a:cubicBezTo>
                <a:cubicBezTo>
                  <a:pt x="331" y="103"/>
                  <a:pt x="318" y="129"/>
                  <a:pt x="304" y="149"/>
                </a:cubicBezTo>
                <a:cubicBezTo>
                  <a:pt x="288" y="172"/>
                  <a:pt x="275" y="217"/>
                  <a:pt x="251" y="234"/>
                </a:cubicBezTo>
                <a:cubicBezTo>
                  <a:pt x="204" y="266"/>
                  <a:pt x="154" y="288"/>
                  <a:pt x="107" y="320"/>
                </a:cubicBezTo>
                <a:cubicBezTo>
                  <a:pt x="76" y="342"/>
                  <a:pt x="54" y="378"/>
                  <a:pt x="27" y="405"/>
                </a:cubicBezTo>
                <a:cubicBezTo>
                  <a:pt x="20" y="428"/>
                  <a:pt x="8" y="447"/>
                  <a:pt x="0" y="469"/>
                </a:cubicBezTo>
                <a:cubicBezTo>
                  <a:pt x="6" y="520"/>
                  <a:pt x="9" y="569"/>
                  <a:pt x="64" y="586"/>
                </a:cubicBezTo>
                <a:cubicBezTo>
                  <a:pt x="102" y="612"/>
                  <a:pt x="157" y="618"/>
                  <a:pt x="203" y="624"/>
                </a:cubicBezTo>
                <a:cubicBezTo>
                  <a:pt x="285" y="621"/>
                  <a:pt x="351" y="622"/>
                  <a:pt x="427" y="608"/>
                </a:cubicBezTo>
                <a:cubicBezTo>
                  <a:pt x="512" y="611"/>
                  <a:pt x="598" y="615"/>
                  <a:pt x="683" y="618"/>
                </a:cubicBezTo>
                <a:cubicBezTo>
                  <a:pt x="712" y="619"/>
                  <a:pt x="768" y="629"/>
                  <a:pt x="768" y="629"/>
                </a:cubicBezTo>
                <a:cubicBezTo>
                  <a:pt x="870" y="624"/>
                  <a:pt x="971" y="615"/>
                  <a:pt x="1072" y="608"/>
                </a:cubicBezTo>
                <a:cubicBezTo>
                  <a:pt x="1102" y="600"/>
                  <a:pt x="1127" y="591"/>
                  <a:pt x="1147" y="565"/>
                </a:cubicBezTo>
                <a:cubicBezTo>
                  <a:pt x="1155" y="555"/>
                  <a:pt x="1168" y="533"/>
                  <a:pt x="1168" y="533"/>
                </a:cubicBezTo>
                <a:cubicBezTo>
                  <a:pt x="1180" y="492"/>
                  <a:pt x="1198" y="452"/>
                  <a:pt x="1211" y="410"/>
                </a:cubicBezTo>
                <a:cubicBezTo>
                  <a:pt x="1203" y="346"/>
                  <a:pt x="1180" y="313"/>
                  <a:pt x="1115" y="293"/>
                </a:cubicBezTo>
                <a:cubicBezTo>
                  <a:pt x="1068" y="262"/>
                  <a:pt x="1093" y="280"/>
                  <a:pt x="1040" y="240"/>
                </a:cubicBezTo>
                <a:cubicBezTo>
                  <a:pt x="1016" y="222"/>
                  <a:pt x="1001" y="198"/>
                  <a:pt x="976" y="181"/>
                </a:cubicBezTo>
                <a:cubicBezTo>
                  <a:pt x="956" y="149"/>
                  <a:pt x="926" y="139"/>
                  <a:pt x="896" y="122"/>
                </a:cubicBezTo>
                <a:cubicBezTo>
                  <a:pt x="862" y="103"/>
                  <a:pt x="830" y="78"/>
                  <a:pt x="800" y="53"/>
                </a:cubicBezTo>
                <a:cubicBezTo>
                  <a:pt x="787" y="42"/>
                  <a:pt x="783" y="33"/>
                  <a:pt x="768" y="26"/>
                </a:cubicBezTo>
                <a:cubicBezTo>
                  <a:pt x="749" y="18"/>
                  <a:pt x="724" y="11"/>
                  <a:pt x="704" y="5"/>
                </a:cubicBezTo>
                <a:cubicBezTo>
                  <a:pt x="652" y="8"/>
                  <a:pt x="623" y="12"/>
                  <a:pt x="576" y="21"/>
                </a:cubicBezTo>
                <a:cubicBezTo>
                  <a:pt x="564" y="19"/>
                  <a:pt x="539" y="16"/>
                  <a:pt x="539" y="16"/>
                </a:cubicBezTo>
              </a:path>
            </a:pathLst>
          </a:custGeom>
          <a:solidFill>
            <a:schemeClr val="accent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663" name="Freeform 7"/>
          <p:cNvSpPr>
            <a:spLocks/>
          </p:cNvSpPr>
          <p:nvPr/>
        </p:nvSpPr>
        <p:spPr bwMode="auto">
          <a:xfrm>
            <a:off x="4826000" y="4151313"/>
            <a:ext cx="1709738" cy="836612"/>
          </a:xfrm>
          <a:custGeom>
            <a:avLst/>
            <a:gdLst/>
            <a:ahLst/>
            <a:cxnLst>
              <a:cxn ang="0">
                <a:pos x="715" y="17"/>
              </a:cxn>
              <a:cxn ang="0">
                <a:pos x="464" y="49"/>
              </a:cxn>
              <a:cxn ang="0">
                <a:pos x="336" y="182"/>
              </a:cxn>
              <a:cxn ang="0">
                <a:pos x="288" y="225"/>
              </a:cxn>
              <a:cxn ang="0">
                <a:pos x="219" y="273"/>
              </a:cxn>
              <a:cxn ang="0">
                <a:pos x="208" y="289"/>
              </a:cxn>
              <a:cxn ang="0">
                <a:pos x="160" y="326"/>
              </a:cxn>
              <a:cxn ang="0">
                <a:pos x="59" y="417"/>
              </a:cxn>
              <a:cxn ang="0">
                <a:pos x="38" y="449"/>
              </a:cxn>
              <a:cxn ang="0">
                <a:pos x="27" y="465"/>
              </a:cxn>
              <a:cxn ang="0">
                <a:pos x="0" y="556"/>
              </a:cxn>
              <a:cxn ang="0">
                <a:pos x="6" y="625"/>
              </a:cxn>
              <a:cxn ang="0">
                <a:pos x="134" y="726"/>
              </a:cxn>
              <a:cxn ang="0">
                <a:pos x="342" y="721"/>
              </a:cxn>
              <a:cxn ang="0">
                <a:pos x="544" y="710"/>
              </a:cxn>
              <a:cxn ang="0">
                <a:pos x="790" y="721"/>
              </a:cxn>
              <a:cxn ang="0">
                <a:pos x="1078" y="689"/>
              </a:cxn>
              <a:cxn ang="0">
                <a:pos x="1158" y="630"/>
              </a:cxn>
              <a:cxn ang="0">
                <a:pos x="1179" y="598"/>
              </a:cxn>
              <a:cxn ang="0">
                <a:pos x="1211" y="481"/>
              </a:cxn>
              <a:cxn ang="0">
                <a:pos x="1136" y="284"/>
              </a:cxn>
              <a:cxn ang="0">
                <a:pos x="1072" y="230"/>
              </a:cxn>
              <a:cxn ang="0">
                <a:pos x="1051" y="209"/>
              </a:cxn>
              <a:cxn ang="0">
                <a:pos x="1035" y="204"/>
              </a:cxn>
              <a:cxn ang="0">
                <a:pos x="934" y="140"/>
              </a:cxn>
              <a:cxn ang="0">
                <a:pos x="886" y="113"/>
              </a:cxn>
              <a:cxn ang="0">
                <a:pos x="790" y="60"/>
              </a:cxn>
              <a:cxn ang="0">
                <a:pos x="736" y="44"/>
              </a:cxn>
              <a:cxn ang="0">
                <a:pos x="715" y="17"/>
              </a:cxn>
            </a:cxnLst>
            <a:rect l="0" t="0" r="r" b="b"/>
            <a:pathLst>
              <a:path w="1211" h="726">
                <a:moveTo>
                  <a:pt x="715" y="17"/>
                </a:moveTo>
                <a:cubicBezTo>
                  <a:pt x="621" y="0"/>
                  <a:pt x="549" y="22"/>
                  <a:pt x="464" y="49"/>
                </a:cubicBezTo>
                <a:cubicBezTo>
                  <a:pt x="410" y="85"/>
                  <a:pt x="385" y="141"/>
                  <a:pt x="336" y="182"/>
                </a:cubicBezTo>
                <a:cubicBezTo>
                  <a:pt x="320" y="196"/>
                  <a:pt x="306" y="213"/>
                  <a:pt x="288" y="225"/>
                </a:cubicBezTo>
                <a:cubicBezTo>
                  <a:pt x="267" y="239"/>
                  <a:pt x="237" y="255"/>
                  <a:pt x="219" y="273"/>
                </a:cubicBezTo>
                <a:cubicBezTo>
                  <a:pt x="214" y="278"/>
                  <a:pt x="213" y="285"/>
                  <a:pt x="208" y="289"/>
                </a:cubicBezTo>
                <a:cubicBezTo>
                  <a:pt x="170" y="322"/>
                  <a:pt x="185" y="297"/>
                  <a:pt x="160" y="326"/>
                </a:cubicBezTo>
                <a:cubicBezTo>
                  <a:pt x="131" y="361"/>
                  <a:pt x="87" y="381"/>
                  <a:pt x="59" y="417"/>
                </a:cubicBezTo>
                <a:cubicBezTo>
                  <a:pt x="51" y="427"/>
                  <a:pt x="45" y="438"/>
                  <a:pt x="38" y="449"/>
                </a:cubicBezTo>
                <a:cubicBezTo>
                  <a:pt x="34" y="454"/>
                  <a:pt x="27" y="465"/>
                  <a:pt x="27" y="465"/>
                </a:cubicBezTo>
                <a:cubicBezTo>
                  <a:pt x="18" y="495"/>
                  <a:pt x="11" y="526"/>
                  <a:pt x="0" y="556"/>
                </a:cubicBezTo>
                <a:cubicBezTo>
                  <a:pt x="2" y="579"/>
                  <a:pt x="3" y="602"/>
                  <a:pt x="6" y="625"/>
                </a:cubicBezTo>
                <a:cubicBezTo>
                  <a:pt x="14" y="690"/>
                  <a:pt x="80" y="716"/>
                  <a:pt x="134" y="726"/>
                </a:cubicBezTo>
                <a:cubicBezTo>
                  <a:pt x="203" y="724"/>
                  <a:pt x="273" y="724"/>
                  <a:pt x="342" y="721"/>
                </a:cubicBezTo>
                <a:cubicBezTo>
                  <a:pt x="409" y="718"/>
                  <a:pt x="544" y="710"/>
                  <a:pt x="544" y="710"/>
                </a:cubicBezTo>
                <a:cubicBezTo>
                  <a:pt x="626" y="700"/>
                  <a:pt x="708" y="712"/>
                  <a:pt x="790" y="721"/>
                </a:cubicBezTo>
                <a:cubicBezTo>
                  <a:pt x="985" y="716"/>
                  <a:pt x="948" y="719"/>
                  <a:pt x="1078" y="689"/>
                </a:cubicBezTo>
                <a:cubicBezTo>
                  <a:pt x="1108" y="669"/>
                  <a:pt x="1136" y="664"/>
                  <a:pt x="1158" y="630"/>
                </a:cubicBezTo>
                <a:cubicBezTo>
                  <a:pt x="1165" y="619"/>
                  <a:pt x="1179" y="598"/>
                  <a:pt x="1179" y="598"/>
                </a:cubicBezTo>
                <a:cubicBezTo>
                  <a:pt x="1187" y="558"/>
                  <a:pt x="1202" y="520"/>
                  <a:pt x="1211" y="481"/>
                </a:cubicBezTo>
                <a:cubicBezTo>
                  <a:pt x="1203" y="413"/>
                  <a:pt x="1189" y="330"/>
                  <a:pt x="1136" y="284"/>
                </a:cubicBezTo>
                <a:cubicBezTo>
                  <a:pt x="1112" y="263"/>
                  <a:pt x="1101" y="241"/>
                  <a:pt x="1072" y="230"/>
                </a:cubicBezTo>
                <a:cubicBezTo>
                  <a:pt x="1065" y="223"/>
                  <a:pt x="1059" y="215"/>
                  <a:pt x="1051" y="209"/>
                </a:cubicBezTo>
                <a:cubicBezTo>
                  <a:pt x="1046" y="206"/>
                  <a:pt x="1040" y="207"/>
                  <a:pt x="1035" y="204"/>
                </a:cubicBezTo>
                <a:cubicBezTo>
                  <a:pt x="1000" y="181"/>
                  <a:pt x="975" y="153"/>
                  <a:pt x="934" y="140"/>
                </a:cubicBezTo>
                <a:cubicBezTo>
                  <a:pt x="897" y="115"/>
                  <a:pt x="914" y="122"/>
                  <a:pt x="886" y="113"/>
                </a:cubicBezTo>
                <a:cubicBezTo>
                  <a:pt x="857" y="93"/>
                  <a:pt x="823" y="74"/>
                  <a:pt x="790" y="60"/>
                </a:cubicBezTo>
                <a:cubicBezTo>
                  <a:pt x="773" y="53"/>
                  <a:pt x="736" y="44"/>
                  <a:pt x="736" y="44"/>
                </a:cubicBezTo>
                <a:cubicBezTo>
                  <a:pt x="727" y="38"/>
                  <a:pt x="704" y="17"/>
                  <a:pt x="715" y="17"/>
                </a:cubicBezTo>
                <a:close/>
              </a:path>
            </a:pathLst>
          </a:custGeom>
          <a:solidFill>
            <a:srgbClr val="FFFF66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662" name="Freeform 6"/>
          <p:cNvSpPr>
            <a:spLocks/>
          </p:cNvSpPr>
          <p:nvPr/>
        </p:nvSpPr>
        <p:spPr bwMode="auto">
          <a:xfrm>
            <a:off x="5684838" y="3678238"/>
            <a:ext cx="1477962" cy="800100"/>
          </a:xfrm>
          <a:custGeom>
            <a:avLst/>
            <a:gdLst/>
            <a:ahLst/>
            <a:cxnLst>
              <a:cxn ang="0">
                <a:pos x="443" y="0"/>
              </a:cxn>
              <a:cxn ang="0">
                <a:pos x="390" y="27"/>
              </a:cxn>
              <a:cxn ang="0">
                <a:pos x="304" y="107"/>
              </a:cxn>
              <a:cxn ang="0">
                <a:pos x="256" y="150"/>
              </a:cxn>
              <a:cxn ang="0">
                <a:pos x="230" y="171"/>
              </a:cxn>
              <a:cxn ang="0">
                <a:pos x="219" y="187"/>
              </a:cxn>
              <a:cxn ang="0">
                <a:pos x="166" y="230"/>
              </a:cxn>
              <a:cxn ang="0">
                <a:pos x="80" y="326"/>
              </a:cxn>
              <a:cxn ang="0">
                <a:pos x="59" y="358"/>
              </a:cxn>
              <a:cxn ang="0">
                <a:pos x="48" y="374"/>
              </a:cxn>
              <a:cxn ang="0">
                <a:pos x="16" y="443"/>
              </a:cxn>
              <a:cxn ang="0">
                <a:pos x="0" y="512"/>
              </a:cxn>
              <a:cxn ang="0">
                <a:pos x="6" y="582"/>
              </a:cxn>
              <a:cxn ang="0">
                <a:pos x="32" y="608"/>
              </a:cxn>
              <a:cxn ang="0">
                <a:pos x="176" y="694"/>
              </a:cxn>
              <a:cxn ang="0">
                <a:pos x="534" y="683"/>
              </a:cxn>
              <a:cxn ang="0">
                <a:pos x="603" y="672"/>
              </a:cxn>
              <a:cxn ang="0">
                <a:pos x="688" y="662"/>
              </a:cxn>
              <a:cxn ang="0">
                <a:pos x="1040" y="608"/>
              </a:cxn>
              <a:cxn ang="0">
                <a:pos x="1104" y="571"/>
              </a:cxn>
              <a:cxn ang="0">
                <a:pos x="1126" y="539"/>
              </a:cxn>
              <a:cxn ang="0">
                <a:pos x="1078" y="422"/>
              </a:cxn>
              <a:cxn ang="0">
                <a:pos x="982" y="363"/>
              </a:cxn>
              <a:cxn ang="0">
                <a:pos x="918" y="315"/>
              </a:cxn>
              <a:cxn ang="0">
                <a:pos x="864" y="283"/>
              </a:cxn>
              <a:cxn ang="0">
                <a:pos x="816" y="235"/>
              </a:cxn>
              <a:cxn ang="0">
                <a:pos x="784" y="214"/>
              </a:cxn>
              <a:cxn ang="0">
                <a:pos x="768" y="198"/>
              </a:cxn>
              <a:cxn ang="0">
                <a:pos x="720" y="171"/>
              </a:cxn>
              <a:cxn ang="0">
                <a:pos x="640" y="102"/>
              </a:cxn>
              <a:cxn ang="0">
                <a:pos x="566" y="59"/>
              </a:cxn>
              <a:cxn ang="0">
                <a:pos x="518" y="38"/>
              </a:cxn>
              <a:cxn ang="0">
                <a:pos x="470" y="11"/>
              </a:cxn>
              <a:cxn ang="0">
                <a:pos x="443" y="0"/>
              </a:cxn>
            </a:cxnLst>
            <a:rect l="0" t="0" r="r" b="b"/>
            <a:pathLst>
              <a:path w="1127" h="694">
                <a:moveTo>
                  <a:pt x="443" y="0"/>
                </a:moveTo>
                <a:cubicBezTo>
                  <a:pt x="424" y="7"/>
                  <a:pt x="408" y="18"/>
                  <a:pt x="390" y="27"/>
                </a:cubicBezTo>
                <a:cubicBezTo>
                  <a:pt x="367" y="58"/>
                  <a:pt x="336" y="84"/>
                  <a:pt x="304" y="107"/>
                </a:cubicBezTo>
                <a:cubicBezTo>
                  <a:pt x="293" y="125"/>
                  <a:pt x="256" y="150"/>
                  <a:pt x="256" y="150"/>
                </a:cubicBezTo>
                <a:cubicBezTo>
                  <a:pt x="229" y="193"/>
                  <a:pt x="264" y="144"/>
                  <a:pt x="230" y="171"/>
                </a:cubicBezTo>
                <a:cubicBezTo>
                  <a:pt x="225" y="175"/>
                  <a:pt x="224" y="182"/>
                  <a:pt x="219" y="187"/>
                </a:cubicBezTo>
                <a:cubicBezTo>
                  <a:pt x="204" y="202"/>
                  <a:pt x="184" y="218"/>
                  <a:pt x="166" y="230"/>
                </a:cubicBezTo>
                <a:cubicBezTo>
                  <a:pt x="156" y="245"/>
                  <a:pt x="98" y="314"/>
                  <a:pt x="80" y="326"/>
                </a:cubicBezTo>
                <a:cubicBezTo>
                  <a:pt x="73" y="337"/>
                  <a:pt x="66" y="347"/>
                  <a:pt x="59" y="358"/>
                </a:cubicBezTo>
                <a:cubicBezTo>
                  <a:pt x="55" y="363"/>
                  <a:pt x="48" y="374"/>
                  <a:pt x="48" y="374"/>
                </a:cubicBezTo>
                <a:cubicBezTo>
                  <a:pt x="41" y="397"/>
                  <a:pt x="28" y="421"/>
                  <a:pt x="16" y="443"/>
                </a:cubicBezTo>
                <a:cubicBezTo>
                  <a:pt x="10" y="466"/>
                  <a:pt x="4" y="488"/>
                  <a:pt x="0" y="512"/>
                </a:cubicBezTo>
                <a:cubicBezTo>
                  <a:pt x="2" y="535"/>
                  <a:pt x="2" y="559"/>
                  <a:pt x="6" y="582"/>
                </a:cubicBezTo>
                <a:cubicBezTo>
                  <a:pt x="9" y="599"/>
                  <a:pt x="21" y="599"/>
                  <a:pt x="32" y="608"/>
                </a:cubicBezTo>
                <a:cubicBezTo>
                  <a:pt x="77" y="644"/>
                  <a:pt x="121" y="673"/>
                  <a:pt x="176" y="694"/>
                </a:cubicBezTo>
                <a:cubicBezTo>
                  <a:pt x="218" y="693"/>
                  <a:pt x="461" y="687"/>
                  <a:pt x="534" y="683"/>
                </a:cubicBezTo>
                <a:cubicBezTo>
                  <a:pt x="606" y="679"/>
                  <a:pt x="549" y="680"/>
                  <a:pt x="603" y="672"/>
                </a:cubicBezTo>
                <a:cubicBezTo>
                  <a:pt x="631" y="668"/>
                  <a:pt x="688" y="662"/>
                  <a:pt x="688" y="662"/>
                </a:cubicBezTo>
                <a:cubicBezTo>
                  <a:pt x="801" y="620"/>
                  <a:pt x="921" y="614"/>
                  <a:pt x="1040" y="608"/>
                </a:cubicBezTo>
                <a:cubicBezTo>
                  <a:pt x="1073" y="598"/>
                  <a:pt x="1076" y="590"/>
                  <a:pt x="1104" y="571"/>
                </a:cubicBezTo>
                <a:cubicBezTo>
                  <a:pt x="1111" y="560"/>
                  <a:pt x="1127" y="552"/>
                  <a:pt x="1126" y="539"/>
                </a:cubicBezTo>
                <a:cubicBezTo>
                  <a:pt x="1122" y="499"/>
                  <a:pt x="1126" y="437"/>
                  <a:pt x="1078" y="422"/>
                </a:cubicBezTo>
                <a:cubicBezTo>
                  <a:pt x="1048" y="402"/>
                  <a:pt x="1017" y="374"/>
                  <a:pt x="982" y="363"/>
                </a:cubicBezTo>
                <a:cubicBezTo>
                  <a:pt x="958" y="347"/>
                  <a:pt x="940" y="332"/>
                  <a:pt x="918" y="315"/>
                </a:cubicBezTo>
                <a:cubicBezTo>
                  <a:pt x="901" y="302"/>
                  <a:pt x="880" y="296"/>
                  <a:pt x="864" y="283"/>
                </a:cubicBezTo>
                <a:cubicBezTo>
                  <a:pt x="846" y="269"/>
                  <a:pt x="835" y="247"/>
                  <a:pt x="816" y="235"/>
                </a:cubicBezTo>
                <a:cubicBezTo>
                  <a:pt x="805" y="228"/>
                  <a:pt x="793" y="223"/>
                  <a:pt x="784" y="214"/>
                </a:cubicBezTo>
                <a:cubicBezTo>
                  <a:pt x="779" y="209"/>
                  <a:pt x="774" y="202"/>
                  <a:pt x="768" y="198"/>
                </a:cubicBezTo>
                <a:cubicBezTo>
                  <a:pt x="730" y="172"/>
                  <a:pt x="779" y="230"/>
                  <a:pt x="720" y="171"/>
                </a:cubicBezTo>
                <a:cubicBezTo>
                  <a:pt x="695" y="146"/>
                  <a:pt x="670" y="121"/>
                  <a:pt x="640" y="102"/>
                </a:cubicBezTo>
                <a:cubicBezTo>
                  <a:pt x="625" y="77"/>
                  <a:pt x="594" y="68"/>
                  <a:pt x="566" y="59"/>
                </a:cubicBezTo>
                <a:cubicBezTo>
                  <a:pt x="552" y="49"/>
                  <a:pt x="518" y="38"/>
                  <a:pt x="518" y="38"/>
                </a:cubicBezTo>
                <a:cubicBezTo>
                  <a:pt x="502" y="27"/>
                  <a:pt x="486" y="22"/>
                  <a:pt x="470" y="11"/>
                </a:cubicBezTo>
                <a:cubicBezTo>
                  <a:pt x="413" y="17"/>
                  <a:pt x="409" y="26"/>
                  <a:pt x="443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668" name="Rectangle 12"/>
          <p:cNvSpPr>
            <a:spLocks noChangeArrowheads="1"/>
          </p:cNvSpPr>
          <p:nvPr/>
        </p:nvSpPr>
        <p:spPr bwMode="auto">
          <a:xfrm>
            <a:off x="1422400" y="3694113"/>
            <a:ext cx="420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arpa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669" name="Rectangle 13"/>
          <p:cNvSpPr>
            <a:spLocks noChangeArrowheads="1"/>
          </p:cNvSpPr>
          <p:nvPr/>
        </p:nvSpPr>
        <p:spPr bwMode="auto">
          <a:xfrm>
            <a:off x="755650" y="4186238"/>
            <a:ext cx="14065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.... 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in-addr ....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670" name="Line 14"/>
          <p:cNvSpPr>
            <a:spLocks noChangeShapeType="1"/>
          </p:cNvSpPr>
          <p:nvPr/>
        </p:nvSpPr>
        <p:spPr bwMode="auto">
          <a:xfrm>
            <a:off x="1631950" y="3921125"/>
            <a:ext cx="1588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1" name="Line 15"/>
          <p:cNvSpPr>
            <a:spLocks noChangeShapeType="1"/>
          </p:cNvSpPr>
          <p:nvPr/>
        </p:nvSpPr>
        <p:spPr bwMode="auto">
          <a:xfrm flipH="1">
            <a:off x="1076325" y="3902075"/>
            <a:ext cx="555625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2" name="Line 16"/>
          <p:cNvSpPr>
            <a:spLocks noChangeShapeType="1"/>
          </p:cNvSpPr>
          <p:nvPr/>
        </p:nvSpPr>
        <p:spPr bwMode="auto">
          <a:xfrm>
            <a:off x="1631950" y="3902075"/>
            <a:ext cx="693738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3" name="Rectangle 17"/>
          <p:cNvSpPr>
            <a:spLocks noChangeArrowheads="1"/>
          </p:cNvSpPr>
          <p:nvPr/>
        </p:nvSpPr>
        <p:spPr bwMode="auto">
          <a:xfrm>
            <a:off x="2451100" y="3694113"/>
            <a:ext cx="1973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aero  biz com ... pro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674" name="Rectangle 18"/>
          <p:cNvSpPr>
            <a:spLocks noChangeArrowheads="1"/>
          </p:cNvSpPr>
          <p:nvPr/>
        </p:nvSpPr>
        <p:spPr bwMode="auto">
          <a:xfrm>
            <a:off x="5435600" y="3694113"/>
            <a:ext cx="1473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ac .... kr .... zw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675" name="Line 19"/>
          <p:cNvSpPr>
            <a:spLocks noChangeShapeType="1"/>
          </p:cNvSpPr>
          <p:nvPr/>
        </p:nvSpPr>
        <p:spPr bwMode="auto">
          <a:xfrm>
            <a:off x="3551238" y="3390900"/>
            <a:ext cx="2686050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6" name="Freeform 20"/>
          <p:cNvSpPr>
            <a:spLocks/>
          </p:cNvSpPr>
          <p:nvPr/>
        </p:nvSpPr>
        <p:spPr bwMode="auto">
          <a:xfrm>
            <a:off x="2719388" y="3390900"/>
            <a:ext cx="1017587" cy="303213"/>
          </a:xfrm>
          <a:custGeom>
            <a:avLst/>
            <a:gdLst/>
            <a:ahLst/>
            <a:cxnLst>
              <a:cxn ang="0">
                <a:pos x="1283" y="382"/>
              </a:cxn>
              <a:cxn ang="0">
                <a:pos x="1050" y="0"/>
              </a:cxn>
              <a:cxn ang="0">
                <a:pos x="0" y="382"/>
              </a:cxn>
            </a:cxnLst>
            <a:rect l="0" t="0" r="r" b="b"/>
            <a:pathLst>
              <a:path w="1283" h="382">
                <a:moveTo>
                  <a:pt x="1283" y="382"/>
                </a:moveTo>
                <a:lnTo>
                  <a:pt x="1050" y="0"/>
                </a:lnTo>
                <a:lnTo>
                  <a:pt x="0" y="382"/>
                </a:lnTo>
              </a:path>
            </a:pathLst>
          </a:custGeom>
          <a:noFill/>
          <a:ln w="31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7" name="Line 21"/>
          <p:cNvSpPr>
            <a:spLocks noChangeShapeType="1"/>
          </p:cNvSpPr>
          <p:nvPr/>
        </p:nvSpPr>
        <p:spPr bwMode="auto">
          <a:xfrm>
            <a:off x="3551238" y="3390900"/>
            <a:ext cx="1020762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8" name="Line 22"/>
          <p:cNvSpPr>
            <a:spLocks noChangeShapeType="1"/>
          </p:cNvSpPr>
          <p:nvPr/>
        </p:nvSpPr>
        <p:spPr bwMode="auto">
          <a:xfrm>
            <a:off x="3551238" y="3390900"/>
            <a:ext cx="194627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79" name="Line 23"/>
          <p:cNvSpPr>
            <a:spLocks noChangeShapeType="1"/>
          </p:cNvSpPr>
          <p:nvPr/>
        </p:nvSpPr>
        <p:spPr bwMode="auto">
          <a:xfrm>
            <a:off x="3551238" y="3390900"/>
            <a:ext cx="3427412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0" name="Line 24"/>
          <p:cNvSpPr>
            <a:spLocks noChangeShapeType="1"/>
          </p:cNvSpPr>
          <p:nvPr/>
        </p:nvSpPr>
        <p:spPr bwMode="auto">
          <a:xfrm flipH="1">
            <a:off x="1792288" y="3392488"/>
            <a:ext cx="1746250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1" name="Line 25"/>
          <p:cNvSpPr>
            <a:spLocks noChangeShapeType="1"/>
          </p:cNvSpPr>
          <p:nvPr/>
        </p:nvSpPr>
        <p:spPr bwMode="auto">
          <a:xfrm flipH="1">
            <a:off x="3367088" y="3390900"/>
            <a:ext cx="184150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2" name="Line 26"/>
          <p:cNvSpPr>
            <a:spLocks noChangeShapeType="1"/>
          </p:cNvSpPr>
          <p:nvPr/>
        </p:nvSpPr>
        <p:spPr bwMode="auto">
          <a:xfrm>
            <a:off x="1631950" y="4413250"/>
            <a:ext cx="1588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3" name="Line 27"/>
          <p:cNvSpPr>
            <a:spLocks noChangeShapeType="1"/>
          </p:cNvSpPr>
          <p:nvPr/>
        </p:nvSpPr>
        <p:spPr bwMode="auto">
          <a:xfrm flipH="1">
            <a:off x="1076325" y="4394200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4" name="Line 28"/>
          <p:cNvSpPr>
            <a:spLocks noChangeShapeType="1"/>
          </p:cNvSpPr>
          <p:nvPr/>
        </p:nvSpPr>
        <p:spPr bwMode="auto">
          <a:xfrm>
            <a:off x="1631950" y="4394200"/>
            <a:ext cx="693738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5" name="Rectangle 29"/>
          <p:cNvSpPr>
            <a:spLocks noChangeArrowheads="1"/>
          </p:cNvSpPr>
          <p:nvPr/>
        </p:nvSpPr>
        <p:spPr bwMode="auto">
          <a:xfrm>
            <a:off x="831850" y="4678363"/>
            <a:ext cx="14366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0 .....202...255</a:t>
            </a:r>
            <a:endParaRPr lang="ko-KR" altLang="en-US">
              <a:ea typeface="굴림" pitchFamily="50" charset="-127"/>
            </a:endParaRPr>
          </a:p>
        </p:txBody>
      </p:sp>
      <p:sp>
        <p:nvSpPr>
          <p:cNvPr id="198686" name="Line 30"/>
          <p:cNvSpPr>
            <a:spLocks noChangeShapeType="1"/>
          </p:cNvSpPr>
          <p:nvPr/>
        </p:nvSpPr>
        <p:spPr bwMode="auto">
          <a:xfrm>
            <a:off x="1631950" y="4905375"/>
            <a:ext cx="1588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7" name="Line 31"/>
          <p:cNvSpPr>
            <a:spLocks noChangeShapeType="1"/>
          </p:cNvSpPr>
          <p:nvPr/>
        </p:nvSpPr>
        <p:spPr bwMode="auto">
          <a:xfrm flipH="1">
            <a:off x="1076325" y="4886325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8" name="Line 32"/>
          <p:cNvSpPr>
            <a:spLocks noChangeShapeType="1"/>
          </p:cNvSpPr>
          <p:nvPr/>
        </p:nvSpPr>
        <p:spPr bwMode="auto">
          <a:xfrm>
            <a:off x="1631950" y="4886325"/>
            <a:ext cx="693738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89" name="Line 33"/>
          <p:cNvSpPr>
            <a:spLocks noChangeShapeType="1"/>
          </p:cNvSpPr>
          <p:nvPr/>
        </p:nvSpPr>
        <p:spPr bwMode="auto">
          <a:xfrm flipH="1">
            <a:off x="1076325" y="5378450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0" name="Line 34"/>
          <p:cNvSpPr>
            <a:spLocks noChangeShapeType="1"/>
          </p:cNvSpPr>
          <p:nvPr/>
        </p:nvSpPr>
        <p:spPr bwMode="auto">
          <a:xfrm>
            <a:off x="1631950" y="5378450"/>
            <a:ext cx="693738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1" name="Line 35"/>
          <p:cNvSpPr>
            <a:spLocks noChangeShapeType="1"/>
          </p:cNvSpPr>
          <p:nvPr/>
        </p:nvSpPr>
        <p:spPr bwMode="auto">
          <a:xfrm>
            <a:off x="3830638" y="3921125"/>
            <a:ext cx="1587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2" name="Line 36"/>
          <p:cNvSpPr>
            <a:spLocks noChangeShapeType="1"/>
          </p:cNvSpPr>
          <p:nvPr/>
        </p:nvSpPr>
        <p:spPr bwMode="auto">
          <a:xfrm flipH="1">
            <a:off x="3273425" y="3902075"/>
            <a:ext cx="557213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3" name="Line 37"/>
          <p:cNvSpPr>
            <a:spLocks noChangeShapeType="1"/>
          </p:cNvSpPr>
          <p:nvPr/>
        </p:nvSpPr>
        <p:spPr bwMode="auto">
          <a:xfrm>
            <a:off x="3830638" y="3902075"/>
            <a:ext cx="693737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4" name="Line 38"/>
          <p:cNvSpPr>
            <a:spLocks noChangeShapeType="1"/>
          </p:cNvSpPr>
          <p:nvPr/>
        </p:nvSpPr>
        <p:spPr bwMode="auto">
          <a:xfrm flipH="1">
            <a:off x="5751513" y="3902075"/>
            <a:ext cx="555625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5" name="Line 39"/>
          <p:cNvSpPr>
            <a:spLocks noChangeShapeType="1"/>
          </p:cNvSpPr>
          <p:nvPr/>
        </p:nvSpPr>
        <p:spPr bwMode="auto">
          <a:xfrm>
            <a:off x="6307138" y="3902075"/>
            <a:ext cx="693737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6" name="Rectangle 40"/>
          <p:cNvSpPr>
            <a:spLocks noChangeArrowheads="1"/>
          </p:cNvSpPr>
          <p:nvPr/>
        </p:nvSpPr>
        <p:spPr bwMode="auto">
          <a:xfrm>
            <a:off x="925513" y="5664200"/>
            <a:ext cx="13573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0 ............255</a:t>
            </a:r>
            <a:endParaRPr lang="ko-KR" altLang="en-US">
              <a:ea typeface="굴림" pitchFamily="50" charset="-127"/>
            </a:endParaRPr>
          </a:p>
        </p:txBody>
      </p:sp>
      <p:sp>
        <p:nvSpPr>
          <p:cNvPr id="198697" name="Rectangle 41"/>
          <p:cNvSpPr>
            <a:spLocks noChangeArrowheads="1"/>
          </p:cNvSpPr>
          <p:nvPr/>
        </p:nvSpPr>
        <p:spPr bwMode="auto">
          <a:xfrm>
            <a:off x="820738" y="5191125"/>
            <a:ext cx="14557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0 .....30.....255</a:t>
            </a:r>
            <a:endParaRPr lang="ko-KR" altLang="en-US">
              <a:ea typeface="굴림" pitchFamily="50" charset="-127"/>
            </a:endParaRPr>
          </a:p>
        </p:txBody>
      </p:sp>
      <p:sp>
        <p:nvSpPr>
          <p:cNvPr id="198698" name="Line 42"/>
          <p:cNvSpPr>
            <a:spLocks noChangeShapeType="1"/>
          </p:cNvSpPr>
          <p:nvPr/>
        </p:nvSpPr>
        <p:spPr bwMode="auto">
          <a:xfrm>
            <a:off x="982663" y="5889625"/>
            <a:ext cx="1587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699" name="Line 43"/>
          <p:cNvSpPr>
            <a:spLocks noChangeShapeType="1"/>
          </p:cNvSpPr>
          <p:nvPr/>
        </p:nvSpPr>
        <p:spPr bwMode="auto">
          <a:xfrm flipH="1">
            <a:off x="427038" y="5870575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0" name="Line 44"/>
          <p:cNvSpPr>
            <a:spLocks noChangeShapeType="1"/>
          </p:cNvSpPr>
          <p:nvPr/>
        </p:nvSpPr>
        <p:spPr bwMode="auto">
          <a:xfrm>
            <a:off x="982663" y="5870575"/>
            <a:ext cx="6953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1" name="Rectangle 45"/>
          <p:cNvSpPr>
            <a:spLocks noChangeArrowheads="1"/>
          </p:cNvSpPr>
          <p:nvPr/>
        </p:nvSpPr>
        <p:spPr bwMode="auto">
          <a:xfrm>
            <a:off x="304800" y="6156325"/>
            <a:ext cx="13874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0 ....11.....255</a:t>
            </a:r>
            <a:endParaRPr lang="ko-KR" altLang="en-US">
              <a:ea typeface="굴림" pitchFamily="50" charset="-127"/>
            </a:endParaRPr>
          </a:p>
        </p:txBody>
      </p:sp>
      <p:sp>
        <p:nvSpPr>
          <p:cNvPr id="198702" name="Rectangle 46"/>
          <p:cNvSpPr>
            <a:spLocks noChangeArrowheads="1"/>
          </p:cNvSpPr>
          <p:nvPr/>
        </p:nvSpPr>
        <p:spPr bwMode="auto">
          <a:xfrm>
            <a:off x="5594350" y="4186238"/>
            <a:ext cx="2070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ac .</a:t>
            </a:r>
            <a:r>
              <a:rPr lang="en-US" altLang="ko-KR" sz="1600">
                <a:solidFill>
                  <a:srgbClr val="000000"/>
                </a:solidFill>
                <a:latin typeface="Times New Roman"/>
                <a:ea typeface="굴림" pitchFamily="50" charset="-127"/>
              </a:rPr>
              <a:t>………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.co.</a:t>
            </a:r>
            <a:r>
              <a:rPr lang="en-US" altLang="ko-KR" sz="1600">
                <a:solidFill>
                  <a:srgbClr val="000000"/>
                </a:solidFill>
                <a:latin typeface="Times New Roman"/>
                <a:ea typeface="굴림" pitchFamily="50" charset="-127"/>
              </a:rPr>
              <a:t>…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....pe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03" name="Line 47"/>
          <p:cNvSpPr>
            <a:spLocks noChangeShapeType="1"/>
          </p:cNvSpPr>
          <p:nvPr/>
        </p:nvSpPr>
        <p:spPr bwMode="auto">
          <a:xfrm>
            <a:off x="5727700" y="4413250"/>
            <a:ext cx="1588" cy="301625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4" name="Line 48"/>
          <p:cNvSpPr>
            <a:spLocks noChangeShapeType="1"/>
          </p:cNvSpPr>
          <p:nvPr/>
        </p:nvSpPr>
        <p:spPr bwMode="auto">
          <a:xfrm flipH="1">
            <a:off x="5172075" y="4394200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5" name="Line 49"/>
          <p:cNvSpPr>
            <a:spLocks noChangeShapeType="1"/>
          </p:cNvSpPr>
          <p:nvPr/>
        </p:nvSpPr>
        <p:spPr bwMode="auto">
          <a:xfrm>
            <a:off x="5727700" y="4394200"/>
            <a:ext cx="6953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6" name="Rectangle 50"/>
          <p:cNvSpPr>
            <a:spLocks noChangeArrowheads="1"/>
          </p:cNvSpPr>
          <p:nvPr/>
        </p:nvSpPr>
        <p:spPr bwMode="auto">
          <a:xfrm>
            <a:off x="4830763" y="4718050"/>
            <a:ext cx="14049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ajou ..korea....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07" name="Line 51"/>
          <p:cNvSpPr>
            <a:spLocks noChangeShapeType="1"/>
          </p:cNvSpPr>
          <p:nvPr/>
        </p:nvSpPr>
        <p:spPr bwMode="auto">
          <a:xfrm>
            <a:off x="5715000" y="4902200"/>
            <a:ext cx="14288" cy="306388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8" name="Line 52"/>
          <p:cNvSpPr>
            <a:spLocks noChangeShapeType="1"/>
          </p:cNvSpPr>
          <p:nvPr/>
        </p:nvSpPr>
        <p:spPr bwMode="auto">
          <a:xfrm flipH="1">
            <a:off x="5033963" y="4905375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09" name="Line 53"/>
          <p:cNvSpPr>
            <a:spLocks noChangeShapeType="1"/>
          </p:cNvSpPr>
          <p:nvPr/>
        </p:nvSpPr>
        <p:spPr bwMode="auto">
          <a:xfrm>
            <a:off x="5867400" y="4905375"/>
            <a:ext cx="693738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10" name="Rectangle 54"/>
          <p:cNvSpPr>
            <a:spLocks noChangeArrowheads="1"/>
          </p:cNvSpPr>
          <p:nvPr/>
        </p:nvSpPr>
        <p:spPr bwMode="auto">
          <a:xfrm>
            <a:off x="4398963" y="5207000"/>
            <a:ext cx="13144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..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madang......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11" name="Rectangle 55"/>
          <p:cNvSpPr>
            <a:spLocks noChangeArrowheads="1"/>
          </p:cNvSpPr>
          <p:nvPr/>
        </p:nvSpPr>
        <p:spPr bwMode="auto">
          <a:xfrm>
            <a:off x="3098800" y="4186238"/>
            <a:ext cx="1303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...... 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ibm ......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12" name="Line 56"/>
          <p:cNvSpPr>
            <a:spLocks noChangeShapeType="1"/>
          </p:cNvSpPr>
          <p:nvPr/>
        </p:nvSpPr>
        <p:spPr bwMode="auto">
          <a:xfrm>
            <a:off x="3817938" y="4440238"/>
            <a:ext cx="1587" cy="303212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13" name="Line 57"/>
          <p:cNvSpPr>
            <a:spLocks noChangeShapeType="1"/>
          </p:cNvSpPr>
          <p:nvPr/>
        </p:nvSpPr>
        <p:spPr bwMode="auto">
          <a:xfrm flipH="1">
            <a:off x="3262313" y="4422775"/>
            <a:ext cx="5556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14" name="Line 58"/>
          <p:cNvSpPr>
            <a:spLocks noChangeShapeType="1"/>
          </p:cNvSpPr>
          <p:nvPr/>
        </p:nvSpPr>
        <p:spPr bwMode="auto">
          <a:xfrm>
            <a:off x="3817938" y="4422775"/>
            <a:ext cx="695325" cy="303213"/>
          </a:xfrm>
          <a:prstGeom prst="line">
            <a:avLst/>
          </a:prstGeom>
          <a:noFill/>
          <a:ln w="31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8715" name="Rectangle 59"/>
          <p:cNvSpPr>
            <a:spLocks noChangeArrowheads="1"/>
          </p:cNvSpPr>
          <p:nvPr/>
        </p:nvSpPr>
        <p:spPr bwMode="auto">
          <a:xfrm>
            <a:off x="3141663" y="4697413"/>
            <a:ext cx="1230312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ko-KR" altLang="en-US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.. 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research ..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16" name="Freeform 60"/>
          <p:cNvSpPr>
            <a:spLocks/>
          </p:cNvSpPr>
          <p:nvPr/>
        </p:nvSpPr>
        <p:spPr bwMode="auto">
          <a:xfrm>
            <a:off x="6324600" y="4292600"/>
            <a:ext cx="2089150" cy="476250"/>
          </a:xfrm>
          <a:custGeom>
            <a:avLst/>
            <a:gdLst/>
            <a:ahLst/>
            <a:cxnLst>
              <a:cxn ang="0">
                <a:pos x="28" y="61"/>
              </a:cxn>
              <a:cxn ang="0">
                <a:pos x="76" y="82"/>
              </a:cxn>
              <a:cxn ang="0">
                <a:pos x="167" y="130"/>
              </a:cxn>
              <a:cxn ang="0">
                <a:pos x="231" y="162"/>
              </a:cxn>
              <a:cxn ang="0">
                <a:pos x="332" y="199"/>
              </a:cxn>
              <a:cxn ang="0">
                <a:pos x="546" y="258"/>
              </a:cxn>
              <a:cxn ang="0">
                <a:pos x="775" y="274"/>
              </a:cxn>
              <a:cxn ang="0">
                <a:pos x="935" y="295"/>
              </a:cxn>
              <a:cxn ang="0">
                <a:pos x="999" y="311"/>
              </a:cxn>
              <a:cxn ang="0">
                <a:pos x="1100" y="359"/>
              </a:cxn>
              <a:cxn ang="0">
                <a:pos x="1148" y="402"/>
              </a:cxn>
              <a:cxn ang="0">
                <a:pos x="1186" y="455"/>
              </a:cxn>
              <a:cxn ang="0">
                <a:pos x="1319" y="541"/>
              </a:cxn>
              <a:cxn ang="0">
                <a:pos x="1740" y="503"/>
              </a:cxn>
              <a:cxn ang="0">
                <a:pos x="1932" y="519"/>
              </a:cxn>
              <a:cxn ang="0">
                <a:pos x="2263" y="530"/>
              </a:cxn>
              <a:cxn ang="0">
                <a:pos x="2439" y="546"/>
              </a:cxn>
              <a:cxn ang="0">
                <a:pos x="2732" y="530"/>
              </a:cxn>
              <a:cxn ang="0">
                <a:pos x="2807" y="471"/>
              </a:cxn>
              <a:cxn ang="0">
                <a:pos x="2828" y="397"/>
              </a:cxn>
              <a:cxn ang="0">
                <a:pos x="2812" y="306"/>
              </a:cxn>
              <a:cxn ang="0">
                <a:pos x="2690" y="221"/>
              </a:cxn>
              <a:cxn ang="0">
                <a:pos x="2503" y="189"/>
              </a:cxn>
              <a:cxn ang="0">
                <a:pos x="2295" y="205"/>
              </a:cxn>
              <a:cxn ang="0">
                <a:pos x="1922" y="189"/>
              </a:cxn>
              <a:cxn ang="0">
                <a:pos x="1159" y="66"/>
              </a:cxn>
              <a:cxn ang="0">
                <a:pos x="940" y="50"/>
              </a:cxn>
              <a:cxn ang="0">
                <a:pos x="754" y="39"/>
              </a:cxn>
              <a:cxn ang="0">
                <a:pos x="402" y="18"/>
              </a:cxn>
              <a:cxn ang="0">
                <a:pos x="242" y="2"/>
              </a:cxn>
              <a:cxn ang="0">
                <a:pos x="18" y="7"/>
              </a:cxn>
              <a:cxn ang="0">
                <a:pos x="12" y="45"/>
              </a:cxn>
              <a:cxn ang="0">
                <a:pos x="28" y="61"/>
              </a:cxn>
            </a:cxnLst>
            <a:rect l="0" t="0" r="r" b="b"/>
            <a:pathLst>
              <a:path w="2828" h="546">
                <a:moveTo>
                  <a:pt x="28" y="61"/>
                </a:moveTo>
                <a:cubicBezTo>
                  <a:pt x="46" y="67"/>
                  <a:pt x="58" y="76"/>
                  <a:pt x="76" y="82"/>
                </a:cubicBezTo>
                <a:cubicBezTo>
                  <a:pt x="105" y="101"/>
                  <a:pt x="133" y="120"/>
                  <a:pt x="167" y="130"/>
                </a:cubicBezTo>
                <a:cubicBezTo>
                  <a:pt x="186" y="143"/>
                  <a:pt x="209" y="155"/>
                  <a:pt x="231" y="162"/>
                </a:cubicBezTo>
                <a:cubicBezTo>
                  <a:pt x="260" y="182"/>
                  <a:pt x="299" y="189"/>
                  <a:pt x="332" y="199"/>
                </a:cubicBezTo>
                <a:cubicBezTo>
                  <a:pt x="402" y="221"/>
                  <a:pt x="473" y="247"/>
                  <a:pt x="546" y="258"/>
                </a:cubicBezTo>
                <a:cubicBezTo>
                  <a:pt x="622" y="270"/>
                  <a:pt x="698" y="271"/>
                  <a:pt x="775" y="274"/>
                </a:cubicBezTo>
                <a:cubicBezTo>
                  <a:pt x="829" y="280"/>
                  <a:pt x="882" y="284"/>
                  <a:pt x="935" y="295"/>
                </a:cubicBezTo>
                <a:cubicBezTo>
                  <a:pt x="957" y="299"/>
                  <a:pt x="999" y="311"/>
                  <a:pt x="999" y="311"/>
                </a:cubicBezTo>
                <a:cubicBezTo>
                  <a:pt x="1030" y="332"/>
                  <a:pt x="1071" y="335"/>
                  <a:pt x="1100" y="359"/>
                </a:cubicBezTo>
                <a:cubicBezTo>
                  <a:pt x="1116" y="372"/>
                  <a:pt x="1135" y="387"/>
                  <a:pt x="1148" y="402"/>
                </a:cubicBezTo>
                <a:cubicBezTo>
                  <a:pt x="1163" y="420"/>
                  <a:pt x="1169" y="438"/>
                  <a:pt x="1186" y="455"/>
                </a:cubicBezTo>
                <a:cubicBezTo>
                  <a:pt x="1203" y="510"/>
                  <a:pt x="1270" y="523"/>
                  <a:pt x="1319" y="541"/>
                </a:cubicBezTo>
                <a:cubicBezTo>
                  <a:pt x="1459" y="533"/>
                  <a:pt x="1600" y="520"/>
                  <a:pt x="1740" y="503"/>
                </a:cubicBezTo>
                <a:cubicBezTo>
                  <a:pt x="1804" y="506"/>
                  <a:pt x="1868" y="516"/>
                  <a:pt x="1932" y="519"/>
                </a:cubicBezTo>
                <a:cubicBezTo>
                  <a:pt x="2042" y="524"/>
                  <a:pt x="2263" y="530"/>
                  <a:pt x="2263" y="530"/>
                </a:cubicBezTo>
                <a:cubicBezTo>
                  <a:pt x="2322" y="536"/>
                  <a:pt x="2380" y="542"/>
                  <a:pt x="2439" y="546"/>
                </a:cubicBezTo>
                <a:cubicBezTo>
                  <a:pt x="2540" y="543"/>
                  <a:pt x="2633" y="539"/>
                  <a:pt x="2732" y="530"/>
                </a:cubicBezTo>
                <a:cubicBezTo>
                  <a:pt x="2773" y="521"/>
                  <a:pt x="2783" y="505"/>
                  <a:pt x="2807" y="471"/>
                </a:cubicBezTo>
                <a:cubicBezTo>
                  <a:pt x="2815" y="446"/>
                  <a:pt x="2823" y="423"/>
                  <a:pt x="2828" y="397"/>
                </a:cubicBezTo>
                <a:cubicBezTo>
                  <a:pt x="2822" y="330"/>
                  <a:pt x="2828" y="360"/>
                  <a:pt x="2812" y="306"/>
                </a:cubicBezTo>
                <a:cubicBezTo>
                  <a:pt x="2801" y="270"/>
                  <a:pt x="2726" y="230"/>
                  <a:pt x="2690" y="221"/>
                </a:cubicBezTo>
                <a:cubicBezTo>
                  <a:pt x="2631" y="192"/>
                  <a:pt x="2568" y="192"/>
                  <a:pt x="2503" y="189"/>
                </a:cubicBezTo>
                <a:cubicBezTo>
                  <a:pt x="2433" y="193"/>
                  <a:pt x="2364" y="197"/>
                  <a:pt x="2295" y="205"/>
                </a:cubicBezTo>
                <a:cubicBezTo>
                  <a:pt x="2158" y="197"/>
                  <a:pt x="2075" y="192"/>
                  <a:pt x="1922" y="189"/>
                </a:cubicBezTo>
                <a:cubicBezTo>
                  <a:pt x="1665" y="163"/>
                  <a:pt x="1414" y="101"/>
                  <a:pt x="1159" y="66"/>
                </a:cubicBezTo>
                <a:cubicBezTo>
                  <a:pt x="1081" y="55"/>
                  <a:pt x="1028" y="54"/>
                  <a:pt x="940" y="50"/>
                </a:cubicBezTo>
                <a:cubicBezTo>
                  <a:pt x="878" y="47"/>
                  <a:pt x="754" y="39"/>
                  <a:pt x="754" y="39"/>
                </a:cubicBezTo>
                <a:cubicBezTo>
                  <a:pt x="637" y="24"/>
                  <a:pt x="519" y="22"/>
                  <a:pt x="402" y="18"/>
                </a:cubicBezTo>
                <a:cubicBezTo>
                  <a:pt x="349" y="10"/>
                  <a:pt x="295" y="10"/>
                  <a:pt x="242" y="2"/>
                </a:cubicBezTo>
                <a:cubicBezTo>
                  <a:pt x="167" y="4"/>
                  <a:pt x="92" y="0"/>
                  <a:pt x="18" y="7"/>
                </a:cubicBezTo>
                <a:cubicBezTo>
                  <a:pt x="0" y="9"/>
                  <a:pt x="9" y="41"/>
                  <a:pt x="12" y="45"/>
                </a:cubicBezTo>
                <a:cubicBezTo>
                  <a:pt x="30" y="72"/>
                  <a:pt x="28" y="44"/>
                  <a:pt x="28" y="61"/>
                </a:cubicBezTo>
                <a:close/>
              </a:path>
            </a:pathLst>
          </a:custGeom>
          <a:solidFill>
            <a:srgbClr val="CCFF66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17" name="Rectangle 61"/>
          <p:cNvSpPr>
            <a:spLocks noChangeArrowheads="1"/>
          </p:cNvSpPr>
          <p:nvPr/>
        </p:nvSpPr>
        <p:spPr bwMode="auto">
          <a:xfrm>
            <a:off x="6858000" y="4597400"/>
            <a:ext cx="1403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Times New Roman"/>
                <a:ea typeface="굴림" pitchFamily="50" charset="-127"/>
              </a:rPr>
              <a:t>…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.samsung....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18" name="Line 62"/>
          <p:cNvSpPr>
            <a:spLocks noChangeShapeType="1"/>
          </p:cNvSpPr>
          <p:nvPr/>
        </p:nvSpPr>
        <p:spPr bwMode="auto">
          <a:xfrm>
            <a:off x="6858000" y="43688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19" name="Line 63"/>
          <p:cNvSpPr>
            <a:spLocks noChangeShapeType="1"/>
          </p:cNvSpPr>
          <p:nvPr/>
        </p:nvSpPr>
        <p:spPr bwMode="auto">
          <a:xfrm>
            <a:off x="6781800" y="44450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0" name="Line 64"/>
          <p:cNvSpPr>
            <a:spLocks noChangeShapeType="1"/>
          </p:cNvSpPr>
          <p:nvPr/>
        </p:nvSpPr>
        <p:spPr bwMode="auto">
          <a:xfrm flipH="1">
            <a:off x="6553200" y="4368800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1" name="Freeform 65"/>
          <p:cNvSpPr>
            <a:spLocks/>
          </p:cNvSpPr>
          <p:nvPr/>
        </p:nvSpPr>
        <p:spPr bwMode="auto">
          <a:xfrm>
            <a:off x="6705600" y="4597400"/>
            <a:ext cx="2286000" cy="1066800"/>
          </a:xfrm>
          <a:custGeom>
            <a:avLst/>
            <a:gdLst/>
            <a:ahLst/>
            <a:cxnLst>
              <a:cxn ang="0">
                <a:pos x="576" y="0"/>
              </a:cxn>
              <a:cxn ang="0">
                <a:pos x="384" y="53"/>
              </a:cxn>
              <a:cxn ang="0">
                <a:pos x="347" y="85"/>
              </a:cxn>
              <a:cxn ang="0">
                <a:pos x="304" y="149"/>
              </a:cxn>
              <a:cxn ang="0">
                <a:pos x="251" y="234"/>
              </a:cxn>
              <a:cxn ang="0">
                <a:pos x="107" y="320"/>
              </a:cxn>
              <a:cxn ang="0">
                <a:pos x="27" y="405"/>
              </a:cxn>
              <a:cxn ang="0">
                <a:pos x="0" y="469"/>
              </a:cxn>
              <a:cxn ang="0">
                <a:pos x="64" y="586"/>
              </a:cxn>
              <a:cxn ang="0">
                <a:pos x="203" y="624"/>
              </a:cxn>
              <a:cxn ang="0">
                <a:pos x="427" y="608"/>
              </a:cxn>
              <a:cxn ang="0">
                <a:pos x="683" y="618"/>
              </a:cxn>
              <a:cxn ang="0">
                <a:pos x="768" y="629"/>
              </a:cxn>
              <a:cxn ang="0">
                <a:pos x="1072" y="608"/>
              </a:cxn>
              <a:cxn ang="0">
                <a:pos x="1147" y="565"/>
              </a:cxn>
              <a:cxn ang="0">
                <a:pos x="1168" y="533"/>
              </a:cxn>
              <a:cxn ang="0">
                <a:pos x="1211" y="410"/>
              </a:cxn>
              <a:cxn ang="0">
                <a:pos x="1115" y="293"/>
              </a:cxn>
              <a:cxn ang="0">
                <a:pos x="1040" y="240"/>
              </a:cxn>
              <a:cxn ang="0">
                <a:pos x="976" y="181"/>
              </a:cxn>
              <a:cxn ang="0">
                <a:pos x="896" y="122"/>
              </a:cxn>
              <a:cxn ang="0">
                <a:pos x="800" y="53"/>
              </a:cxn>
              <a:cxn ang="0">
                <a:pos x="768" y="26"/>
              </a:cxn>
              <a:cxn ang="0">
                <a:pos x="704" y="5"/>
              </a:cxn>
              <a:cxn ang="0">
                <a:pos x="576" y="21"/>
              </a:cxn>
              <a:cxn ang="0">
                <a:pos x="539" y="16"/>
              </a:cxn>
            </a:cxnLst>
            <a:rect l="0" t="0" r="r" b="b"/>
            <a:pathLst>
              <a:path w="1211" h="629">
                <a:moveTo>
                  <a:pt x="576" y="0"/>
                </a:moveTo>
                <a:cubicBezTo>
                  <a:pt x="511" y="15"/>
                  <a:pt x="447" y="33"/>
                  <a:pt x="384" y="53"/>
                </a:cubicBezTo>
                <a:cubicBezTo>
                  <a:pt x="372" y="65"/>
                  <a:pt x="358" y="73"/>
                  <a:pt x="347" y="85"/>
                </a:cubicBezTo>
                <a:cubicBezTo>
                  <a:pt x="331" y="103"/>
                  <a:pt x="318" y="129"/>
                  <a:pt x="304" y="149"/>
                </a:cubicBezTo>
                <a:cubicBezTo>
                  <a:pt x="288" y="172"/>
                  <a:pt x="275" y="217"/>
                  <a:pt x="251" y="234"/>
                </a:cubicBezTo>
                <a:cubicBezTo>
                  <a:pt x="204" y="266"/>
                  <a:pt x="154" y="288"/>
                  <a:pt x="107" y="320"/>
                </a:cubicBezTo>
                <a:cubicBezTo>
                  <a:pt x="76" y="342"/>
                  <a:pt x="54" y="378"/>
                  <a:pt x="27" y="405"/>
                </a:cubicBezTo>
                <a:cubicBezTo>
                  <a:pt x="20" y="428"/>
                  <a:pt x="8" y="447"/>
                  <a:pt x="0" y="469"/>
                </a:cubicBezTo>
                <a:cubicBezTo>
                  <a:pt x="6" y="520"/>
                  <a:pt x="9" y="569"/>
                  <a:pt x="64" y="586"/>
                </a:cubicBezTo>
                <a:cubicBezTo>
                  <a:pt x="102" y="612"/>
                  <a:pt x="157" y="618"/>
                  <a:pt x="203" y="624"/>
                </a:cubicBezTo>
                <a:cubicBezTo>
                  <a:pt x="285" y="621"/>
                  <a:pt x="351" y="622"/>
                  <a:pt x="427" y="608"/>
                </a:cubicBezTo>
                <a:cubicBezTo>
                  <a:pt x="512" y="611"/>
                  <a:pt x="598" y="615"/>
                  <a:pt x="683" y="618"/>
                </a:cubicBezTo>
                <a:cubicBezTo>
                  <a:pt x="712" y="619"/>
                  <a:pt x="768" y="629"/>
                  <a:pt x="768" y="629"/>
                </a:cubicBezTo>
                <a:cubicBezTo>
                  <a:pt x="870" y="624"/>
                  <a:pt x="971" y="615"/>
                  <a:pt x="1072" y="608"/>
                </a:cubicBezTo>
                <a:cubicBezTo>
                  <a:pt x="1102" y="600"/>
                  <a:pt x="1127" y="591"/>
                  <a:pt x="1147" y="565"/>
                </a:cubicBezTo>
                <a:cubicBezTo>
                  <a:pt x="1155" y="555"/>
                  <a:pt x="1168" y="533"/>
                  <a:pt x="1168" y="533"/>
                </a:cubicBezTo>
                <a:cubicBezTo>
                  <a:pt x="1180" y="492"/>
                  <a:pt x="1198" y="452"/>
                  <a:pt x="1211" y="410"/>
                </a:cubicBezTo>
                <a:cubicBezTo>
                  <a:pt x="1203" y="346"/>
                  <a:pt x="1180" y="313"/>
                  <a:pt x="1115" y="293"/>
                </a:cubicBezTo>
                <a:cubicBezTo>
                  <a:pt x="1068" y="262"/>
                  <a:pt x="1093" y="280"/>
                  <a:pt x="1040" y="240"/>
                </a:cubicBezTo>
                <a:cubicBezTo>
                  <a:pt x="1016" y="222"/>
                  <a:pt x="1001" y="198"/>
                  <a:pt x="976" y="181"/>
                </a:cubicBezTo>
                <a:cubicBezTo>
                  <a:pt x="956" y="149"/>
                  <a:pt x="926" y="139"/>
                  <a:pt x="896" y="122"/>
                </a:cubicBezTo>
                <a:cubicBezTo>
                  <a:pt x="862" y="103"/>
                  <a:pt x="830" y="78"/>
                  <a:pt x="800" y="53"/>
                </a:cubicBezTo>
                <a:cubicBezTo>
                  <a:pt x="787" y="42"/>
                  <a:pt x="783" y="33"/>
                  <a:pt x="768" y="26"/>
                </a:cubicBezTo>
                <a:cubicBezTo>
                  <a:pt x="749" y="18"/>
                  <a:pt x="724" y="11"/>
                  <a:pt x="704" y="5"/>
                </a:cubicBezTo>
                <a:cubicBezTo>
                  <a:pt x="652" y="8"/>
                  <a:pt x="623" y="12"/>
                  <a:pt x="576" y="21"/>
                </a:cubicBezTo>
                <a:cubicBezTo>
                  <a:pt x="564" y="19"/>
                  <a:pt x="539" y="16"/>
                  <a:pt x="539" y="16"/>
                </a:cubicBezTo>
              </a:path>
            </a:pathLst>
          </a:custGeom>
          <a:solidFill>
            <a:schemeClr val="accent2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2" name="Rectangle 66"/>
          <p:cNvSpPr>
            <a:spLocks noChangeArrowheads="1"/>
          </p:cNvSpPr>
          <p:nvPr/>
        </p:nvSpPr>
        <p:spPr bwMode="auto">
          <a:xfrm>
            <a:off x="6629400" y="5283200"/>
            <a:ext cx="23447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nic</a:t>
            </a:r>
            <a:r>
              <a:rPr lang="en-US" altLang="ko-KR" sz="1600">
                <a:solidFill>
                  <a:srgbClr val="000000"/>
                </a:solidFill>
                <a:latin typeface="Times New Roman"/>
                <a:ea typeface="굴림" pitchFamily="50" charset="-127"/>
              </a:rPr>
              <a:t>…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red</a:t>
            </a:r>
            <a:r>
              <a:rPr lang="en-US" altLang="ko-KR" sz="1600">
                <a:solidFill>
                  <a:srgbClr val="000000"/>
                </a:solidFill>
                <a:latin typeface="Times New Roman"/>
                <a:ea typeface="굴림" pitchFamily="50" charset="-127"/>
              </a:rPr>
              <a:t>…</a:t>
            </a:r>
            <a:r>
              <a:rPr lang="en-US" altLang="ko-KR" sz="1600">
                <a:solidFill>
                  <a:srgbClr val="000000"/>
                </a:solidFill>
                <a:latin typeface="굴림" pitchFamily="50" charset="-127"/>
                <a:ea typeface="굴림" pitchFamily="50" charset="-127"/>
              </a:rPr>
              <a:t>green..imail00</a:t>
            </a:r>
            <a:endParaRPr lang="en-US" altLang="ko-KR">
              <a:ea typeface="굴림" pitchFamily="50" charset="-127"/>
            </a:endParaRPr>
          </a:p>
        </p:txBody>
      </p:sp>
      <p:sp>
        <p:nvSpPr>
          <p:cNvPr id="198723" name="Line 67"/>
          <p:cNvSpPr>
            <a:spLocks noChangeShapeType="1"/>
          </p:cNvSpPr>
          <p:nvPr/>
        </p:nvSpPr>
        <p:spPr bwMode="auto">
          <a:xfrm flipH="1">
            <a:off x="6858000" y="48260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4" name="Line 68"/>
          <p:cNvSpPr>
            <a:spLocks noChangeShapeType="1"/>
          </p:cNvSpPr>
          <p:nvPr/>
        </p:nvSpPr>
        <p:spPr bwMode="auto">
          <a:xfrm flipH="1">
            <a:off x="7391400" y="4826000"/>
            <a:ext cx="76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5" name="Line 69"/>
          <p:cNvSpPr>
            <a:spLocks noChangeShapeType="1"/>
          </p:cNvSpPr>
          <p:nvPr/>
        </p:nvSpPr>
        <p:spPr bwMode="auto">
          <a:xfrm>
            <a:off x="7467600" y="48260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6" name="Line 70"/>
          <p:cNvSpPr>
            <a:spLocks noChangeShapeType="1"/>
          </p:cNvSpPr>
          <p:nvPr/>
        </p:nvSpPr>
        <p:spPr bwMode="auto">
          <a:xfrm>
            <a:off x="7467600" y="4826000"/>
            <a:ext cx="1143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8727" name="Rectangle 71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4676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A </a:t>
            </a:r>
            <a:r>
              <a:rPr lang="en-US" altLang="ko-KR" sz="2800" u="sng">
                <a:ea typeface="굴림" pitchFamily="50" charset="-127"/>
              </a:rPr>
              <a:t>zone</a:t>
            </a:r>
            <a:r>
              <a:rPr lang="en-US" altLang="ko-KR" sz="2800">
                <a:ea typeface="굴림" pitchFamily="50" charset="-127"/>
              </a:rPr>
              <a:t> is a subset of the domain name space that is physically managed in the same database</a:t>
            </a:r>
          </a:p>
          <a:p>
            <a:pPr lvl="1">
              <a:lnSpc>
                <a:spcPct val="90000"/>
              </a:lnSpc>
            </a:pPr>
            <a:r>
              <a:rPr lang="en-US" altLang="ko-KR" sz="2400">
                <a:ea typeface="굴림" pitchFamily="50" charset="-127"/>
              </a:rPr>
              <a:t>Each zone has an </a:t>
            </a:r>
            <a:r>
              <a:rPr lang="en-US" altLang="ko-KR" sz="2400" u="sng">
                <a:ea typeface="굴림" pitchFamily="50" charset="-127"/>
              </a:rPr>
              <a:t>authoritative name server</a:t>
            </a:r>
          </a:p>
        </p:txBody>
      </p:sp>
    </p:spTree>
  </p:cSld>
  <p:clrMapOvr>
    <a:masterClrMapping/>
  </p:clrMapOvr>
  <p:transition spd="slow"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02D8-BF6C-483D-816D-366181479554}" type="slidenum">
              <a:rPr lang="ko-KR" altLang="en-US"/>
              <a:pPr/>
              <a:t>12</a:t>
            </a:fld>
            <a:endParaRPr lang="en-US" altLang="ko-KR" sz="100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Authoritative name servers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For reliability, multiple authoritative name servers are placed in different locations</a:t>
            </a:r>
          </a:p>
        </p:txBody>
      </p:sp>
      <p:pic>
        <p:nvPicPr>
          <p:cNvPr id="20890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895600"/>
            <a:ext cx="3930650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8905" name="Rectangle 9"/>
          <p:cNvSpPr>
            <a:spLocks noChangeArrowheads="1"/>
          </p:cNvSpPr>
          <p:nvPr/>
        </p:nvSpPr>
        <p:spPr bwMode="auto">
          <a:xfrm>
            <a:off x="2895600" y="4419600"/>
            <a:ext cx="3352800" cy="838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B59CB-2048-452E-9E43-219EAE42232B}" type="slidenum">
              <a:rPr lang="ko-KR" altLang="en-US"/>
              <a:pPr/>
              <a:t>13</a:t>
            </a:fld>
            <a:endParaRPr lang="en-US" altLang="ko-KR" sz="1000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Authoritative name servers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800">
                <a:ea typeface="굴림" pitchFamily="50" charset="-127"/>
              </a:rPr>
              <a:t>When the authoritative name servers are not physically dispersed, the affected domain loses </a:t>
            </a:r>
            <a:r>
              <a:rPr lang="en-US" altLang="ko-KR" sz="2800" u="sng">
                <a:ea typeface="굴림" pitchFamily="50" charset="-127"/>
              </a:rPr>
              <a:t>logical </a:t>
            </a:r>
            <a:r>
              <a:rPr lang="en-US" altLang="ko-KR" sz="2800">
                <a:ea typeface="굴림" pitchFamily="50" charset="-127"/>
              </a:rPr>
              <a:t>connectivity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Physical connectivity still exists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Access by IP address works fine</a:t>
            </a:r>
          </a:p>
          <a:p>
            <a:r>
              <a:rPr lang="en-US" altLang="ko-KR" sz="2800">
                <a:ea typeface="굴림" pitchFamily="50" charset="-127"/>
              </a:rPr>
              <a:t>Microsoft incident, Jan. 4, 2002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Microsoft authoritative servers are on the same subnet, and the router to the subnet fails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Global access to .msnbc.com &amp; .microsoft.com blocked for 2 days</a:t>
            </a:r>
            <a:endParaRPr lang="ko-KR" altLang="en-US" sz="2400">
              <a:ea typeface="굴림" pitchFamily="50" charset="-127"/>
            </a:endParaRPr>
          </a:p>
        </p:txBody>
      </p:sp>
    </p:spTree>
  </p:cSld>
  <p:clrMapOvr>
    <a:masterClrMapping/>
  </p:clrMapOvr>
  <p:transition spd="slow">
    <p:newsfla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C599C-8FE2-477F-8D7D-FEA77A6A81EB}" type="slidenum">
              <a:rPr lang="ko-KR" altLang="en-US"/>
              <a:pPr/>
              <a:t>14</a:t>
            </a:fld>
            <a:endParaRPr lang="en-US" altLang="ko-KR" sz="1000"/>
          </a:p>
        </p:txBody>
      </p:sp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Domain name registration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Means writing RRs for the domain name in the authoritative name server(s)</a:t>
            </a:r>
          </a:p>
          <a:p>
            <a:r>
              <a:rPr lang="en-US" altLang="ko-KR">
                <a:ea typeface="굴림" pitchFamily="50" charset="-127"/>
              </a:rPr>
              <a:t>Only the authoritative name server(s) for the registered domain need to update </a:t>
            </a:r>
          </a:p>
          <a:p>
            <a:pPr lvl="1"/>
            <a:r>
              <a:rPr lang="en-US" altLang="ko-KR">
                <a:ea typeface="굴림" pitchFamily="50" charset="-127"/>
              </a:rPr>
              <a:t>Other authoritative name servers are not affected</a:t>
            </a:r>
          </a:p>
        </p:txBody>
      </p:sp>
    </p:spTree>
  </p:cSld>
  <p:clrMapOvr>
    <a:masterClrMapping/>
  </p:clrMapOvr>
  <p:transition spd="slow"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C9875-359D-47C1-933B-3E7CBDD23465}" type="slidenum">
              <a:rPr lang="ko-KR" altLang="en-US"/>
              <a:pPr/>
              <a:t>15</a:t>
            </a:fld>
            <a:endParaRPr lang="en-US" altLang="ko-KR" sz="1000"/>
          </a:p>
        </p:txBody>
      </p:sp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Zone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Authoritative name servers maintain the </a:t>
            </a:r>
            <a:r>
              <a:rPr lang="en-US" altLang="ko-KR" u="sng">
                <a:ea typeface="굴림" pitchFamily="50" charset="-127"/>
              </a:rPr>
              <a:t>zone file</a:t>
            </a:r>
          </a:p>
          <a:p>
            <a:r>
              <a:rPr lang="en-US" altLang="ko-KR" u="sng">
                <a:ea typeface="굴림" pitchFamily="50" charset="-127"/>
              </a:rPr>
              <a:t>Primary</a:t>
            </a:r>
            <a:r>
              <a:rPr lang="en-US" altLang="ko-KR">
                <a:ea typeface="굴림" pitchFamily="50" charset="-127"/>
              </a:rPr>
              <a:t> and </a:t>
            </a:r>
            <a:r>
              <a:rPr lang="en-US" altLang="ko-KR" u="sng">
                <a:ea typeface="굴림" pitchFamily="50" charset="-127"/>
              </a:rPr>
              <a:t>secondary</a:t>
            </a:r>
            <a:r>
              <a:rPr lang="en-US" altLang="ko-KR">
                <a:ea typeface="굴림" pitchFamily="50" charset="-127"/>
              </a:rPr>
              <a:t> (both are authoritative)</a:t>
            </a:r>
          </a:p>
          <a:p>
            <a:pPr lvl="1"/>
            <a:r>
              <a:rPr lang="en-US" altLang="ko-KR">
                <a:ea typeface="굴림" pitchFamily="50" charset="-127"/>
              </a:rPr>
              <a:t>Primary has the zone file in hard disk</a:t>
            </a:r>
          </a:p>
          <a:p>
            <a:pPr lvl="1"/>
            <a:r>
              <a:rPr lang="en-US" altLang="ko-KR">
                <a:ea typeface="굴림" pitchFamily="50" charset="-127"/>
              </a:rPr>
              <a:t>Secondary gets it from primary upon boot-up – </a:t>
            </a:r>
            <a:r>
              <a:rPr lang="en-US" altLang="ko-KR" u="sng">
                <a:ea typeface="굴림" pitchFamily="50" charset="-127"/>
              </a:rPr>
              <a:t>zone transfer</a:t>
            </a:r>
          </a:p>
        </p:txBody>
      </p:sp>
    </p:spTree>
  </p:cSld>
  <p:clrMapOvr>
    <a:masterClrMapping/>
  </p:clrMapOvr>
  <p:transition spd="slow">
    <p:newsfla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36732-3828-4643-8C11-A931720C721C}" type="slidenum">
              <a:rPr lang="ko-KR" altLang="en-US"/>
              <a:pPr/>
              <a:t>16</a:t>
            </a:fld>
            <a:endParaRPr lang="en-US" altLang="ko-KR" sz="1000"/>
          </a:p>
        </p:txBody>
      </p:sp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Primary integrity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Primary authoritative server must maintain integrity!</a:t>
            </a:r>
          </a:p>
          <a:p>
            <a:pPr lvl="1"/>
            <a:r>
              <a:rPr lang="en-US" altLang="ko-KR">
                <a:ea typeface="굴림" pitchFamily="50" charset="-127"/>
              </a:rPr>
              <a:t>It is the single source of the master copy</a:t>
            </a:r>
          </a:p>
          <a:p>
            <a:r>
              <a:rPr lang="en-US" altLang="ko-KR">
                <a:ea typeface="굴림" pitchFamily="50" charset="-127"/>
              </a:rPr>
              <a:t>NSI incident, July 18, 1997</a:t>
            </a:r>
          </a:p>
          <a:p>
            <a:pPr lvl="1"/>
            <a:r>
              <a:rPr lang="en-US" altLang="ko-KR">
                <a:ea typeface="굴림" pitchFamily="50" charset="-127"/>
              </a:rPr>
              <a:t>.com &amp; .net master copy corrupted</a:t>
            </a:r>
          </a:p>
          <a:p>
            <a:pPr lvl="1"/>
            <a:r>
              <a:rPr lang="en-US" altLang="ko-KR">
                <a:ea typeface="굴림" pitchFamily="50" charset="-127"/>
              </a:rPr>
              <a:t>Distributed to secondaries (secondary root servers)</a:t>
            </a:r>
          </a:p>
          <a:p>
            <a:pPr lvl="1"/>
            <a:r>
              <a:rPr lang="en-US" altLang="ko-KR">
                <a:ea typeface="굴림" pitchFamily="50" charset="-127"/>
              </a:rPr>
              <a:t>Internet access to .com &amp; .net globally blocked for 4 hours</a:t>
            </a:r>
          </a:p>
        </p:txBody>
      </p:sp>
    </p:spTree>
  </p:cSld>
  <p:clrMapOvr>
    <a:masterClrMapping/>
  </p:clrMapOvr>
  <p:transition spd="slow">
    <p:newsfla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E5E97-0D03-4EA0-BD44-FE9761AC8C09}" type="slidenum">
              <a:rPr lang="ko-KR" altLang="en-US"/>
              <a:pPr/>
              <a:t>17</a:t>
            </a:fld>
            <a:endParaRPr lang="en-US" altLang="ko-KR" sz="1000"/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Delegation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 zone can be split into multiple sub-zones</a:t>
            </a:r>
          </a:p>
          <a:p>
            <a:r>
              <a:rPr lang="en-US" altLang="ko-KR">
                <a:ea typeface="굴림" pitchFamily="50" charset="-127"/>
              </a:rPr>
              <a:t>Zones can be separately managed</a:t>
            </a:r>
          </a:p>
        </p:txBody>
      </p:sp>
      <p:pic>
        <p:nvPicPr>
          <p:cNvPr id="2181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200400"/>
            <a:ext cx="52578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18612-21D5-4D0C-86A4-67B9C37F6836}" type="slidenum">
              <a:rPr lang="ko-KR" altLang="en-US"/>
              <a:pPr/>
              <a:t>18</a:t>
            </a:fld>
            <a:endParaRPr lang="en-US" altLang="ko-KR" sz="1000"/>
          </a:p>
        </p:txBody>
      </p:sp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Top-level domains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800">
                <a:ea typeface="굴림" pitchFamily="50" charset="-127"/>
              </a:rPr>
              <a:t>ARPA (address and routing protocol area)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Not Advanced Research Project Agency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Used for number-to-name mapping</a:t>
            </a:r>
          </a:p>
          <a:p>
            <a:r>
              <a:rPr lang="en-US" altLang="ko-KR" sz="2800">
                <a:ea typeface="굴림" pitchFamily="50" charset="-127"/>
              </a:rPr>
              <a:t>gTLD (general Top Level Domains)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.com, .net, .org maintained by VeriSign</a:t>
            </a:r>
          </a:p>
          <a:p>
            <a:r>
              <a:rPr lang="en-US" altLang="ko-KR" sz="2800">
                <a:ea typeface="굴림" pitchFamily="50" charset="-127"/>
              </a:rPr>
              <a:t>ccTLD (country-code Top Level Domains)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.kp : North Korea – uses its “own (juche?)” DNS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.to : tonga – frequently used by “Warez” sites</a:t>
            </a:r>
          </a:p>
        </p:txBody>
      </p:sp>
    </p:spTree>
  </p:cSld>
  <p:clrMapOvr>
    <a:masterClrMapping/>
  </p:clrMapOvr>
  <p:transition spd="slow">
    <p:newsfla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3D822-98F1-4ADD-9F72-96E13AED278D}" type="slidenum">
              <a:rPr lang="ko-KR" altLang="en-US"/>
              <a:pPr/>
              <a:t>19</a:t>
            </a:fld>
            <a:endParaRPr lang="en-US" altLang="ko-KR" sz="1000"/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381000" y="1905000"/>
            <a:ext cx="2819400" cy="4191000"/>
          </a:xfrm>
          <a:prstGeom prst="rect">
            <a:avLst/>
          </a:prstGeom>
          <a:solidFill>
            <a:srgbClr val="FFFF66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Domain Name Space</a:t>
            </a:r>
          </a:p>
        </p:txBody>
      </p:sp>
      <p:graphicFrame>
        <p:nvGraphicFramePr>
          <p:cNvPr id="221187" name="Object 3"/>
          <p:cNvGraphicFramePr>
            <a:graphicFrameLocks noChangeAspect="1"/>
          </p:cNvGraphicFramePr>
          <p:nvPr/>
        </p:nvGraphicFramePr>
        <p:xfrm>
          <a:off x="457200" y="1676400"/>
          <a:ext cx="8077200" cy="416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8" name="VISIO" r:id="rId4" imgW="8829720" imgH="4555440" progId="Visio.Drawing.6">
                  <p:embed/>
                </p:oleObj>
              </mc:Choice>
              <mc:Fallback>
                <p:oleObj name="VISIO" r:id="rId4" imgW="8829720" imgH="4555440" progId="Visio.Drawing.6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76400"/>
                        <a:ext cx="8077200" cy="416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1190" name="AutoShape 6"/>
          <p:cNvSpPr>
            <a:spLocks noChangeArrowheads="1"/>
          </p:cNvSpPr>
          <p:nvPr/>
        </p:nvSpPr>
        <p:spPr bwMode="auto">
          <a:xfrm>
            <a:off x="2209800" y="4876800"/>
            <a:ext cx="6705600" cy="762000"/>
          </a:xfrm>
          <a:prstGeom prst="wedgeRectCallout">
            <a:avLst>
              <a:gd name="adj1" fmla="val -60440"/>
              <a:gd name="adj2" fmla="val 4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ko-KR" sz="2000">
                <a:solidFill>
                  <a:srgbClr val="000000"/>
                </a:solidFill>
                <a:latin typeface="Arial" charset="0"/>
                <a:ea typeface="굴림" pitchFamily="50" charset="-127"/>
              </a:rPr>
              <a:t>11.0.30.202.in-addr.arpa        name = ajou.ac.kr.</a:t>
            </a:r>
          </a:p>
          <a:p>
            <a:pPr>
              <a:spcBef>
                <a:spcPct val="20000"/>
              </a:spcBef>
            </a:pPr>
            <a:r>
              <a:rPr lang="en-US" altLang="ko-KR" sz="2000">
                <a:solidFill>
                  <a:srgbClr val="000000"/>
                </a:solidFill>
                <a:latin typeface="Arial" charset="0"/>
                <a:ea typeface="굴림" pitchFamily="50" charset="-127"/>
              </a:rPr>
              <a:t>11.0.30.202.in-addr.arpa        name = madang.ajou.ac.kr.</a:t>
            </a:r>
            <a:endParaRPr lang="ko-KR" altLang="en-US" sz="2000">
              <a:solidFill>
                <a:srgbClr val="000000"/>
              </a:solidFill>
              <a:latin typeface="Arial" charset="0"/>
              <a:ea typeface="굴림" pitchFamily="50" charset="-127"/>
            </a:endParaRPr>
          </a:p>
          <a:p>
            <a:pPr algn="ctr"/>
            <a:endParaRPr lang="ko-KR" altLang="en-US">
              <a:ea typeface="굴림" pitchFamily="50" charset="-127"/>
            </a:endParaRPr>
          </a:p>
        </p:txBody>
      </p:sp>
    </p:spTree>
  </p:cSld>
  <p:clrMapOvr>
    <a:masterClrMapping/>
  </p:clrMapOvr>
  <p:transition spd="slow">
    <p:newsfla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CD499-A946-41AC-BA80-994A252B4EDB}" type="slidenum">
              <a:rPr lang="ko-KR" altLang="en-US"/>
              <a:pPr/>
              <a:t>20</a:t>
            </a:fld>
            <a:endParaRPr lang="en-US" altLang="ko-KR" sz="1000"/>
          </a:p>
        </p:txBody>
      </p:sp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ARPA domain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Currently, used for IP address 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 domain name translation</a:t>
            </a:r>
          </a:p>
          <a:p>
            <a:r>
              <a:rPr lang="en-US" altLang="ko-KR">
                <a:ea typeface="굴림" pitchFamily="50" charset="-127"/>
                <a:sym typeface="Wingdings" pitchFamily="2" charset="2"/>
              </a:rPr>
              <a:t>If this domain does not exist, reverse lookup (“PTR query) will have to </a:t>
            </a:r>
            <a:r>
              <a:rPr lang="en-US" altLang="ko-KR" u="sng">
                <a:ea typeface="굴림" pitchFamily="50" charset="-127"/>
                <a:sym typeface="Wingdings" pitchFamily="2" charset="2"/>
              </a:rPr>
              <a:t>search all A record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 for the given IP address</a:t>
            </a:r>
          </a:p>
          <a:p>
            <a:r>
              <a:rPr lang="en-US" altLang="ko-KR">
                <a:ea typeface="굴림" pitchFamily="50" charset="-127"/>
                <a:sym typeface="Wingdings" pitchFamily="2" charset="2"/>
              </a:rPr>
              <a:t>Look like IP addresses but they are domain names</a:t>
            </a:r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ransition spd="slow">
    <p:newsfla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A7776-92B4-48C3-98C4-2D1C7D7DB287}" type="slidenum">
              <a:rPr lang="ko-KR" altLang="en-US"/>
              <a:pPr/>
              <a:t>21</a:t>
            </a:fld>
            <a:endParaRPr lang="en-US" altLang="ko-KR" sz="1000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ARPA domain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IP address w.x.y.z is corresponds to the domain name </a:t>
            </a:r>
            <a:r>
              <a:rPr lang="en-US" altLang="ko-KR" u="sng">
                <a:ea typeface="굴림" pitchFamily="50" charset="-127"/>
              </a:rPr>
              <a:t>z.y.x.w.in-addr.arpa</a:t>
            </a:r>
          </a:p>
          <a:p>
            <a:r>
              <a:rPr lang="en-US" altLang="ko-KR">
                <a:ea typeface="굴림" pitchFamily="50" charset="-127"/>
              </a:rPr>
              <a:t>Why not w.x.y.z.in-addr.arpa? Delegation!</a:t>
            </a:r>
          </a:p>
          <a:p>
            <a:pPr lvl="1"/>
            <a:r>
              <a:rPr lang="en-US" altLang="ko-KR">
                <a:ea typeface="굴림" pitchFamily="50" charset="-127"/>
              </a:rPr>
              <a:t>in-addr.arpa 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 root servers</a:t>
            </a:r>
          </a:p>
          <a:p>
            <a:pPr lvl="1"/>
            <a:r>
              <a:rPr lang="en-US" altLang="ko-KR">
                <a:ea typeface="굴림" pitchFamily="50" charset="-127"/>
                <a:sym typeface="Wingdings" pitchFamily="2" charset="2"/>
              </a:rPr>
              <a:t>202.in-addr.arpa  APNIC server</a:t>
            </a:r>
          </a:p>
          <a:p>
            <a:pPr lvl="1"/>
            <a:r>
              <a:rPr lang="en-US" altLang="ko-KR">
                <a:ea typeface="굴림" pitchFamily="50" charset="-127"/>
                <a:sym typeface="Wingdings" pitchFamily="2" charset="2"/>
              </a:rPr>
              <a:t>30.202.in-addr.arpa  KRNIC server</a:t>
            </a:r>
          </a:p>
          <a:p>
            <a:pPr lvl="1"/>
            <a:r>
              <a:rPr lang="en-US" altLang="ko-KR">
                <a:ea typeface="굴림" pitchFamily="50" charset="-127"/>
              </a:rPr>
              <a:t>0.30.202.in-addr.arpa 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 Ajou server</a:t>
            </a:r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ransition spd="slow">
    <p:newsfla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C0E92-75C8-4A72-9216-C997BFF61562}" type="slidenum">
              <a:rPr lang="ko-KR" altLang="en-US"/>
              <a:pPr/>
              <a:t>22</a:t>
            </a:fld>
            <a:endParaRPr lang="en-US" altLang="ko-KR" sz="1000"/>
          </a:p>
        </p:txBody>
      </p:sp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ARPA zones</a:t>
            </a:r>
          </a:p>
        </p:txBody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ea typeface="굴림" pitchFamily="50" charset="-127"/>
              </a:rPr>
              <a:t>11.0.30.202.</a:t>
            </a:r>
            <a:r>
              <a:rPr lang="en-US" altLang="ko-KR">
                <a:ea typeface="굴림" pitchFamily="50" charset="-127"/>
              </a:rPr>
              <a:t>in-addr.arpa and madang.ajou.ac.kr are in totally different zones!</a:t>
            </a:r>
          </a:p>
          <a:p>
            <a:r>
              <a:rPr lang="en-US" altLang="ko-KR">
                <a:ea typeface="굴림" pitchFamily="50" charset="-127"/>
              </a:rPr>
              <a:t>Registration of arpa domain names is done separately</a:t>
            </a:r>
          </a:p>
          <a:p>
            <a:pPr lvl="1"/>
            <a:r>
              <a:rPr lang="en-US" altLang="ko-KR">
                <a:ea typeface="굴림" pitchFamily="50" charset="-127"/>
              </a:rPr>
              <a:t>A record registration does not mean PTR record registration will be done automatically</a:t>
            </a:r>
          </a:p>
          <a:p>
            <a:pPr lvl="1"/>
            <a:r>
              <a:rPr lang="en-US" altLang="ko-KR">
                <a:ea typeface="굴림" pitchFamily="50" charset="-127"/>
              </a:rPr>
              <a:t>Frequently done for free - in the future?</a:t>
            </a:r>
          </a:p>
        </p:txBody>
      </p:sp>
    </p:spTree>
  </p:cSld>
  <p:clrMapOvr>
    <a:masterClrMapping/>
  </p:clrMapOvr>
  <p:transition spd="slow">
    <p:newsfla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48CA1-05E6-497A-A4F7-BA7E9075060B}" type="slidenum">
              <a:rPr lang="ko-KR" altLang="en-US"/>
              <a:pPr/>
              <a:t>23</a:t>
            </a:fld>
            <a:endParaRPr lang="en-US" altLang="ko-KR" sz="1000"/>
          </a:p>
        </p:txBody>
      </p:sp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PTR query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ko-KR" altLang="en-US" sz="2000">
                <a:ea typeface="굴림" pitchFamily="50" charset="-127"/>
              </a:rPr>
              <a:t>&gt; </a:t>
            </a:r>
            <a:r>
              <a:rPr lang="en-US" altLang="ko-KR" sz="2000">
                <a:ea typeface="굴림" pitchFamily="50" charset="-127"/>
              </a:rPr>
              <a:t>set querytype=PTR</a:t>
            </a:r>
          </a:p>
          <a:p>
            <a:pPr>
              <a:buFontTx/>
              <a:buNone/>
            </a:pPr>
            <a:r>
              <a:rPr lang="en-US" altLang="ko-KR" sz="2000">
                <a:ea typeface="굴림" pitchFamily="50" charset="-127"/>
              </a:rPr>
              <a:t>&gt; 11.0.30.202.in-addr.arpa.</a:t>
            </a:r>
          </a:p>
          <a:p>
            <a:pPr>
              <a:buFontTx/>
              <a:buNone/>
            </a:pPr>
            <a:r>
              <a:rPr lang="en-US" altLang="ko-KR" sz="2000">
                <a:ea typeface="굴림" pitchFamily="50" charset="-127"/>
              </a:rPr>
              <a:t>Server:         202.30.0.11</a:t>
            </a:r>
          </a:p>
          <a:p>
            <a:pPr>
              <a:buFontTx/>
              <a:buNone/>
            </a:pPr>
            <a:r>
              <a:rPr lang="en-US" altLang="ko-KR" sz="2000">
                <a:ea typeface="굴림" pitchFamily="50" charset="-127"/>
              </a:rPr>
              <a:t>Address:        202.30.0.11#53</a:t>
            </a:r>
          </a:p>
          <a:p>
            <a:pPr>
              <a:buFontTx/>
              <a:buNone/>
            </a:pPr>
            <a:endParaRPr lang="en-US" altLang="ko-KR" sz="2000">
              <a:ea typeface="굴림" pitchFamily="50" charset="-127"/>
            </a:endParaRPr>
          </a:p>
          <a:p>
            <a:pPr>
              <a:buFontTx/>
              <a:buNone/>
            </a:pPr>
            <a:r>
              <a:rPr lang="en-US" altLang="ko-KR" sz="2000">
                <a:ea typeface="굴림" pitchFamily="50" charset="-127"/>
              </a:rPr>
              <a:t>11.0.30.202.in-addr.arpa        name = ajou.ac.kr.</a:t>
            </a:r>
          </a:p>
          <a:p>
            <a:pPr>
              <a:buFontTx/>
              <a:buNone/>
            </a:pPr>
            <a:r>
              <a:rPr lang="en-US" altLang="ko-KR" sz="2000">
                <a:ea typeface="굴림" pitchFamily="50" charset="-127"/>
              </a:rPr>
              <a:t>11.0.30.202.in-addr.arpa        name = madang.ajou.ac.kr.</a:t>
            </a:r>
            <a:endParaRPr lang="ko-KR" altLang="en-US" sz="2000">
              <a:ea typeface="굴림" pitchFamily="50" charset="-127"/>
            </a:endParaRPr>
          </a:p>
        </p:txBody>
      </p:sp>
    </p:spTree>
  </p:cSld>
  <p:clrMapOvr>
    <a:masterClrMapping/>
  </p:clrMapOvr>
  <p:transition spd="slow">
    <p:newsfla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01B6-E5B0-4587-B6CE-10CB840CC4F2}" type="slidenum">
              <a:rPr lang="ko-KR" altLang="en-US"/>
              <a:pPr/>
              <a:t>24</a:t>
            </a:fld>
            <a:endParaRPr lang="en-US" altLang="ko-KR" sz="1000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ARPA domain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800">
                <a:ea typeface="굴림" pitchFamily="50" charset="-127"/>
              </a:rPr>
              <a:t>Being augmented with ENUM : E.164 identifier to * mapping [RFC 2916]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Email address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URL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SIP address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Fax number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Telephone number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Etc.</a:t>
            </a:r>
          </a:p>
          <a:p>
            <a:r>
              <a:rPr lang="en-US" altLang="ko-KR" sz="2800">
                <a:ea typeface="굴림" pitchFamily="50" charset="-127"/>
              </a:rPr>
              <a:t>Basically, convergence of PSTN and Internet</a:t>
            </a:r>
          </a:p>
        </p:txBody>
      </p:sp>
      <p:sp>
        <p:nvSpPr>
          <p:cNvPr id="224260" name="Line 4"/>
          <p:cNvSpPr>
            <a:spLocks noChangeShapeType="1"/>
          </p:cNvSpPr>
          <p:nvPr/>
        </p:nvSpPr>
        <p:spPr bwMode="auto">
          <a:xfrm flipH="1">
            <a:off x="5943600" y="27432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24261" name="Line 5"/>
          <p:cNvSpPr>
            <a:spLocks noChangeShapeType="1"/>
          </p:cNvSpPr>
          <p:nvPr/>
        </p:nvSpPr>
        <p:spPr bwMode="auto">
          <a:xfrm>
            <a:off x="6705600" y="2743200"/>
            <a:ext cx="914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5867400" y="23622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arpa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4876800" y="34290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in-addr</a:t>
            </a:r>
          </a:p>
        </p:txBody>
      </p:sp>
      <p:sp>
        <p:nvSpPr>
          <p:cNvPr id="224264" name="Text Box 8"/>
          <p:cNvSpPr txBox="1">
            <a:spLocks noChangeArrowheads="1"/>
          </p:cNvSpPr>
          <p:nvPr/>
        </p:nvSpPr>
        <p:spPr bwMode="auto">
          <a:xfrm>
            <a:off x="6781800" y="3429000"/>
            <a:ext cx="1676400" cy="457200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e164</a:t>
            </a:r>
          </a:p>
        </p:txBody>
      </p:sp>
      <p:sp>
        <p:nvSpPr>
          <p:cNvPr id="224265" name="Text Box 9"/>
          <p:cNvSpPr txBox="1">
            <a:spLocks noChangeArrowheads="1"/>
          </p:cNvSpPr>
          <p:nvPr/>
        </p:nvSpPr>
        <p:spPr bwMode="auto">
          <a:xfrm>
            <a:off x="7239000" y="40386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>
                <a:latin typeface="Arial" charset="0"/>
                <a:ea typeface="굴림" pitchFamily="50" charset="-127"/>
              </a:rPr>
              <a:t>8</a:t>
            </a:r>
          </a:p>
        </p:txBody>
      </p:sp>
      <p:sp>
        <p:nvSpPr>
          <p:cNvPr id="224266" name="Line 10"/>
          <p:cNvSpPr>
            <a:spLocks noChangeShapeType="1"/>
          </p:cNvSpPr>
          <p:nvPr/>
        </p:nvSpPr>
        <p:spPr bwMode="auto">
          <a:xfrm>
            <a:off x="76200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7239000" y="44958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>
                <a:latin typeface="Arial" charset="0"/>
                <a:ea typeface="굴림" pitchFamily="50" charset="-127"/>
              </a:rPr>
              <a:t>2</a:t>
            </a:r>
          </a:p>
        </p:txBody>
      </p:sp>
      <p:sp>
        <p:nvSpPr>
          <p:cNvPr id="224274" name="Line 18"/>
          <p:cNvSpPr>
            <a:spLocks noChangeShapeType="1"/>
          </p:cNvSpPr>
          <p:nvPr/>
        </p:nvSpPr>
        <p:spPr bwMode="auto">
          <a:xfrm>
            <a:off x="7620000" y="4419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24275" name="Text Box 19"/>
          <p:cNvSpPr txBox="1">
            <a:spLocks noChangeArrowheads="1"/>
          </p:cNvSpPr>
          <p:nvPr/>
        </p:nvSpPr>
        <p:spPr bwMode="auto">
          <a:xfrm>
            <a:off x="7239000" y="4953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>
                <a:latin typeface="Arial" charset="0"/>
                <a:ea typeface="굴림" pitchFamily="50" charset="-127"/>
              </a:rPr>
              <a:t>2</a:t>
            </a:r>
          </a:p>
        </p:txBody>
      </p:sp>
      <p:sp>
        <p:nvSpPr>
          <p:cNvPr id="224276" name="Line 20"/>
          <p:cNvSpPr>
            <a:spLocks noChangeShapeType="1"/>
          </p:cNvSpPr>
          <p:nvPr/>
        </p:nvSpPr>
        <p:spPr bwMode="auto">
          <a:xfrm>
            <a:off x="7620000" y="4876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24277" name="Text Box 21"/>
          <p:cNvSpPr txBox="1">
            <a:spLocks noChangeArrowheads="1"/>
          </p:cNvSpPr>
          <p:nvPr/>
        </p:nvSpPr>
        <p:spPr bwMode="auto">
          <a:xfrm>
            <a:off x="7239000" y="54102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>
                <a:latin typeface="Arial" charset="0"/>
                <a:ea typeface="굴림" pitchFamily="50" charset="-127"/>
              </a:rPr>
              <a:t>…</a:t>
            </a:r>
          </a:p>
        </p:txBody>
      </p:sp>
      <p:sp>
        <p:nvSpPr>
          <p:cNvPr id="224278" name="Line 22"/>
          <p:cNvSpPr>
            <a:spLocks noChangeShapeType="1"/>
          </p:cNvSpPr>
          <p:nvPr/>
        </p:nvSpPr>
        <p:spPr bwMode="auto">
          <a:xfrm>
            <a:off x="7620000" y="533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2968C-ADC4-4240-B772-495C30270953}" type="slidenum">
              <a:rPr lang="ko-KR" altLang="en-US"/>
              <a:pPr/>
              <a:t>25</a:t>
            </a:fld>
            <a:endParaRPr lang="en-US" altLang="ko-KR" sz="1000"/>
          </a:p>
        </p:txBody>
      </p:sp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General TLD (gTLD)</a:t>
            </a:r>
          </a:p>
        </p:txBody>
      </p:sp>
      <p:pic>
        <p:nvPicPr>
          <p:cNvPr id="225513" name="Picture 2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1524000"/>
            <a:ext cx="6248400" cy="46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3B3B4-177A-43FF-8470-41F36BAFC863}" type="slidenum">
              <a:rPr lang="ko-KR" altLang="en-US"/>
              <a:pPr/>
              <a:t>26</a:t>
            </a:fld>
            <a:endParaRPr lang="en-US" altLang="ko-KR" sz="1000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gTLD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Incumbent 7 gTLDs</a:t>
            </a:r>
          </a:p>
          <a:p>
            <a:pPr lvl="1"/>
            <a:r>
              <a:rPr lang="en-US" altLang="ko-KR">
                <a:ea typeface="굴림" pitchFamily="50" charset="-127"/>
              </a:rPr>
              <a:t>Com, net, org, gov, int, mil, edu</a:t>
            </a:r>
          </a:p>
          <a:p>
            <a:r>
              <a:rPr lang="en-US" altLang="ko-KR">
                <a:ea typeface="굴림" pitchFamily="50" charset="-127"/>
              </a:rPr>
              <a:t>7 new gTLDs ratified by ICANN</a:t>
            </a:r>
          </a:p>
          <a:p>
            <a:pPr lvl="1"/>
            <a:r>
              <a:rPr lang="en-US" altLang="ko-KR">
                <a:ea typeface="굴림" pitchFamily="50" charset="-127"/>
              </a:rPr>
              <a:t>General use: biz, info</a:t>
            </a:r>
          </a:p>
          <a:p>
            <a:pPr lvl="1"/>
            <a:r>
              <a:rPr lang="en-US" altLang="ko-KR">
                <a:ea typeface="굴림" pitchFamily="50" charset="-127"/>
              </a:rPr>
              <a:t>Personal use: name</a:t>
            </a:r>
          </a:p>
          <a:p>
            <a:pPr lvl="1"/>
            <a:r>
              <a:rPr lang="en-US" altLang="ko-KR">
                <a:ea typeface="굴림" pitchFamily="50" charset="-127"/>
              </a:rPr>
              <a:t>Profit restricted domain: pro</a:t>
            </a:r>
          </a:p>
          <a:p>
            <a:pPr lvl="1"/>
            <a:r>
              <a:rPr lang="en-US" altLang="ko-KR">
                <a:ea typeface="굴림" pitchFamily="50" charset="-127"/>
              </a:rPr>
              <a:t>Non-profit restricted domains: museum, aero, coop </a:t>
            </a:r>
          </a:p>
        </p:txBody>
      </p:sp>
    </p:spTree>
  </p:cSld>
  <p:clrMapOvr>
    <a:masterClrMapping/>
  </p:clrMapOvr>
  <p:transition spd="slow">
    <p:newsfla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33C77-7CC9-4E1E-8A5E-D1377290EA1E}" type="slidenum">
              <a:rPr lang="ko-KR" altLang="en-US"/>
              <a:pPr/>
              <a:t>27</a:t>
            </a:fld>
            <a:endParaRPr lang="en-US" altLang="ko-KR" sz="1000"/>
          </a:p>
        </p:txBody>
      </p:sp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ccTLD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ea typeface="굴림" pitchFamily="50" charset="-127"/>
              </a:rPr>
              <a:t>244</a:t>
            </a:r>
          </a:p>
          <a:p>
            <a:r>
              <a:rPr lang="en-US" altLang="ko-KR">
                <a:ea typeface="굴림" pitchFamily="50" charset="-127"/>
              </a:rPr>
              <a:t>Given to every country even if it does not have any Internet infrastructure</a:t>
            </a:r>
          </a:p>
        </p:txBody>
      </p:sp>
      <p:graphicFrame>
        <p:nvGraphicFramePr>
          <p:cNvPr id="227332" name="Object 4"/>
          <p:cNvGraphicFramePr>
            <a:graphicFrameLocks noChangeAspect="1"/>
          </p:cNvGraphicFramePr>
          <p:nvPr/>
        </p:nvGraphicFramePr>
        <p:xfrm>
          <a:off x="1676400" y="3124200"/>
          <a:ext cx="59436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3" name="문서" r:id="rId5" imgW="5532120" imgH="2823120" progId="Word.Document.8">
                  <p:embed/>
                </p:oleObj>
              </mc:Choice>
              <mc:Fallback>
                <p:oleObj name="문서" r:id="rId5" imgW="5532120" imgH="282312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124200"/>
                        <a:ext cx="594360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newsfla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831B-D7EA-42B1-AF8B-90923A193E33}" type="slidenum">
              <a:rPr lang="ko-KR" altLang="en-US"/>
              <a:pPr/>
              <a:t>28</a:t>
            </a:fld>
            <a:endParaRPr lang="en-US" altLang="ko-KR" sz="1000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838200"/>
            <a:ext cx="6629400" cy="838200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What happens when we click on a hyperlink?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467600" cy="4267200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http://ilab.ajou.ac.kr/talks/200301.html</a:t>
            </a:r>
          </a:p>
        </p:txBody>
      </p:sp>
      <p:sp>
        <p:nvSpPr>
          <p:cNvPr id="196612" name="Rectangle 4"/>
          <p:cNvSpPr>
            <a:spLocks noChangeArrowheads="1"/>
          </p:cNvSpPr>
          <p:nvPr/>
        </p:nvSpPr>
        <p:spPr bwMode="auto">
          <a:xfrm>
            <a:off x="1905000" y="1905000"/>
            <a:ext cx="2514600" cy="457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1966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590800"/>
            <a:ext cx="4953000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6614" name="Oval 6"/>
          <p:cNvSpPr>
            <a:spLocks noChangeArrowheads="1"/>
          </p:cNvSpPr>
          <p:nvPr/>
        </p:nvSpPr>
        <p:spPr bwMode="auto">
          <a:xfrm>
            <a:off x="5943600" y="4495800"/>
            <a:ext cx="838200" cy="8382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E44D-2D1B-4806-AD82-D2B637048FD9}" type="slidenum">
              <a:rPr lang="ko-KR" altLang="en-US"/>
              <a:pPr/>
              <a:t>29</a:t>
            </a:fld>
            <a:endParaRPr lang="en-US" altLang="ko-KR" sz="1000"/>
          </a:p>
        </p:txBody>
      </p:sp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“Local” name server</a:t>
            </a:r>
          </a:p>
        </p:txBody>
      </p:sp>
      <p:pic>
        <p:nvPicPr>
          <p:cNvPr id="19763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157413"/>
            <a:ext cx="4495800" cy="372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7637" name="Line 5"/>
          <p:cNvSpPr>
            <a:spLocks noChangeShapeType="1"/>
          </p:cNvSpPr>
          <p:nvPr/>
        </p:nvSpPr>
        <p:spPr bwMode="auto">
          <a:xfrm>
            <a:off x="1905000" y="4724400"/>
            <a:ext cx="9144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9763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Is the </a:t>
            </a:r>
            <a:r>
              <a:rPr lang="en-US" altLang="ko-KR" i="1">
                <a:ea typeface="굴림" pitchFamily="50" charset="-127"/>
              </a:rPr>
              <a:t>default</a:t>
            </a:r>
            <a:r>
              <a:rPr lang="en-US" altLang="ko-KR">
                <a:ea typeface="굴림" pitchFamily="50" charset="-127"/>
              </a:rPr>
              <a:t> name server</a:t>
            </a:r>
          </a:p>
        </p:txBody>
      </p:sp>
    </p:spTree>
  </p:cSld>
  <p:clrMapOvr>
    <a:masterClrMapping/>
  </p:clrMapOvr>
  <p:transition spd="slow">
    <p:newsfla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91BD4-5390-4C34-B829-54C09395876F}" type="slidenum">
              <a:rPr lang="ko-KR" altLang="en-US"/>
              <a:pPr/>
              <a:t>30</a:t>
            </a:fld>
            <a:endParaRPr lang="en-US" altLang="ko-KR" sz="1000"/>
          </a:p>
        </p:txBody>
      </p:sp>
      <p:sp>
        <p:nvSpPr>
          <p:cNvPr id="1300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239000" cy="838200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Servers in the higher hierarchy</a:t>
            </a:r>
          </a:p>
        </p:txBody>
      </p:sp>
      <p:pic>
        <p:nvPicPr>
          <p:cNvPr id="130052" name="Picture 1028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38200" y="2209800"/>
            <a:ext cx="7467600" cy="3810000"/>
          </a:xfrm>
          <a:noFill/>
          <a:ln/>
        </p:spPr>
      </p:pic>
      <p:sp>
        <p:nvSpPr>
          <p:cNvPr id="130053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13 root servers and 13 gTLD servers</a:t>
            </a:r>
          </a:p>
        </p:txBody>
      </p:sp>
      <p:sp>
        <p:nvSpPr>
          <p:cNvPr id="130054" name="Line 1030"/>
          <p:cNvSpPr>
            <a:spLocks noChangeShapeType="1"/>
          </p:cNvSpPr>
          <p:nvPr/>
        </p:nvSpPr>
        <p:spPr bwMode="auto">
          <a:xfrm flipH="1" flipV="1">
            <a:off x="2438400" y="3581400"/>
            <a:ext cx="609600" cy="457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30055" name="Line 1031"/>
          <p:cNvSpPr>
            <a:spLocks noChangeShapeType="1"/>
          </p:cNvSpPr>
          <p:nvPr/>
        </p:nvSpPr>
        <p:spPr bwMode="auto">
          <a:xfrm>
            <a:off x="1295400" y="2286000"/>
            <a:ext cx="228600" cy="990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E6EC8-1DC9-4A03-8D4A-DF609C023433}" type="slidenum">
              <a:rPr lang="ko-KR" altLang="en-US"/>
              <a:pPr/>
              <a:t>31</a:t>
            </a:fld>
            <a:endParaRPr lang="en-US" altLang="ko-KR" sz="1000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Root name servers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13: [A-M].root-servers.net</a:t>
            </a:r>
          </a:p>
          <a:p>
            <a:pPr lvl="1"/>
            <a:r>
              <a:rPr lang="en-US" altLang="ko-KR">
                <a:ea typeface="굴림" pitchFamily="50" charset="-127"/>
                <a:cs typeface="Times New Roman" pitchFamily="18" charset="0"/>
              </a:rPr>
              <a:t>A (Virginia, US), D (Maryland, US), H (Maryland, US), I (Stockholm, SE)</a:t>
            </a:r>
            <a:r>
              <a:rPr lang="en-US" altLang="ko-KR">
                <a:ea typeface="굴림" pitchFamily="50" charset="-127"/>
              </a:rPr>
              <a:t>  are most popular</a:t>
            </a:r>
          </a:p>
          <a:p>
            <a:pPr lvl="1"/>
            <a:r>
              <a:rPr lang="en-US" altLang="ko-KR">
                <a:ea typeface="굴림" pitchFamily="50" charset="-127"/>
                <a:cs typeface="Times New Roman" pitchFamily="18" charset="0"/>
              </a:rPr>
              <a:t>C (Virginia, US), G (Virginia, US), J (Virginia, US), K (London, UK), L (California, US), M (Tokyo, JP)</a:t>
            </a:r>
            <a:r>
              <a:rPr lang="en-US" altLang="ko-KR">
                <a:ea typeface="굴림" pitchFamily="50" charset="-127"/>
              </a:rPr>
              <a:t>  are not</a:t>
            </a:r>
          </a:p>
          <a:p>
            <a:r>
              <a:rPr lang="en-US" altLang="ko-KR">
                <a:ea typeface="굴림" pitchFamily="50" charset="-127"/>
              </a:rPr>
              <a:t>Have NS records for TLDs + .edu, .gov, .mil data</a:t>
            </a:r>
          </a:p>
        </p:txBody>
      </p:sp>
    </p:spTree>
  </p:cSld>
  <p:clrMapOvr>
    <a:masterClrMapping/>
  </p:clrMapOvr>
  <p:transition spd="slow">
    <p:newsfla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630F2-FCE5-4CA1-9773-44A8F2BCED64}" type="slidenum">
              <a:rPr lang="ko-KR" altLang="en-US"/>
              <a:pPr/>
              <a:t>32</a:t>
            </a:fld>
            <a:endParaRPr lang="en-US" altLang="ko-KR" sz="1000"/>
          </a:p>
        </p:txBody>
      </p:sp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Root name servers</a:t>
            </a:r>
          </a:p>
        </p:txBody>
      </p:sp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657600"/>
            <a:ext cx="47434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24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295400"/>
            <a:ext cx="542925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8A198-509A-4FEE-8EB0-6CAB9E1E2E48}" type="slidenum">
              <a:rPr lang="ko-KR" altLang="en-US"/>
              <a:pPr/>
              <a:t>33</a:t>
            </a:fld>
            <a:endParaRPr lang="en-US" altLang="ko-KR" sz="1000"/>
          </a:p>
        </p:txBody>
      </p:sp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Root name servers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ea typeface="굴림" pitchFamily="50" charset="-127"/>
              </a:rPr>
              <a:t>5</a:t>
            </a:r>
            <a:r>
              <a:rPr lang="en-US" altLang="ko-KR">
                <a:ea typeface="굴림" pitchFamily="50" charset="-127"/>
              </a:rPr>
              <a:t>K queries/s (F), 12K queries/s (A)</a:t>
            </a:r>
          </a:p>
          <a:p>
            <a:r>
              <a:rPr lang="ko-KR" altLang="en-US">
                <a:ea typeface="굴림" pitchFamily="50" charset="-127"/>
              </a:rPr>
              <a:t>20% </a:t>
            </a:r>
            <a:r>
              <a:rPr lang="en-US" altLang="ko-KR">
                <a:ea typeface="굴림" pitchFamily="50" charset="-127"/>
              </a:rPr>
              <a:t>of all queries bogus TLD</a:t>
            </a:r>
          </a:p>
          <a:p>
            <a:pPr lvl="1"/>
            <a:r>
              <a:rPr lang="en-US" altLang="ko-KR">
                <a:ea typeface="굴림" pitchFamily="50" charset="-127"/>
              </a:rPr>
              <a:t>E.g., .local, .localhost, .msft, .domain, etc.</a:t>
            </a:r>
          </a:p>
          <a:p>
            <a:r>
              <a:rPr lang="en-US" altLang="ko-KR">
                <a:ea typeface="굴림" pitchFamily="50" charset="-127"/>
              </a:rPr>
              <a:t>14% are bogus A queries</a:t>
            </a:r>
          </a:p>
          <a:p>
            <a:pPr lvl="1"/>
            <a:r>
              <a:rPr lang="en-US" altLang="ko-KR">
                <a:ea typeface="굴림" pitchFamily="50" charset="-127"/>
              </a:rPr>
              <a:t>E.g., asking for IP address of an IP address</a:t>
            </a:r>
          </a:p>
        </p:txBody>
      </p:sp>
    </p:spTree>
  </p:cSld>
  <p:clrMapOvr>
    <a:masterClrMapping/>
  </p:clrMapOvr>
  <p:transition spd="slow">
    <p:newsfla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B3D2-5951-477E-9463-71A8BF695A69}" type="slidenum">
              <a:rPr lang="ko-KR" altLang="en-US"/>
              <a:pPr/>
              <a:t>34</a:t>
            </a:fld>
            <a:endParaRPr lang="en-US" altLang="ko-KR" sz="1000"/>
          </a:p>
        </p:txBody>
      </p:sp>
      <p:pic>
        <p:nvPicPr>
          <p:cNvPr id="22938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667000"/>
            <a:ext cx="3829050" cy="357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gTLD servers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>
                <a:ea typeface="굴림" pitchFamily="50" charset="-127"/>
              </a:rPr>
              <a:t>13: </a:t>
            </a:r>
            <a:r>
              <a:rPr lang="ko-KR" altLang="en-US">
                <a:ea typeface="굴림" pitchFamily="50" charset="-127"/>
                <a:cs typeface="Courier New" pitchFamily="49" charset="0"/>
              </a:rPr>
              <a:t>[</a:t>
            </a:r>
            <a:r>
              <a:rPr lang="en-US" altLang="ko-KR">
                <a:ea typeface="굴림" pitchFamily="50" charset="-127"/>
                <a:cs typeface="Courier New" pitchFamily="49" charset="0"/>
              </a:rPr>
              <a:t>A-M].gtld-servers.net</a:t>
            </a:r>
            <a:r>
              <a:rPr lang="en-US" altLang="ko-KR">
                <a:ea typeface="굴림" pitchFamily="50" charset="-127"/>
              </a:rPr>
              <a:t> </a:t>
            </a:r>
          </a:p>
          <a:p>
            <a:r>
              <a:rPr lang="en-US" altLang="ko-KR">
                <a:ea typeface="굴림" pitchFamily="50" charset="-127"/>
              </a:rPr>
              <a:t>Under the administration of VeriSign</a:t>
            </a:r>
          </a:p>
          <a:p>
            <a:r>
              <a:rPr lang="en-US" altLang="ko-KR">
                <a:ea typeface="굴림" pitchFamily="50" charset="-127"/>
                <a:cs typeface="Times New Roman" pitchFamily="18" charset="0"/>
              </a:rPr>
              <a:t>As of June 2002</a:t>
            </a:r>
          </a:p>
          <a:p>
            <a:pPr lvl="1"/>
            <a:r>
              <a:rPr lang="ko-KR" altLang="en-US">
                <a:ea typeface="굴림" pitchFamily="50" charset="-127"/>
                <a:cs typeface="Times New Roman" pitchFamily="18" charset="0"/>
              </a:rPr>
              <a:t>.</a:t>
            </a:r>
            <a:r>
              <a:rPr lang="en-US" altLang="ko-KR">
                <a:ea typeface="굴림" pitchFamily="50" charset="-127"/>
                <a:cs typeface="Times New Roman" pitchFamily="18" charset="0"/>
              </a:rPr>
              <a:t>com</a:t>
            </a:r>
            <a:r>
              <a:rPr lang="ko-KR" altLang="en-US">
                <a:ea typeface="굴림" pitchFamily="50" charset="-127"/>
                <a:cs typeface="Times New Roman" pitchFamily="18" charset="0"/>
              </a:rPr>
              <a:t> 77.70%</a:t>
            </a:r>
          </a:p>
          <a:p>
            <a:pPr lvl="1"/>
            <a:r>
              <a:rPr lang="ko-KR" altLang="en-US">
                <a:ea typeface="굴림" pitchFamily="50" charset="-127"/>
                <a:cs typeface="Times New Roman" pitchFamily="18" charset="0"/>
              </a:rPr>
              <a:t>.</a:t>
            </a:r>
            <a:r>
              <a:rPr lang="en-US" altLang="ko-KR">
                <a:ea typeface="굴림" pitchFamily="50" charset="-127"/>
                <a:cs typeface="Times New Roman" pitchFamily="18" charset="0"/>
              </a:rPr>
              <a:t>net</a:t>
            </a:r>
            <a:r>
              <a:rPr lang="ko-KR" altLang="en-US">
                <a:ea typeface="굴림" pitchFamily="50" charset="-127"/>
                <a:cs typeface="Times New Roman" pitchFamily="18" charset="0"/>
              </a:rPr>
              <a:t> 13.50%</a:t>
            </a:r>
          </a:p>
          <a:p>
            <a:pPr lvl="1"/>
            <a:r>
              <a:rPr lang="ko-KR" altLang="en-US">
                <a:ea typeface="굴림" pitchFamily="50" charset="-127"/>
                <a:cs typeface="Times New Roman" pitchFamily="18" charset="0"/>
              </a:rPr>
              <a:t>.</a:t>
            </a:r>
            <a:r>
              <a:rPr lang="en-US" altLang="ko-KR">
                <a:ea typeface="굴림" pitchFamily="50" charset="-127"/>
                <a:cs typeface="Times New Roman" pitchFamily="18" charset="0"/>
              </a:rPr>
              <a:t>org</a:t>
            </a:r>
            <a:r>
              <a:rPr lang="ko-KR" altLang="en-US">
                <a:ea typeface="굴림" pitchFamily="50" charset="-127"/>
                <a:cs typeface="Times New Roman" pitchFamily="18" charset="0"/>
              </a:rPr>
              <a:t> 8.79% </a:t>
            </a:r>
            <a:endParaRPr lang="en-US" altLang="ko-KR">
              <a:ea typeface="굴림" pitchFamily="50" charset="-127"/>
              <a:cs typeface="Times New Roman" pitchFamily="18" charset="0"/>
            </a:endParaRPr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5715000" y="4800600"/>
            <a:ext cx="1143000" cy="3048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76F-9399-4249-AE59-0E965CED14D4}" type="slidenum">
              <a:rPr lang="ko-KR" altLang="en-US"/>
              <a:pPr/>
              <a:t>35</a:t>
            </a:fld>
            <a:endParaRPr lang="en-US" altLang="ko-KR" sz="1000"/>
          </a:p>
        </p:txBody>
      </p:sp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DNS protocol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Runs on UDP, port 53</a:t>
            </a:r>
          </a:p>
          <a:p>
            <a:pPr lvl="1"/>
            <a:r>
              <a:rPr lang="en-US" altLang="ko-KR">
                <a:ea typeface="굴림" pitchFamily="50" charset="-127"/>
              </a:rPr>
              <a:t>Except for zone transfer and TC=1</a:t>
            </a:r>
          </a:p>
          <a:p>
            <a:pPr lvl="1"/>
            <a:r>
              <a:rPr lang="en-US" altLang="ko-KR">
                <a:ea typeface="굴림" pitchFamily="50" charset="-127"/>
              </a:rPr>
              <a:t>Packet size is limited to 512B</a:t>
            </a:r>
          </a:p>
          <a:p>
            <a:r>
              <a:rPr lang="en-US" altLang="ko-KR">
                <a:ea typeface="굴림" pitchFamily="50" charset="-127"/>
              </a:rPr>
              <a:t>Very simple transaction-style</a:t>
            </a:r>
          </a:p>
          <a:p>
            <a:pPr lvl="1"/>
            <a:r>
              <a:rPr lang="en-US" altLang="ko-KR">
                <a:ea typeface="굴림" pitchFamily="50" charset="-127"/>
              </a:rPr>
              <a:t>Send 1 packet, receive 1 packet</a:t>
            </a:r>
          </a:p>
        </p:txBody>
      </p:sp>
    </p:spTree>
  </p:cSld>
  <p:clrMapOvr>
    <a:masterClrMapping/>
  </p:clrMapOvr>
  <p:transition spd="slow">
    <p:newsfla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097D-7B62-4273-A9E4-12B180E5C71D}" type="slidenum">
              <a:rPr lang="ko-KR" altLang="en-US"/>
              <a:pPr/>
              <a:t>36</a:t>
            </a:fld>
            <a:endParaRPr lang="en-US" altLang="ko-KR" sz="1000"/>
          </a:p>
        </p:txBody>
      </p:sp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DNS packet format</a:t>
            </a:r>
          </a:p>
        </p:txBody>
      </p:sp>
      <p:grpSp>
        <p:nvGrpSpPr>
          <p:cNvPr id="231460" name="Group 36"/>
          <p:cNvGrpSpPr>
            <a:grpSpLocks/>
          </p:cNvGrpSpPr>
          <p:nvPr/>
        </p:nvGrpSpPr>
        <p:grpSpPr bwMode="auto">
          <a:xfrm>
            <a:off x="1828800" y="3429000"/>
            <a:ext cx="5521325" cy="2667000"/>
            <a:chOff x="-3" y="-3"/>
            <a:chExt cx="3478" cy="2827"/>
          </a:xfrm>
        </p:grpSpPr>
        <p:grpSp>
          <p:nvGrpSpPr>
            <p:cNvPr id="231458" name="Group 34"/>
            <p:cNvGrpSpPr>
              <a:grpSpLocks/>
            </p:cNvGrpSpPr>
            <p:nvPr/>
          </p:nvGrpSpPr>
          <p:grpSpPr bwMode="auto">
            <a:xfrm>
              <a:off x="0" y="0"/>
              <a:ext cx="3472" cy="2821"/>
              <a:chOff x="0" y="0"/>
              <a:chExt cx="3472" cy="2821"/>
            </a:xfrm>
          </p:grpSpPr>
          <p:grpSp>
            <p:nvGrpSpPr>
              <p:cNvPr id="231439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742" cy="403"/>
                <a:chOff x="0" y="0"/>
                <a:chExt cx="1742" cy="403"/>
              </a:xfrm>
            </p:grpSpPr>
            <p:sp>
              <p:nvSpPr>
                <p:cNvPr id="231428" name="Rectangle 4"/>
                <p:cNvSpPr>
                  <a:spLocks noChangeArrowheads="1"/>
                </p:cNvSpPr>
                <p:nvPr/>
              </p:nvSpPr>
              <p:spPr bwMode="auto">
                <a:xfrm>
                  <a:off x="40" y="0"/>
                  <a:ext cx="16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Identification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38" name="Rectangle 1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74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41" name="Group 17"/>
              <p:cNvGrpSpPr>
                <a:grpSpLocks/>
              </p:cNvGrpSpPr>
              <p:nvPr/>
            </p:nvGrpSpPr>
            <p:grpSpPr bwMode="auto">
              <a:xfrm>
                <a:off x="1742" y="0"/>
                <a:ext cx="1730" cy="403"/>
                <a:chOff x="1742" y="0"/>
                <a:chExt cx="1730" cy="403"/>
              </a:xfrm>
            </p:grpSpPr>
            <p:sp>
              <p:nvSpPr>
                <p:cNvPr id="231429" name="Rectangle 5"/>
                <p:cNvSpPr>
                  <a:spLocks noChangeArrowheads="1"/>
                </p:cNvSpPr>
                <p:nvPr/>
              </p:nvSpPr>
              <p:spPr bwMode="auto">
                <a:xfrm>
                  <a:off x="1782" y="0"/>
                  <a:ext cx="165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Flags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40" name="Rectangle 16"/>
                <p:cNvSpPr>
                  <a:spLocks noChangeArrowheads="1"/>
                </p:cNvSpPr>
                <p:nvPr/>
              </p:nvSpPr>
              <p:spPr bwMode="auto">
                <a:xfrm>
                  <a:off x="1742" y="0"/>
                  <a:ext cx="173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43" name="Group 19"/>
              <p:cNvGrpSpPr>
                <a:grpSpLocks/>
              </p:cNvGrpSpPr>
              <p:nvPr/>
            </p:nvGrpSpPr>
            <p:grpSpPr bwMode="auto">
              <a:xfrm>
                <a:off x="0" y="403"/>
                <a:ext cx="1742" cy="403"/>
                <a:chOff x="0" y="403"/>
                <a:chExt cx="1742" cy="403"/>
              </a:xfrm>
            </p:grpSpPr>
            <p:sp>
              <p:nvSpPr>
                <p:cNvPr id="231430" name="Rectangle 6"/>
                <p:cNvSpPr>
                  <a:spLocks noChangeArrowheads="1"/>
                </p:cNvSpPr>
                <p:nvPr/>
              </p:nvSpPr>
              <p:spPr bwMode="auto">
                <a:xfrm>
                  <a:off x="40" y="403"/>
                  <a:ext cx="16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# </a:t>
                  </a:r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of questions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42" name="Rectangle 18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174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45" name="Group 21"/>
              <p:cNvGrpSpPr>
                <a:grpSpLocks/>
              </p:cNvGrpSpPr>
              <p:nvPr/>
            </p:nvGrpSpPr>
            <p:grpSpPr bwMode="auto">
              <a:xfrm>
                <a:off x="1742" y="403"/>
                <a:ext cx="1730" cy="403"/>
                <a:chOff x="1742" y="403"/>
                <a:chExt cx="1730" cy="403"/>
              </a:xfrm>
            </p:grpSpPr>
            <p:sp>
              <p:nvSpPr>
                <p:cNvPr id="231431" name="Rectangle 7"/>
                <p:cNvSpPr>
                  <a:spLocks noChangeArrowheads="1"/>
                </p:cNvSpPr>
                <p:nvPr/>
              </p:nvSpPr>
              <p:spPr bwMode="auto">
                <a:xfrm>
                  <a:off x="1782" y="403"/>
                  <a:ext cx="165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# </a:t>
                  </a:r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of answer RRs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44" name="Rectangle 20"/>
                <p:cNvSpPr>
                  <a:spLocks noChangeArrowheads="1"/>
                </p:cNvSpPr>
                <p:nvPr/>
              </p:nvSpPr>
              <p:spPr bwMode="auto">
                <a:xfrm>
                  <a:off x="1742" y="403"/>
                  <a:ext cx="173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47" name="Group 23"/>
              <p:cNvGrpSpPr>
                <a:grpSpLocks/>
              </p:cNvGrpSpPr>
              <p:nvPr/>
            </p:nvGrpSpPr>
            <p:grpSpPr bwMode="auto">
              <a:xfrm>
                <a:off x="0" y="806"/>
                <a:ext cx="1742" cy="403"/>
                <a:chOff x="0" y="806"/>
                <a:chExt cx="1742" cy="403"/>
              </a:xfrm>
            </p:grpSpPr>
            <p:sp>
              <p:nvSpPr>
                <p:cNvPr id="231432" name="Rectangle 8"/>
                <p:cNvSpPr>
                  <a:spLocks noChangeArrowheads="1"/>
                </p:cNvSpPr>
                <p:nvPr/>
              </p:nvSpPr>
              <p:spPr bwMode="auto">
                <a:xfrm>
                  <a:off x="40" y="806"/>
                  <a:ext cx="166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# </a:t>
                  </a:r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of authority RRs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46" name="Rectangle 22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174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49" name="Group 25"/>
              <p:cNvGrpSpPr>
                <a:grpSpLocks/>
              </p:cNvGrpSpPr>
              <p:nvPr/>
            </p:nvGrpSpPr>
            <p:grpSpPr bwMode="auto">
              <a:xfrm>
                <a:off x="1742" y="806"/>
                <a:ext cx="1730" cy="403"/>
                <a:chOff x="1742" y="806"/>
                <a:chExt cx="1730" cy="403"/>
              </a:xfrm>
            </p:grpSpPr>
            <p:sp>
              <p:nvSpPr>
                <p:cNvPr id="231433" name="Rectangle 9"/>
                <p:cNvSpPr>
                  <a:spLocks noChangeArrowheads="1"/>
                </p:cNvSpPr>
                <p:nvPr/>
              </p:nvSpPr>
              <p:spPr bwMode="auto">
                <a:xfrm>
                  <a:off x="1782" y="806"/>
                  <a:ext cx="165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# </a:t>
                  </a:r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of additional RRs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48" name="Rectangle 24"/>
                <p:cNvSpPr>
                  <a:spLocks noChangeArrowheads="1"/>
                </p:cNvSpPr>
                <p:nvPr/>
              </p:nvSpPr>
              <p:spPr bwMode="auto">
                <a:xfrm>
                  <a:off x="1742" y="806"/>
                  <a:ext cx="173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51" name="Group 27"/>
              <p:cNvGrpSpPr>
                <a:grpSpLocks/>
              </p:cNvGrpSpPr>
              <p:nvPr/>
            </p:nvGrpSpPr>
            <p:grpSpPr bwMode="auto">
              <a:xfrm>
                <a:off x="0" y="1209"/>
                <a:ext cx="3472" cy="403"/>
                <a:chOff x="0" y="1209"/>
                <a:chExt cx="3472" cy="403"/>
              </a:xfrm>
            </p:grpSpPr>
            <p:sp>
              <p:nvSpPr>
                <p:cNvPr id="231434" name="Rectangle 10"/>
                <p:cNvSpPr>
                  <a:spLocks noChangeArrowheads="1"/>
                </p:cNvSpPr>
                <p:nvPr/>
              </p:nvSpPr>
              <p:spPr bwMode="auto">
                <a:xfrm>
                  <a:off x="40" y="1209"/>
                  <a:ext cx="33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Questions (variable #)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50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34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53" name="Group 29"/>
              <p:cNvGrpSpPr>
                <a:grpSpLocks/>
              </p:cNvGrpSpPr>
              <p:nvPr/>
            </p:nvGrpSpPr>
            <p:grpSpPr bwMode="auto">
              <a:xfrm>
                <a:off x="0" y="1612"/>
                <a:ext cx="3472" cy="403"/>
                <a:chOff x="0" y="1612"/>
                <a:chExt cx="3472" cy="403"/>
              </a:xfrm>
            </p:grpSpPr>
            <p:sp>
              <p:nvSpPr>
                <p:cNvPr id="231435" name="Rectangle 11"/>
                <p:cNvSpPr>
                  <a:spLocks noChangeArrowheads="1"/>
                </p:cNvSpPr>
                <p:nvPr/>
              </p:nvSpPr>
              <p:spPr bwMode="auto">
                <a:xfrm>
                  <a:off x="40" y="1612"/>
                  <a:ext cx="33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Answers (variable # of RRs)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52" name="Rectangle 28"/>
                <p:cNvSpPr>
                  <a:spLocks noChangeArrowheads="1"/>
                </p:cNvSpPr>
                <p:nvPr/>
              </p:nvSpPr>
              <p:spPr bwMode="auto">
                <a:xfrm>
                  <a:off x="0" y="1612"/>
                  <a:ext cx="34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55" name="Group 31"/>
              <p:cNvGrpSpPr>
                <a:grpSpLocks/>
              </p:cNvGrpSpPr>
              <p:nvPr/>
            </p:nvGrpSpPr>
            <p:grpSpPr bwMode="auto">
              <a:xfrm>
                <a:off x="0" y="2015"/>
                <a:ext cx="3472" cy="403"/>
                <a:chOff x="0" y="2015"/>
                <a:chExt cx="3472" cy="403"/>
              </a:xfrm>
            </p:grpSpPr>
            <p:sp>
              <p:nvSpPr>
                <p:cNvPr id="231436" name="Rectangle 12"/>
                <p:cNvSpPr>
                  <a:spLocks noChangeArrowheads="1"/>
                </p:cNvSpPr>
                <p:nvPr/>
              </p:nvSpPr>
              <p:spPr bwMode="auto">
                <a:xfrm>
                  <a:off x="40" y="2015"/>
                  <a:ext cx="33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Authority (variable # of RRs)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54" name="Rectangle 30"/>
                <p:cNvSpPr>
                  <a:spLocks noChangeArrowheads="1"/>
                </p:cNvSpPr>
                <p:nvPr/>
              </p:nvSpPr>
              <p:spPr bwMode="auto">
                <a:xfrm>
                  <a:off x="0" y="2015"/>
                  <a:ext cx="34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31457" name="Group 33"/>
              <p:cNvGrpSpPr>
                <a:grpSpLocks/>
              </p:cNvGrpSpPr>
              <p:nvPr/>
            </p:nvGrpSpPr>
            <p:grpSpPr bwMode="auto">
              <a:xfrm>
                <a:off x="0" y="2418"/>
                <a:ext cx="3472" cy="403"/>
                <a:chOff x="0" y="2418"/>
                <a:chExt cx="3472" cy="403"/>
              </a:xfrm>
            </p:grpSpPr>
            <p:sp>
              <p:nvSpPr>
                <p:cNvPr id="231437" name="Rectangle 13"/>
                <p:cNvSpPr>
                  <a:spLocks noChangeArrowheads="1"/>
                </p:cNvSpPr>
                <p:nvPr/>
              </p:nvSpPr>
              <p:spPr bwMode="auto">
                <a:xfrm>
                  <a:off x="40" y="2418"/>
                  <a:ext cx="3392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algn="ctr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Additional information (variable # of RRs)</a:t>
                  </a:r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31456" name="Rectangle 32"/>
                <p:cNvSpPr>
                  <a:spLocks noChangeArrowheads="1"/>
                </p:cNvSpPr>
                <p:nvPr/>
              </p:nvSpPr>
              <p:spPr bwMode="auto">
                <a:xfrm>
                  <a:off x="0" y="2418"/>
                  <a:ext cx="34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231459" name="Rectangle 35"/>
            <p:cNvSpPr>
              <a:spLocks noChangeArrowheads="1"/>
            </p:cNvSpPr>
            <p:nvPr/>
          </p:nvSpPr>
          <p:spPr bwMode="auto">
            <a:xfrm>
              <a:off x="-3" y="-3"/>
              <a:ext cx="3478" cy="2827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endParaRPr lang="ko-KR" altLang="en-US"/>
            </a:p>
          </p:txBody>
        </p:sp>
      </p:grpSp>
      <p:sp>
        <p:nvSpPr>
          <p:cNvPr id="231461" name="Rectangle 3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Identification matches queries with answers</a:t>
            </a:r>
          </a:p>
          <a:p>
            <a:pPr lvl="1"/>
            <a:r>
              <a:rPr lang="en-US" altLang="ko-KR">
                <a:ea typeface="굴림" pitchFamily="50" charset="-127"/>
              </a:rPr>
              <a:t>Server and client can be the same, answer can arrive out of order</a:t>
            </a:r>
          </a:p>
        </p:txBody>
      </p:sp>
    </p:spTree>
  </p:cSld>
  <p:clrMapOvr>
    <a:masterClrMapping/>
  </p:clrMapOvr>
  <p:transition spd="slow">
    <p:newsfla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AAB9F-F807-4449-B371-E8AE8E70B58A}" type="slidenum">
              <a:rPr lang="ko-KR" altLang="en-US"/>
              <a:pPr/>
              <a:t>37</a:t>
            </a:fld>
            <a:endParaRPr lang="en-US" altLang="ko-KR" sz="1000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DNS packet format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Flags</a:t>
            </a: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QR: 1=query, 0=response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Opcode=0 [1: inverse 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 deprecated]</a:t>
            </a: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Authoritative Answer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TrunCated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Recursion Desired, Recursion Available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Rcode=0</a:t>
            </a:r>
          </a:p>
        </p:txBody>
      </p:sp>
      <p:graphicFrame>
        <p:nvGraphicFramePr>
          <p:cNvPr id="245791" name="Object 31"/>
          <p:cNvGraphicFramePr>
            <a:graphicFrameLocks noChangeAspect="1"/>
          </p:cNvGraphicFramePr>
          <p:nvPr/>
        </p:nvGraphicFramePr>
        <p:xfrm>
          <a:off x="1219200" y="2286000"/>
          <a:ext cx="739140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2" name="문서" r:id="rId5" imgW="5532120" imgH="521280" progId="Word.Document.8">
                  <p:embed/>
                </p:oleObj>
              </mc:Choice>
              <mc:Fallback>
                <p:oleObj name="문서" r:id="rId5" imgW="5532120" imgH="521280" progId="Word.Document.8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286000"/>
                        <a:ext cx="739140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newsfla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92E97-7FCB-4DA1-9923-3936584D6C74}" type="slidenum">
              <a:rPr lang="ko-KR" altLang="en-US"/>
              <a:pPr/>
              <a:t>38</a:t>
            </a:fld>
            <a:endParaRPr lang="en-US" altLang="ko-KR" sz="1000"/>
          </a:p>
        </p:txBody>
      </p:sp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DNS packet format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Representation of domain names in the packet</a:t>
            </a:r>
          </a:p>
          <a:p>
            <a:endParaRPr lang="en-US" altLang="ko-KR">
              <a:ea typeface="굴림" pitchFamily="50" charset="-127"/>
            </a:endParaRP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Only 1 “long” representation</a:t>
            </a:r>
          </a:p>
          <a:p>
            <a:pPr lvl="1"/>
            <a:r>
              <a:rPr lang="en-US" altLang="ko-KR">
                <a:ea typeface="굴림" pitchFamily="50" charset="-127"/>
              </a:rPr>
              <a:t>Repetitions are coded as 2B pointers</a:t>
            </a:r>
          </a:p>
        </p:txBody>
      </p:sp>
      <p:grpSp>
        <p:nvGrpSpPr>
          <p:cNvPr id="243775" name="Group 63"/>
          <p:cNvGrpSpPr>
            <a:grpSpLocks/>
          </p:cNvGrpSpPr>
          <p:nvPr/>
        </p:nvGrpSpPr>
        <p:grpSpPr bwMode="auto">
          <a:xfrm>
            <a:off x="1066800" y="2743200"/>
            <a:ext cx="7281863" cy="400050"/>
            <a:chOff x="-3" y="-3"/>
            <a:chExt cx="4566" cy="409"/>
          </a:xfrm>
        </p:grpSpPr>
        <p:grpSp>
          <p:nvGrpSpPr>
            <p:cNvPr id="243773" name="Group 61"/>
            <p:cNvGrpSpPr>
              <a:grpSpLocks/>
            </p:cNvGrpSpPr>
            <p:nvPr/>
          </p:nvGrpSpPr>
          <p:grpSpPr bwMode="auto">
            <a:xfrm>
              <a:off x="0" y="0"/>
              <a:ext cx="4560" cy="403"/>
              <a:chOff x="0" y="0"/>
              <a:chExt cx="4560" cy="403"/>
            </a:xfrm>
          </p:grpSpPr>
          <p:grpSp>
            <p:nvGrpSpPr>
              <p:cNvPr id="243736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240" cy="403"/>
                <a:chOff x="0" y="0"/>
                <a:chExt cx="240" cy="403"/>
              </a:xfrm>
            </p:grpSpPr>
            <p:sp>
              <p:nvSpPr>
                <p:cNvPr id="243716" name="Rectangle 4"/>
                <p:cNvSpPr>
                  <a:spLocks noChangeArrowheads="1"/>
                </p:cNvSpPr>
                <p:nvPr/>
              </p:nvSpPr>
              <p:spPr bwMode="auto">
                <a:xfrm>
                  <a:off x="4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6</a:t>
                  </a:r>
                  <a:endParaRPr lang="ko-KR" altLang="en-US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ko-KR" altLang="en-US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35" name="Rectangle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38" name="Group 26"/>
              <p:cNvGrpSpPr>
                <a:grpSpLocks/>
              </p:cNvGrpSpPr>
              <p:nvPr/>
            </p:nvGrpSpPr>
            <p:grpSpPr bwMode="auto">
              <a:xfrm>
                <a:off x="240" y="0"/>
                <a:ext cx="240" cy="403"/>
                <a:chOff x="240" y="0"/>
                <a:chExt cx="240" cy="403"/>
              </a:xfrm>
            </p:grpSpPr>
            <p:sp>
              <p:nvSpPr>
                <p:cNvPr id="243717" name="Rectangle 5"/>
                <p:cNvSpPr>
                  <a:spLocks noChangeArrowheads="1"/>
                </p:cNvSpPr>
                <p:nvPr/>
              </p:nvSpPr>
              <p:spPr bwMode="auto">
                <a:xfrm>
                  <a:off x="28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m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37" name="Rectangle 25"/>
                <p:cNvSpPr>
                  <a:spLocks noChangeArrowheads="1"/>
                </p:cNvSpPr>
                <p:nvPr/>
              </p:nvSpPr>
              <p:spPr bwMode="auto">
                <a:xfrm>
                  <a:off x="24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40" name="Group 28"/>
              <p:cNvGrpSpPr>
                <a:grpSpLocks/>
              </p:cNvGrpSpPr>
              <p:nvPr/>
            </p:nvGrpSpPr>
            <p:grpSpPr bwMode="auto">
              <a:xfrm>
                <a:off x="480" y="0"/>
                <a:ext cx="240" cy="403"/>
                <a:chOff x="480" y="0"/>
                <a:chExt cx="240" cy="403"/>
              </a:xfrm>
            </p:grpSpPr>
            <p:sp>
              <p:nvSpPr>
                <p:cNvPr id="243718" name="Rectangle 6"/>
                <p:cNvSpPr>
                  <a:spLocks noChangeArrowheads="1"/>
                </p:cNvSpPr>
                <p:nvPr/>
              </p:nvSpPr>
              <p:spPr bwMode="auto">
                <a:xfrm>
                  <a:off x="52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39" name="Rectangle 27"/>
                <p:cNvSpPr>
                  <a:spLocks noChangeArrowheads="1"/>
                </p:cNvSpPr>
                <p:nvPr/>
              </p:nvSpPr>
              <p:spPr bwMode="auto">
                <a:xfrm>
                  <a:off x="48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42" name="Group 30"/>
              <p:cNvGrpSpPr>
                <a:grpSpLocks/>
              </p:cNvGrpSpPr>
              <p:nvPr/>
            </p:nvGrpSpPr>
            <p:grpSpPr bwMode="auto">
              <a:xfrm>
                <a:off x="720" y="0"/>
                <a:ext cx="240" cy="403"/>
                <a:chOff x="720" y="0"/>
                <a:chExt cx="240" cy="403"/>
              </a:xfrm>
            </p:grpSpPr>
            <p:sp>
              <p:nvSpPr>
                <p:cNvPr id="243719" name="Rectangle 7"/>
                <p:cNvSpPr>
                  <a:spLocks noChangeArrowheads="1"/>
                </p:cNvSpPr>
                <p:nvPr/>
              </p:nvSpPr>
              <p:spPr bwMode="auto">
                <a:xfrm>
                  <a:off x="76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d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41" name="Rectangle 29"/>
                <p:cNvSpPr>
                  <a:spLocks noChangeArrowheads="1"/>
                </p:cNvSpPr>
                <p:nvPr/>
              </p:nvSpPr>
              <p:spPr bwMode="auto">
                <a:xfrm>
                  <a:off x="72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44" name="Group 32"/>
              <p:cNvGrpSpPr>
                <a:grpSpLocks/>
              </p:cNvGrpSpPr>
              <p:nvPr/>
            </p:nvGrpSpPr>
            <p:grpSpPr bwMode="auto">
              <a:xfrm>
                <a:off x="960" y="0"/>
                <a:ext cx="240" cy="403"/>
                <a:chOff x="960" y="0"/>
                <a:chExt cx="240" cy="403"/>
              </a:xfrm>
            </p:grpSpPr>
            <p:sp>
              <p:nvSpPr>
                <p:cNvPr id="243720" name="Rectangle 8"/>
                <p:cNvSpPr>
                  <a:spLocks noChangeArrowheads="1"/>
                </p:cNvSpPr>
                <p:nvPr/>
              </p:nvSpPr>
              <p:spPr bwMode="auto">
                <a:xfrm>
                  <a:off x="100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43" name="Rectangle 31"/>
                <p:cNvSpPr>
                  <a:spLocks noChangeArrowheads="1"/>
                </p:cNvSpPr>
                <p:nvPr/>
              </p:nvSpPr>
              <p:spPr bwMode="auto">
                <a:xfrm>
                  <a:off x="96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46" name="Group 34"/>
              <p:cNvGrpSpPr>
                <a:grpSpLocks/>
              </p:cNvGrpSpPr>
              <p:nvPr/>
            </p:nvGrpSpPr>
            <p:grpSpPr bwMode="auto">
              <a:xfrm>
                <a:off x="1200" y="0"/>
                <a:ext cx="240" cy="403"/>
                <a:chOff x="1200" y="0"/>
                <a:chExt cx="240" cy="403"/>
              </a:xfrm>
            </p:grpSpPr>
            <p:sp>
              <p:nvSpPr>
                <p:cNvPr id="243721" name="Rectangle 9"/>
                <p:cNvSpPr>
                  <a:spLocks noChangeArrowheads="1"/>
                </p:cNvSpPr>
                <p:nvPr/>
              </p:nvSpPr>
              <p:spPr bwMode="auto">
                <a:xfrm>
                  <a:off x="124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n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45" name="Rectangle 33"/>
                <p:cNvSpPr>
                  <a:spLocks noChangeArrowheads="1"/>
                </p:cNvSpPr>
                <p:nvPr/>
              </p:nvSpPr>
              <p:spPr bwMode="auto">
                <a:xfrm>
                  <a:off x="120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48" name="Group 36"/>
              <p:cNvGrpSpPr>
                <a:grpSpLocks/>
              </p:cNvGrpSpPr>
              <p:nvPr/>
            </p:nvGrpSpPr>
            <p:grpSpPr bwMode="auto">
              <a:xfrm>
                <a:off x="1440" y="0"/>
                <a:ext cx="240" cy="403"/>
                <a:chOff x="1440" y="0"/>
                <a:chExt cx="240" cy="403"/>
              </a:xfrm>
            </p:grpSpPr>
            <p:sp>
              <p:nvSpPr>
                <p:cNvPr id="243722" name="Rectangle 10"/>
                <p:cNvSpPr>
                  <a:spLocks noChangeArrowheads="1"/>
                </p:cNvSpPr>
                <p:nvPr/>
              </p:nvSpPr>
              <p:spPr bwMode="auto">
                <a:xfrm>
                  <a:off x="148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g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47" name="Rectangle 35"/>
                <p:cNvSpPr>
                  <a:spLocks noChangeArrowheads="1"/>
                </p:cNvSpPr>
                <p:nvPr/>
              </p:nvSpPr>
              <p:spPr bwMode="auto">
                <a:xfrm>
                  <a:off x="144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50" name="Group 38"/>
              <p:cNvGrpSpPr>
                <a:grpSpLocks/>
              </p:cNvGrpSpPr>
              <p:nvPr/>
            </p:nvGrpSpPr>
            <p:grpSpPr bwMode="auto">
              <a:xfrm>
                <a:off x="1680" y="0"/>
                <a:ext cx="240" cy="403"/>
                <a:chOff x="1680" y="0"/>
                <a:chExt cx="240" cy="403"/>
              </a:xfrm>
            </p:grpSpPr>
            <p:sp>
              <p:nvSpPr>
                <p:cNvPr id="243723" name="Rectangle 11"/>
                <p:cNvSpPr>
                  <a:spLocks noChangeArrowheads="1"/>
                </p:cNvSpPr>
                <p:nvPr/>
              </p:nvSpPr>
              <p:spPr bwMode="auto">
                <a:xfrm>
                  <a:off x="172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4</a:t>
                  </a:r>
                  <a:endParaRPr lang="ko-KR" altLang="en-US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ko-KR" altLang="en-US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49" name="Rectangle 37"/>
                <p:cNvSpPr>
                  <a:spLocks noChangeArrowheads="1"/>
                </p:cNvSpPr>
                <p:nvPr/>
              </p:nvSpPr>
              <p:spPr bwMode="auto">
                <a:xfrm>
                  <a:off x="168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52" name="Group 40"/>
              <p:cNvGrpSpPr>
                <a:grpSpLocks/>
              </p:cNvGrpSpPr>
              <p:nvPr/>
            </p:nvGrpSpPr>
            <p:grpSpPr bwMode="auto">
              <a:xfrm>
                <a:off x="1920" y="0"/>
                <a:ext cx="240" cy="403"/>
                <a:chOff x="1920" y="0"/>
                <a:chExt cx="240" cy="403"/>
              </a:xfrm>
            </p:grpSpPr>
            <p:sp>
              <p:nvSpPr>
                <p:cNvPr id="243724" name="Rectangle 12"/>
                <p:cNvSpPr>
                  <a:spLocks noChangeArrowheads="1"/>
                </p:cNvSpPr>
                <p:nvPr/>
              </p:nvSpPr>
              <p:spPr bwMode="auto">
                <a:xfrm>
                  <a:off x="196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51" name="Rectangle 39"/>
                <p:cNvSpPr>
                  <a:spLocks noChangeArrowheads="1"/>
                </p:cNvSpPr>
                <p:nvPr/>
              </p:nvSpPr>
              <p:spPr bwMode="auto">
                <a:xfrm>
                  <a:off x="192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54" name="Group 42"/>
              <p:cNvGrpSpPr>
                <a:grpSpLocks/>
              </p:cNvGrpSpPr>
              <p:nvPr/>
            </p:nvGrpSpPr>
            <p:grpSpPr bwMode="auto">
              <a:xfrm>
                <a:off x="2160" y="0"/>
                <a:ext cx="240" cy="403"/>
                <a:chOff x="2160" y="0"/>
                <a:chExt cx="240" cy="403"/>
              </a:xfrm>
            </p:grpSpPr>
            <p:sp>
              <p:nvSpPr>
                <p:cNvPr id="243725" name="Rectangle 13"/>
                <p:cNvSpPr>
                  <a:spLocks noChangeArrowheads="1"/>
                </p:cNvSpPr>
                <p:nvPr/>
              </p:nvSpPr>
              <p:spPr bwMode="auto">
                <a:xfrm>
                  <a:off x="220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j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53" name="Rectangle 41"/>
                <p:cNvSpPr>
                  <a:spLocks noChangeArrowheads="1"/>
                </p:cNvSpPr>
                <p:nvPr/>
              </p:nvSpPr>
              <p:spPr bwMode="auto">
                <a:xfrm>
                  <a:off x="216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56" name="Group 44"/>
              <p:cNvGrpSpPr>
                <a:grpSpLocks/>
              </p:cNvGrpSpPr>
              <p:nvPr/>
            </p:nvGrpSpPr>
            <p:grpSpPr bwMode="auto">
              <a:xfrm>
                <a:off x="2400" y="0"/>
                <a:ext cx="240" cy="403"/>
                <a:chOff x="2400" y="0"/>
                <a:chExt cx="240" cy="403"/>
              </a:xfrm>
            </p:grpSpPr>
            <p:sp>
              <p:nvSpPr>
                <p:cNvPr id="243726" name="Rectangle 14"/>
                <p:cNvSpPr>
                  <a:spLocks noChangeArrowheads="1"/>
                </p:cNvSpPr>
                <p:nvPr/>
              </p:nvSpPr>
              <p:spPr bwMode="auto">
                <a:xfrm>
                  <a:off x="244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o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55" name="Rectangle 43"/>
                <p:cNvSpPr>
                  <a:spLocks noChangeArrowheads="1"/>
                </p:cNvSpPr>
                <p:nvPr/>
              </p:nvSpPr>
              <p:spPr bwMode="auto">
                <a:xfrm>
                  <a:off x="240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58" name="Group 46"/>
              <p:cNvGrpSpPr>
                <a:grpSpLocks/>
              </p:cNvGrpSpPr>
              <p:nvPr/>
            </p:nvGrpSpPr>
            <p:grpSpPr bwMode="auto">
              <a:xfrm>
                <a:off x="2640" y="0"/>
                <a:ext cx="240" cy="403"/>
                <a:chOff x="2640" y="0"/>
                <a:chExt cx="240" cy="403"/>
              </a:xfrm>
            </p:grpSpPr>
            <p:sp>
              <p:nvSpPr>
                <p:cNvPr id="243727" name="Rectangle 15"/>
                <p:cNvSpPr>
                  <a:spLocks noChangeArrowheads="1"/>
                </p:cNvSpPr>
                <p:nvPr/>
              </p:nvSpPr>
              <p:spPr bwMode="auto">
                <a:xfrm>
                  <a:off x="268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u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57" name="Rectangle 45"/>
                <p:cNvSpPr>
                  <a:spLocks noChangeArrowheads="1"/>
                </p:cNvSpPr>
                <p:nvPr/>
              </p:nvSpPr>
              <p:spPr bwMode="auto">
                <a:xfrm>
                  <a:off x="264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60" name="Group 48"/>
              <p:cNvGrpSpPr>
                <a:grpSpLocks/>
              </p:cNvGrpSpPr>
              <p:nvPr/>
            </p:nvGrpSpPr>
            <p:grpSpPr bwMode="auto">
              <a:xfrm>
                <a:off x="2880" y="0"/>
                <a:ext cx="240" cy="403"/>
                <a:chOff x="2880" y="0"/>
                <a:chExt cx="240" cy="403"/>
              </a:xfrm>
            </p:grpSpPr>
            <p:sp>
              <p:nvSpPr>
                <p:cNvPr id="243728" name="Rectangle 16"/>
                <p:cNvSpPr>
                  <a:spLocks noChangeArrowheads="1"/>
                </p:cNvSpPr>
                <p:nvPr/>
              </p:nvSpPr>
              <p:spPr bwMode="auto">
                <a:xfrm>
                  <a:off x="292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2</a:t>
                  </a:r>
                  <a:endParaRPr lang="ko-KR" altLang="en-US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ko-KR" altLang="en-US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59" name="Rectangle 47"/>
                <p:cNvSpPr>
                  <a:spLocks noChangeArrowheads="1"/>
                </p:cNvSpPr>
                <p:nvPr/>
              </p:nvSpPr>
              <p:spPr bwMode="auto">
                <a:xfrm>
                  <a:off x="288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62" name="Group 50"/>
              <p:cNvGrpSpPr>
                <a:grpSpLocks/>
              </p:cNvGrpSpPr>
              <p:nvPr/>
            </p:nvGrpSpPr>
            <p:grpSpPr bwMode="auto">
              <a:xfrm>
                <a:off x="3120" y="0"/>
                <a:ext cx="240" cy="403"/>
                <a:chOff x="3120" y="0"/>
                <a:chExt cx="240" cy="403"/>
              </a:xfrm>
            </p:grpSpPr>
            <p:sp>
              <p:nvSpPr>
                <p:cNvPr id="243729" name="Rectangle 17"/>
                <p:cNvSpPr>
                  <a:spLocks noChangeArrowheads="1"/>
                </p:cNvSpPr>
                <p:nvPr/>
              </p:nvSpPr>
              <p:spPr bwMode="auto">
                <a:xfrm>
                  <a:off x="316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a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61" name="Rectangle 49"/>
                <p:cNvSpPr>
                  <a:spLocks noChangeArrowheads="1"/>
                </p:cNvSpPr>
                <p:nvPr/>
              </p:nvSpPr>
              <p:spPr bwMode="auto">
                <a:xfrm>
                  <a:off x="312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64" name="Group 52"/>
              <p:cNvGrpSpPr>
                <a:grpSpLocks/>
              </p:cNvGrpSpPr>
              <p:nvPr/>
            </p:nvGrpSpPr>
            <p:grpSpPr bwMode="auto">
              <a:xfrm>
                <a:off x="3360" y="0"/>
                <a:ext cx="240" cy="403"/>
                <a:chOff x="3360" y="0"/>
                <a:chExt cx="240" cy="403"/>
              </a:xfrm>
            </p:grpSpPr>
            <p:sp>
              <p:nvSpPr>
                <p:cNvPr id="243730" name="Rectangle 18"/>
                <p:cNvSpPr>
                  <a:spLocks noChangeArrowheads="1"/>
                </p:cNvSpPr>
                <p:nvPr/>
              </p:nvSpPr>
              <p:spPr bwMode="auto">
                <a:xfrm>
                  <a:off x="340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c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63" name="Rectangle 51"/>
                <p:cNvSpPr>
                  <a:spLocks noChangeArrowheads="1"/>
                </p:cNvSpPr>
                <p:nvPr/>
              </p:nvSpPr>
              <p:spPr bwMode="auto">
                <a:xfrm>
                  <a:off x="336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66" name="Group 54"/>
              <p:cNvGrpSpPr>
                <a:grpSpLocks/>
              </p:cNvGrpSpPr>
              <p:nvPr/>
            </p:nvGrpSpPr>
            <p:grpSpPr bwMode="auto">
              <a:xfrm>
                <a:off x="3600" y="0"/>
                <a:ext cx="240" cy="403"/>
                <a:chOff x="3600" y="0"/>
                <a:chExt cx="240" cy="403"/>
              </a:xfrm>
            </p:grpSpPr>
            <p:sp>
              <p:nvSpPr>
                <p:cNvPr id="243731" name="Rectangle 19"/>
                <p:cNvSpPr>
                  <a:spLocks noChangeArrowheads="1"/>
                </p:cNvSpPr>
                <p:nvPr/>
              </p:nvSpPr>
              <p:spPr bwMode="auto">
                <a:xfrm>
                  <a:off x="364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2</a:t>
                  </a:r>
                  <a:endParaRPr lang="ko-KR" altLang="en-US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ko-KR" altLang="en-US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65" name="Rectangle 53"/>
                <p:cNvSpPr>
                  <a:spLocks noChangeArrowheads="1"/>
                </p:cNvSpPr>
                <p:nvPr/>
              </p:nvSpPr>
              <p:spPr bwMode="auto">
                <a:xfrm>
                  <a:off x="360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68" name="Group 56"/>
              <p:cNvGrpSpPr>
                <a:grpSpLocks/>
              </p:cNvGrpSpPr>
              <p:nvPr/>
            </p:nvGrpSpPr>
            <p:grpSpPr bwMode="auto">
              <a:xfrm>
                <a:off x="3840" y="0"/>
                <a:ext cx="240" cy="403"/>
                <a:chOff x="3840" y="0"/>
                <a:chExt cx="240" cy="403"/>
              </a:xfrm>
            </p:grpSpPr>
            <p:sp>
              <p:nvSpPr>
                <p:cNvPr id="243732" name="Rectangle 20"/>
                <p:cNvSpPr>
                  <a:spLocks noChangeArrowheads="1"/>
                </p:cNvSpPr>
                <p:nvPr/>
              </p:nvSpPr>
              <p:spPr bwMode="auto">
                <a:xfrm>
                  <a:off x="388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k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67" name="Rectangle 55"/>
                <p:cNvSpPr>
                  <a:spLocks noChangeArrowheads="1"/>
                </p:cNvSpPr>
                <p:nvPr/>
              </p:nvSpPr>
              <p:spPr bwMode="auto">
                <a:xfrm>
                  <a:off x="384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70" name="Group 58"/>
              <p:cNvGrpSpPr>
                <a:grpSpLocks/>
              </p:cNvGrpSpPr>
              <p:nvPr/>
            </p:nvGrpSpPr>
            <p:grpSpPr bwMode="auto">
              <a:xfrm>
                <a:off x="4080" y="0"/>
                <a:ext cx="240" cy="403"/>
                <a:chOff x="4080" y="0"/>
                <a:chExt cx="240" cy="403"/>
              </a:xfrm>
            </p:grpSpPr>
            <p:sp>
              <p:nvSpPr>
                <p:cNvPr id="243733" name="Rectangle 21"/>
                <p:cNvSpPr>
                  <a:spLocks noChangeArrowheads="1"/>
                </p:cNvSpPr>
                <p:nvPr/>
              </p:nvSpPr>
              <p:spPr bwMode="auto">
                <a:xfrm>
                  <a:off x="412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en-US" altLang="ko-KR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r</a:t>
                  </a:r>
                  <a:endParaRPr lang="en-US" altLang="ko-KR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en-US" altLang="ko-KR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69" name="Rectangle 57"/>
                <p:cNvSpPr>
                  <a:spLocks noChangeArrowheads="1"/>
                </p:cNvSpPr>
                <p:nvPr/>
              </p:nvSpPr>
              <p:spPr bwMode="auto">
                <a:xfrm>
                  <a:off x="408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43772" name="Group 60"/>
              <p:cNvGrpSpPr>
                <a:grpSpLocks/>
              </p:cNvGrpSpPr>
              <p:nvPr/>
            </p:nvGrpSpPr>
            <p:grpSpPr bwMode="auto">
              <a:xfrm>
                <a:off x="4320" y="0"/>
                <a:ext cx="240" cy="403"/>
                <a:chOff x="4320" y="0"/>
                <a:chExt cx="240" cy="403"/>
              </a:xfrm>
            </p:grpSpPr>
            <p:sp>
              <p:nvSpPr>
                <p:cNvPr id="243734" name="Rectangle 22"/>
                <p:cNvSpPr>
                  <a:spLocks noChangeArrowheads="1"/>
                </p:cNvSpPr>
                <p:nvPr/>
              </p:nvSpPr>
              <p:spPr bwMode="auto">
                <a:xfrm>
                  <a:off x="4360" y="0"/>
                  <a:ext cx="16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/>
                  <a:r>
                    <a:rPr lang="ko-KR" altLang="en-US" sz="1600">
                      <a:latin typeface="Arial" charset="0"/>
                      <a:ea typeface="굴림" pitchFamily="50" charset="-127"/>
                      <a:cs typeface="Courier New" pitchFamily="49" charset="0"/>
                    </a:rPr>
                    <a:t>0</a:t>
                  </a:r>
                  <a:endParaRPr lang="ko-KR" altLang="en-US" sz="1600">
                    <a:latin typeface="Arial" charset="0"/>
                    <a:ea typeface="굴림" pitchFamily="50" charset="-127"/>
                    <a:cs typeface="Arial" charset="0"/>
                  </a:endParaRPr>
                </a:p>
                <a:p>
                  <a:pPr algn="just" eaLnBrk="0" hangingPunct="0"/>
                  <a:endParaRPr lang="ko-KR" altLang="en-US" sz="1600">
                    <a:latin typeface="Arial" charset="0"/>
                    <a:ea typeface="굴림" pitchFamily="50" charset="-127"/>
                  </a:endParaRPr>
                </a:p>
              </p:txBody>
            </p:sp>
            <p:sp>
              <p:nvSpPr>
                <p:cNvPr id="243771" name="Rectangle 59"/>
                <p:cNvSpPr>
                  <a:spLocks noChangeArrowheads="1"/>
                </p:cNvSpPr>
                <p:nvPr/>
              </p:nvSpPr>
              <p:spPr bwMode="auto">
                <a:xfrm>
                  <a:off x="4320" y="0"/>
                  <a:ext cx="24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  <p:sp>
          <p:nvSpPr>
            <p:cNvPr id="243774" name="Rectangle 62"/>
            <p:cNvSpPr>
              <a:spLocks noChangeArrowheads="1"/>
            </p:cNvSpPr>
            <p:nvPr/>
          </p:nvSpPr>
          <p:spPr bwMode="auto">
            <a:xfrm>
              <a:off x="-3" y="-3"/>
              <a:ext cx="4566" cy="409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</p:spTree>
  </p:cSld>
  <p:clrMapOvr>
    <a:masterClrMapping/>
  </p:clrMapOvr>
  <p:transition spd="slow">
    <p:newsfla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B2957-C7ED-471D-803A-D60C64C54E9F}" type="slidenum">
              <a:rPr lang="ko-KR" altLang="en-US"/>
              <a:pPr/>
              <a:t>39</a:t>
            </a:fld>
            <a:endParaRPr lang="en-US" altLang="ko-KR" sz="1000"/>
          </a:p>
        </p:txBody>
      </p:sp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Queries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Recursive query asks for </a:t>
            </a:r>
            <a:r>
              <a:rPr lang="en-US" altLang="ko-KR" u="sng">
                <a:ea typeface="굴림" pitchFamily="50" charset="-127"/>
              </a:rPr>
              <a:t>answers</a:t>
            </a:r>
          </a:p>
          <a:p>
            <a:pPr lvl="1"/>
            <a:r>
              <a:rPr lang="en-US" altLang="ko-KR">
                <a:ea typeface="굴림" pitchFamily="50" charset="-127"/>
              </a:rPr>
              <a:t>70-80% of authoritative servers answers to recursive queries</a:t>
            </a:r>
          </a:p>
          <a:p>
            <a:r>
              <a:rPr lang="en-US" altLang="ko-KR">
                <a:ea typeface="굴림" pitchFamily="50" charset="-127"/>
              </a:rPr>
              <a:t>Iterative query gets </a:t>
            </a:r>
            <a:r>
              <a:rPr lang="en-US" altLang="ko-KR" u="sng">
                <a:ea typeface="굴림" pitchFamily="50" charset="-127"/>
              </a:rPr>
              <a:t>referrals</a:t>
            </a:r>
          </a:p>
          <a:p>
            <a:pPr lvl="1"/>
            <a:r>
              <a:rPr lang="en-US" altLang="ko-KR">
                <a:ea typeface="굴림" pitchFamily="50" charset="-127"/>
              </a:rPr>
              <a:t>Root servers do not allow recursive queries</a:t>
            </a:r>
          </a:p>
        </p:txBody>
      </p:sp>
    </p:spTree>
  </p:cSld>
  <p:clrMapOvr>
    <a:masterClrMapping/>
  </p:clrMapOvr>
  <p:transition spd="slow">
    <p:newsfla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CB905-5F68-4549-8ECD-FEF5A024241F}" type="slidenum">
              <a:rPr lang="ko-KR" altLang="en-US"/>
              <a:pPr/>
              <a:t>40</a:t>
            </a:fld>
            <a:endParaRPr lang="en-US" altLang="ko-KR" sz="1000"/>
          </a:p>
        </p:txBody>
      </p:sp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Retransmissions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DNS uses UDP</a:t>
            </a:r>
          </a:p>
          <a:p>
            <a:pPr lvl="1"/>
            <a:r>
              <a:rPr lang="en-US" altLang="ko-KR">
                <a:ea typeface="굴림" pitchFamily="50" charset="-127"/>
              </a:rPr>
              <a:t>Packet loss must be dealt with by DNS protocol itself</a:t>
            </a:r>
          </a:p>
          <a:p>
            <a:r>
              <a:rPr lang="en-US" altLang="ko-KR">
                <a:ea typeface="굴림" pitchFamily="50" charset="-127"/>
              </a:rPr>
              <a:t>DNS does not say much about …</a:t>
            </a:r>
          </a:p>
          <a:p>
            <a:pPr lvl="1"/>
            <a:r>
              <a:rPr lang="en-US" altLang="ko-KR">
                <a:ea typeface="굴림" pitchFamily="50" charset="-127"/>
              </a:rPr>
              <a:t>Client must try other servers before retransmitting the query</a:t>
            </a:r>
          </a:p>
          <a:p>
            <a:pPr lvl="1"/>
            <a:r>
              <a:rPr lang="en-US" altLang="ko-KR">
                <a:ea typeface="굴림" pitchFamily="50" charset="-127"/>
              </a:rPr>
              <a:t>Retransmissions must be spaced between 2 to 5 seconds</a:t>
            </a:r>
          </a:p>
        </p:txBody>
      </p:sp>
    </p:spTree>
  </p:cSld>
  <p:clrMapOvr>
    <a:masterClrMapping/>
  </p:clrMapOvr>
  <p:transition spd="slow">
    <p:newsfla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D22B3-464B-4759-BE18-9FC57A0C8D27}" type="slidenum">
              <a:rPr lang="ko-KR" altLang="en-US"/>
              <a:pPr/>
              <a:t>41</a:t>
            </a:fld>
            <a:endParaRPr lang="en-US" altLang="ko-KR" sz="1000"/>
          </a:p>
        </p:txBody>
      </p:sp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Retransmissions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BSD client policy</a:t>
            </a:r>
          </a:p>
          <a:p>
            <a:pPr lvl="1"/>
            <a:r>
              <a:rPr lang="en-US" altLang="ko-KR">
                <a:ea typeface="굴림" pitchFamily="50" charset="-127"/>
              </a:rPr>
              <a:t>Do not send the same query to more than 3 servers</a:t>
            </a:r>
          </a:p>
          <a:p>
            <a:pPr lvl="1"/>
            <a:r>
              <a:rPr lang="en-US" altLang="ko-KR">
                <a:ea typeface="굴림" pitchFamily="50" charset="-127"/>
              </a:rPr>
              <a:t>Exponentially back-off retransmission timeout after each cycle (3 servers lookup)</a:t>
            </a:r>
          </a:p>
          <a:p>
            <a:pPr lvl="1"/>
            <a:r>
              <a:rPr lang="en-US" altLang="ko-KR">
                <a:ea typeface="굴림" pitchFamily="50" charset="-127"/>
              </a:rPr>
              <a:t>Servers looked up determines timeout</a:t>
            </a:r>
          </a:p>
          <a:p>
            <a:pPr lvl="1"/>
            <a:r>
              <a:rPr lang="en-US" altLang="ko-KR">
                <a:ea typeface="굴림" pitchFamily="50" charset="-127"/>
              </a:rPr>
              <a:t>Stop at 4 cycles</a:t>
            </a:r>
          </a:p>
          <a:p>
            <a:pPr lvl="2"/>
            <a:r>
              <a:rPr lang="en-US" altLang="ko-KR">
                <a:ea typeface="굴림" pitchFamily="50" charset="-127"/>
              </a:rPr>
              <a:t>Max = 4 * 3 = 12</a:t>
            </a:r>
          </a:p>
        </p:txBody>
      </p:sp>
    </p:spTree>
  </p:cSld>
  <p:clrMapOvr>
    <a:masterClrMapping/>
  </p:clrMapOvr>
  <p:transition spd="slow">
    <p:newsfla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84AE8-F779-4502-ACED-EA871419C700}" type="slidenum">
              <a:rPr lang="ko-KR" altLang="en-US"/>
              <a:pPr/>
              <a:t>42</a:t>
            </a:fld>
            <a:endParaRPr lang="en-US" altLang="ko-KR" sz="1000"/>
          </a:p>
        </p:txBody>
      </p:sp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Retransmissions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BIND (server)</a:t>
            </a:r>
          </a:p>
          <a:p>
            <a:pPr lvl="1"/>
            <a:r>
              <a:rPr lang="en-US" altLang="ko-KR">
                <a:ea typeface="굴림" pitchFamily="50" charset="-127"/>
              </a:rPr>
              <a:t>Trace RTTs for up to 16 higher level servers</a:t>
            </a:r>
          </a:p>
          <a:p>
            <a:pPr lvl="1"/>
            <a:r>
              <a:rPr lang="en-US" altLang="ko-KR">
                <a:ea typeface="굴림" pitchFamily="50" charset="-127"/>
              </a:rPr>
              <a:t>Sort the expected RTTs in increasing order</a:t>
            </a:r>
          </a:p>
          <a:p>
            <a:pPr lvl="1"/>
            <a:r>
              <a:rPr lang="en-US" altLang="ko-KR">
                <a:ea typeface="굴림" pitchFamily="50" charset="-127"/>
              </a:rPr>
              <a:t>Maximum 3 queries per server</a:t>
            </a:r>
          </a:p>
          <a:p>
            <a:pPr lvl="2"/>
            <a:r>
              <a:rPr lang="en-US" altLang="ko-KR">
                <a:ea typeface="굴림" pitchFamily="50" charset="-127"/>
              </a:rPr>
              <a:t>Max = 16 * 3 cycles = 48</a:t>
            </a:r>
            <a:endParaRPr lang="en-US" altLang="ko-KR">
              <a:ea typeface="굴림" pitchFamily="50" charset="-127"/>
              <a:sym typeface="Wingdings" pitchFamily="2" charset="2"/>
            </a:endParaRPr>
          </a:p>
          <a:p>
            <a:pPr lvl="1"/>
            <a:r>
              <a:rPr lang="en-US" altLang="ko-KR">
                <a:ea typeface="굴림" pitchFamily="50" charset="-127"/>
              </a:rPr>
              <a:t>Before back-off : </a:t>
            </a:r>
          </a:p>
          <a:p>
            <a:pPr lvl="1"/>
            <a:r>
              <a:rPr lang="en-US" altLang="ko-KR">
                <a:ea typeface="굴림" pitchFamily="50" charset="-127"/>
              </a:rPr>
              <a:t>Back-off after each cyle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3843338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ko-KR" altLang="en-US"/>
          </a:p>
        </p:txBody>
      </p:sp>
      <p:graphicFrame>
        <p:nvGraphicFramePr>
          <p:cNvPr id="239620" name="Object 4"/>
          <p:cNvGraphicFramePr>
            <a:graphicFrameLocks noChangeAspect="1"/>
          </p:cNvGraphicFramePr>
          <p:nvPr/>
        </p:nvGraphicFramePr>
        <p:xfrm>
          <a:off x="4495800" y="4933950"/>
          <a:ext cx="2743200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21" r:id="rId4" imgW="1460500" imgH="228600" progId="Equation.3">
                  <p:embed/>
                </p:oleObj>
              </mc:Choice>
              <mc:Fallback>
                <p:oleObj r:id="rId4" imgW="146050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933950"/>
                        <a:ext cx="2743200" cy="430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newsfla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BB1D0-A60C-4A05-9680-75138E263AC7}" type="slidenum">
              <a:rPr lang="ko-KR" altLang="en-US"/>
              <a:pPr/>
              <a:t>43</a:t>
            </a:fld>
            <a:endParaRPr lang="en-US" altLang="ko-KR" sz="1000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Questions (in queries/replies)</a:t>
            </a:r>
          </a:p>
        </p:txBody>
      </p:sp>
      <p:graphicFrame>
        <p:nvGraphicFramePr>
          <p:cNvPr id="246788" name="Object 4"/>
          <p:cNvGraphicFramePr>
            <a:graphicFrameLocks noChangeAspect="1"/>
          </p:cNvGraphicFramePr>
          <p:nvPr/>
        </p:nvGraphicFramePr>
        <p:xfrm>
          <a:off x="1219200" y="2133600"/>
          <a:ext cx="7010400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90" name="문서" r:id="rId5" imgW="5532120" imgH="704880" progId="Word.Document.8">
                  <p:embed/>
                </p:oleObj>
              </mc:Choice>
              <mc:Fallback>
                <p:oleObj name="문서" r:id="rId5" imgW="5532120" imgH="70488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133600"/>
                        <a:ext cx="7010400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89" name="Object 5"/>
          <p:cNvGraphicFramePr>
            <a:graphicFrameLocks noChangeAspect="1"/>
          </p:cNvGraphicFramePr>
          <p:nvPr/>
        </p:nvGraphicFramePr>
        <p:xfrm>
          <a:off x="1066800" y="3733800"/>
          <a:ext cx="7086600" cy="201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91" name="문서" r:id="rId8" imgW="5532120" imgH="1658160" progId="Word.Document.8">
                  <p:embed/>
                </p:oleObj>
              </mc:Choice>
              <mc:Fallback>
                <p:oleObj name="문서" r:id="rId8" imgW="5532120" imgH="1658160" progId="Word.Documen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33800"/>
                        <a:ext cx="7086600" cy="201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90" name="Rectangle 6"/>
          <p:cNvSpPr>
            <a:spLocks noChangeArrowheads="1"/>
          </p:cNvSpPr>
          <p:nvPr/>
        </p:nvSpPr>
        <p:spPr bwMode="auto">
          <a:xfrm>
            <a:off x="1295400" y="1828800"/>
            <a:ext cx="6553200" cy="12954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C81E5-774C-496A-AC39-55EA51621F2B}" type="slidenum">
              <a:rPr lang="ko-KR" altLang="en-US"/>
              <a:pPr/>
              <a:t>44</a:t>
            </a:fld>
            <a:endParaRPr lang="en-US" altLang="ko-KR" sz="1000"/>
          </a:p>
        </p:txBody>
      </p: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Answers (in replies)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>
                <a:ea typeface="굴림" pitchFamily="50" charset="-127"/>
              </a:rPr>
              <a:t> </a:t>
            </a:r>
            <a:r>
              <a:rPr lang="en-US" altLang="ko-KR">
                <a:ea typeface="굴림" pitchFamily="50" charset="-127"/>
                <a:cs typeface="Times New Roman" pitchFamily="18" charset="0"/>
              </a:rPr>
              <a:t>Authoritative positive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Times New Roman" pitchFamily="18" charset="0"/>
              </a:rPr>
              <a:t>Normal answer from authoritative server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Times New Roman" pitchFamily="18" charset="0"/>
              </a:rPr>
              <a:t>Positive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Times New Roman" pitchFamily="18" charset="0"/>
              </a:rPr>
              <a:t>Answer from non-authoritative server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Times New Roman" pitchFamily="18" charset="0"/>
              </a:rPr>
              <a:t>Referral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Arial" charset="0"/>
              </a:rPr>
              <a:t>Next server to ask (“authority”)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Times New Roman" pitchFamily="18" charset="0"/>
              </a:rPr>
              <a:t>Negative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cs typeface="Times New Roman" pitchFamily="18" charset="0"/>
              </a:rPr>
              <a:t>Even authoritative name server cannot find</a:t>
            </a:r>
            <a:r>
              <a:rPr lang="ko-KR" altLang="en-US">
                <a:ea typeface="굴림" pitchFamily="50" charset="-127"/>
                <a:cs typeface="Times New Roman" pitchFamily="18" charset="0"/>
              </a:rPr>
              <a:t> </a:t>
            </a:r>
            <a:r>
              <a:rPr lang="en-US" altLang="ko-KR">
                <a:ea typeface="굴림" pitchFamily="50" charset="-127"/>
                <a:cs typeface="Times New Roman" pitchFamily="18" charset="0"/>
              </a:rPr>
              <a:t>the answer</a:t>
            </a:r>
          </a:p>
        </p:txBody>
      </p:sp>
    </p:spTree>
  </p:cSld>
  <p:clrMapOvr>
    <a:masterClrMapping/>
  </p:clrMapOvr>
  <p:transition spd="slow">
    <p:newsfla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78A67-38B7-43C2-A30C-02BD17A6E08E}" type="slidenum">
              <a:rPr lang="ko-KR" altLang="en-US"/>
              <a:pPr/>
              <a:t>45</a:t>
            </a:fld>
            <a:endParaRPr lang="en-US" altLang="ko-KR" sz="100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Resource records (RR)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Records corresponding to a domain name</a:t>
            </a:r>
          </a:p>
          <a:p>
            <a:r>
              <a:rPr lang="en-US" altLang="ko-KR">
                <a:ea typeface="굴림" pitchFamily="50" charset="-127"/>
              </a:rPr>
              <a:t>A domain name can have multiple resource records</a:t>
            </a:r>
          </a:p>
          <a:p>
            <a:pPr lvl="1"/>
            <a:r>
              <a:rPr lang="en-US" altLang="ko-KR">
                <a:ea typeface="굴림" pitchFamily="50" charset="-127"/>
              </a:rPr>
              <a:t>Not just IP address!</a:t>
            </a:r>
          </a:p>
        </p:txBody>
      </p:sp>
    </p:spTree>
  </p:cSld>
  <p:clrMapOvr>
    <a:masterClrMapping/>
  </p:clrMapOvr>
  <p:transition spd="slow">
    <p:newsfla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EFB2A-511E-4E7F-AE49-B2EA126256ED}" type="slidenum">
              <a:rPr lang="ko-KR" altLang="en-US"/>
              <a:pPr/>
              <a:t>46</a:t>
            </a:fld>
            <a:endParaRPr lang="en-US" altLang="ko-KR" sz="1000"/>
          </a:p>
        </p:txBody>
      </p:sp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graphicFrame>
        <p:nvGraphicFramePr>
          <p:cNvPr id="241668" name="Object 4"/>
          <p:cNvGraphicFramePr>
            <a:graphicFrameLocks noChangeAspect="1"/>
          </p:cNvGraphicFramePr>
          <p:nvPr/>
        </p:nvGraphicFramePr>
        <p:xfrm>
          <a:off x="1066800" y="1371600"/>
          <a:ext cx="70866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69" name="문서" r:id="rId5" imgW="5525280" imgH="4924440" progId="Word.Document.8">
                  <p:embed/>
                </p:oleObj>
              </mc:Choice>
              <mc:Fallback>
                <p:oleObj name="문서" r:id="rId5" imgW="5525280" imgH="4924440" progId="Word.Document.8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371600"/>
                        <a:ext cx="7086600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newsfla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D5962-336D-40E1-9CD5-EECC7B76AD7B}" type="slidenum">
              <a:rPr lang="ko-KR" altLang="en-US"/>
              <a:pPr/>
              <a:t>47</a:t>
            </a:fld>
            <a:endParaRPr lang="en-US" altLang="ko-KR" sz="1000"/>
          </a:p>
        </p:txBody>
      </p:sp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NS = Name Server</a:t>
            </a:r>
          </a:p>
          <a:p>
            <a:pPr lvl="1"/>
            <a:r>
              <a:rPr lang="en-US" altLang="ko-KR">
                <a:ea typeface="굴림" pitchFamily="50" charset="-127"/>
              </a:rPr>
              <a:t>Each zone must have a NS RR with the same name with the zone</a:t>
            </a:r>
          </a:p>
          <a:p>
            <a:pPr lvl="1"/>
            <a:r>
              <a:rPr lang="en-US" altLang="ko-KR">
                <a:ea typeface="굴림" pitchFamily="50" charset="-127"/>
              </a:rPr>
              <a:t>After delegation, mother zone has NS RR to the child + A record of the child NS (“glue record”)</a:t>
            </a:r>
          </a:p>
        </p:txBody>
      </p:sp>
    </p:spTree>
  </p:cSld>
  <p:clrMapOvr>
    <a:masterClrMapping/>
  </p:clrMapOvr>
  <p:transition spd="slow">
    <p:newsfla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EBF7A-B82E-4C26-B46C-A2253B43AFC3}" type="slidenum">
              <a:rPr lang="ko-KR" altLang="en-US"/>
              <a:pPr/>
              <a:t>48</a:t>
            </a:fld>
            <a:endParaRPr lang="en-US" altLang="ko-KR" sz="1000"/>
          </a:p>
        </p:txBody>
      </p:sp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MX = Mail eXchange</a:t>
            </a:r>
          </a:p>
          <a:p>
            <a:pPr lvl="1"/>
            <a:r>
              <a:rPr lang="en-US" altLang="ko-KR">
                <a:ea typeface="굴림" pitchFamily="50" charset="-127"/>
              </a:rPr>
              <a:t>Small priority values have precedence</a:t>
            </a:r>
          </a:p>
          <a:p>
            <a:r>
              <a:rPr lang="en-US" altLang="ko-KR">
                <a:ea typeface="굴림" pitchFamily="50" charset="-127"/>
              </a:rPr>
              <a:t>Mail server </a:t>
            </a:r>
            <a:r>
              <a:rPr lang="en-US" altLang="ko-KR" u="sng">
                <a:ea typeface="굴림" pitchFamily="50" charset="-127"/>
              </a:rPr>
              <a:t>always</a:t>
            </a:r>
            <a:r>
              <a:rPr lang="en-US" altLang="ko-KR">
                <a:ea typeface="굴림" pitchFamily="50" charset="-127"/>
              </a:rPr>
              <a:t> tries MX query before sending an email</a:t>
            </a:r>
          </a:p>
          <a:p>
            <a:pPr lvl="1"/>
            <a:r>
              <a:rPr lang="en-US" altLang="ko-KR">
                <a:ea typeface="굴림" pitchFamily="50" charset="-127"/>
              </a:rPr>
              <a:t>wykim@hp.com 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 </a:t>
            </a:r>
            <a:r>
              <a:rPr lang="en-US" altLang="ko-KR">
                <a:ea typeface="굴림" pitchFamily="50" charset="-127"/>
                <a:sym typeface="Wingdings" pitchFamily="2" charset="2"/>
                <a:hlinkClick r:id="rId3"/>
              </a:rPr>
              <a:t>wykim@smtp.hp.com</a:t>
            </a:r>
            <a:endParaRPr lang="en-US" altLang="ko-KR">
              <a:ea typeface="굴림" pitchFamily="50" charset="-127"/>
              <a:sym typeface="Wingdings" pitchFamily="2" charset="2"/>
            </a:endParaRPr>
          </a:p>
          <a:p>
            <a:pPr lvl="1"/>
            <a:endParaRPr lang="en-US" altLang="ko-KR">
              <a:ea typeface="굴림" pitchFamily="50" charset="-127"/>
              <a:sym typeface="Wingdings" pitchFamily="2" charset="2"/>
            </a:endParaRPr>
          </a:p>
          <a:p>
            <a:pPr lvl="1"/>
            <a:r>
              <a:rPr lang="en-US" altLang="ko-KR">
                <a:ea typeface="굴림" pitchFamily="50" charset="-127"/>
                <a:sym typeface="Wingdings" pitchFamily="2" charset="2"/>
              </a:rPr>
              <a:t>If fails, use A record</a:t>
            </a:r>
            <a:endParaRPr lang="en-US" altLang="ko-KR">
              <a:ea typeface="굴림" pitchFamily="50" charset="-127"/>
            </a:endParaRPr>
          </a:p>
        </p:txBody>
      </p:sp>
      <p:pic>
        <p:nvPicPr>
          <p:cNvPr id="248839" name="Picture 7"/>
          <p:cNvPicPr>
            <a:picLocks noChangeAspect="1" noChangeArrowheads="1"/>
          </p:cNvPicPr>
          <p:nvPr/>
        </p:nvPicPr>
        <p:blipFill>
          <a:blip r:embed="rId4"/>
          <a:srcRect l="7278" r="35709" b="15730"/>
          <a:stretch>
            <a:fillRect/>
          </a:stretch>
        </p:blipFill>
        <p:spPr bwMode="auto">
          <a:xfrm>
            <a:off x="5181600" y="4191000"/>
            <a:ext cx="3581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8840" name="Rectangle 8"/>
          <p:cNvSpPr>
            <a:spLocks noChangeArrowheads="1"/>
          </p:cNvSpPr>
          <p:nvPr/>
        </p:nvSpPr>
        <p:spPr bwMode="auto">
          <a:xfrm>
            <a:off x="2971800" y="3581400"/>
            <a:ext cx="1295400" cy="6096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8841" name="Rectangle 9"/>
          <p:cNvSpPr>
            <a:spLocks noChangeArrowheads="1"/>
          </p:cNvSpPr>
          <p:nvPr/>
        </p:nvSpPr>
        <p:spPr bwMode="auto">
          <a:xfrm>
            <a:off x="7162800" y="4953000"/>
            <a:ext cx="1447800" cy="11430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ransition spd="slow">
    <p:newsfla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AE2F-1284-448B-9F3B-9AE8631C9BE4}" type="slidenum">
              <a:rPr lang="ko-KR" altLang="en-US"/>
              <a:pPr/>
              <a:t>49</a:t>
            </a:fld>
            <a:endParaRPr lang="en-US" altLang="ko-KR" sz="1000"/>
          </a:p>
        </p:txBody>
      </p:sp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CNAME = Canonical NAME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To remember a domain name easily (25% of popular domain names)</a:t>
            </a:r>
          </a:p>
          <a:p>
            <a:pPr lvl="1"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To run multiple servers on the same machine</a:t>
            </a:r>
          </a:p>
          <a:p>
            <a:pPr lvl="1"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“Alias chain” (even length 4)</a:t>
            </a:r>
          </a:p>
        </p:txBody>
      </p:sp>
      <p:pic>
        <p:nvPicPr>
          <p:cNvPr id="249860" name="Picture 4"/>
          <p:cNvPicPr>
            <a:picLocks noChangeAspect="1" noChangeArrowheads="1"/>
          </p:cNvPicPr>
          <p:nvPr/>
        </p:nvPicPr>
        <p:blipFill>
          <a:blip r:embed="rId3"/>
          <a:srcRect r="33069"/>
          <a:stretch>
            <a:fillRect/>
          </a:stretch>
        </p:blipFill>
        <p:spPr bwMode="auto">
          <a:xfrm>
            <a:off x="1981200" y="2819400"/>
            <a:ext cx="60198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986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4419600"/>
            <a:ext cx="51181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A604E-F80A-4E8E-B64B-36424926D973}" type="slidenum">
              <a:rPr lang="ko-KR" altLang="en-US"/>
              <a:pPr/>
              <a:t>50</a:t>
            </a:fld>
            <a:endParaRPr lang="en-US" altLang="ko-KR" sz="1000"/>
          </a:p>
        </p:txBody>
      </p:sp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PTR = PoinTeR</a:t>
            </a:r>
          </a:p>
        </p:txBody>
      </p:sp>
      <p:pic>
        <p:nvPicPr>
          <p:cNvPr id="250884" name="Picture 4"/>
          <p:cNvPicPr>
            <a:picLocks noChangeAspect="1" noChangeArrowheads="1"/>
          </p:cNvPicPr>
          <p:nvPr/>
        </p:nvPicPr>
        <p:blipFill>
          <a:blip r:embed="rId3"/>
          <a:srcRect l="9616" r="1923"/>
          <a:stretch>
            <a:fillRect/>
          </a:stretch>
        </p:blipFill>
        <p:spPr bwMode="auto">
          <a:xfrm>
            <a:off x="990600" y="2362200"/>
            <a:ext cx="8001000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2F4BF-1196-4201-B994-FF9BA4BF1531}" type="slidenum">
              <a:rPr lang="ko-KR" altLang="en-US"/>
              <a:pPr/>
              <a:t>51</a:t>
            </a:fld>
            <a:endParaRPr lang="en-US" altLang="ko-KR" sz="1000"/>
          </a:p>
        </p:txBody>
      </p:sp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SRV = SeRVice</a:t>
            </a:r>
          </a:p>
          <a:p>
            <a:pPr lvl="1"/>
            <a:r>
              <a:rPr lang="en-US" altLang="ko-KR">
                <a:ea typeface="굴림" pitchFamily="50" charset="-127"/>
              </a:rPr>
              <a:t>Weight for load sharing between equal priority servers</a:t>
            </a:r>
          </a:p>
        </p:txBody>
      </p:sp>
      <p:pic>
        <p:nvPicPr>
          <p:cNvPr id="252932" name="Picture 4"/>
          <p:cNvPicPr>
            <a:picLocks noChangeAspect="1" noChangeArrowheads="1"/>
          </p:cNvPicPr>
          <p:nvPr/>
        </p:nvPicPr>
        <p:blipFill>
          <a:blip r:embed="rId3"/>
          <a:srcRect l="9091" r="24675"/>
          <a:stretch>
            <a:fillRect/>
          </a:stretch>
        </p:blipFill>
        <p:spPr bwMode="auto">
          <a:xfrm>
            <a:off x="2362200" y="3354388"/>
            <a:ext cx="4876800" cy="53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2933" name="Picture 5"/>
          <p:cNvPicPr>
            <a:picLocks noChangeAspect="1" noChangeArrowheads="1"/>
          </p:cNvPicPr>
          <p:nvPr/>
        </p:nvPicPr>
        <p:blipFill>
          <a:blip r:embed="rId4"/>
          <a:srcRect l="9091" r="29871"/>
          <a:stretch>
            <a:fillRect/>
          </a:stretch>
        </p:blipFill>
        <p:spPr bwMode="auto">
          <a:xfrm>
            <a:off x="2362200" y="3843338"/>
            <a:ext cx="4800600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DC7A3-7AE4-4379-9516-72509F7DB106}" type="slidenum">
              <a:rPr lang="ko-KR" altLang="en-US"/>
              <a:pPr/>
              <a:t>52</a:t>
            </a:fld>
            <a:endParaRPr lang="en-US" altLang="ko-KR" sz="1000"/>
          </a:p>
        </p:txBody>
      </p:sp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SOA = Start Of Authority</a:t>
            </a: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Origin: primary authoritative name server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Hostmaster: root.madang.ajou.ac.kr </a:t>
            </a:r>
            <a:r>
              <a:rPr lang="en-US" altLang="ko-KR">
                <a:ea typeface="굴림" pitchFamily="50" charset="-127"/>
                <a:sym typeface="Wingdings" pitchFamily="2" charset="2"/>
              </a:rPr>
              <a:t> root@madang.ajou.ac.kr</a:t>
            </a:r>
            <a:endParaRPr lang="en-US" altLang="ko-KR">
              <a:ea typeface="굴림" pitchFamily="50" charset="-127"/>
            </a:endParaRPr>
          </a:p>
        </p:txBody>
      </p:sp>
      <p:pic>
        <p:nvPicPr>
          <p:cNvPr id="253956" name="Picture 4"/>
          <p:cNvPicPr>
            <a:picLocks noChangeAspect="1" noChangeArrowheads="1"/>
          </p:cNvPicPr>
          <p:nvPr/>
        </p:nvPicPr>
        <p:blipFill>
          <a:blip r:embed="rId3"/>
          <a:srcRect l="9084" r="38713"/>
          <a:stretch>
            <a:fillRect/>
          </a:stretch>
        </p:blipFill>
        <p:spPr bwMode="auto">
          <a:xfrm>
            <a:off x="2057400" y="2057400"/>
            <a:ext cx="41148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newsfla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6C82D-D118-45A8-A189-6718A252468A}" type="slidenum">
              <a:rPr lang="ko-KR" altLang="en-US"/>
              <a:pPr/>
              <a:t>53</a:t>
            </a:fld>
            <a:endParaRPr lang="en-US" altLang="ko-KR" sz="1000"/>
          </a:p>
        </p:txBody>
      </p:sp>
      <p:sp>
        <p:nvSpPr>
          <p:cNvPr id="25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RR types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SOA = Start Of Authority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sym typeface="Wingdings" pitchFamily="2" charset="2"/>
              </a:rPr>
              <a:t>Serial number: zone file version at primary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sym typeface="Wingdings" pitchFamily="2" charset="2"/>
              </a:rPr>
              <a:t>Secondary checks primary for zone transfer every refresh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  <a:sym typeface="Wingdings" pitchFamily="2" charset="2"/>
              </a:rPr>
              <a:t>If failed, check after retry until expire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Minimum: TTL of RRs in the zone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24 hrs most popular, followed by 1 hr and 1-2 hrs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During zone update:  &lt; 10min</a:t>
            </a:r>
          </a:p>
        </p:txBody>
      </p:sp>
    </p:spTree>
  </p:cSld>
  <p:clrMapOvr>
    <a:masterClrMapping/>
  </p:clrMapOvr>
  <p:transition spd="slow">
    <p:newsfla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21A22-AE2F-46EF-9F66-85FF361FDBAB}" type="slidenum">
              <a:rPr lang="ko-KR" altLang="en-US"/>
              <a:pPr/>
              <a:t>54</a:t>
            </a:fld>
            <a:endParaRPr lang="en-US" altLang="ko-KR" sz="1000"/>
          </a:p>
        </p:txBody>
      </p:sp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Caching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800">
                <a:ea typeface="굴림" pitchFamily="50" charset="-127"/>
              </a:rPr>
              <a:t>RRs obtained from the authoritative server is kept for a prescribed duration (“TTL”)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Reduces the load on the DNS infrastructure</a:t>
            </a:r>
          </a:p>
          <a:p>
            <a:r>
              <a:rPr lang="en-US" altLang="ko-KR" sz="2800">
                <a:ea typeface="굴림" pitchFamily="50" charset="-127"/>
              </a:rPr>
              <a:t>Microsoft incident, Jan. 4, 2002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Microsoft authoritative servers are on the same subnet, router to the subnet fails, load on an observed root server explodes 750-fold for .msnbc.com and .microsoft.com</a:t>
            </a:r>
          </a:p>
          <a:p>
            <a:pPr lvl="1"/>
            <a:r>
              <a:rPr lang="en-US" altLang="ko-KR" sz="2400">
                <a:ea typeface="굴림" pitchFamily="50" charset="-127"/>
              </a:rPr>
              <a:t>Global access to .msnbc.com / .microsoft.com blocked for 2 days</a:t>
            </a:r>
          </a:p>
        </p:txBody>
      </p:sp>
    </p:spTree>
  </p:cSld>
  <p:clrMapOvr>
    <a:masterClrMapping/>
  </p:clrMapOvr>
  <p:transition spd="slow">
    <p:newsfla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9F38A-8D32-439C-B1D7-FE7EEA619E89}" type="slidenum">
              <a:rPr lang="ko-KR" altLang="en-US"/>
              <a:pPr/>
              <a:t>55</a:t>
            </a:fld>
            <a:endParaRPr lang="en-US" altLang="ko-KR" sz="1000"/>
          </a:p>
        </p:txBody>
      </p:sp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Caching</a:t>
            </a:r>
          </a:p>
        </p:txBody>
      </p:sp>
      <p:pic>
        <p:nvPicPr>
          <p:cNvPr id="200708" name="Picture 4" descr="C:\Documents and Settings\Administrator\Application Data\Microsoft\Media Catalog\Downloaded Clips\cl5c\j023033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743200"/>
            <a:ext cx="358775" cy="590550"/>
          </a:xfrm>
          <a:prstGeom prst="rect">
            <a:avLst/>
          </a:prstGeom>
          <a:noFill/>
        </p:spPr>
      </p:pic>
      <p:pic>
        <p:nvPicPr>
          <p:cNvPr id="200709" name="Picture 5" descr="C:\Documents and Settings\Administrator\Application Data\Microsoft\Media Catalog\Downloaded Clips\cl0\BS00095_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05800" y="4267200"/>
            <a:ext cx="390525" cy="438150"/>
          </a:xfrm>
          <a:prstGeom prst="rect">
            <a:avLst/>
          </a:prstGeom>
          <a:noFill/>
        </p:spPr>
      </p:pic>
      <p:pic>
        <p:nvPicPr>
          <p:cNvPr id="200710" name="Picture 6" descr="C:\Documents and Settings\Administrator\Application Data\Microsoft\Media Catalog\Downloaded Clips\cl5c\j023033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3810000"/>
            <a:ext cx="358775" cy="590550"/>
          </a:xfrm>
          <a:prstGeom prst="rect">
            <a:avLst/>
          </a:prstGeom>
          <a:noFill/>
        </p:spPr>
      </p:pic>
      <p:pic>
        <p:nvPicPr>
          <p:cNvPr id="200711" name="Picture 7" descr="C:\Documents and Settings\Administrator\Application Data\Microsoft\Media Catalog\Downloaded Clips\cl5c\j023033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648200"/>
            <a:ext cx="358775" cy="590550"/>
          </a:xfrm>
          <a:prstGeom prst="rect">
            <a:avLst/>
          </a:prstGeom>
          <a:noFill/>
        </p:spPr>
      </p:pic>
      <p:pic>
        <p:nvPicPr>
          <p:cNvPr id="200712" name="Picture 8" descr="C:\Documents and Settings\Administrator\Application Data\Microsoft\Media Catalog\Downloaded Clips\cl5c\j0230337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5562600"/>
            <a:ext cx="358775" cy="590550"/>
          </a:xfrm>
          <a:prstGeom prst="rect">
            <a:avLst/>
          </a:prstGeom>
          <a:noFill/>
        </p:spPr>
      </p:pic>
      <p:sp>
        <p:nvSpPr>
          <p:cNvPr id="200713" name="Line 9"/>
          <p:cNvSpPr>
            <a:spLocks noChangeShapeType="1"/>
          </p:cNvSpPr>
          <p:nvPr/>
        </p:nvSpPr>
        <p:spPr bwMode="auto">
          <a:xfrm>
            <a:off x="2590800" y="2819400"/>
            <a:ext cx="0" cy="3200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0714" name="Line 10"/>
          <p:cNvSpPr>
            <a:spLocks noChangeShapeType="1"/>
          </p:cNvSpPr>
          <p:nvPr/>
        </p:nvSpPr>
        <p:spPr bwMode="auto">
          <a:xfrm>
            <a:off x="2057400" y="3124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0715" name="Line 11"/>
          <p:cNvSpPr>
            <a:spLocks noChangeShapeType="1"/>
          </p:cNvSpPr>
          <p:nvPr/>
        </p:nvSpPr>
        <p:spPr bwMode="auto">
          <a:xfrm>
            <a:off x="2057400" y="41148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0716" name="Line 12"/>
          <p:cNvSpPr>
            <a:spLocks noChangeShapeType="1"/>
          </p:cNvSpPr>
          <p:nvPr/>
        </p:nvSpPr>
        <p:spPr bwMode="auto">
          <a:xfrm>
            <a:off x="1981200" y="4953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0717" name="Line 13"/>
          <p:cNvSpPr>
            <a:spLocks noChangeShapeType="1"/>
          </p:cNvSpPr>
          <p:nvPr/>
        </p:nvSpPr>
        <p:spPr bwMode="auto">
          <a:xfrm>
            <a:off x="2057400" y="57912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200718" name="Picture 14"/>
          <p:cNvPicPr>
            <a:picLocks noChangeAspect="1" noChangeArrowheads="1"/>
          </p:cNvPicPr>
          <p:nvPr/>
        </p:nvPicPr>
        <p:blipFill>
          <a:blip r:embed="rId5"/>
          <a:srcRect b="19745"/>
          <a:stretch>
            <a:fillRect/>
          </a:stretch>
        </p:blipFill>
        <p:spPr bwMode="auto">
          <a:xfrm>
            <a:off x="3429000" y="3429000"/>
            <a:ext cx="441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0719" name="Text Box 15"/>
          <p:cNvSpPr txBox="1">
            <a:spLocks noChangeArrowheads="1"/>
          </p:cNvSpPr>
          <p:nvPr/>
        </p:nvSpPr>
        <p:spPr bwMode="auto">
          <a:xfrm>
            <a:off x="5181600" y="52578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download.microsoft.com?</a:t>
            </a:r>
          </a:p>
        </p:txBody>
      </p:sp>
      <p:sp>
        <p:nvSpPr>
          <p:cNvPr id="200720" name="Line 16"/>
          <p:cNvSpPr>
            <a:spLocks noChangeShapeType="1"/>
          </p:cNvSpPr>
          <p:nvPr/>
        </p:nvSpPr>
        <p:spPr bwMode="auto">
          <a:xfrm>
            <a:off x="2590800" y="4419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0721" name="Line 17"/>
          <p:cNvSpPr>
            <a:spLocks noChangeShapeType="1"/>
          </p:cNvSpPr>
          <p:nvPr/>
        </p:nvSpPr>
        <p:spPr bwMode="auto">
          <a:xfrm flipH="1" flipV="1">
            <a:off x="7620000" y="40386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00722" name="Rectangle 1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After 2-hour TTL expires, everyone begins to knock on the root name servers</a:t>
            </a:r>
          </a:p>
        </p:txBody>
      </p:sp>
    </p:spTree>
  </p:cSld>
  <p:clrMapOvr>
    <a:masterClrMapping/>
  </p:clrMapOvr>
  <p:transition spd="slow">
    <p:newsfla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E59D2-5D9C-44BF-A350-EB3BEC4D80F5}" type="slidenum">
              <a:rPr lang="ko-KR" altLang="en-US"/>
              <a:pPr/>
              <a:t>56</a:t>
            </a:fld>
            <a:endParaRPr lang="en-US" altLang="ko-KR" sz="1000"/>
          </a:p>
        </p:txBody>
      </p:sp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Negative caching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BIND 8 and 9, Windows 2000</a:t>
            </a:r>
          </a:p>
          <a:p>
            <a:pPr lvl="1"/>
            <a:r>
              <a:rPr lang="en-US" altLang="ko-KR">
                <a:ea typeface="굴림" pitchFamily="50" charset="-127"/>
              </a:rPr>
              <a:t>About 90% of servers implement it as of 2001</a:t>
            </a:r>
          </a:p>
          <a:p>
            <a:r>
              <a:rPr lang="en-US" altLang="ko-KR">
                <a:ea typeface="굴림" pitchFamily="50" charset="-127"/>
              </a:rPr>
              <a:t>When authoritative name server gives </a:t>
            </a:r>
            <a:r>
              <a:rPr lang="en-US" altLang="ko-KR" u="sng">
                <a:ea typeface="굴림" pitchFamily="50" charset="-127"/>
              </a:rPr>
              <a:t>negative</a:t>
            </a:r>
            <a:r>
              <a:rPr lang="en-US" altLang="ko-KR">
                <a:ea typeface="굴림" pitchFamily="50" charset="-127"/>
              </a:rPr>
              <a:t> answer, resolver caches the negative answer for a preset duration</a:t>
            </a:r>
          </a:p>
          <a:p>
            <a:pPr lvl="1"/>
            <a:r>
              <a:rPr lang="en-US" altLang="ko-KR">
                <a:ea typeface="굴림" pitchFamily="50" charset="-127"/>
              </a:rPr>
              <a:t>Typically 10 minutes</a:t>
            </a:r>
          </a:p>
          <a:p>
            <a:pPr lvl="1"/>
            <a:r>
              <a:rPr lang="en-US" altLang="ko-KR">
                <a:ea typeface="굴림" pitchFamily="50" charset="-127"/>
              </a:rPr>
              <a:t>Otherwise, top level servers will be harassed by retransmissions</a:t>
            </a:r>
          </a:p>
        </p:txBody>
      </p:sp>
    </p:spTree>
  </p:cSld>
  <p:clrMapOvr>
    <a:masterClrMapping/>
  </p:clrMapOvr>
  <p:transition spd="slow">
    <p:newsfla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587B2-678D-43CF-B01F-2B7F72804073}" type="slidenum">
              <a:rPr lang="ko-KR" altLang="en-US"/>
              <a:pPr/>
              <a:t>57</a:t>
            </a:fld>
            <a:endParaRPr lang="en-US" altLang="ko-KR" sz="1000"/>
          </a:p>
        </p:txBody>
      </p:sp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Round-robin DNS</a:t>
            </a:r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762000" y="1981200"/>
            <a:ext cx="80010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Server:  ns.hananet.net</a:t>
            </a:r>
          </a:p>
          <a:p>
            <a:pPr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Address:  210.94.0.7</a:t>
            </a:r>
          </a:p>
          <a:p>
            <a:pPr>
              <a:spcBef>
                <a:spcPct val="50000"/>
              </a:spcBef>
            </a:pPr>
            <a:endParaRPr lang="en-US" altLang="ko-KR">
              <a:latin typeface="Arial" charset="0"/>
              <a:ea typeface="굴림" pitchFamily="50" charset="-127"/>
            </a:endParaRPr>
          </a:p>
          <a:p>
            <a:pPr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Name:    cnn.com</a:t>
            </a:r>
          </a:p>
          <a:p>
            <a:pPr>
              <a:spcBef>
                <a:spcPct val="50000"/>
              </a:spcBef>
            </a:pPr>
            <a:r>
              <a:rPr lang="en-US" altLang="ko-KR">
                <a:latin typeface="Arial" charset="0"/>
                <a:ea typeface="굴림" pitchFamily="50" charset="-127"/>
              </a:rPr>
              <a:t>Addresses:  64.236.16.20, 64.236.16.52, 64.236.16.84, 64.236.16.116, 64.236.24.4, 64.236.24.12, 64.236.24.20, 64.236.24.28</a:t>
            </a:r>
          </a:p>
        </p:txBody>
      </p:sp>
    </p:spTree>
  </p:cSld>
  <p:clrMapOvr>
    <a:masterClrMapping/>
  </p:clrMapOvr>
  <p:transition spd="slow">
    <p:newsfla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C6FC3-E870-427A-951B-23B74752D049}" type="slidenum">
              <a:rPr lang="ko-KR" altLang="en-US"/>
              <a:pPr/>
              <a:t>58</a:t>
            </a:fld>
            <a:endParaRPr lang="en-US" altLang="ko-KR" sz="1000"/>
          </a:p>
        </p:txBody>
      </p:sp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Attack on root name servers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Oct. 22, 2002 but “test” run already recorded on Oct. 7</a:t>
            </a:r>
          </a:p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DDoS using ICMP (smurf?)</a:t>
            </a:r>
          </a:p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Last only an hour – stopped before TLD NS RR TTLs expire</a:t>
            </a:r>
          </a:p>
          <a:p>
            <a:pPr lvl="1">
              <a:lnSpc>
                <a:spcPct val="90000"/>
              </a:lnSpc>
            </a:pPr>
            <a:r>
              <a:rPr lang="en-US" altLang="ko-KR" sz="2400">
                <a:ea typeface="굴림" pitchFamily="50" charset="-127"/>
              </a:rPr>
              <a:t>No visible impact  </a:t>
            </a:r>
            <a:r>
              <a:rPr lang="en-US" altLang="ko-KR" sz="2400" i="1">
                <a:ea typeface="굴림" pitchFamily="50" charset="-127"/>
              </a:rPr>
              <a:t>this time</a:t>
            </a:r>
          </a:p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In the wake, VeriSign moves one of its 2 root servers to another location, to a different part of its network</a:t>
            </a:r>
          </a:p>
          <a:p>
            <a:pPr lvl="1">
              <a:lnSpc>
                <a:spcPct val="90000"/>
              </a:lnSpc>
            </a:pPr>
            <a:r>
              <a:rPr lang="en-US" altLang="ko-KR" sz="2400">
                <a:ea typeface="굴림" pitchFamily="50" charset="-127"/>
              </a:rPr>
              <a:t>These guys obviously didn’t learn from the Microsoft incident</a:t>
            </a:r>
          </a:p>
        </p:txBody>
      </p:sp>
    </p:spTree>
  </p:cSld>
  <p:clrMapOvr>
    <a:masterClrMapping/>
  </p:clrMapOvr>
  <p:transition spd="slow">
    <p:newsfla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58748-84A8-4AA0-88BD-6E789ADC3A3A}" type="slidenum">
              <a:rPr lang="ko-KR" altLang="en-US"/>
              <a:pPr/>
              <a:t>59</a:t>
            </a:fld>
            <a:endParaRPr lang="en-US" altLang="ko-KR" sz="1000"/>
          </a:p>
        </p:txBody>
      </p:sp>
      <p:sp>
        <p:nvSpPr>
          <p:cNvPr id="20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Conclusion</a:t>
            </a:r>
          </a:p>
        </p:txBody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DNS started as a distributed database and a companion protocol mainly to implement name-to-address mapping</a:t>
            </a:r>
          </a:p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DNS has evolved into a critical infrastructure for modern Internet</a:t>
            </a:r>
          </a:p>
          <a:p>
            <a:pPr lvl="1">
              <a:lnSpc>
                <a:spcPct val="90000"/>
              </a:lnSpc>
            </a:pPr>
            <a:r>
              <a:rPr lang="en-US" altLang="ko-KR" sz="2400">
                <a:ea typeface="굴림" pitchFamily="50" charset="-127"/>
              </a:rPr>
              <a:t>Indispensable for N2A, A2N, email, VoIP, etc. </a:t>
            </a:r>
          </a:p>
          <a:p>
            <a:pPr lvl="1">
              <a:lnSpc>
                <a:spcPct val="90000"/>
              </a:lnSpc>
            </a:pPr>
            <a:r>
              <a:rPr lang="en-US" altLang="ko-KR" sz="2400">
                <a:ea typeface="굴림" pitchFamily="50" charset="-127"/>
              </a:rPr>
              <a:t>Imagine a world without Phonebook nor 114!</a:t>
            </a:r>
          </a:p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Caching plays a vital role to maintain the performance</a:t>
            </a:r>
          </a:p>
          <a:p>
            <a:pPr>
              <a:lnSpc>
                <a:spcPct val="90000"/>
              </a:lnSpc>
            </a:pPr>
            <a:r>
              <a:rPr lang="en-US" altLang="ko-KR" sz="2800">
                <a:ea typeface="굴림" pitchFamily="50" charset="-127"/>
              </a:rPr>
              <a:t>U.S. has a vested interest in managing TLDs to not lose the control of the Internet</a:t>
            </a:r>
          </a:p>
        </p:txBody>
      </p:sp>
    </p:spTree>
  </p:cSld>
  <p:clrMapOvr>
    <a:masterClrMapping/>
  </p:clrMapOvr>
  <p:transition spd="slow">
    <p:newsflash/>
  </p:transition>
</p:sld>
</file>

<file path=ppt/theme/theme1.xml><?xml version="1.0" encoding="utf-8"?>
<a:theme xmlns:a="http://schemas.openxmlformats.org/drawingml/2006/main" name="ARIN_IX">
  <a:themeElements>
    <a:clrScheme name="ARIN_IX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0000"/>
      </a:hlink>
      <a:folHlink>
        <a:srgbClr val="B2B2B2"/>
      </a:folHlink>
    </a:clrScheme>
    <a:fontScheme name="ARIN_I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RIN_IX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IN_IX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IN_IX 9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C:\WINDOWS\Desktop\ARIN_IX.pot</Template>
  <TotalTime>2997</TotalTime>
  <Words>2193</Words>
  <Application>Microsoft Office PowerPoint</Application>
  <PresentationFormat>화면 슬라이드 쇼(4:3)</PresentationFormat>
  <Paragraphs>476</Paragraphs>
  <Slides>59</Slides>
  <Notes>59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59</vt:i4>
      </vt:variant>
    </vt:vector>
  </HeadingPairs>
  <TitlesOfParts>
    <vt:vector size="63" baseType="lpstr">
      <vt:lpstr>ARIN_IX</vt:lpstr>
      <vt:lpstr>VISIO</vt:lpstr>
      <vt:lpstr>문서</vt:lpstr>
      <vt:lpstr>Microsoft Equation 3.0</vt:lpstr>
      <vt:lpstr>TCP/IP Networking Domain Name System</vt:lpstr>
      <vt:lpstr>Introduction</vt:lpstr>
      <vt:lpstr>Why domain name?</vt:lpstr>
      <vt:lpstr>What is a “domain”?</vt:lpstr>
      <vt:lpstr>Domain Name Space</vt:lpstr>
      <vt:lpstr>What is a domain name?</vt:lpstr>
      <vt:lpstr>Domain name</vt:lpstr>
      <vt:lpstr>FQDN</vt:lpstr>
      <vt:lpstr>FQDN</vt:lpstr>
      <vt:lpstr>What’s in a domain name?</vt:lpstr>
      <vt:lpstr>DNS is a distributed database</vt:lpstr>
      <vt:lpstr>Authoritative name servers</vt:lpstr>
      <vt:lpstr>Authoritative name servers</vt:lpstr>
      <vt:lpstr>Domain name registration</vt:lpstr>
      <vt:lpstr>Zone</vt:lpstr>
      <vt:lpstr>Primary integrity</vt:lpstr>
      <vt:lpstr>Delegation</vt:lpstr>
      <vt:lpstr>Top-level domains</vt:lpstr>
      <vt:lpstr>Domain Name Space</vt:lpstr>
      <vt:lpstr>ARPA domain</vt:lpstr>
      <vt:lpstr>ARPA domain</vt:lpstr>
      <vt:lpstr>ARPA zones</vt:lpstr>
      <vt:lpstr>PTR query</vt:lpstr>
      <vt:lpstr>ARPA domain</vt:lpstr>
      <vt:lpstr>General TLD (gTLD)</vt:lpstr>
      <vt:lpstr>gTLD</vt:lpstr>
      <vt:lpstr>ccTLD</vt:lpstr>
      <vt:lpstr>What happens when we click on a hyperlink?</vt:lpstr>
      <vt:lpstr>“Local” name server</vt:lpstr>
      <vt:lpstr>Servers in the higher hierarchy</vt:lpstr>
      <vt:lpstr>Root name servers</vt:lpstr>
      <vt:lpstr>Root name servers</vt:lpstr>
      <vt:lpstr>Root name servers</vt:lpstr>
      <vt:lpstr>gTLD servers</vt:lpstr>
      <vt:lpstr>DNS protocol</vt:lpstr>
      <vt:lpstr>DNS packet format</vt:lpstr>
      <vt:lpstr>DNS packet format</vt:lpstr>
      <vt:lpstr>DNS packet format</vt:lpstr>
      <vt:lpstr>Queries</vt:lpstr>
      <vt:lpstr>Retransmissions</vt:lpstr>
      <vt:lpstr>Retransmissions</vt:lpstr>
      <vt:lpstr>Retransmissions</vt:lpstr>
      <vt:lpstr>Questions (in queries/replies)</vt:lpstr>
      <vt:lpstr>Answers (in replies)</vt:lpstr>
      <vt:lpstr>Resource records (RR)</vt:lpstr>
      <vt:lpstr>RR types</vt:lpstr>
      <vt:lpstr>RR types</vt:lpstr>
      <vt:lpstr>RR types</vt:lpstr>
      <vt:lpstr>RR types</vt:lpstr>
      <vt:lpstr>RR types</vt:lpstr>
      <vt:lpstr>RR types</vt:lpstr>
      <vt:lpstr>RR types</vt:lpstr>
      <vt:lpstr>RR types</vt:lpstr>
      <vt:lpstr>Caching</vt:lpstr>
      <vt:lpstr>Caching</vt:lpstr>
      <vt:lpstr>Negative caching</vt:lpstr>
      <vt:lpstr>Round-robin DNS</vt:lpstr>
      <vt:lpstr>Attack on root name servers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TCP/IP Introduction</dc:title>
  <dc:creator>김효곤</dc:creator>
  <cp:lastModifiedBy>Hyogon Kim</cp:lastModifiedBy>
  <cp:revision>750</cp:revision>
  <dcterms:created xsi:type="dcterms:W3CDTF">2002-05-15T12:34:37Z</dcterms:created>
  <dcterms:modified xsi:type="dcterms:W3CDTF">2013-07-08T11:09:37Z</dcterms:modified>
</cp:coreProperties>
</file>