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3"/>
  </p:notesMasterIdLst>
  <p:handoutMasterIdLst>
    <p:handoutMasterId r:id="rId34"/>
  </p:handoutMasterIdLst>
  <p:sldIdLst>
    <p:sldId id="1043" r:id="rId2"/>
    <p:sldId id="972" r:id="rId3"/>
    <p:sldId id="968" r:id="rId4"/>
    <p:sldId id="769" r:id="rId5"/>
    <p:sldId id="865" r:id="rId6"/>
    <p:sldId id="1055" r:id="rId7"/>
    <p:sldId id="1047" r:id="rId8"/>
    <p:sldId id="965" r:id="rId9"/>
    <p:sldId id="1048" r:id="rId10"/>
    <p:sldId id="1044" r:id="rId11"/>
    <p:sldId id="1056" r:id="rId12"/>
    <p:sldId id="1049" r:id="rId13"/>
    <p:sldId id="1050" r:id="rId14"/>
    <p:sldId id="1011" r:id="rId15"/>
    <p:sldId id="772" r:id="rId16"/>
    <p:sldId id="912" r:id="rId17"/>
    <p:sldId id="1051" r:id="rId18"/>
    <p:sldId id="1001" r:id="rId19"/>
    <p:sldId id="1053" r:id="rId20"/>
    <p:sldId id="1054" r:id="rId21"/>
    <p:sldId id="1052" r:id="rId22"/>
    <p:sldId id="913" r:id="rId23"/>
    <p:sldId id="914" r:id="rId24"/>
    <p:sldId id="915" r:id="rId25"/>
    <p:sldId id="1002" r:id="rId26"/>
    <p:sldId id="916" r:id="rId27"/>
    <p:sldId id="917" r:id="rId28"/>
    <p:sldId id="919" r:id="rId29"/>
    <p:sldId id="1046" r:id="rId30"/>
    <p:sldId id="1045" r:id="rId31"/>
    <p:sldId id="920" r:id="rId32"/>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996633"/>
    <a:srgbClr val="00CC00"/>
    <a:srgbClr val="3366FF"/>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552" autoAdjust="0"/>
  </p:normalViewPr>
  <p:slideViewPr>
    <p:cSldViewPr>
      <p:cViewPr varScale="1">
        <p:scale>
          <a:sx n="106" d="100"/>
          <a:sy n="106" d="100"/>
        </p:scale>
        <p:origin x="126"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9.#</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F57E1C30-9A86-4881-B72E-FE18521B473A}" type="slidenum">
              <a:rPr lang="en-US" altLang="ko-KR"/>
              <a:pPr/>
              <a:t>‹#›</a:t>
            </a:fld>
            <a:endParaRPr lang="en-US" altLang="ko-KR"/>
          </a:p>
        </p:txBody>
      </p:sp>
    </p:spTree>
    <p:extLst>
      <p:ext uri="{BB962C8B-B14F-4D97-AF65-F5344CB8AC3E}">
        <p14:creationId xmlns:p14="http://schemas.microsoft.com/office/powerpoint/2010/main" val="478068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9.#</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53A3A707-95CB-4B1F-A8EF-029FDCD6DEA8}" type="slidenum">
              <a:rPr lang="en-US" altLang="ko-KR"/>
              <a:pPr/>
              <a:t>‹#›</a:t>
            </a:fld>
            <a:endParaRPr lang="en-US" altLang="ko-KR"/>
          </a:p>
        </p:txBody>
      </p:sp>
    </p:spTree>
    <p:extLst>
      <p:ext uri="{BB962C8B-B14F-4D97-AF65-F5344CB8AC3E}">
        <p14:creationId xmlns:p14="http://schemas.microsoft.com/office/powerpoint/2010/main" val="98879445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3F2F9409-47DC-4CF6-80EC-2DE22F9327D7}"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78517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64539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69984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84622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60433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86725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40722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73766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31827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53681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22510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17849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21386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75573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082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A1DAD29-67C2-475D-8B6E-9A37EE69EA3D}" type="slidenum">
              <a:rPr lang="en-US" altLang="ko-KR" sz="1200" b="0" i="0">
                <a:latin typeface="Times New Roman" panose="02020603050405020304" pitchFamily="18" charset="0"/>
              </a:rPr>
              <a:pPr eaLnBrk="1" hangingPunct="1"/>
              <a:t>18</a:t>
            </a:fld>
            <a:endParaRPr lang="en-US" altLang="ko-KR" sz="1200" b="0" i="0">
              <a:latin typeface="Times New Roman" panose="02020603050405020304" pitchFamily="18"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131835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111FE2D-4965-4410-BF70-0E3285BBBEC4}" type="slidenum">
              <a:rPr lang="en-US" altLang="ko-KR" sz="1200" b="0" i="0">
                <a:latin typeface="Times New Roman" panose="02020603050405020304" pitchFamily="18" charset="0"/>
              </a:rPr>
              <a:pPr eaLnBrk="1" hangingPunct="1"/>
              <a:t>19</a:t>
            </a:fld>
            <a:endParaRPr lang="en-US" altLang="ko-KR" sz="1200" b="0" i="0">
              <a:latin typeface="Times New Roman" panose="02020603050405020304" pitchFamily="18" charset="0"/>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226372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CC5A75AF-60A2-4501-88FA-62F4BF989154}" type="slidenum">
              <a:rPr lang="en-US" altLang="ko-KR" sz="1200" b="0" i="0">
                <a:latin typeface="Times New Roman" panose="02020603050405020304" pitchFamily="18" charset="0"/>
              </a:rPr>
              <a:pPr eaLnBrk="1" hangingPunct="1"/>
              <a:t>20</a:t>
            </a:fld>
            <a:endParaRPr lang="en-US" altLang="ko-KR" sz="1200" b="0" i="0">
              <a:latin typeface="Times New Roman" panose="02020603050405020304" pitchFamily="18"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487894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19015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63686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13970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450924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7E76886-7E19-4055-A454-2A78EE062E2B}" type="slidenum">
              <a:rPr lang="en-US" altLang="ko-KR" sz="1200" b="0" i="0">
                <a:latin typeface="Times New Roman" panose="02020603050405020304" pitchFamily="18" charset="0"/>
              </a:rPr>
              <a:pPr eaLnBrk="1" hangingPunct="1"/>
              <a:t>25</a:t>
            </a:fld>
            <a:endParaRPr lang="en-US" altLang="ko-KR" sz="1200" b="0" i="0">
              <a:latin typeface="Times New Roman" panose="02020603050405020304" pitchFamily="18"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148135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8379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87018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2960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41977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148334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9.#</a:t>
            </a: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055926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94BD6127-175A-4EC6-9EC7-7718235F304A}" type="slidenum">
              <a:rPr lang="en-US" altLang="ko-KR"/>
              <a:pPr/>
              <a:t>‹#›</a:t>
            </a:fld>
            <a:endParaRPr lang="en-US" altLang="ko-KR"/>
          </a:p>
        </p:txBody>
      </p:sp>
    </p:spTree>
    <p:extLst>
      <p:ext uri="{BB962C8B-B14F-4D97-AF65-F5344CB8AC3E}">
        <p14:creationId xmlns:p14="http://schemas.microsoft.com/office/powerpoint/2010/main" val="453995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3"/>
          <p:cNvSpPr>
            <a:spLocks noGrp="1" noChangeArrowheads="1"/>
          </p:cNvSpPr>
          <p:nvPr>
            <p:ph type="sldNum" sz="quarter" idx="10"/>
          </p:nvPr>
        </p:nvSpPr>
        <p:spPr>
          <a:ln/>
        </p:spPr>
        <p:txBody>
          <a:bodyPr/>
          <a:lstStyle>
            <a:lvl1pPr>
              <a:defRPr/>
            </a:lvl1pPr>
          </a:lstStyle>
          <a:p>
            <a:r>
              <a:rPr lang="en-US" altLang="ko-KR"/>
              <a:t>9.</a:t>
            </a:r>
            <a:fld id="{407241D7-B505-4AB1-ABD6-69969D03C657}" type="slidenum">
              <a:rPr lang="en-US" altLang="ko-KR"/>
              <a:pPr/>
              <a:t>‹#›</a:t>
            </a:fld>
            <a:endParaRPr lang="en-US" altLang="ko-KR"/>
          </a:p>
        </p:txBody>
      </p:sp>
    </p:spTree>
    <p:extLst>
      <p:ext uri="{BB962C8B-B14F-4D97-AF65-F5344CB8AC3E}">
        <p14:creationId xmlns:p14="http://schemas.microsoft.com/office/powerpoint/2010/main" val="3836011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9.</a:t>
            </a:r>
            <a:fld id="{08B78913-6508-4FB6-9913-5D0E415834EB}" type="slidenum">
              <a:rPr lang="en-US" altLang="ko-KR"/>
              <a:pPr/>
              <a:t>‹#›</a:t>
            </a:fld>
            <a:endParaRPr lang="en-US" altLang="ko-KR"/>
          </a:p>
        </p:txBody>
      </p:sp>
    </p:spTree>
    <p:extLst>
      <p:ext uri="{BB962C8B-B14F-4D97-AF65-F5344CB8AC3E}">
        <p14:creationId xmlns:p14="http://schemas.microsoft.com/office/powerpoint/2010/main" val="2975338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9.</a:t>
            </a:r>
            <a:fld id="{2E13CF76-0984-4E20-8154-986077BAE39F}" type="slidenum">
              <a:rPr lang="en-US" altLang="ko-KR"/>
              <a:pPr/>
              <a:t>‹#›</a:t>
            </a:fld>
            <a:endParaRPr lang="en-US" altLang="ko-KR"/>
          </a:p>
        </p:txBody>
      </p:sp>
    </p:spTree>
    <p:extLst>
      <p:ext uri="{BB962C8B-B14F-4D97-AF65-F5344CB8AC3E}">
        <p14:creationId xmlns:p14="http://schemas.microsoft.com/office/powerpoint/2010/main" val="115144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9.</a:t>
            </a:r>
            <a:fld id="{865FFE26-5BAA-4991-A57A-A746F72C0135}" type="slidenum">
              <a:rPr lang="en-US" altLang="ko-KR"/>
              <a:pPr/>
              <a:t>‹#›</a:t>
            </a:fld>
            <a:endParaRPr lang="en-US" altLang="ko-KR"/>
          </a:p>
        </p:txBody>
      </p:sp>
    </p:spTree>
    <p:extLst>
      <p:ext uri="{BB962C8B-B14F-4D97-AF65-F5344CB8AC3E}">
        <p14:creationId xmlns:p14="http://schemas.microsoft.com/office/powerpoint/2010/main" val="249189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9.</a:t>
            </a:r>
            <a:fld id="{B1FB7A47-BD00-4002-B64C-BD6CA4400A37}" type="slidenum">
              <a:rPr lang="en-US" altLang="ko-KR"/>
              <a:pPr/>
              <a:t>‹#›</a:t>
            </a:fld>
            <a:endParaRPr lang="en-US" altLang="ko-KR"/>
          </a:p>
        </p:txBody>
      </p:sp>
    </p:spTree>
    <p:extLst>
      <p:ext uri="{BB962C8B-B14F-4D97-AF65-F5344CB8AC3E}">
        <p14:creationId xmlns:p14="http://schemas.microsoft.com/office/powerpoint/2010/main" val="7727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9.</a:t>
            </a:r>
            <a:fld id="{96147488-B6EC-4EBE-91CE-57BB99E3D9BC}" type="slidenum">
              <a:rPr lang="en-US" altLang="ko-KR"/>
              <a:pPr/>
              <a:t>‹#›</a:t>
            </a:fld>
            <a:endParaRPr lang="en-US" altLang="ko-KR"/>
          </a:p>
        </p:txBody>
      </p:sp>
    </p:spTree>
    <p:extLst>
      <p:ext uri="{BB962C8B-B14F-4D97-AF65-F5344CB8AC3E}">
        <p14:creationId xmlns:p14="http://schemas.microsoft.com/office/powerpoint/2010/main" val="350353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9.</a:t>
            </a:r>
            <a:fld id="{17BB468F-0C82-458F-83DC-957837C8A90E}" type="slidenum">
              <a:rPr lang="en-US" altLang="ko-KR"/>
              <a:pPr/>
              <a:t>‹#›</a:t>
            </a:fld>
            <a:endParaRPr lang="en-US" altLang="ko-KR"/>
          </a:p>
        </p:txBody>
      </p:sp>
    </p:spTree>
    <p:extLst>
      <p:ext uri="{BB962C8B-B14F-4D97-AF65-F5344CB8AC3E}">
        <p14:creationId xmlns:p14="http://schemas.microsoft.com/office/powerpoint/2010/main" val="4105702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9.</a:t>
            </a:r>
            <a:fld id="{552AA5DD-3A4E-403F-8A1D-5C23C8176B11}" type="slidenum">
              <a:rPr lang="en-US" altLang="ko-KR"/>
              <a:pPr/>
              <a:t>‹#›</a:t>
            </a:fld>
            <a:endParaRPr lang="en-US" altLang="ko-KR"/>
          </a:p>
        </p:txBody>
      </p:sp>
    </p:spTree>
    <p:extLst>
      <p:ext uri="{BB962C8B-B14F-4D97-AF65-F5344CB8AC3E}">
        <p14:creationId xmlns:p14="http://schemas.microsoft.com/office/powerpoint/2010/main" val="4292052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9.</a:t>
            </a:r>
            <a:fld id="{2CB47255-ADB3-45FF-A431-65D55A5938EE}" type="slidenum">
              <a:rPr lang="en-US" altLang="ko-KR"/>
              <a:pPr/>
              <a:t>‹#›</a:t>
            </a:fld>
            <a:endParaRPr lang="en-US" altLang="ko-KR"/>
          </a:p>
        </p:txBody>
      </p:sp>
    </p:spTree>
    <p:extLst>
      <p:ext uri="{BB962C8B-B14F-4D97-AF65-F5344CB8AC3E}">
        <p14:creationId xmlns:p14="http://schemas.microsoft.com/office/powerpoint/2010/main" val="4218071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9.</a:t>
            </a:r>
            <a:fld id="{7048D2CF-2288-44ED-9C88-BB18E10D8BD3}" type="slidenum">
              <a:rPr lang="en-US" altLang="ko-KR"/>
              <a:pPr/>
              <a:t>‹#›</a:t>
            </a:fld>
            <a:endParaRPr lang="en-US" altLang="ko-KR"/>
          </a:p>
        </p:txBody>
      </p:sp>
    </p:spTree>
    <p:extLst>
      <p:ext uri="{BB962C8B-B14F-4D97-AF65-F5344CB8AC3E}">
        <p14:creationId xmlns:p14="http://schemas.microsoft.com/office/powerpoint/2010/main" val="239913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9.</a:t>
            </a:r>
            <a:fld id="{E17379D1-03DC-4AF7-A5E6-9C01F4F4E390}"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9</a:t>
            </a:r>
          </a:p>
        </p:txBody>
      </p:sp>
      <p:pic>
        <p:nvPicPr>
          <p:cNvPr id="15364"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6"/>
          <p:cNvSpPr txBox="1">
            <a:spLocks noChangeArrowheads="1"/>
          </p:cNvSpPr>
          <p:nvPr/>
        </p:nvSpPr>
        <p:spPr bwMode="auto">
          <a:xfrm>
            <a:off x="381000" y="2590800"/>
            <a:ext cx="37338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Introduction</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To </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Data-Link</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Layer</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9: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524000"/>
            <a:ext cx="8458200" cy="7620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9.1  </a:t>
            </a:r>
            <a:r>
              <a:rPr lang="en-US" dirty="0">
                <a:solidFill>
                  <a:srgbClr val="0000CC"/>
                </a:solidFill>
                <a:effectLst>
                  <a:outerShdw blurRad="38100" dist="38100" dir="2700000" algn="tl">
                    <a:srgbClr val="000000">
                      <a:alpha val="43137"/>
                    </a:srgbClr>
                  </a:outerShdw>
                </a:effectLst>
                <a:latin typeface="Times"/>
              </a:rPr>
              <a:t>INTRODUCTION</a:t>
            </a:r>
            <a:endParaRPr lang="en-US" dirty="0">
              <a:solidFill>
                <a:srgbClr val="0000CC"/>
              </a:solidFill>
              <a:effectLst>
                <a:outerShdw blurRad="38100" dist="38100" dir="2700000" algn="tl">
                  <a:srgbClr val="000000">
                    <a:alpha val="43137"/>
                  </a:srgbClr>
                </a:outerShdw>
              </a:effectLst>
              <a:latin typeface="Times"/>
            </a:endParaRPr>
          </a:p>
        </p:txBody>
      </p:sp>
      <p:sp>
        <p:nvSpPr>
          <p:cNvPr id="11" name="Rectangle 31"/>
          <p:cNvSpPr>
            <a:spLocks noChangeArrowheads="1"/>
          </p:cNvSpPr>
          <p:nvPr/>
        </p:nvSpPr>
        <p:spPr bwMode="auto">
          <a:xfrm>
            <a:off x="152400" y="2971800"/>
            <a:ext cx="8458200" cy="7620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a:t>
            </a:r>
            <a:r>
              <a:rPr lang="en-US" dirty="0">
                <a:solidFill>
                  <a:srgbClr val="C00000"/>
                </a:solidFill>
                <a:effectLst>
                  <a:outerShdw blurRad="38100" dist="38100" dir="2700000" algn="tl">
                    <a:srgbClr val="000000">
                      <a:alpha val="43137"/>
                    </a:srgbClr>
                  </a:outerShdw>
                </a:effectLst>
                <a:latin typeface="Times"/>
              </a:rPr>
              <a:t>9.2  </a:t>
            </a:r>
            <a:r>
              <a:rPr lang="en-US" dirty="0">
                <a:solidFill>
                  <a:srgbClr val="0000CC"/>
                </a:solidFill>
                <a:effectLst>
                  <a:outerShdw blurRad="38100" dist="38100" dir="2700000" algn="tl">
                    <a:srgbClr val="000000">
                      <a:alpha val="43137"/>
                    </a:srgbClr>
                  </a:outerShdw>
                </a:effectLst>
                <a:latin typeface="Times"/>
              </a:rPr>
              <a:t>LINK-LAYER ADDRESSING</a:t>
            </a:r>
            <a:endParaRPr lang="en-US" dirty="0">
              <a:solidFill>
                <a:srgbClr val="0000CC"/>
              </a:solidFill>
              <a:effectLst>
                <a:outerShdw blurRad="38100" dist="38100" dir="2700000" algn="tl">
                  <a:srgbClr val="000000">
                    <a:alpha val="43137"/>
                  </a:srgbClr>
                </a:outerShdw>
              </a:effectLst>
              <a:latin typeface="Time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67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9: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34290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Times"/>
            </a:endParaRPr>
          </a:p>
          <a:p>
            <a:pPr marL="457200" indent="-457200" algn="just" eaLnBrk="0" hangingPunct="0">
              <a:lnSpc>
                <a:spcPct val="150000"/>
              </a:lnSpc>
              <a:spcBef>
                <a:spcPct val="50000"/>
              </a:spcBef>
              <a:buClr>
                <a:schemeClr val="hlink"/>
              </a:buClr>
              <a:defRPr/>
            </a:pP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4" name="Rectangle 7"/>
          <p:cNvSpPr>
            <a:spLocks noChangeArrowheads="1"/>
          </p:cNvSpPr>
          <p:nvPr/>
        </p:nvSpPr>
        <p:spPr bwMode="auto">
          <a:xfrm>
            <a:off x="76200" y="1219200"/>
            <a:ext cx="8686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first section introduces the data-link layer. It starts with defining the concept of links and nodes. The section then lists and briefly describes the services provided by the data-link layer. It next defines two categories of links: point-to-point and broadcast links. The section finally defines two sub-layers at the data-link layer that will be elaborated on in the next few chapters. </a:t>
            </a:r>
          </a:p>
        </p:txBody>
      </p:sp>
      <p:sp>
        <p:nvSpPr>
          <p:cNvPr id="12" name="Rectangle 7"/>
          <p:cNvSpPr>
            <a:spLocks noChangeArrowheads="1"/>
          </p:cNvSpPr>
          <p:nvPr/>
        </p:nvSpPr>
        <p:spPr bwMode="auto">
          <a:xfrm>
            <a:off x="76200" y="4114800"/>
            <a:ext cx="8686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second section discusses link-layer addressing. It first explains the rationale behind the existence of an addressing mechanism at the data-link layer. It then describes three types of link-layer addresses. The section discusses the Address Resolution Protocol (ARP), which maps the addresses at the network layer to addresses at the data-link layer. </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E6F61427-9739-4F39-B37F-BBD939FC2A23}" type="slidenum">
              <a:rPr lang="en-US" altLang="ko-KR" sz="1200" i="0">
                <a:latin typeface="Arial" panose="020B0604020202020204" pitchFamily="34" charset="0"/>
              </a:rPr>
              <a:pPr eaLnBrk="1" hangingPunct="1"/>
              <a:t>4</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325938"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9-1   </a:t>
            </a:r>
            <a:r>
              <a:rPr lang="en-US" i="0" dirty="0">
                <a:effectLst>
                  <a:outerShdw blurRad="38100" dist="38100" dir="2700000" algn="tl">
                    <a:srgbClr val="C0C0C0"/>
                  </a:outerShdw>
                </a:effectLst>
                <a:latin typeface="Times" pitchFamily="18" charset="0"/>
              </a:rPr>
              <a:t>INTRODUCTION</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150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1509" name="Rectangle 8"/>
          <p:cNvSpPr>
            <a:spLocks noChangeArrowheads="1"/>
          </p:cNvSpPr>
          <p:nvPr/>
        </p:nvSpPr>
        <p:spPr bwMode="auto">
          <a:xfrm>
            <a:off x="381000" y="1658938"/>
            <a:ext cx="8077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The Internet is a combination of networks glued together by connecting devices (routers or switches). If a packet is to travel from a host to another host, it needs to pass through these networks. Figure 9.1 shows the same scenario we discussed in Chapter 3, but we are now interested in communication at the data-link layer.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E6F15853-E12A-4318-BEF7-F62FB2836939}"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235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9.1:  </a:t>
            </a:r>
            <a:r>
              <a:rPr lang="en-US" altLang="ko-KR" sz="2000">
                <a:latin typeface="Times-BoldItalic"/>
                <a:ea typeface="굴림" panose="020B0600000101010101" pitchFamily="50" charset="-127"/>
              </a:rPr>
              <a:t>Communication at the data-link layer</a:t>
            </a:r>
          </a:p>
        </p:txBody>
      </p:sp>
      <p:pic>
        <p:nvPicPr>
          <p:cNvPr id="2355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838200"/>
            <a:ext cx="5160962" cy="548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8100" y="1447800"/>
            <a:ext cx="2171700"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155"/>
                                        </p:tgtEl>
                                        <p:attrNameLst>
                                          <p:attrName>style.visibility</p:attrName>
                                        </p:attrNameLst>
                                      </p:cBhvr>
                                      <p:to>
                                        <p:strVal val="visible"/>
                                      </p:to>
                                    </p:set>
                                    <p:animEffect transition="in" filter="wipe(left)">
                                      <p:cBhvr>
                                        <p:cTn id="7" dur="7000"/>
                                        <p:tgtEl>
                                          <p:spTgt spid="6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The world in less than 30 steps</a:t>
            </a:r>
            <a:endParaRPr lang="ko-KR" altLang="en-US" dirty="0">
              <a:latin typeface="Calibri" panose="020F0502020204030204" pitchFamily="34" charset="0"/>
              <a:cs typeface="Calibri" panose="020F0502020204030204" pitchFamily="34" charset="0"/>
            </a:endParaRPr>
          </a:p>
        </p:txBody>
      </p:sp>
      <p:sp>
        <p:nvSpPr>
          <p:cNvPr id="4" name="내용 개체 틀 3"/>
          <p:cNvSpPr>
            <a:spLocks noGrp="1"/>
          </p:cNvSpPr>
          <p:nvPr>
            <p:ph idx="1"/>
          </p:nvPr>
        </p:nvSpPr>
        <p:spPr>
          <a:xfrm>
            <a:off x="457200" y="1066800"/>
            <a:ext cx="8229600" cy="5059363"/>
          </a:xfrm>
        </p:spPr>
        <p:txBody>
          <a:bodyPr/>
          <a:lstStyle/>
          <a:p>
            <a:pPr marL="0" indent="0">
              <a:buNone/>
            </a:pPr>
            <a:r>
              <a:rPr lang="en-US" altLang="ko-KR" sz="1050" dirty="0" smtClean="0">
                <a:latin typeface="Calibri" panose="020F0502020204030204" pitchFamily="34" charset="0"/>
                <a:cs typeface="Calibri" panose="020F0502020204030204" pitchFamily="34" charset="0"/>
              </a:rPr>
              <a:t>C:\Users\</a:t>
            </a:r>
            <a:r>
              <a:rPr lang="ko-KR" altLang="en-US" sz="1050" dirty="0" smtClean="0">
                <a:latin typeface="Calibri" panose="020F0502020204030204" pitchFamily="34" charset="0"/>
                <a:cs typeface="Calibri" panose="020F0502020204030204" pitchFamily="34" charset="0"/>
              </a:rPr>
              <a:t>사용자</a:t>
            </a:r>
            <a:r>
              <a:rPr lang="en-US" altLang="ko-KR" sz="1050" dirty="0" smtClean="0">
                <a:latin typeface="Calibri" panose="020F0502020204030204" pitchFamily="34" charset="0"/>
                <a:cs typeface="Calibri" panose="020F0502020204030204" pitchFamily="34" charset="0"/>
              </a:rPr>
              <a:t>&gt;</a:t>
            </a:r>
            <a:r>
              <a:rPr lang="en-US" altLang="ko-KR" sz="1050" dirty="0" err="1" smtClean="0">
                <a:latin typeface="Calibri" panose="020F0502020204030204" pitchFamily="34" charset="0"/>
                <a:cs typeface="Calibri" panose="020F0502020204030204" pitchFamily="34" charset="0"/>
              </a:rPr>
              <a:t>tracert</a:t>
            </a:r>
            <a:r>
              <a:rPr lang="en-US" altLang="ko-KR" sz="1050" dirty="0" smtClean="0">
                <a:latin typeface="Calibri" panose="020F0502020204030204" pitchFamily="34" charset="0"/>
                <a:cs typeface="Calibri" panose="020F0502020204030204" pitchFamily="34" charset="0"/>
              </a:rPr>
              <a:t> www.unipi.it</a:t>
            </a:r>
          </a:p>
          <a:p>
            <a:pPr marL="0" indent="0">
              <a:buNone/>
            </a:pPr>
            <a:endParaRPr lang="en-US" altLang="ko-KR" sz="1050" dirty="0" smtClean="0">
              <a:latin typeface="Calibri" panose="020F0502020204030204" pitchFamily="34" charset="0"/>
              <a:cs typeface="Calibri" panose="020F0502020204030204" pitchFamily="34" charset="0"/>
            </a:endParaRPr>
          </a:p>
          <a:p>
            <a:pPr marL="0" indent="0">
              <a:buNone/>
            </a:pPr>
            <a:r>
              <a:rPr lang="en-US" altLang="ko-KR" sz="1050" dirty="0" smtClean="0">
                <a:latin typeface="Calibri" panose="020F0502020204030204" pitchFamily="34" charset="0"/>
                <a:cs typeface="Calibri" panose="020F0502020204030204" pitchFamily="34" charset="0"/>
              </a:rPr>
              <a:t>  1     4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homehub.olleh.com [172.30.1.254]</a:t>
            </a:r>
          </a:p>
          <a:p>
            <a:pPr marL="0" indent="0">
              <a:buNone/>
            </a:pPr>
            <a:r>
              <a:rPr lang="en-US" altLang="ko-KR" sz="1050" dirty="0" smtClean="0">
                <a:latin typeface="Calibri" panose="020F0502020204030204" pitchFamily="34" charset="0"/>
                <a:cs typeface="Calibri" panose="020F0502020204030204" pitchFamily="34" charset="0"/>
              </a:rPr>
              <a:t>  2     8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        *     125.143.149.126</a:t>
            </a:r>
          </a:p>
          <a:p>
            <a:pPr marL="0" indent="0">
              <a:buNone/>
            </a:pPr>
            <a:r>
              <a:rPr lang="en-US" altLang="ko-KR" sz="1050" dirty="0" smtClean="0">
                <a:latin typeface="Calibri" panose="020F0502020204030204" pitchFamily="34" charset="0"/>
                <a:cs typeface="Calibri" panose="020F0502020204030204" pitchFamily="34" charset="0"/>
              </a:rPr>
              <a:t>  3     9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61.78.43.71</a:t>
            </a:r>
          </a:p>
          <a:p>
            <a:pPr marL="0" indent="0">
              <a:buNone/>
            </a:pPr>
            <a:r>
              <a:rPr lang="en-US" altLang="ko-KR" sz="1050" dirty="0" smtClean="0">
                <a:latin typeface="Calibri" panose="020F0502020204030204" pitchFamily="34" charset="0"/>
                <a:cs typeface="Calibri" panose="020F0502020204030204" pitchFamily="34" charset="0"/>
              </a:rPr>
              <a:t>  4     7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112.189.15.145</a:t>
            </a:r>
          </a:p>
          <a:p>
            <a:pPr marL="0" indent="0">
              <a:buNone/>
            </a:pPr>
            <a:r>
              <a:rPr lang="en-US" altLang="ko-KR" sz="1050" dirty="0" smtClean="0">
                <a:latin typeface="Calibri" panose="020F0502020204030204" pitchFamily="34" charset="0"/>
                <a:cs typeface="Calibri" panose="020F0502020204030204" pitchFamily="34" charset="0"/>
              </a:rPr>
              <a:t>  5     *        *        *     </a:t>
            </a:r>
            <a:r>
              <a:rPr lang="ko-KR" altLang="en-US" sz="1050" dirty="0" smtClean="0">
                <a:latin typeface="Calibri" panose="020F0502020204030204" pitchFamily="34" charset="0"/>
                <a:cs typeface="Calibri" panose="020F0502020204030204" pitchFamily="34" charset="0"/>
              </a:rPr>
              <a:t>요청 시간이 만료되었습니다</a:t>
            </a:r>
            <a:r>
              <a:rPr lang="en-US" altLang="ko-KR" sz="1050" dirty="0" smtClean="0">
                <a:latin typeface="Calibri" panose="020F0502020204030204" pitchFamily="34" charset="0"/>
                <a:cs typeface="Calibri" panose="020F0502020204030204" pitchFamily="34" charset="0"/>
              </a:rPr>
              <a:t>.</a:t>
            </a:r>
          </a:p>
          <a:p>
            <a:pPr marL="0" indent="0">
              <a:buNone/>
            </a:pPr>
            <a:r>
              <a:rPr lang="en-US" altLang="ko-KR" sz="1050" dirty="0" smtClean="0">
                <a:latin typeface="Calibri" panose="020F0502020204030204" pitchFamily="34" charset="0"/>
                <a:cs typeface="Calibri" panose="020F0502020204030204" pitchFamily="34" charset="0"/>
              </a:rPr>
              <a:t>  6     8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22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112.174.42.178</a:t>
            </a:r>
          </a:p>
          <a:p>
            <a:pPr marL="0" indent="0">
              <a:buNone/>
            </a:pPr>
            <a:r>
              <a:rPr lang="en-US" altLang="ko-KR" sz="1050" dirty="0" smtClean="0">
                <a:latin typeface="Calibri" panose="020F0502020204030204" pitchFamily="34" charset="0"/>
                <a:cs typeface="Calibri" panose="020F0502020204030204" pitchFamily="34" charset="0"/>
              </a:rPr>
              <a:t>  7    29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112.174.85.126</a:t>
            </a:r>
          </a:p>
          <a:p>
            <a:pPr marL="0" indent="0">
              <a:buNone/>
            </a:pPr>
            <a:r>
              <a:rPr lang="en-US" altLang="ko-KR" sz="1050" dirty="0" smtClean="0">
                <a:latin typeface="Calibri" panose="020F0502020204030204" pitchFamily="34" charset="0"/>
                <a:cs typeface="Calibri" panose="020F0502020204030204" pitchFamily="34" charset="0"/>
              </a:rPr>
              <a:t>  8   136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136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136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112.174.87.18</a:t>
            </a:r>
          </a:p>
          <a:p>
            <a:pPr marL="0" indent="0">
              <a:buNone/>
            </a:pPr>
            <a:r>
              <a:rPr lang="en-US" altLang="ko-KR" sz="1050" dirty="0" smtClean="0">
                <a:latin typeface="Calibri" panose="020F0502020204030204" pitchFamily="34" charset="0"/>
                <a:cs typeface="Calibri" panose="020F0502020204030204" pitchFamily="34" charset="0"/>
              </a:rPr>
              <a:t>  9   144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141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144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be4382.ccr41.lax05.atlas.cogentco.com [38.104.84.189]</a:t>
            </a:r>
          </a:p>
          <a:p>
            <a:pPr marL="0" indent="0">
              <a:buNone/>
            </a:pPr>
            <a:r>
              <a:rPr lang="en-US" altLang="ko-KR" sz="1050" dirty="0" smtClean="0">
                <a:latin typeface="Calibri" panose="020F0502020204030204" pitchFamily="34" charset="0"/>
                <a:cs typeface="Calibri" panose="020F0502020204030204" pitchFamily="34" charset="0"/>
              </a:rPr>
              <a:t> 10   141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140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142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be3359.ccr42.lax01.atlas.cogentco.com [154.54.3.69]</a:t>
            </a:r>
          </a:p>
          <a:p>
            <a:pPr marL="0" indent="0">
              <a:buNone/>
            </a:pPr>
            <a:r>
              <a:rPr lang="en-US" altLang="ko-KR" sz="1050" dirty="0" smtClean="0">
                <a:latin typeface="Calibri" panose="020F0502020204030204" pitchFamily="34" charset="0"/>
                <a:cs typeface="Calibri" panose="020F0502020204030204" pitchFamily="34" charset="0"/>
              </a:rPr>
              <a:t> 11   154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156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154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be2932.ccr32.phx01.atlas.cogentco.com [154.54.45.161]</a:t>
            </a:r>
          </a:p>
          <a:p>
            <a:pPr marL="0" indent="0">
              <a:buNone/>
            </a:pPr>
            <a:r>
              <a:rPr lang="en-US" altLang="ko-KR" sz="1050" dirty="0" smtClean="0">
                <a:latin typeface="Calibri" panose="020F0502020204030204" pitchFamily="34" charset="0"/>
                <a:cs typeface="Calibri" panose="020F0502020204030204" pitchFamily="34" charset="0"/>
              </a:rPr>
              <a:t> 12   173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193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202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be2930.ccr21.elp01.atlas.cogentco.com [154.54.42.78]</a:t>
            </a:r>
          </a:p>
          <a:p>
            <a:pPr marL="0" indent="0">
              <a:buNone/>
            </a:pPr>
            <a:r>
              <a:rPr lang="en-US" altLang="ko-KR" sz="1050" dirty="0" smtClean="0">
                <a:latin typeface="Calibri" panose="020F0502020204030204" pitchFamily="34" charset="0"/>
                <a:cs typeface="Calibri" panose="020F0502020204030204" pitchFamily="34" charset="0"/>
              </a:rPr>
              <a:t> 13   231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226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219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be2928.ccr42.iah01.atlas.cogentco.com [154.54.30.161]</a:t>
            </a:r>
          </a:p>
          <a:p>
            <a:pPr marL="0" indent="0">
              <a:buNone/>
            </a:pPr>
            <a:r>
              <a:rPr lang="en-US" altLang="ko-KR" sz="1050" dirty="0" smtClean="0">
                <a:latin typeface="Calibri" panose="020F0502020204030204" pitchFamily="34" charset="0"/>
                <a:cs typeface="Calibri" panose="020F0502020204030204" pitchFamily="34" charset="0"/>
              </a:rPr>
              <a:t> 14   246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257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270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be2690.ccr42.atl01.atlas.cogentco.com [154.54.28.129]</a:t>
            </a:r>
          </a:p>
          <a:p>
            <a:pPr marL="0" indent="0">
              <a:buNone/>
            </a:pPr>
            <a:r>
              <a:rPr lang="en-US" altLang="ko-KR" sz="1050" dirty="0" smtClean="0">
                <a:latin typeface="Calibri" panose="020F0502020204030204" pitchFamily="34" charset="0"/>
                <a:cs typeface="Calibri" panose="020F0502020204030204" pitchFamily="34" charset="0"/>
              </a:rPr>
              <a:t> 15   202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210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224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be2113.ccr42.dca01.atlas.cogentco.com [154.54.24.221]</a:t>
            </a:r>
          </a:p>
          <a:p>
            <a:pPr marL="0" indent="0">
              <a:buNone/>
            </a:pPr>
            <a:r>
              <a:rPr lang="en-US" altLang="ko-KR" sz="1050" dirty="0" smtClean="0">
                <a:latin typeface="Calibri" panose="020F0502020204030204" pitchFamily="34" charset="0"/>
                <a:cs typeface="Calibri" panose="020F0502020204030204" pitchFamily="34" charset="0"/>
              </a:rPr>
              <a:t> 16   207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228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244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be2807.ccr42.jfk02.atlas.cogentco.com [154.54.40.109]</a:t>
            </a:r>
          </a:p>
          <a:p>
            <a:pPr marL="0" indent="0">
              <a:buNone/>
            </a:pPr>
            <a:r>
              <a:rPr lang="en-US" altLang="ko-KR" sz="1050" dirty="0" smtClean="0">
                <a:latin typeface="Calibri" panose="020F0502020204030204" pitchFamily="34" charset="0"/>
                <a:cs typeface="Calibri" panose="020F0502020204030204" pitchFamily="34" charset="0"/>
              </a:rPr>
              <a:t> 17   307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327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338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be3628.ccr42.par01.atlas.cogentco.com [154.54.27.170]</a:t>
            </a:r>
          </a:p>
          <a:p>
            <a:pPr marL="0" indent="0">
              <a:buNone/>
            </a:pPr>
            <a:r>
              <a:rPr lang="en-US" altLang="ko-KR" sz="1050" dirty="0" smtClean="0">
                <a:latin typeface="Calibri" panose="020F0502020204030204" pitchFamily="34" charset="0"/>
                <a:cs typeface="Calibri" panose="020F0502020204030204" pitchFamily="34" charset="0"/>
              </a:rPr>
              <a:t> 18   328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319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326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be3093.ccr22.mrs01.atlas.cogentco.com [130.117.50.166]</a:t>
            </a:r>
          </a:p>
          <a:p>
            <a:pPr marL="0" indent="0">
              <a:buNone/>
            </a:pPr>
            <a:r>
              <a:rPr lang="en-US" altLang="ko-KR" sz="1050" dirty="0" smtClean="0">
                <a:latin typeface="Calibri" panose="020F0502020204030204" pitchFamily="34" charset="0"/>
                <a:cs typeface="Calibri" panose="020F0502020204030204" pitchFamily="34" charset="0"/>
              </a:rPr>
              <a:t> 19   328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300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313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be3636.rcr51.goa01.atlas.cogentco.com [130.117.2.22]</a:t>
            </a:r>
          </a:p>
          <a:p>
            <a:pPr marL="0" indent="0">
              <a:buNone/>
            </a:pPr>
            <a:r>
              <a:rPr lang="en-US" altLang="ko-KR" sz="1050" dirty="0" smtClean="0">
                <a:latin typeface="Calibri" panose="020F0502020204030204" pitchFamily="34" charset="0"/>
                <a:cs typeface="Calibri" panose="020F0502020204030204" pitchFamily="34" charset="0"/>
              </a:rPr>
              <a:t> 20   326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340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351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be3575.rcr51.rom01.atlas.cogentco.com [154.54.57.65]</a:t>
            </a:r>
          </a:p>
          <a:p>
            <a:pPr marL="0" indent="0">
              <a:buNone/>
            </a:pPr>
            <a:r>
              <a:rPr lang="en-US" altLang="ko-KR" sz="1050" dirty="0" smtClean="0">
                <a:latin typeface="Calibri" panose="020F0502020204030204" pitchFamily="34" charset="0"/>
                <a:cs typeface="Calibri" panose="020F0502020204030204" pitchFamily="34" charset="0"/>
              </a:rPr>
              <a:t> 21   299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297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299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149.6.22.74</a:t>
            </a:r>
          </a:p>
          <a:p>
            <a:pPr marL="0" indent="0">
              <a:buNone/>
            </a:pPr>
            <a:r>
              <a:rPr lang="en-US" altLang="ko-KR" sz="1050" dirty="0" smtClean="0">
                <a:latin typeface="Calibri" panose="020F0502020204030204" pitchFamily="34" charset="0"/>
                <a:cs typeface="Calibri" panose="020F0502020204030204" pitchFamily="34" charset="0"/>
              </a:rPr>
              <a:t> 22   301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303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297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rx1-rm2-rx1-pi1.pi1.garr.net [90.147.80.206]</a:t>
            </a:r>
          </a:p>
          <a:p>
            <a:pPr marL="0" indent="0">
              <a:buNone/>
            </a:pPr>
            <a:r>
              <a:rPr lang="en-US" altLang="ko-KR" sz="1050" dirty="0" smtClean="0">
                <a:latin typeface="Calibri" panose="020F0502020204030204" pitchFamily="34" charset="0"/>
                <a:cs typeface="Calibri" panose="020F0502020204030204" pitchFamily="34" charset="0"/>
              </a:rPr>
              <a:t> 23   302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299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323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rx1-pi1-ru-unipi.pi1.garr.net [193.206.136.14]</a:t>
            </a:r>
          </a:p>
          <a:p>
            <a:pPr marL="0" indent="0">
              <a:buNone/>
            </a:pPr>
            <a:r>
              <a:rPr lang="en-US" altLang="ko-KR" sz="1050" dirty="0" smtClean="0">
                <a:latin typeface="Calibri" panose="020F0502020204030204" pitchFamily="34" charset="0"/>
                <a:cs typeface="Calibri" panose="020F0502020204030204" pitchFamily="34" charset="0"/>
              </a:rPr>
              <a:t> 24   296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298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297 </a:t>
            </a:r>
            <a:r>
              <a:rPr lang="en-US" altLang="ko-KR" sz="1050" dirty="0" err="1" smtClean="0">
                <a:latin typeface="Calibri" panose="020F0502020204030204" pitchFamily="34" charset="0"/>
                <a:cs typeface="Calibri" panose="020F0502020204030204" pitchFamily="34" charset="0"/>
              </a:rPr>
              <a:t>ms</a:t>
            </a:r>
            <a:r>
              <a:rPr lang="en-US" altLang="ko-KR" sz="1050" dirty="0" smtClean="0">
                <a:latin typeface="Calibri" panose="020F0502020204030204" pitchFamily="34" charset="0"/>
                <a:cs typeface="Calibri" panose="020F0502020204030204" pitchFamily="34" charset="0"/>
              </a:rPr>
              <a:t>  wwwnew2.unipi.it [131.114.21.42]</a:t>
            </a:r>
          </a:p>
        </p:txBody>
      </p:sp>
      <p:sp>
        <p:nvSpPr>
          <p:cNvPr id="2" name="슬라이드 번호 개체 틀 1"/>
          <p:cNvSpPr>
            <a:spLocks noGrp="1"/>
          </p:cNvSpPr>
          <p:nvPr>
            <p:ph type="sldNum" sz="quarter" idx="10"/>
          </p:nvPr>
        </p:nvSpPr>
        <p:spPr/>
        <p:txBody>
          <a:bodyPr/>
          <a:lstStyle/>
          <a:p>
            <a:r>
              <a:rPr lang="en-US" altLang="ko-KR" smtClean="0"/>
              <a:t>9.</a:t>
            </a:r>
            <a:fld id="{96147488-B6EC-4EBE-91CE-57BB99E3D9BC}" type="slidenum">
              <a:rPr lang="en-US" altLang="ko-KR" smtClean="0"/>
              <a:pPr/>
              <a:t>6</a:t>
            </a:fld>
            <a:endParaRPr lang="en-US" altLang="ko-KR"/>
          </a:p>
        </p:txBody>
      </p:sp>
      <p:pic>
        <p:nvPicPr>
          <p:cNvPr id="5" name="그림 4"/>
          <p:cNvPicPr>
            <a:picLocks noChangeAspect="1"/>
          </p:cNvPicPr>
          <p:nvPr/>
        </p:nvPicPr>
        <p:blipFill>
          <a:blip r:embed="rId2"/>
          <a:stretch>
            <a:fillRect/>
          </a:stretch>
        </p:blipFill>
        <p:spPr>
          <a:xfrm>
            <a:off x="7398000" y="4451077"/>
            <a:ext cx="1288800" cy="1949723"/>
          </a:xfrm>
          <a:prstGeom prst="rect">
            <a:avLst/>
          </a:prstGeom>
        </p:spPr>
      </p:pic>
      <p:sp>
        <p:nvSpPr>
          <p:cNvPr id="6" name="TextBox 5"/>
          <p:cNvSpPr txBox="1"/>
          <p:nvPr/>
        </p:nvSpPr>
        <p:spPr>
          <a:xfrm>
            <a:off x="5562600" y="1828800"/>
            <a:ext cx="3200400" cy="584775"/>
          </a:xfrm>
          <a:prstGeom prst="rect">
            <a:avLst/>
          </a:prstGeom>
          <a:noFill/>
        </p:spPr>
        <p:txBody>
          <a:bodyPr wrap="square" rtlCol="0">
            <a:spAutoFit/>
          </a:bodyPr>
          <a:lstStyle/>
          <a:p>
            <a:r>
              <a:rPr lang="en-US" altLang="ko-KR" b="0" i="0" dirty="0" smtClean="0">
                <a:solidFill>
                  <a:srgbClr val="FF0000"/>
                </a:solidFill>
                <a:latin typeface="Calibri" panose="020F0502020204030204" pitchFamily="34" charset="0"/>
                <a:cs typeface="Calibri" panose="020F0502020204030204" pitchFamily="34" charset="0"/>
              </a:rPr>
              <a:t>Crossing Pacific</a:t>
            </a:r>
            <a:endParaRPr lang="ko-KR" altLang="en-US" b="0" i="0" dirty="0">
              <a:solidFill>
                <a:srgbClr val="FF0000"/>
              </a:solidFill>
              <a:latin typeface="Calibri" panose="020F0502020204030204" pitchFamily="34" charset="0"/>
              <a:cs typeface="Calibri" panose="020F0502020204030204" pitchFamily="34" charset="0"/>
            </a:endParaRPr>
          </a:p>
        </p:txBody>
      </p:sp>
      <p:cxnSp>
        <p:nvCxnSpPr>
          <p:cNvPr id="8" name="직선 화살표 연결선 7"/>
          <p:cNvCxnSpPr/>
          <p:nvPr/>
        </p:nvCxnSpPr>
        <p:spPr bwMode="auto">
          <a:xfrm flipH="1">
            <a:off x="3505200" y="2286000"/>
            <a:ext cx="2057400" cy="5387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 name="TextBox 8"/>
          <p:cNvSpPr txBox="1"/>
          <p:nvPr/>
        </p:nvSpPr>
        <p:spPr>
          <a:xfrm>
            <a:off x="5911913" y="2532349"/>
            <a:ext cx="3200400" cy="584775"/>
          </a:xfrm>
          <a:prstGeom prst="rect">
            <a:avLst/>
          </a:prstGeom>
          <a:noFill/>
        </p:spPr>
        <p:txBody>
          <a:bodyPr wrap="square" rtlCol="0">
            <a:spAutoFit/>
          </a:bodyPr>
          <a:lstStyle/>
          <a:p>
            <a:r>
              <a:rPr lang="en-US" altLang="ko-KR" b="0" i="0" dirty="0" smtClean="0">
                <a:solidFill>
                  <a:srgbClr val="FF0000"/>
                </a:solidFill>
                <a:latin typeface="Calibri" panose="020F0502020204030204" pitchFamily="34" charset="0"/>
                <a:cs typeface="Calibri" panose="020F0502020204030204" pitchFamily="34" charset="0"/>
              </a:rPr>
              <a:t>Crossing Atlantic</a:t>
            </a:r>
            <a:endParaRPr lang="ko-KR" altLang="en-US" b="0" i="0" dirty="0">
              <a:solidFill>
                <a:srgbClr val="FF0000"/>
              </a:solidFill>
              <a:latin typeface="Calibri" panose="020F0502020204030204" pitchFamily="34" charset="0"/>
              <a:cs typeface="Calibri" panose="020F0502020204030204" pitchFamily="34" charset="0"/>
            </a:endParaRPr>
          </a:p>
        </p:txBody>
      </p:sp>
      <p:cxnSp>
        <p:nvCxnSpPr>
          <p:cNvPr id="10" name="직선 화살표 연결선 9"/>
          <p:cNvCxnSpPr/>
          <p:nvPr/>
        </p:nvCxnSpPr>
        <p:spPr bwMode="auto">
          <a:xfrm flipH="1">
            <a:off x="5638800" y="3048000"/>
            <a:ext cx="533400" cy="140307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4" name="직선 연결선 13"/>
          <p:cNvCxnSpPr/>
          <p:nvPr/>
        </p:nvCxnSpPr>
        <p:spPr bwMode="auto">
          <a:xfrm>
            <a:off x="457200" y="2824736"/>
            <a:ext cx="29718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직선 연결선 15"/>
          <p:cNvCxnSpPr/>
          <p:nvPr/>
        </p:nvCxnSpPr>
        <p:spPr bwMode="auto">
          <a:xfrm>
            <a:off x="457200" y="4572000"/>
            <a:ext cx="5105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 name="TextBox 17"/>
          <p:cNvSpPr txBox="1"/>
          <p:nvPr/>
        </p:nvSpPr>
        <p:spPr>
          <a:xfrm>
            <a:off x="5410200" y="4451077"/>
            <a:ext cx="3200400" cy="584775"/>
          </a:xfrm>
          <a:prstGeom prst="rect">
            <a:avLst/>
          </a:prstGeom>
          <a:noFill/>
        </p:spPr>
        <p:txBody>
          <a:bodyPr wrap="square" rtlCol="0">
            <a:spAutoFit/>
          </a:bodyPr>
          <a:lstStyle/>
          <a:p>
            <a:r>
              <a:rPr lang="en-US" altLang="ko-KR" b="0" i="0" dirty="0" smtClean="0">
                <a:solidFill>
                  <a:srgbClr val="0000CC"/>
                </a:solidFill>
                <a:latin typeface="Calibri" panose="020F0502020204030204" pitchFamily="34" charset="0"/>
                <a:cs typeface="Calibri" panose="020F0502020204030204" pitchFamily="34" charset="0"/>
              </a:rPr>
              <a:t>France</a:t>
            </a:r>
            <a:endParaRPr lang="ko-KR" altLang="en-US" b="0" i="0" dirty="0">
              <a:solidFill>
                <a:srgbClr val="0000CC"/>
              </a:solidFill>
              <a:latin typeface="Calibri" panose="020F0502020204030204" pitchFamily="34" charset="0"/>
              <a:cs typeface="Calibri" panose="020F0502020204030204" pitchFamily="34" charset="0"/>
            </a:endParaRPr>
          </a:p>
        </p:txBody>
      </p:sp>
      <p:sp>
        <p:nvSpPr>
          <p:cNvPr id="19" name="TextBox 18"/>
          <p:cNvSpPr txBox="1"/>
          <p:nvPr/>
        </p:nvSpPr>
        <p:spPr>
          <a:xfrm>
            <a:off x="5314384" y="4966728"/>
            <a:ext cx="3200400" cy="584775"/>
          </a:xfrm>
          <a:prstGeom prst="rect">
            <a:avLst/>
          </a:prstGeom>
          <a:noFill/>
        </p:spPr>
        <p:txBody>
          <a:bodyPr wrap="square" rtlCol="0">
            <a:spAutoFit/>
          </a:bodyPr>
          <a:lstStyle/>
          <a:p>
            <a:r>
              <a:rPr lang="en-US" altLang="ko-KR" b="0" i="0" dirty="0" smtClean="0">
                <a:solidFill>
                  <a:srgbClr val="0000CC"/>
                </a:solidFill>
                <a:latin typeface="Calibri" panose="020F0502020204030204" pitchFamily="34" charset="0"/>
                <a:cs typeface="Calibri" panose="020F0502020204030204" pitchFamily="34" charset="0"/>
              </a:rPr>
              <a:t>Italy</a:t>
            </a:r>
            <a:endParaRPr lang="ko-KR" altLang="en-US" b="0" i="0" dirty="0">
              <a:solidFill>
                <a:srgbClr val="0000CC"/>
              </a:solidFill>
              <a:latin typeface="Calibri" panose="020F0502020204030204" pitchFamily="34" charset="0"/>
              <a:cs typeface="Calibri" panose="020F0502020204030204" pitchFamily="34" charset="0"/>
            </a:endParaRPr>
          </a:p>
        </p:txBody>
      </p:sp>
      <p:sp>
        <p:nvSpPr>
          <p:cNvPr id="20" name="TextBox 19"/>
          <p:cNvSpPr txBox="1"/>
          <p:nvPr/>
        </p:nvSpPr>
        <p:spPr>
          <a:xfrm>
            <a:off x="4344155" y="5787293"/>
            <a:ext cx="3200400" cy="584775"/>
          </a:xfrm>
          <a:prstGeom prst="rect">
            <a:avLst/>
          </a:prstGeom>
          <a:noFill/>
        </p:spPr>
        <p:txBody>
          <a:bodyPr wrap="square" rtlCol="0">
            <a:spAutoFit/>
          </a:bodyPr>
          <a:lstStyle/>
          <a:p>
            <a:r>
              <a:rPr lang="en-US" altLang="ko-KR" b="0" i="0" dirty="0" smtClean="0">
                <a:solidFill>
                  <a:srgbClr val="0000CC"/>
                </a:solidFill>
                <a:latin typeface="Calibri" panose="020F0502020204030204" pitchFamily="34" charset="0"/>
                <a:cs typeface="Calibri" panose="020F0502020204030204" pitchFamily="34" charset="0"/>
              </a:rPr>
              <a:t>University of Pisa</a:t>
            </a:r>
            <a:endParaRPr lang="ko-KR" altLang="en-US" b="0" i="0" dirty="0">
              <a:solidFill>
                <a:srgbClr val="0000CC"/>
              </a:solidFill>
              <a:latin typeface="Calibri" panose="020F0502020204030204" pitchFamily="34" charset="0"/>
              <a:cs typeface="Calibri" panose="020F0502020204030204" pitchFamily="34" charset="0"/>
            </a:endParaRPr>
          </a:p>
        </p:txBody>
      </p:sp>
      <p:sp>
        <p:nvSpPr>
          <p:cNvPr id="21" name="TextBox 20"/>
          <p:cNvSpPr txBox="1"/>
          <p:nvPr/>
        </p:nvSpPr>
        <p:spPr>
          <a:xfrm>
            <a:off x="5116717" y="5394272"/>
            <a:ext cx="3200400" cy="584775"/>
          </a:xfrm>
          <a:prstGeom prst="rect">
            <a:avLst/>
          </a:prstGeom>
          <a:noFill/>
        </p:spPr>
        <p:txBody>
          <a:bodyPr wrap="square" rtlCol="0">
            <a:spAutoFit/>
          </a:bodyPr>
          <a:lstStyle/>
          <a:p>
            <a:r>
              <a:rPr lang="en-US" altLang="ko-KR" b="0" i="0" dirty="0" smtClean="0">
                <a:solidFill>
                  <a:srgbClr val="0000CC"/>
                </a:solidFill>
                <a:latin typeface="Calibri" panose="020F0502020204030204" pitchFamily="34" charset="0"/>
                <a:cs typeface="Calibri" panose="020F0502020204030204" pitchFamily="34" charset="0"/>
              </a:rPr>
              <a:t>Pisa</a:t>
            </a:r>
            <a:endParaRPr lang="ko-KR" altLang="en-US" b="0" i="0" dirty="0">
              <a:solidFill>
                <a:srgbClr val="0000CC"/>
              </a:solidFill>
              <a:latin typeface="Calibri" panose="020F0502020204030204" pitchFamily="34" charset="0"/>
              <a:cs typeface="Calibri" panose="020F0502020204030204" pitchFamily="34" charset="0"/>
            </a:endParaRPr>
          </a:p>
        </p:txBody>
      </p:sp>
      <p:sp>
        <p:nvSpPr>
          <p:cNvPr id="22" name="TextBox 21"/>
          <p:cNvSpPr txBox="1"/>
          <p:nvPr/>
        </p:nvSpPr>
        <p:spPr>
          <a:xfrm>
            <a:off x="3962400" y="1172267"/>
            <a:ext cx="3200400" cy="584775"/>
          </a:xfrm>
          <a:prstGeom prst="rect">
            <a:avLst/>
          </a:prstGeom>
          <a:noFill/>
        </p:spPr>
        <p:txBody>
          <a:bodyPr wrap="square" rtlCol="0">
            <a:spAutoFit/>
          </a:bodyPr>
          <a:lstStyle/>
          <a:p>
            <a:r>
              <a:rPr lang="en-US" altLang="ko-KR" b="0" i="0" dirty="0" smtClean="0">
                <a:solidFill>
                  <a:srgbClr val="0000CC"/>
                </a:solidFill>
                <a:latin typeface="Calibri" panose="020F0502020204030204" pitchFamily="34" charset="0"/>
                <a:cs typeface="Calibri" panose="020F0502020204030204" pitchFamily="34" charset="0"/>
              </a:rPr>
              <a:t>My desktop</a:t>
            </a:r>
            <a:endParaRPr lang="ko-KR" altLang="en-US" b="0" i="0" dirty="0">
              <a:solidFill>
                <a:srgbClr val="0000CC"/>
              </a:solidFill>
              <a:latin typeface="Calibri" panose="020F0502020204030204" pitchFamily="34" charset="0"/>
              <a:cs typeface="Calibri" panose="020F0502020204030204" pitchFamily="34" charset="0"/>
            </a:endParaRPr>
          </a:p>
        </p:txBody>
      </p:sp>
      <p:sp>
        <p:nvSpPr>
          <p:cNvPr id="23" name="TextBox 22"/>
          <p:cNvSpPr txBox="1"/>
          <p:nvPr/>
        </p:nvSpPr>
        <p:spPr>
          <a:xfrm>
            <a:off x="3503691" y="1751985"/>
            <a:ext cx="3200400" cy="584775"/>
          </a:xfrm>
          <a:prstGeom prst="rect">
            <a:avLst/>
          </a:prstGeom>
          <a:noFill/>
        </p:spPr>
        <p:txBody>
          <a:bodyPr wrap="square" rtlCol="0">
            <a:spAutoFit/>
          </a:bodyPr>
          <a:lstStyle/>
          <a:p>
            <a:r>
              <a:rPr lang="en-US" altLang="ko-KR" b="0" i="0" dirty="0" smtClean="0">
                <a:solidFill>
                  <a:srgbClr val="0000CC"/>
                </a:solidFill>
                <a:latin typeface="Calibri" panose="020F0502020204030204" pitchFamily="34" charset="0"/>
                <a:cs typeface="Calibri" panose="020F0502020204030204" pitchFamily="34" charset="0"/>
              </a:rPr>
              <a:t>Korea</a:t>
            </a:r>
            <a:endParaRPr lang="ko-KR" altLang="en-US" b="0" i="0" dirty="0">
              <a:solidFill>
                <a:srgbClr val="0000CC"/>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9220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28097D94-DAE8-4C89-8048-988B671308B5}"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56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544834"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9.1.1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Nodes and Links</a:t>
            </a:r>
          </a:p>
        </p:txBody>
      </p:sp>
      <p:sp>
        <p:nvSpPr>
          <p:cNvPr id="25610" name="Rectangle 10"/>
          <p:cNvSpPr>
            <a:spLocks noChangeArrowheads="1"/>
          </p:cNvSpPr>
          <p:nvPr/>
        </p:nvSpPr>
        <p:spPr bwMode="auto">
          <a:xfrm>
            <a:off x="381000" y="1293813"/>
            <a:ext cx="7924800" cy="3970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Communication at the data-link layer is node-to-node. A data unit from one point in the Internet needs to pass through many networks (LANs and WANs) to reach another point. Theses LANs and WANs are connected by routers. It is customary to refer to the two end hosts and the routers as nodes and the networks in between as links. Figure 9.2 is a simple representation of links and nodes when the path of the data unit is only six nodes.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F6AFC41E-E739-43D4-AB5B-CDA2F943DF6C}"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76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9.2:  </a:t>
            </a:r>
            <a:r>
              <a:rPr lang="en-US" altLang="ko-KR" sz="2000">
                <a:latin typeface="Times-BoldItalic"/>
                <a:ea typeface="굴림" panose="020B0600000101010101" pitchFamily="50" charset="-127"/>
              </a:rPr>
              <a:t>Nodes and Links</a:t>
            </a:r>
          </a:p>
        </p:txBody>
      </p:sp>
      <p:pic>
        <p:nvPicPr>
          <p:cNvPr id="276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13" y="1958975"/>
            <a:ext cx="8308975"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5A2CB99B-3315-47A1-A772-43595B6C495A}" type="slidenum">
              <a:rPr lang="en-US" altLang="ko-KR" sz="1200" i="0">
                <a:latin typeface="Arial" panose="020B0604020202020204" pitchFamily="34" charset="0"/>
              </a:rPr>
              <a:pPr eaLnBrk="1" hangingPunct="1"/>
              <a:t>9</a:t>
            </a:fld>
            <a:endParaRPr lang="en-US" altLang="ko-KR" sz="1200" i="0">
              <a:latin typeface="Arial" panose="020B0604020202020204" pitchFamily="34" charset="0"/>
            </a:endParaRPr>
          </a:p>
        </p:txBody>
      </p:sp>
      <p:sp>
        <p:nvSpPr>
          <p:cNvPr id="296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6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903359"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9.1.2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Services</a:t>
            </a:r>
          </a:p>
        </p:txBody>
      </p:sp>
      <p:sp>
        <p:nvSpPr>
          <p:cNvPr id="29706" name="Rectangle 10"/>
          <p:cNvSpPr>
            <a:spLocks noChangeArrowheads="1"/>
          </p:cNvSpPr>
          <p:nvPr/>
        </p:nvSpPr>
        <p:spPr bwMode="auto">
          <a:xfrm>
            <a:off x="381000" y="1293813"/>
            <a:ext cx="7924800" cy="2246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data-link layer is located between the physical and the network layers. The data-link layer provides services to the network layer; it receives services from the physical layer. Let us discuss services provided by the data-link layer.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A6DF3D8F-3978-4A2D-A0CF-E91A7FD12F93}" type="slidenum">
              <a:rPr lang="en-US" altLang="ko-KR" sz="1200" i="0">
                <a:latin typeface="Arial" panose="020B0604020202020204" pitchFamily="34" charset="0"/>
              </a:rPr>
              <a:pPr eaLnBrk="1" hangingPunct="1"/>
              <a:t>10</a:t>
            </a:fld>
            <a:endParaRPr lang="en-US" altLang="ko-KR" sz="1200" i="0">
              <a:latin typeface="Arial" panose="020B0604020202020204" pitchFamily="34" charset="0"/>
            </a:endParaRPr>
          </a:p>
        </p:txBody>
      </p:sp>
      <p:sp>
        <p:nvSpPr>
          <p:cNvPr id="317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9.3:  </a:t>
            </a:r>
            <a:r>
              <a:rPr lang="en-US" altLang="ko-KR" sz="2000">
                <a:latin typeface="Times-BoldItalic"/>
                <a:ea typeface="굴림" panose="020B0600000101010101" pitchFamily="50" charset="-127"/>
              </a:rPr>
              <a:t>A communication with only three nodes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603625"/>
            <a:ext cx="70977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684338"/>
            <a:ext cx="6184900" cy="105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325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ipe(down)">
                                      <p:cBhvr>
                                        <p:cTn id="12" dur="580">
                                          <p:stCondLst>
                                            <p:cond delay="0"/>
                                          </p:stCondLst>
                                        </p:cTn>
                                        <p:tgtEl>
                                          <p:spTgt spid="1027"/>
                                        </p:tgtEl>
                                      </p:cBhvr>
                                    </p:animEffect>
                                    <p:anim calcmode="lin" valueType="num">
                                      <p:cBhvr>
                                        <p:cTn id="13"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8" dur="26">
                                          <p:stCondLst>
                                            <p:cond delay="650"/>
                                          </p:stCondLst>
                                        </p:cTn>
                                        <p:tgtEl>
                                          <p:spTgt spid="1027"/>
                                        </p:tgtEl>
                                      </p:cBhvr>
                                      <p:to x="100000" y="60000"/>
                                    </p:animScale>
                                    <p:animScale>
                                      <p:cBhvr>
                                        <p:cTn id="19" dur="166" decel="50000">
                                          <p:stCondLst>
                                            <p:cond delay="676"/>
                                          </p:stCondLst>
                                        </p:cTn>
                                        <p:tgtEl>
                                          <p:spTgt spid="1027"/>
                                        </p:tgtEl>
                                      </p:cBhvr>
                                      <p:to x="100000" y="100000"/>
                                    </p:animScale>
                                    <p:animScale>
                                      <p:cBhvr>
                                        <p:cTn id="20" dur="26">
                                          <p:stCondLst>
                                            <p:cond delay="1312"/>
                                          </p:stCondLst>
                                        </p:cTn>
                                        <p:tgtEl>
                                          <p:spTgt spid="1027"/>
                                        </p:tgtEl>
                                      </p:cBhvr>
                                      <p:to x="100000" y="80000"/>
                                    </p:animScale>
                                    <p:animScale>
                                      <p:cBhvr>
                                        <p:cTn id="21" dur="166" decel="50000">
                                          <p:stCondLst>
                                            <p:cond delay="1338"/>
                                          </p:stCondLst>
                                        </p:cTn>
                                        <p:tgtEl>
                                          <p:spTgt spid="1027"/>
                                        </p:tgtEl>
                                      </p:cBhvr>
                                      <p:to x="100000" y="100000"/>
                                    </p:animScale>
                                    <p:animScale>
                                      <p:cBhvr>
                                        <p:cTn id="22" dur="26">
                                          <p:stCondLst>
                                            <p:cond delay="1642"/>
                                          </p:stCondLst>
                                        </p:cTn>
                                        <p:tgtEl>
                                          <p:spTgt spid="1027"/>
                                        </p:tgtEl>
                                      </p:cBhvr>
                                      <p:to x="100000" y="90000"/>
                                    </p:animScale>
                                    <p:animScale>
                                      <p:cBhvr>
                                        <p:cTn id="23" dur="166" decel="50000">
                                          <p:stCondLst>
                                            <p:cond delay="1668"/>
                                          </p:stCondLst>
                                        </p:cTn>
                                        <p:tgtEl>
                                          <p:spTgt spid="1027"/>
                                        </p:tgtEl>
                                      </p:cBhvr>
                                      <p:to x="100000" y="100000"/>
                                    </p:animScale>
                                    <p:animScale>
                                      <p:cBhvr>
                                        <p:cTn id="24" dur="26">
                                          <p:stCondLst>
                                            <p:cond delay="1808"/>
                                          </p:stCondLst>
                                        </p:cTn>
                                        <p:tgtEl>
                                          <p:spTgt spid="1027"/>
                                        </p:tgtEl>
                                      </p:cBhvr>
                                      <p:to x="100000" y="95000"/>
                                    </p:animScale>
                                    <p:animScale>
                                      <p:cBhvr>
                                        <p:cTn id="25" dur="166" decel="50000">
                                          <p:stCondLst>
                                            <p:cond delay="1834"/>
                                          </p:stCondLst>
                                        </p:cTn>
                                        <p:tgtEl>
                                          <p:spTgt spid="10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Major functions of datalink layer</a:t>
            </a:r>
            <a:endParaRPr lang="ko-KR" altLang="en-US" dirty="0"/>
          </a:p>
        </p:txBody>
      </p:sp>
      <p:sp>
        <p:nvSpPr>
          <p:cNvPr id="4" name="내용 개체 틀 3"/>
          <p:cNvSpPr>
            <a:spLocks noGrp="1"/>
          </p:cNvSpPr>
          <p:nvPr>
            <p:ph idx="1"/>
          </p:nvPr>
        </p:nvSpPr>
        <p:spPr/>
        <p:txBody>
          <a:bodyPr/>
          <a:lstStyle/>
          <a:p>
            <a:r>
              <a:rPr lang="en-US" altLang="ko-KR" dirty="0" smtClean="0"/>
              <a:t>Framing</a:t>
            </a:r>
          </a:p>
          <a:p>
            <a:r>
              <a:rPr lang="en-US" altLang="ko-KR" dirty="0" smtClean="0"/>
              <a:t>Flow control</a:t>
            </a:r>
          </a:p>
          <a:p>
            <a:r>
              <a:rPr lang="en-US" altLang="ko-KR" dirty="0" smtClean="0"/>
              <a:t>Error control</a:t>
            </a:r>
          </a:p>
        </p:txBody>
      </p:sp>
      <p:sp>
        <p:nvSpPr>
          <p:cNvPr id="2" name="슬라이드 번호 개체 틀 1"/>
          <p:cNvSpPr>
            <a:spLocks noGrp="1"/>
          </p:cNvSpPr>
          <p:nvPr>
            <p:ph type="sldNum" sz="quarter" idx="10"/>
          </p:nvPr>
        </p:nvSpPr>
        <p:spPr/>
        <p:txBody>
          <a:bodyPr/>
          <a:lstStyle/>
          <a:p>
            <a:r>
              <a:rPr lang="en-US" altLang="ko-KR" smtClean="0"/>
              <a:t>9.</a:t>
            </a:r>
            <a:fld id="{96147488-B6EC-4EBE-91CE-57BB99E3D9BC}" type="slidenum">
              <a:rPr lang="en-US" altLang="ko-KR" smtClean="0"/>
              <a:pPr/>
              <a:t>11</a:t>
            </a:fld>
            <a:endParaRPr lang="en-US" altLang="ko-KR"/>
          </a:p>
        </p:txBody>
      </p:sp>
    </p:spTree>
    <p:extLst>
      <p:ext uri="{BB962C8B-B14F-4D97-AF65-F5344CB8AC3E}">
        <p14:creationId xmlns:p14="http://schemas.microsoft.com/office/powerpoint/2010/main" val="1135572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38938722-4290-4394-AAFA-ABB61F6574C8}" type="slidenum">
              <a:rPr lang="en-US" altLang="ko-KR" sz="1200" i="0">
                <a:latin typeface="Arial" panose="020B0604020202020204" pitchFamily="34" charset="0"/>
              </a:rPr>
              <a:pPr eaLnBrk="1" hangingPunct="1"/>
              <a:t>12</a:t>
            </a:fld>
            <a:endParaRPr lang="en-US" altLang="ko-KR" sz="1200" i="0">
              <a:latin typeface="Arial" panose="020B0604020202020204" pitchFamily="34" charset="0"/>
            </a:endParaRPr>
          </a:p>
        </p:txBody>
      </p:sp>
      <p:sp>
        <p:nvSpPr>
          <p:cNvPr id="337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8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9372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9.1.3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Two Categories of Links</a:t>
            </a:r>
          </a:p>
        </p:txBody>
      </p:sp>
      <p:sp>
        <p:nvSpPr>
          <p:cNvPr id="33802"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Although two nodes are physically connected by a transmission medium such as cable or air, we need to remember that the data-link layer controls how the medium is used. We can have a data-link layer that uses the whole capacity of the medium; we can also have a data-link layer that uses only part of the capacity of the link. In other words, we can have a point-to-point link or a broadcast link.</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6F1BD56E-6342-4EEF-A6D5-10DA4B374294}" type="slidenum">
              <a:rPr lang="en-US" altLang="ko-KR" sz="1200" i="0">
                <a:latin typeface="Arial" panose="020B0604020202020204" pitchFamily="34" charset="0"/>
              </a:rPr>
              <a:pPr eaLnBrk="1" hangingPunct="1"/>
              <a:t>13</a:t>
            </a:fld>
            <a:endParaRPr lang="en-US" altLang="ko-KR" sz="1200" i="0">
              <a:latin typeface="Arial" panose="020B0604020202020204" pitchFamily="34" charset="0"/>
            </a:endParaRPr>
          </a:p>
        </p:txBody>
      </p:sp>
      <p:sp>
        <p:nvSpPr>
          <p:cNvPr id="3584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130170"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9.1.4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Two Sublayers</a:t>
            </a:r>
          </a:p>
        </p:txBody>
      </p:sp>
      <p:sp>
        <p:nvSpPr>
          <p:cNvPr id="35850"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To better understand the functionality of and the services provided by the link layer, we can divide the data-link layer into two sublayers: data link control (DLC) and media access control (MAC). This is not unusual because, as we will see in later chapters, LAN protocols actually use the same strategy.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6EFE8166-E189-4ADD-97F4-733F626ADC02}" type="slidenum">
              <a:rPr lang="en-US" altLang="ko-KR" sz="1200" i="0">
                <a:latin typeface="Arial" panose="020B0604020202020204" pitchFamily="34" charset="0"/>
              </a:rPr>
              <a:pPr eaLnBrk="1" hangingPunct="1"/>
              <a:t>14</a:t>
            </a:fld>
            <a:endParaRPr lang="en-US" altLang="ko-KR" sz="1200" i="0">
              <a:latin typeface="Arial" panose="020B0604020202020204" pitchFamily="34" charset="0"/>
            </a:endParaRPr>
          </a:p>
        </p:txBody>
      </p:sp>
      <p:sp>
        <p:nvSpPr>
          <p:cNvPr id="378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9.3:  </a:t>
            </a:r>
            <a:r>
              <a:rPr lang="en-US" altLang="ko-KR" sz="2000">
                <a:latin typeface="Times-BoldItalic"/>
                <a:ea typeface="굴림" panose="020B0600000101010101" pitchFamily="50" charset="-127"/>
              </a:rPr>
              <a:t>Dividing the data-link layer into two sublayers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984250"/>
            <a:ext cx="4741863"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733800"/>
            <a:ext cx="4741863"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p:cTn id="15" dur="1000" fill="hold"/>
                                        <p:tgtEl>
                                          <p:spTgt spid="1027"/>
                                        </p:tgtEl>
                                        <p:attrNameLst>
                                          <p:attrName>ppt_w</p:attrName>
                                        </p:attrNameLst>
                                      </p:cBhvr>
                                      <p:tavLst>
                                        <p:tav tm="0">
                                          <p:val>
                                            <p:fltVal val="0"/>
                                          </p:val>
                                        </p:tav>
                                        <p:tav tm="100000">
                                          <p:val>
                                            <p:strVal val="#ppt_w"/>
                                          </p:val>
                                        </p:tav>
                                      </p:tavLst>
                                    </p:anim>
                                    <p:anim calcmode="lin" valueType="num">
                                      <p:cBhvr>
                                        <p:cTn id="16" dur="1000" fill="hold"/>
                                        <p:tgtEl>
                                          <p:spTgt spid="1027"/>
                                        </p:tgtEl>
                                        <p:attrNameLst>
                                          <p:attrName>ppt_h</p:attrName>
                                        </p:attrNameLst>
                                      </p:cBhvr>
                                      <p:tavLst>
                                        <p:tav tm="0">
                                          <p:val>
                                            <p:fltVal val="0"/>
                                          </p:val>
                                        </p:tav>
                                        <p:tav tm="100000">
                                          <p:val>
                                            <p:strVal val="#ppt_h"/>
                                          </p:val>
                                        </p:tav>
                                      </p:tavLst>
                                    </p:anim>
                                    <p:anim calcmode="lin" valueType="num">
                                      <p:cBhvr>
                                        <p:cTn id="17" dur="1000" fill="hold"/>
                                        <p:tgtEl>
                                          <p:spTgt spid="1027"/>
                                        </p:tgtEl>
                                        <p:attrNameLst>
                                          <p:attrName>style.rotation</p:attrName>
                                        </p:attrNameLst>
                                      </p:cBhvr>
                                      <p:tavLst>
                                        <p:tav tm="0">
                                          <p:val>
                                            <p:fltVal val="90"/>
                                          </p:val>
                                        </p:tav>
                                        <p:tav tm="100000">
                                          <p:val>
                                            <p:fltVal val="0"/>
                                          </p:val>
                                        </p:tav>
                                      </p:tavLst>
                                    </p:anim>
                                    <p:animEffect transition="in" filter="fade">
                                      <p:cBhvr>
                                        <p:cTn id="18"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BB9DAA0A-3463-4EBD-85E2-A3B7D46809AB}" type="slidenum">
              <a:rPr lang="en-US" altLang="ko-KR" sz="1200" i="0">
                <a:latin typeface="Arial" panose="020B0604020202020204" pitchFamily="34" charset="0"/>
              </a:rPr>
              <a:pPr eaLnBrk="1" hangingPunct="1"/>
              <a:t>15</a:t>
            </a:fld>
            <a:endParaRPr lang="en-US" altLang="ko-KR" sz="1200" i="0">
              <a:latin typeface="Arial" panose="020B0604020202020204" pitchFamily="34" charset="0"/>
            </a:endParaRPr>
          </a:p>
        </p:txBody>
      </p:sp>
      <p:sp>
        <p:nvSpPr>
          <p:cNvPr id="917506"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7507" name="Text Box 3"/>
          <p:cNvSpPr txBox="1">
            <a:spLocks noChangeArrowheads="1"/>
          </p:cNvSpPr>
          <p:nvPr/>
        </p:nvSpPr>
        <p:spPr bwMode="auto">
          <a:xfrm>
            <a:off x="228600" y="406400"/>
            <a:ext cx="6294287" cy="584775"/>
          </a:xfrm>
          <a:prstGeom prst="rect">
            <a:avLst/>
          </a:prstGeom>
          <a:noFill/>
          <a:ln w="9525">
            <a:noFill/>
            <a:miter lim="800000"/>
            <a:headEnd/>
            <a:tailEnd/>
          </a:ln>
          <a:effectLst/>
        </p:spPr>
        <p:txBody>
          <a:bodyPr wrap="none">
            <a:spAutoFit/>
          </a:bodyPr>
          <a:lstStyle/>
          <a:p>
            <a:pPr marL="0" lvl="2" eaLnBrk="0" hangingPunct="0">
              <a:defRPr/>
            </a:pPr>
            <a:r>
              <a:rPr lang="en-US" i="0" dirty="0" smtClean="0">
                <a:effectLst>
                  <a:outerShdw blurRad="38100" dist="38100" dir="2700000" algn="tl">
                    <a:srgbClr val="C0C0C0"/>
                  </a:outerShdw>
                </a:effectLst>
                <a:latin typeface="Times New Roman" pitchFamily="18" charset="0"/>
                <a:cs typeface="Times New Roman" pitchFamily="18" charset="0"/>
              </a:rPr>
              <a:t>9-2  </a:t>
            </a:r>
            <a:r>
              <a:rPr lang="en-US" i="0" dirty="0">
                <a:effectLst>
                  <a:outerShdw blurRad="38100" dist="38100" dir="2700000" algn="tl">
                    <a:srgbClr val="C0C0C0"/>
                  </a:outerShdw>
                </a:effectLst>
                <a:latin typeface="Times New Roman" pitchFamily="18" charset="0"/>
                <a:cs typeface="Times New Roman" pitchFamily="18" charset="0"/>
              </a:rPr>
              <a:t>LINK-LAYER ADDRESSING</a:t>
            </a:r>
          </a:p>
        </p:txBody>
      </p:sp>
      <p:sp>
        <p:nvSpPr>
          <p:cNvPr id="39940"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39941" name="Rectangle 7"/>
          <p:cNvSpPr>
            <a:spLocks noChangeArrowheads="1"/>
          </p:cNvSpPr>
          <p:nvPr/>
        </p:nvSpPr>
        <p:spPr bwMode="auto">
          <a:xfrm>
            <a:off x="381000" y="1765300"/>
            <a:ext cx="81534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In Chapter 18, we will discuss IP addresses as the identifiers at the network layer. However, in a internetwork such as the Internet we cannot make a datagram reach its destination using only IP addresses. The source and destination IP addresses define the two ends but cannot define which links the packet  should pass through.</a:t>
            </a:r>
            <a:endParaRPr lang="en-US" altLang="ko-KR">
              <a:ea typeface="굴림" panose="020B0600000101010101" pitchFamily="50" charset="-127"/>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013FF92D-4E95-4A45-9F00-AA6EF3490198}" type="slidenum">
              <a:rPr lang="en-US" altLang="ko-KR" sz="1200" i="0">
                <a:latin typeface="Arial" panose="020B0604020202020204" pitchFamily="34" charset="0"/>
              </a:rPr>
              <a:pPr eaLnBrk="1" hangingPunct="1"/>
              <a:t>16</a:t>
            </a:fld>
            <a:endParaRPr lang="en-US" altLang="ko-KR" sz="1200" i="0">
              <a:latin typeface="Arial" panose="020B0604020202020204" pitchFamily="34" charset="0"/>
            </a:endParaRPr>
          </a:p>
        </p:txBody>
      </p:sp>
      <p:sp>
        <p:nvSpPr>
          <p:cNvPr id="41986" name="Rectangle 14"/>
          <p:cNvSpPr>
            <a:spLocks noChangeArrowheads="1"/>
          </p:cNvSpPr>
          <p:nvPr/>
        </p:nvSpPr>
        <p:spPr bwMode="auto">
          <a:xfrm>
            <a:off x="152400" y="133350"/>
            <a:ext cx="88392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9.5:  </a:t>
            </a:r>
            <a:r>
              <a:rPr lang="en-US" altLang="ko-KR" sz="2000">
                <a:latin typeface="Times-BoldItalic"/>
                <a:ea typeface="굴림" panose="020B0600000101010101" pitchFamily="50" charset="-127"/>
              </a:rPr>
              <a:t>IP addresses and link-layer addresses in a small internet</a:t>
            </a:r>
          </a:p>
        </p:txBody>
      </p:sp>
      <p:pic>
        <p:nvPicPr>
          <p:cNvPr id="645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38200"/>
            <a:ext cx="7173913" cy="571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5975" y="5168900"/>
            <a:ext cx="2562225"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7175" y="2590800"/>
            <a:ext cx="690563"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9775" y="1676400"/>
            <a:ext cx="256222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5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45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45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dirty="0">
                <a:latin typeface="Arial" panose="020B0604020202020204" pitchFamily="34" charset="0"/>
              </a:rPr>
              <a:t>9.</a:t>
            </a:r>
            <a:fld id="{40B0E8E4-0311-4FCB-A258-C060B357E11C}" type="slidenum">
              <a:rPr lang="en-US" altLang="ko-KR" sz="1200" i="0">
                <a:latin typeface="Arial" panose="020B0604020202020204" pitchFamily="34" charset="0"/>
              </a:rPr>
              <a:pPr eaLnBrk="1" hangingPunct="1"/>
              <a:t>17</a:t>
            </a:fld>
            <a:endParaRPr lang="en-US" altLang="ko-KR" sz="1200" i="0" dirty="0">
              <a:latin typeface="Arial" panose="020B0604020202020204" pitchFamily="34" charset="0"/>
            </a:endParaRPr>
          </a:p>
        </p:txBody>
      </p:sp>
      <p:sp>
        <p:nvSpPr>
          <p:cNvPr id="4403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3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404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0642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9.2.1  Three Types of addresses</a:t>
            </a:r>
          </a:p>
        </p:txBody>
      </p:sp>
      <p:sp>
        <p:nvSpPr>
          <p:cNvPr id="44042" name="Rectangle 10"/>
          <p:cNvSpPr>
            <a:spLocks noChangeArrowheads="1"/>
          </p:cNvSpPr>
          <p:nvPr/>
        </p:nvSpPr>
        <p:spPr bwMode="auto">
          <a:xfrm>
            <a:off x="381000" y="1293813"/>
            <a:ext cx="7924800" cy="138499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Some link-layer protocols define three types of addresses: unicast, multicast, and broadcast</a:t>
            </a:r>
            <a:r>
              <a:rPr lang="en-US" altLang="ko-KR" sz="2800" dirty="0" smtClean="0">
                <a:latin typeface="Times New Roman" panose="02020603050405020304" pitchFamily="18" charset="0"/>
                <a:ea typeface="굴림" panose="020B0600000101010101" pitchFamily="50" charset="-127"/>
              </a:rPr>
              <a:t>. (managed by IEEE Standards Association)</a:t>
            </a:r>
            <a:endParaRPr lang="en-US" altLang="ko-KR" sz="2800" dirty="0">
              <a:latin typeface="Times New Roman" panose="02020603050405020304" pitchFamily="18" charset="0"/>
              <a:ea typeface="굴림" panose="020B0600000101010101" pitchFamily="50" charset="-127"/>
            </a:endParaRPr>
          </a:p>
        </p:txBody>
      </p:sp>
      <p:pic>
        <p:nvPicPr>
          <p:cNvPr id="2" name="그림 1"/>
          <p:cNvPicPr>
            <a:picLocks noChangeAspect="1"/>
          </p:cNvPicPr>
          <p:nvPr/>
        </p:nvPicPr>
        <p:blipFill>
          <a:blip r:embed="rId3"/>
          <a:stretch>
            <a:fillRect/>
          </a:stretch>
        </p:blipFill>
        <p:spPr>
          <a:xfrm>
            <a:off x="103925" y="2849013"/>
            <a:ext cx="5753100" cy="3676446"/>
          </a:xfrm>
          <a:prstGeom prst="rect">
            <a:avLst/>
          </a:prstGeom>
        </p:spPr>
      </p:pic>
      <p:pic>
        <p:nvPicPr>
          <p:cNvPr id="3" name="그림 2"/>
          <p:cNvPicPr>
            <a:picLocks noChangeAspect="1"/>
          </p:cNvPicPr>
          <p:nvPr/>
        </p:nvPicPr>
        <p:blipFill>
          <a:blip r:embed="rId4"/>
          <a:stretch>
            <a:fillRect/>
          </a:stretch>
        </p:blipFill>
        <p:spPr>
          <a:xfrm>
            <a:off x="6019800" y="2849013"/>
            <a:ext cx="2778405" cy="3624262"/>
          </a:xfrm>
          <a:prstGeom prst="rect">
            <a:avLst/>
          </a:prstGeom>
        </p:spPr>
      </p:pic>
      <p:sp>
        <p:nvSpPr>
          <p:cNvPr id="4" name="TextBox 3"/>
          <p:cNvSpPr txBox="1"/>
          <p:nvPr/>
        </p:nvSpPr>
        <p:spPr>
          <a:xfrm rot="2171120">
            <a:off x="6398282" y="4057100"/>
            <a:ext cx="2362200" cy="461665"/>
          </a:xfrm>
          <a:prstGeom prst="rect">
            <a:avLst/>
          </a:prstGeom>
          <a:noFill/>
        </p:spPr>
        <p:txBody>
          <a:bodyPr wrap="square" rtlCol="0">
            <a:spAutoFit/>
          </a:bodyPr>
          <a:lstStyle/>
          <a:p>
            <a:r>
              <a:rPr lang="en-US" altLang="ko-KR" sz="2400" b="0" i="0" dirty="0" smtClean="0">
                <a:solidFill>
                  <a:srgbClr val="0000CC"/>
                </a:solidFill>
                <a:latin typeface="Calibri" panose="020F0502020204030204" pitchFamily="34" charset="0"/>
                <a:cs typeface="Calibri" panose="020F0502020204030204" pitchFamily="34" charset="0"/>
              </a:rPr>
              <a:t>$3000 (per year)</a:t>
            </a:r>
            <a:endParaRPr lang="ko-KR" altLang="en-US" sz="2400" b="0" i="0" dirty="0">
              <a:solidFill>
                <a:srgbClr val="0000CC"/>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0"/>
          <p:cNvSpPr txBox="1">
            <a:spLocks noChangeArrowheads="1"/>
          </p:cNvSpPr>
          <p:nvPr/>
        </p:nvSpPr>
        <p:spPr bwMode="auto">
          <a:xfrm>
            <a:off x="76200" y="696913"/>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As we will see in Chapter 13, the unicast link-layer addresses in the most common LAN, Ethernet, are 48 bits (six bytes) that are presented as 12 hexadecimal digits separated by colons; for example, the following is a link-layer address of a computer. The second digit needs to be an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even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number.</a:t>
            </a:r>
          </a:p>
        </p:txBody>
      </p:sp>
      <p:grpSp>
        <p:nvGrpSpPr>
          <p:cNvPr id="46083" name="Group 23"/>
          <p:cNvGrpSpPr>
            <a:grpSpLocks/>
          </p:cNvGrpSpPr>
          <p:nvPr/>
        </p:nvGrpSpPr>
        <p:grpSpPr bwMode="auto">
          <a:xfrm>
            <a:off x="0" y="0"/>
            <a:ext cx="9144000" cy="609600"/>
            <a:chOff x="0" y="2448"/>
            <a:chExt cx="5760" cy="384"/>
          </a:xfrm>
        </p:grpSpPr>
        <p:sp>
          <p:nvSpPr>
            <p:cNvPr id="4608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9.1</a:t>
              </a:r>
              <a:endParaRPr lang="en-US" dirty="0">
                <a:solidFill>
                  <a:schemeClr val="bg1"/>
                </a:solidFill>
                <a:latin typeface="+mj-lt"/>
                <a:ea typeface="Adobe Gothic Std B" pitchFamily="34" charset="-128"/>
              </a:endParaRPr>
            </a:p>
          </p:txBody>
        </p:sp>
      </p:grpSp>
      <p:sp>
        <p:nvSpPr>
          <p:cNvPr id="46084" name="Rectangle 2"/>
          <p:cNvSpPr>
            <a:spLocks noChangeArrowheads="1"/>
          </p:cNvSpPr>
          <p:nvPr/>
        </p:nvSpPr>
        <p:spPr bwMode="auto">
          <a:xfrm>
            <a:off x="1981200" y="3911600"/>
            <a:ext cx="519725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4000" i="0" dirty="0" smtClean="0">
                <a:latin typeface="Arial Black" panose="020B0A04020102020204" pitchFamily="34" charset="0"/>
                <a:ea typeface="굴림" panose="020B0600000101010101" pitchFamily="50" charset="-127"/>
              </a:rPr>
              <a:t>A</a:t>
            </a:r>
            <a:r>
              <a:rPr lang="en-US" altLang="ko-KR" sz="4000" i="0" dirty="0" smtClean="0">
                <a:solidFill>
                  <a:srgbClr val="FF0000"/>
                </a:solidFill>
                <a:latin typeface="Arial Black" panose="020B0A04020102020204" pitchFamily="34" charset="0"/>
                <a:ea typeface="굴림" panose="020B0600000101010101" pitchFamily="50" charset="-127"/>
              </a:rPr>
              <a:t>2</a:t>
            </a:r>
            <a:r>
              <a:rPr lang="en-US" altLang="ko-KR" sz="4000" i="0" dirty="0" smtClean="0">
                <a:latin typeface="Arial Black" panose="020B0A04020102020204" pitchFamily="34" charset="0"/>
                <a:ea typeface="굴림" panose="020B0600000101010101" pitchFamily="50" charset="-127"/>
              </a:rPr>
              <a:t>:34:45:11:92:F1</a:t>
            </a:r>
            <a:endParaRPr lang="en-US" altLang="ko-KR" sz="4000" i="0" dirty="0">
              <a:latin typeface="Arial Black" panose="020B0A04020102020204" pitchFamily="34" charset="0"/>
              <a:ea typeface="굴림" panose="020B0600000101010101" pitchFamily="50" charset="-127"/>
            </a:endParaRPr>
          </a:p>
        </p:txBody>
      </p:sp>
      <p:sp>
        <p:nvSpPr>
          <p:cNvPr id="46088"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9.</a:t>
            </a:r>
            <a:fld id="{012B4057-4A1B-4078-8077-2AC2854A3DEB}" type="slidenum">
              <a:rPr lang="en-US" altLang="ko-KR" sz="1200" i="0">
                <a:latin typeface="Arial" panose="020B0604020202020204" pitchFamily="34" charset="0"/>
                <a:ea typeface="굴림" panose="020B0600000101010101" pitchFamily="50" charset="-127"/>
              </a:rPr>
              <a:pPr eaLnBrk="1" hangingPunct="1"/>
              <a:t>18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0"/>
          <p:cNvSpPr txBox="1">
            <a:spLocks noChangeArrowheads="1"/>
          </p:cNvSpPr>
          <p:nvPr/>
        </p:nvSpPr>
        <p:spPr bwMode="auto">
          <a:xfrm>
            <a:off x="76200" y="696913"/>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As we will see in Chapter 13, the multicast link-layer addresses in the most common LAN, Ethernet, are 48 bits (six bytes) that are presented as 12 hexadecimal digits separated by colons. The second digit, however, needs to be an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odd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number in hexadecimal. The following shows a</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multicast address:</a:t>
            </a:r>
          </a:p>
        </p:txBody>
      </p:sp>
      <p:grpSp>
        <p:nvGrpSpPr>
          <p:cNvPr id="48131" name="Group 23"/>
          <p:cNvGrpSpPr>
            <a:grpSpLocks/>
          </p:cNvGrpSpPr>
          <p:nvPr/>
        </p:nvGrpSpPr>
        <p:grpSpPr bwMode="auto">
          <a:xfrm>
            <a:off x="0" y="0"/>
            <a:ext cx="9144000" cy="609600"/>
            <a:chOff x="0" y="2448"/>
            <a:chExt cx="5760" cy="384"/>
          </a:xfrm>
        </p:grpSpPr>
        <p:sp>
          <p:nvSpPr>
            <p:cNvPr id="4813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9.2</a:t>
              </a:r>
              <a:endParaRPr lang="en-US" dirty="0">
                <a:solidFill>
                  <a:schemeClr val="bg1"/>
                </a:solidFill>
                <a:latin typeface="+mj-lt"/>
                <a:ea typeface="Adobe Gothic Std B" pitchFamily="34" charset="-128"/>
              </a:endParaRPr>
            </a:p>
          </p:txBody>
        </p:sp>
      </p:grpSp>
      <p:sp>
        <p:nvSpPr>
          <p:cNvPr id="48132" name="Rectangle 1"/>
          <p:cNvSpPr>
            <a:spLocks noChangeArrowheads="1"/>
          </p:cNvSpPr>
          <p:nvPr/>
        </p:nvSpPr>
        <p:spPr bwMode="auto">
          <a:xfrm>
            <a:off x="1600200" y="4106863"/>
            <a:ext cx="57054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4400" i="0" dirty="0" smtClean="0">
                <a:latin typeface="Arial Black" panose="020B0A04020102020204" pitchFamily="34" charset="0"/>
                <a:ea typeface="굴림" panose="020B0600000101010101" pitchFamily="50" charset="-127"/>
              </a:rPr>
              <a:t>A</a:t>
            </a:r>
            <a:r>
              <a:rPr lang="en-US" altLang="ko-KR" sz="4400" i="0" dirty="0" smtClean="0">
                <a:solidFill>
                  <a:srgbClr val="FF0000"/>
                </a:solidFill>
                <a:latin typeface="Arial Black" panose="020B0A04020102020204" pitchFamily="34" charset="0"/>
                <a:ea typeface="굴림" panose="020B0600000101010101" pitchFamily="50" charset="-127"/>
              </a:rPr>
              <a:t>7</a:t>
            </a:r>
            <a:r>
              <a:rPr lang="en-US" altLang="ko-KR" sz="4400" i="0" dirty="0" smtClean="0">
                <a:latin typeface="Arial Black" panose="020B0A04020102020204" pitchFamily="34" charset="0"/>
                <a:ea typeface="굴림" panose="020B0600000101010101" pitchFamily="50" charset="-127"/>
              </a:rPr>
              <a:t>:34:45:11:92:F1</a:t>
            </a:r>
            <a:endParaRPr lang="en-US" altLang="ko-KR" sz="4400" dirty="0">
              <a:latin typeface="Arial Black" panose="020B0A04020102020204" pitchFamily="34" charset="0"/>
              <a:ea typeface="굴림" panose="020B0600000101010101" pitchFamily="50" charset="-127"/>
            </a:endParaRPr>
          </a:p>
        </p:txBody>
      </p:sp>
      <p:sp>
        <p:nvSpPr>
          <p:cNvPr id="4813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9.</a:t>
            </a:r>
            <a:fld id="{C353B92E-6ABB-429A-958D-2C78285A1078}" type="slidenum">
              <a:rPr lang="en-US" altLang="ko-KR" sz="1200" i="0">
                <a:latin typeface="Arial" panose="020B0604020202020204" pitchFamily="34" charset="0"/>
                <a:ea typeface="굴림" panose="020B0600000101010101" pitchFamily="50" charset="-127"/>
              </a:rPr>
              <a:pPr eaLnBrk="1" hangingPunct="1"/>
              <a:t>19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As we will see in Chapter 13, the broadcast link-layer addresses in the most common LAN, Ethernet, are 48 bits, all 1s, that are presented as 12 hexadecimal digits separated by colons. The following shows a broadcast address:</a:t>
            </a:r>
          </a:p>
        </p:txBody>
      </p:sp>
      <p:grpSp>
        <p:nvGrpSpPr>
          <p:cNvPr id="50179" name="Group 23"/>
          <p:cNvGrpSpPr>
            <a:grpSpLocks/>
          </p:cNvGrpSpPr>
          <p:nvPr/>
        </p:nvGrpSpPr>
        <p:grpSpPr bwMode="auto">
          <a:xfrm>
            <a:off x="0" y="0"/>
            <a:ext cx="9144000" cy="609600"/>
            <a:chOff x="0" y="2448"/>
            <a:chExt cx="5760" cy="384"/>
          </a:xfrm>
        </p:grpSpPr>
        <p:sp>
          <p:nvSpPr>
            <p:cNvPr id="5018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9.3</a:t>
              </a:r>
              <a:endParaRPr lang="en-US" dirty="0">
                <a:solidFill>
                  <a:schemeClr val="bg1"/>
                </a:solidFill>
                <a:latin typeface="+mj-lt"/>
                <a:ea typeface="Adobe Gothic Std B" pitchFamily="34" charset="-128"/>
              </a:endParaRPr>
            </a:p>
          </p:txBody>
        </p:sp>
      </p:grpSp>
      <p:pic>
        <p:nvPicPr>
          <p:cNvPr id="501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3048000"/>
            <a:ext cx="55530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9.</a:t>
            </a:r>
            <a:fld id="{41039AE6-2C20-41C6-AF69-9AE338576B55}" type="slidenum">
              <a:rPr lang="en-US" altLang="ko-KR" sz="1200" i="0">
                <a:latin typeface="Arial" panose="020B0604020202020204" pitchFamily="34" charset="0"/>
                <a:ea typeface="굴림" panose="020B0600000101010101" pitchFamily="50" charset="-127"/>
              </a:rPr>
              <a:pPr eaLnBrk="1" hangingPunct="1"/>
              <a:t>20</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204D1579-37FD-4D7C-9EE4-05E6145F60CD}" type="slidenum">
              <a:rPr lang="en-US" altLang="ko-KR" sz="1200" i="0">
                <a:latin typeface="Arial" panose="020B0604020202020204" pitchFamily="34" charset="0"/>
              </a:rPr>
              <a:pPr eaLnBrk="1" hangingPunct="1"/>
              <a:t>21</a:t>
            </a:fld>
            <a:endParaRPr lang="en-US" altLang="ko-KR" sz="1200" i="0">
              <a:latin typeface="Arial" panose="020B0604020202020204" pitchFamily="34" charset="0"/>
            </a:endParaRPr>
          </a:p>
        </p:txBody>
      </p:sp>
      <p:sp>
        <p:nvSpPr>
          <p:cNvPr id="5222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2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223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330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9.2.2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 ARP</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52234"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Anytime a node has an IP datagram to send to another node in a link, it has the IP address of the receiving node. However, the IP address of the next node is not helpful in moving a frame through a link; we need the link-layer address of the next node. This is the time when the Address Resolution Protocol (ARP) becomes helpful.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4BE50891-D765-46BB-8372-8F24CD7C4FC8}" type="slidenum">
              <a:rPr lang="en-US" altLang="ko-KR" sz="1200" i="0">
                <a:latin typeface="Arial" panose="020B0604020202020204" pitchFamily="34" charset="0"/>
              </a:rPr>
              <a:pPr eaLnBrk="1" hangingPunct="1"/>
              <a:t>22</a:t>
            </a:fld>
            <a:endParaRPr lang="en-US" altLang="ko-KR" sz="1200" i="0">
              <a:latin typeface="Arial" panose="020B0604020202020204" pitchFamily="34" charset="0"/>
            </a:endParaRPr>
          </a:p>
        </p:txBody>
      </p:sp>
      <p:sp>
        <p:nvSpPr>
          <p:cNvPr id="5427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9.6:  </a:t>
            </a:r>
            <a:r>
              <a:rPr lang="en-US" altLang="ko-KR" sz="2000">
                <a:latin typeface="Times-BoldItalic"/>
                <a:ea typeface="굴림" panose="020B0600000101010101" pitchFamily="50" charset="-127"/>
              </a:rPr>
              <a:t>Position of ARP in TCP/IP protocol suite</a:t>
            </a:r>
          </a:p>
        </p:txBody>
      </p:sp>
      <p:pic>
        <p:nvPicPr>
          <p:cNvPr id="655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38200"/>
            <a:ext cx="6953250"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64319" y="3169146"/>
            <a:ext cx="3634212" cy="2677656"/>
          </a:xfrm>
          <a:prstGeom prst="rect">
            <a:avLst/>
          </a:prstGeom>
          <a:noFill/>
        </p:spPr>
        <p:txBody>
          <a:bodyPr wrap="square" rtlCol="0">
            <a:spAutoFit/>
          </a:bodyPr>
          <a:lstStyle/>
          <a:p>
            <a:r>
              <a:rPr lang="en-US" altLang="ko-KR" sz="1200" b="0" i="0" dirty="0" smtClean="0">
                <a:solidFill>
                  <a:srgbClr val="0000CC"/>
                </a:solidFill>
                <a:latin typeface="Calibri" panose="020F0502020204030204" pitchFamily="34" charset="0"/>
                <a:cs typeface="Calibri" panose="020F0502020204030204" pitchFamily="34" charset="0"/>
              </a:rPr>
              <a:t>C:\Users\</a:t>
            </a:r>
            <a:r>
              <a:rPr lang="ko-KR" altLang="en-US" sz="1200" b="0" i="0" dirty="0" smtClean="0">
                <a:solidFill>
                  <a:srgbClr val="0000CC"/>
                </a:solidFill>
                <a:latin typeface="Calibri" panose="020F0502020204030204" pitchFamily="34" charset="0"/>
                <a:cs typeface="Calibri" panose="020F0502020204030204" pitchFamily="34" charset="0"/>
              </a:rPr>
              <a:t>사용자</a:t>
            </a:r>
            <a:r>
              <a:rPr lang="en-US" altLang="ko-KR" sz="1200" b="0" i="0" dirty="0" smtClean="0">
                <a:solidFill>
                  <a:srgbClr val="0000CC"/>
                </a:solidFill>
                <a:latin typeface="Calibri" panose="020F0502020204030204" pitchFamily="34" charset="0"/>
                <a:cs typeface="Calibri" panose="020F0502020204030204" pitchFamily="34" charset="0"/>
              </a:rPr>
              <a:t>&gt;</a:t>
            </a:r>
            <a:r>
              <a:rPr lang="en-US" altLang="ko-KR" sz="1200" b="0" i="0" dirty="0" err="1" smtClean="0">
                <a:solidFill>
                  <a:srgbClr val="0000CC"/>
                </a:solidFill>
                <a:latin typeface="Calibri" panose="020F0502020204030204" pitchFamily="34" charset="0"/>
                <a:cs typeface="Calibri" panose="020F0502020204030204" pitchFamily="34" charset="0"/>
              </a:rPr>
              <a:t>arp</a:t>
            </a:r>
            <a:r>
              <a:rPr lang="en-US" altLang="ko-KR" sz="1200" b="0" i="0" dirty="0" smtClean="0">
                <a:solidFill>
                  <a:srgbClr val="0000CC"/>
                </a:solidFill>
                <a:latin typeface="Calibri" panose="020F0502020204030204" pitchFamily="34" charset="0"/>
                <a:cs typeface="Calibri" panose="020F0502020204030204" pitchFamily="34" charset="0"/>
              </a:rPr>
              <a:t> -a</a:t>
            </a:r>
          </a:p>
          <a:p>
            <a:endParaRPr lang="en-US" altLang="ko-KR" sz="1200" b="0" i="0" dirty="0" smtClean="0">
              <a:solidFill>
                <a:srgbClr val="0000CC"/>
              </a:solidFill>
              <a:latin typeface="Calibri" panose="020F0502020204030204" pitchFamily="34" charset="0"/>
              <a:cs typeface="Calibri" panose="020F0502020204030204" pitchFamily="34" charset="0"/>
            </a:endParaRPr>
          </a:p>
          <a:p>
            <a:endParaRPr lang="ko-KR" altLang="en-US" sz="1200" b="0" i="0" dirty="0" smtClean="0">
              <a:solidFill>
                <a:srgbClr val="0000CC"/>
              </a:solidFill>
              <a:latin typeface="Calibri" panose="020F0502020204030204" pitchFamily="34" charset="0"/>
              <a:cs typeface="Calibri" panose="020F0502020204030204" pitchFamily="34" charset="0"/>
            </a:endParaRPr>
          </a:p>
          <a:p>
            <a:r>
              <a:rPr lang="ko-KR" altLang="en-US" sz="1200" b="0" i="0" dirty="0" smtClean="0">
                <a:solidFill>
                  <a:srgbClr val="0000CC"/>
                </a:solidFill>
                <a:latin typeface="Calibri" panose="020F0502020204030204" pitchFamily="34" charset="0"/>
                <a:cs typeface="Calibri" panose="020F0502020204030204" pitchFamily="34" charset="0"/>
              </a:rPr>
              <a:t>인터페이스</a:t>
            </a:r>
            <a:r>
              <a:rPr lang="en-US" altLang="ko-KR" sz="1200" b="0" i="0" dirty="0" smtClean="0">
                <a:solidFill>
                  <a:srgbClr val="0000CC"/>
                </a:solidFill>
                <a:latin typeface="Calibri" panose="020F0502020204030204" pitchFamily="34" charset="0"/>
                <a:cs typeface="Calibri" panose="020F0502020204030204" pitchFamily="34" charset="0"/>
              </a:rPr>
              <a:t>: 172.30.1.4 --- 0x14</a:t>
            </a:r>
          </a:p>
          <a:p>
            <a:r>
              <a:rPr lang="en-US" altLang="ko-KR" sz="1200" b="0" i="0" dirty="0" smtClean="0">
                <a:solidFill>
                  <a:srgbClr val="0000CC"/>
                </a:solidFill>
                <a:latin typeface="Calibri" panose="020F0502020204030204" pitchFamily="34" charset="0"/>
                <a:cs typeface="Calibri" panose="020F0502020204030204" pitchFamily="34" charset="0"/>
              </a:rPr>
              <a:t>  </a:t>
            </a:r>
            <a:r>
              <a:rPr lang="ko-KR" altLang="en-US" sz="1200" b="0" i="0" dirty="0" smtClean="0">
                <a:solidFill>
                  <a:srgbClr val="0000CC"/>
                </a:solidFill>
                <a:latin typeface="Calibri" panose="020F0502020204030204" pitchFamily="34" charset="0"/>
                <a:cs typeface="Calibri" panose="020F0502020204030204" pitchFamily="34" charset="0"/>
              </a:rPr>
              <a:t>인터넷 주소           물리적 주소           유형</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172.30.1.43           48-e2-44-27-c7-21     </a:t>
            </a:r>
            <a:r>
              <a:rPr lang="ko-KR" altLang="en-US" sz="1200" b="0" i="0" dirty="0" smtClean="0">
                <a:solidFill>
                  <a:srgbClr val="0000CC"/>
                </a:solidFill>
                <a:latin typeface="Calibri" panose="020F0502020204030204" pitchFamily="34" charset="0"/>
                <a:cs typeface="Calibri" panose="020F0502020204030204" pitchFamily="34" charset="0"/>
              </a:rPr>
              <a:t>동적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172.30.1.254          00-07-89-82-0d-aa     </a:t>
            </a:r>
            <a:r>
              <a:rPr lang="ko-KR" altLang="en-US" sz="1200" b="0" i="0" dirty="0" smtClean="0">
                <a:solidFill>
                  <a:srgbClr val="0000CC"/>
                </a:solidFill>
                <a:latin typeface="Calibri" panose="020F0502020204030204" pitchFamily="34" charset="0"/>
                <a:cs typeface="Calibri" panose="020F0502020204030204" pitchFamily="34" charset="0"/>
              </a:rPr>
              <a:t>동적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172.30.1.255          </a:t>
            </a:r>
            <a:r>
              <a:rPr lang="en-US" altLang="ko-KR" sz="1200" b="0" i="0" dirty="0" err="1" smtClean="0">
                <a:solidFill>
                  <a:srgbClr val="0000CC"/>
                </a:solidFill>
                <a:latin typeface="Calibri" panose="020F0502020204030204" pitchFamily="34" charset="0"/>
                <a:cs typeface="Calibri" panose="020F0502020204030204" pitchFamily="34" charset="0"/>
              </a:rPr>
              <a:t>ff-ff-ff-ff-ff-ff</a:t>
            </a:r>
            <a:r>
              <a:rPr lang="en-US" altLang="ko-KR" sz="1200" b="0" i="0" dirty="0" smtClean="0">
                <a:solidFill>
                  <a:srgbClr val="0000CC"/>
                </a:solidFill>
                <a:latin typeface="Calibri" panose="020F0502020204030204" pitchFamily="34" charset="0"/>
                <a:cs typeface="Calibri" panose="020F0502020204030204" pitchFamily="34" charset="0"/>
              </a:rPr>
              <a:t>     </a:t>
            </a:r>
            <a:r>
              <a:rPr lang="ko-KR" altLang="en-US" sz="1200" b="0" i="0" dirty="0" smtClean="0">
                <a:solidFill>
                  <a:srgbClr val="0000CC"/>
                </a:solidFill>
                <a:latin typeface="Calibri" panose="020F0502020204030204" pitchFamily="34" charset="0"/>
                <a:cs typeface="Calibri" panose="020F0502020204030204" pitchFamily="34" charset="0"/>
              </a:rPr>
              <a:t>정적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224.0.0.2             01-00-5e-00-00-02     </a:t>
            </a:r>
            <a:r>
              <a:rPr lang="ko-KR" altLang="en-US" sz="1200" b="0" i="0" dirty="0" smtClean="0">
                <a:solidFill>
                  <a:srgbClr val="0000CC"/>
                </a:solidFill>
                <a:latin typeface="Calibri" panose="020F0502020204030204" pitchFamily="34" charset="0"/>
                <a:cs typeface="Calibri" panose="020F0502020204030204" pitchFamily="34" charset="0"/>
              </a:rPr>
              <a:t>정적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224.0.0.22            01-00-5e-00-00-16     </a:t>
            </a:r>
            <a:r>
              <a:rPr lang="ko-KR" altLang="en-US" sz="1200" b="0" i="0" dirty="0" smtClean="0">
                <a:solidFill>
                  <a:srgbClr val="0000CC"/>
                </a:solidFill>
                <a:latin typeface="Calibri" panose="020F0502020204030204" pitchFamily="34" charset="0"/>
                <a:cs typeface="Calibri" panose="020F0502020204030204" pitchFamily="34" charset="0"/>
              </a:rPr>
              <a:t>정적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224.0.0.251           01-00-5e-00-00-fb     </a:t>
            </a:r>
            <a:r>
              <a:rPr lang="ko-KR" altLang="en-US" sz="1200" b="0" i="0" dirty="0" smtClean="0">
                <a:solidFill>
                  <a:srgbClr val="0000CC"/>
                </a:solidFill>
                <a:latin typeface="Calibri" panose="020F0502020204030204" pitchFamily="34" charset="0"/>
                <a:cs typeface="Calibri" panose="020F0502020204030204" pitchFamily="34" charset="0"/>
              </a:rPr>
              <a:t>정적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224.0.0.252           01-00-5e-00-00-fc     </a:t>
            </a:r>
            <a:r>
              <a:rPr lang="ko-KR" altLang="en-US" sz="1200" b="0" i="0" dirty="0" smtClean="0">
                <a:solidFill>
                  <a:srgbClr val="0000CC"/>
                </a:solidFill>
                <a:latin typeface="Calibri" panose="020F0502020204030204" pitchFamily="34" charset="0"/>
                <a:cs typeface="Calibri" panose="020F0502020204030204" pitchFamily="34" charset="0"/>
              </a:rPr>
              <a:t>정적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239.255.255.250       01-00-5e-7f-ff-fa     </a:t>
            </a:r>
            <a:r>
              <a:rPr lang="ko-KR" altLang="en-US" sz="1200" b="0" i="0" dirty="0" smtClean="0">
                <a:solidFill>
                  <a:srgbClr val="0000CC"/>
                </a:solidFill>
                <a:latin typeface="Calibri" panose="020F0502020204030204" pitchFamily="34" charset="0"/>
                <a:cs typeface="Calibri" panose="020F0502020204030204" pitchFamily="34" charset="0"/>
              </a:rPr>
              <a:t>정적</a:t>
            </a:r>
          </a:p>
          <a:p>
            <a:r>
              <a:rPr lang="ko-KR" altLang="en-US" sz="1200" b="0" i="0" dirty="0" smtClean="0">
                <a:solidFill>
                  <a:srgbClr val="0000CC"/>
                </a:solidFill>
                <a:latin typeface="Calibri" panose="020F0502020204030204" pitchFamily="34" charset="0"/>
                <a:cs typeface="Calibri" panose="020F0502020204030204" pitchFamily="34" charset="0"/>
              </a:rPr>
              <a:t>  </a:t>
            </a:r>
            <a:r>
              <a:rPr lang="en-US" altLang="ko-KR" sz="1200" b="0" i="0" dirty="0" smtClean="0">
                <a:solidFill>
                  <a:srgbClr val="0000CC"/>
                </a:solidFill>
                <a:latin typeface="Calibri" panose="020F0502020204030204" pitchFamily="34" charset="0"/>
                <a:cs typeface="Calibri" panose="020F0502020204030204" pitchFamily="34" charset="0"/>
              </a:rPr>
              <a:t>255.255.255.255       </a:t>
            </a:r>
            <a:r>
              <a:rPr lang="en-US" altLang="ko-KR" sz="1200" b="0" i="0" dirty="0" err="1" smtClean="0">
                <a:solidFill>
                  <a:srgbClr val="0000CC"/>
                </a:solidFill>
                <a:latin typeface="Calibri" panose="020F0502020204030204" pitchFamily="34" charset="0"/>
                <a:cs typeface="Calibri" panose="020F0502020204030204" pitchFamily="34" charset="0"/>
              </a:rPr>
              <a:t>ff-ff-ff-ff-ff-ff</a:t>
            </a:r>
            <a:r>
              <a:rPr lang="en-US" altLang="ko-KR" sz="1200" b="0" i="0" dirty="0" smtClean="0">
                <a:solidFill>
                  <a:srgbClr val="0000CC"/>
                </a:solidFill>
                <a:latin typeface="Calibri" panose="020F0502020204030204" pitchFamily="34" charset="0"/>
                <a:cs typeface="Calibri" panose="020F0502020204030204" pitchFamily="34" charset="0"/>
              </a:rPr>
              <a:t>     </a:t>
            </a:r>
            <a:r>
              <a:rPr lang="ko-KR" altLang="en-US" sz="1200" b="0" i="0" dirty="0" smtClean="0">
                <a:solidFill>
                  <a:srgbClr val="0000CC"/>
                </a:solidFill>
                <a:latin typeface="Calibri" panose="020F0502020204030204" pitchFamily="34" charset="0"/>
                <a:cs typeface="Calibri" panose="020F0502020204030204" pitchFamily="34" charset="0"/>
              </a:rPr>
              <a:t>정적</a:t>
            </a:r>
          </a:p>
        </p:txBody>
      </p:sp>
      <p:cxnSp>
        <p:nvCxnSpPr>
          <p:cNvPr id="4" name="직선 화살표 연결선 3"/>
          <p:cNvCxnSpPr/>
          <p:nvPr/>
        </p:nvCxnSpPr>
        <p:spPr bwMode="auto">
          <a:xfrm flipV="1">
            <a:off x="4267200" y="2286000"/>
            <a:ext cx="1600200" cy="12954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8" fill="hold" nodeType="clickEffect">
                                  <p:stCondLst>
                                    <p:cond delay="0"/>
                                  </p:stCondLst>
                                  <p:childTnLst>
                                    <p:set>
                                      <p:cBhvr>
                                        <p:cTn id="6" dur="1" fill="hold">
                                          <p:stCondLst>
                                            <p:cond delay="0"/>
                                          </p:stCondLst>
                                        </p:cTn>
                                        <p:tgtEl>
                                          <p:spTgt spid="65541"/>
                                        </p:tgtEl>
                                        <p:attrNameLst>
                                          <p:attrName>style.visibility</p:attrName>
                                        </p:attrNameLst>
                                      </p:cBhvr>
                                      <p:to>
                                        <p:strVal val="visible"/>
                                      </p:to>
                                    </p:set>
                                    <p:animEffect transition="in" filter="wheel(8)">
                                      <p:cBhvr>
                                        <p:cTn id="7" dur="2000"/>
                                        <p:tgtEl>
                                          <p:spTgt spid="6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73536014-5151-4FA0-8C99-30321E7696B6}" type="slidenum">
              <a:rPr lang="en-US" altLang="ko-KR" sz="1200" i="0">
                <a:latin typeface="Arial" panose="020B0604020202020204" pitchFamily="34" charset="0"/>
              </a:rPr>
              <a:pPr eaLnBrk="1" hangingPunct="1"/>
              <a:t>23</a:t>
            </a:fld>
            <a:endParaRPr lang="en-US" altLang="ko-KR" sz="1200" i="0">
              <a:latin typeface="Arial" panose="020B0604020202020204" pitchFamily="34" charset="0"/>
            </a:endParaRPr>
          </a:p>
        </p:txBody>
      </p:sp>
      <p:sp>
        <p:nvSpPr>
          <p:cNvPr id="563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9.7:  </a:t>
            </a:r>
            <a:r>
              <a:rPr lang="en-US" altLang="ko-KR" sz="2000">
                <a:latin typeface="Times-BoldItalic"/>
                <a:ea typeface="굴림" panose="020B0600000101010101" pitchFamily="50" charset="-127"/>
              </a:rPr>
              <a:t>ARP operation</a:t>
            </a:r>
          </a:p>
        </p:txBody>
      </p:sp>
      <p:pic>
        <p:nvPicPr>
          <p:cNvPr id="665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838" y="762000"/>
            <a:ext cx="7889875" cy="274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138" y="3810000"/>
            <a:ext cx="7916862"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66564"/>
                                        </p:tgtEl>
                                        <p:attrNameLst>
                                          <p:attrName>style.visibility</p:attrName>
                                        </p:attrNameLst>
                                      </p:cBhvr>
                                      <p:to>
                                        <p:strVal val="visible"/>
                                      </p:to>
                                    </p:set>
                                    <p:animEffect transition="in" filter="circle(in)">
                                      <p:cBhvr>
                                        <p:cTn id="7" dur="2000"/>
                                        <p:tgtEl>
                                          <p:spTgt spid="665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32" fill="hold" nodeType="clickEffect">
                                  <p:stCondLst>
                                    <p:cond delay="0"/>
                                  </p:stCondLst>
                                  <p:childTnLst>
                                    <p:set>
                                      <p:cBhvr>
                                        <p:cTn id="11" dur="1" fill="hold">
                                          <p:stCondLst>
                                            <p:cond delay="0"/>
                                          </p:stCondLst>
                                        </p:cTn>
                                        <p:tgtEl>
                                          <p:spTgt spid="66566"/>
                                        </p:tgtEl>
                                        <p:attrNameLst>
                                          <p:attrName>style.visibility</p:attrName>
                                        </p:attrNameLst>
                                      </p:cBhvr>
                                      <p:to>
                                        <p:strVal val="visible"/>
                                      </p:to>
                                    </p:set>
                                    <p:animEffect transition="in" filter="circle(out)">
                                      <p:cBhvr>
                                        <p:cTn id="12" dur="2000"/>
                                        <p:tgtEl>
                                          <p:spTgt spid="66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AA7F9B29-E067-4DDC-9723-D523AA2ADFB6}" type="slidenum">
              <a:rPr lang="en-US" altLang="ko-KR" sz="1200" i="0">
                <a:latin typeface="Arial" panose="020B0604020202020204" pitchFamily="34" charset="0"/>
              </a:rPr>
              <a:pPr eaLnBrk="1" hangingPunct="1"/>
              <a:t>24</a:t>
            </a:fld>
            <a:endParaRPr lang="en-US" altLang="ko-KR" sz="1200" i="0">
              <a:latin typeface="Arial" panose="020B0604020202020204" pitchFamily="34" charset="0"/>
            </a:endParaRPr>
          </a:p>
        </p:txBody>
      </p:sp>
      <p:sp>
        <p:nvSpPr>
          <p:cNvPr id="583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9.8:  </a:t>
            </a:r>
            <a:r>
              <a:rPr lang="en-US" altLang="ko-KR" sz="2000">
                <a:latin typeface="Times-BoldItalic"/>
                <a:ea typeface="굴림" panose="020B0600000101010101" pitchFamily="50" charset="-127"/>
              </a:rPr>
              <a:t>ARP packet</a:t>
            </a:r>
          </a:p>
        </p:txBody>
      </p:sp>
      <p:pic>
        <p:nvPicPr>
          <p:cNvPr id="675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038" y="2239963"/>
            <a:ext cx="7065962"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9713" y="1219200"/>
            <a:ext cx="38496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58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7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20"/>
          <p:cNvSpPr txBox="1">
            <a:spLocks noChangeArrowheads="1"/>
          </p:cNvSpPr>
          <p:nvPr/>
        </p:nvSpPr>
        <p:spPr bwMode="auto">
          <a:xfrm>
            <a:off x="76200" y="696913"/>
            <a:ext cx="8839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host with IP address N1 and MAC address L1 has a packet to send to another host with IP address N2 and physical address L2 (which is unknown to the first host). The two hosts are on the same network. Figure 9.9 shows the ARP request and response messages.</a:t>
            </a:r>
          </a:p>
        </p:txBody>
      </p:sp>
      <p:grpSp>
        <p:nvGrpSpPr>
          <p:cNvPr id="60419" name="Group 23"/>
          <p:cNvGrpSpPr>
            <a:grpSpLocks/>
          </p:cNvGrpSpPr>
          <p:nvPr/>
        </p:nvGrpSpPr>
        <p:grpSpPr bwMode="auto">
          <a:xfrm>
            <a:off x="0" y="0"/>
            <a:ext cx="9144000" cy="609600"/>
            <a:chOff x="0" y="2448"/>
            <a:chExt cx="5760" cy="384"/>
          </a:xfrm>
        </p:grpSpPr>
        <p:sp>
          <p:nvSpPr>
            <p:cNvPr id="60420"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a:solidFill>
                    <a:schemeClr val="bg1"/>
                  </a:solidFill>
                  <a:latin typeface="+mj-lt"/>
                  <a:ea typeface="Adobe Gothic Std B" pitchFamily="34" charset="-128"/>
                </a:rPr>
                <a:t>9.4</a:t>
              </a:r>
              <a:endParaRPr lang="en-US" dirty="0">
                <a:solidFill>
                  <a:schemeClr val="bg1"/>
                </a:solidFill>
                <a:latin typeface="+mj-lt"/>
                <a:ea typeface="Adobe Gothic Std B" pitchFamily="34" charset="-128"/>
              </a:endParaRPr>
            </a:p>
          </p:txBody>
        </p:sp>
      </p:grpSp>
      <p:sp>
        <p:nvSpPr>
          <p:cNvPr id="60423"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9.</a:t>
            </a:r>
            <a:fld id="{A3B926A0-17AA-40D2-BCA7-14AB6CD56F0F}" type="slidenum">
              <a:rPr lang="en-US" altLang="ko-KR" sz="1200" i="0">
                <a:latin typeface="Arial" panose="020B0604020202020204" pitchFamily="34" charset="0"/>
                <a:ea typeface="굴림" panose="020B0600000101010101" pitchFamily="50" charset="-127"/>
              </a:rPr>
              <a:pPr eaLnBrk="1" hangingPunct="1"/>
              <a:t>25</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5300">
                                            <p:txEl>
                                              <p:pRg st="0" end="0"/>
                                            </p:txEl>
                                          </p:spTgt>
                                        </p:tgtEl>
                                        <p:attrNameLst>
                                          <p:attrName>style.visibility</p:attrName>
                                        </p:attrNameLst>
                                      </p:cBhvr>
                                      <p:to>
                                        <p:strVal val="visible"/>
                                      </p:to>
                                    </p:set>
                                    <p:animEffect transition="in" filter="wipe(up)">
                                      <p:cBhvr>
                                        <p:cTn id="7" dur="500"/>
                                        <p:tgtEl>
                                          <p:spTgt spid="553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4D95CEBD-6D9D-4318-8362-F82D846EE451}"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6246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9.9:  </a:t>
            </a:r>
            <a:r>
              <a:rPr lang="en-US" altLang="ko-KR" sz="2000">
                <a:latin typeface="Times-BoldItalic"/>
                <a:ea typeface="굴림" panose="020B0600000101010101" pitchFamily="50" charset="-127"/>
              </a:rPr>
              <a:t>Example 9.4</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609600"/>
            <a:ext cx="7967662"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25" y="2286000"/>
            <a:ext cx="6996113"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3138" y="4572000"/>
            <a:ext cx="6086475" cy="184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animEffect transition="in" filter="wipe(left)">
                                      <p:cBhvr>
                                        <p:cTn id="11" dur="3250"/>
                                        <p:tgtEl>
                                          <p:spTgt spid="205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2053"/>
                                        </p:tgtEl>
                                        <p:attrNameLst>
                                          <p:attrName>style.visibility</p:attrName>
                                        </p:attrNameLst>
                                      </p:cBhvr>
                                      <p:to>
                                        <p:strVal val="visible"/>
                                      </p:to>
                                    </p:set>
                                    <p:animEffect transition="in" filter="wipe(right)">
                                      <p:cBhvr>
                                        <p:cTn id="16" dur="325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96782896-5CFF-4C5C-BAB4-B6203FF446C1}" type="slidenum">
              <a:rPr lang="en-US" altLang="ko-KR" sz="1200" i="0">
                <a:latin typeface="Arial" panose="020B0604020202020204" pitchFamily="34" charset="0"/>
              </a:rPr>
              <a:pPr eaLnBrk="1" hangingPunct="1"/>
              <a:t>27</a:t>
            </a:fld>
            <a:endParaRPr lang="en-US" altLang="ko-KR" sz="1200" i="0">
              <a:latin typeface="Arial" panose="020B0604020202020204" pitchFamily="34" charset="0"/>
            </a:endParaRPr>
          </a:p>
        </p:txBody>
      </p:sp>
      <p:sp>
        <p:nvSpPr>
          <p:cNvPr id="6451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9.10:  </a:t>
            </a:r>
            <a:r>
              <a:rPr lang="en-US" altLang="ko-KR" sz="2000">
                <a:latin typeface="Times-BoldItalic"/>
                <a:ea typeface="굴림" panose="020B0600000101010101" pitchFamily="50" charset="-127"/>
              </a:rPr>
              <a:t>The internet for our example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43200"/>
            <a:ext cx="7534275"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02D0604A-15B2-4026-8B7F-98860126192F}" type="slidenum">
              <a:rPr lang="en-US" altLang="ko-KR" sz="1200" i="0">
                <a:latin typeface="Arial" panose="020B0604020202020204" pitchFamily="34" charset="0"/>
              </a:rPr>
              <a:pPr eaLnBrk="1" hangingPunct="1"/>
              <a:t>28</a:t>
            </a:fld>
            <a:endParaRPr lang="en-US" altLang="ko-KR" sz="1200" i="0">
              <a:latin typeface="Arial" panose="020B0604020202020204" pitchFamily="34" charset="0"/>
            </a:endParaRPr>
          </a:p>
        </p:txBody>
      </p:sp>
      <p:sp>
        <p:nvSpPr>
          <p:cNvPr id="665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9.11:  </a:t>
            </a:r>
            <a:r>
              <a:rPr lang="en-US" altLang="ko-KR" sz="2000">
                <a:latin typeface="Times-BoldItalic"/>
                <a:ea typeface="굴림" panose="020B0600000101010101" pitchFamily="50" charset="-127"/>
              </a:rPr>
              <a:t>Flow of packets at Alice site</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85800"/>
            <a:ext cx="7534275"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09800"/>
            <a:ext cx="6996113"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Effect transition="in" filter="wipe(up)">
                                      <p:cBhvr>
                                        <p:cTn id="15" dur="3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10427AC3-1EE2-4411-8B64-30F439DA64F6}" type="slidenum">
              <a:rPr lang="en-US" altLang="ko-KR" sz="1200" i="0">
                <a:latin typeface="Arial" panose="020B0604020202020204" pitchFamily="34" charset="0"/>
              </a:rPr>
              <a:pPr eaLnBrk="1" hangingPunct="1"/>
              <a:t>29</a:t>
            </a:fld>
            <a:endParaRPr lang="en-US" altLang="ko-KR" sz="1200" i="0">
              <a:latin typeface="Arial" panose="020B0604020202020204" pitchFamily="34" charset="0"/>
            </a:endParaRPr>
          </a:p>
        </p:txBody>
      </p:sp>
      <p:sp>
        <p:nvSpPr>
          <p:cNvPr id="6861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9.12:  </a:t>
            </a:r>
            <a:r>
              <a:rPr lang="en-US" altLang="ko-KR" sz="2000">
                <a:latin typeface="Times-BoldItalic"/>
                <a:ea typeface="굴림" panose="020B0600000101010101" pitchFamily="50" charset="-127"/>
              </a:rPr>
              <a:t>Flow of activities at router R1</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13" y="2355850"/>
            <a:ext cx="7088187"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887413"/>
            <a:ext cx="7534275"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wipe(left)">
                                      <p:cBhvr>
                                        <p:cTn id="15" dur="325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ADBFD72F-71EF-41E6-AC60-3E5A6403E70B}"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9.13:  </a:t>
            </a:r>
            <a:r>
              <a:rPr lang="en-US" altLang="ko-KR" sz="2000">
                <a:latin typeface="Times-BoldItalic"/>
                <a:ea typeface="굴림" panose="020B0600000101010101" pitchFamily="50" charset="-127"/>
              </a:rPr>
              <a:t>Flow of activities at router R2</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963613"/>
            <a:ext cx="7534275"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306638"/>
            <a:ext cx="7092950"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wipe(left)">
                                      <p:cBhvr>
                                        <p:cTn id="15" dur="325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9.</a:t>
            </a:r>
            <a:fld id="{217C58F0-03AC-43BC-BAC6-E60A0FAE4322}" type="slidenum">
              <a:rPr lang="en-US" altLang="ko-KR" sz="1200" i="0">
                <a:latin typeface="Arial" panose="020B0604020202020204" pitchFamily="34" charset="0"/>
              </a:rPr>
              <a:pPr eaLnBrk="1" hangingPunct="1"/>
              <a:t>31</a:t>
            </a:fld>
            <a:endParaRPr lang="en-US" altLang="ko-KR" sz="1200" i="0">
              <a:latin typeface="Arial" panose="020B0604020202020204" pitchFamily="34" charset="0"/>
            </a:endParaRPr>
          </a:p>
        </p:txBody>
      </p:sp>
      <p:sp>
        <p:nvSpPr>
          <p:cNvPr id="727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9.14:  </a:t>
            </a:r>
            <a:r>
              <a:rPr lang="en-US" altLang="ko-KR" sz="2000">
                <a:latin typeface="Times-BoldItalic"/>
                <a:ea typeface="굴림" panose="020B0600000101010101" pitchFamily="50" charset="-127"/>
              </a:rPr>
              <a:t>Activities at Bob’s site</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887413"/>
            <a:ext cx="7534275"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133600"/>
            <a:ext cx="3224213"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7170"/>
                                        </p:tgtEl>
                                        <p:attrNameLst>
                                          <p:attrName>style.visibility</p:attrName>
                                        </p:attrNameLst>
                                      </p:cBhvr>
                                      <p:to>
                                        <p:strVal val="visible"/>
                                      </p:to>
                                    </p:set>
                                    <p:animEffect transition="in" filter="wipe(down)">
                                      <p:cBhvr>
                                        <p:cTn id="15" dur="2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5158</TotalTime>
  <Words>1459</Words>
  <Application>Microsoft Office PowerPoint</Application>
  <PresentationFormat>화면 슬라이드 쇼(4:3)</PresentationFormat>
  <Paragraphs>168</Paragraphs>
  <Slides>31</Slides>
  <Notes>29</Notes>
  <HiddenSlides>0</HiddenSlides>
  <MMClips>0</MMClips>
  <ScaleCrop>false</ScaleCrop>
  <HeadingPairs>
    <vt:vector size="6" baseType="variant">
      <vt:variant>
        <vt:lpstr>사용한 글꼴</vt:lpstr>
      </vt:variant>
      <vt:variant>
        <vt:i4>15</vt:i4>
      </vt:variant>
      <vt:variant>
        <vt:lpstr>테마</vt:lpstr>
      </vt:variant>
      <vt:variant>
        <vt:i4>1</vt:i4>
      </vt:variant>
      <vt:variant>
        <vt:lpstr>슬라이드 제목</vt:lpstr>
      </vt:variant>
      <vt:variant>
        <vt:i4>31</vt:i4>
      </vt:variant>
    </vt:vector>
  </HeadingPairs>
  <TitlesOfParts>
    <vt:vector size="47" baseType="lpstr">
      <vt:lpstr>Baby Kruffy</vt:lpstr>
      <vt:lpstr>Arial</vt:lpstr>
      <vt:lpstr>Tahoma</vt:lpstr>
      <vt:lpstr>Wingdings</vt:lpstr>
      <vt:lpstr>Times New Roman</vt:lpstr>
      <vt:lpstr>McGrawHill-Italic</vt:lpstr>
      <vt:lpstr>Times</vt:lpstr>
      <vt:lpstr>Aharoni</vt:lpstr>
      <vt:lpstr>Palatino</vt:lpstr>
      <vt:lpstr>Adobe Fangsong Std R</vt:lpstr>
      <vt:lpstr>Adobe Arabic</vt:lpstr>
      <vt:lpstr>Times-Roman</vt:lpstr>
      <vt:lpstr>Times-BoldItalic</vt:lpstr>
      <vt:lpstr>Adobe Gothic Std B</vt:lpstr>
      <vt:lpstr>Arial Black</vt:lpstr>
      <vt:lpstr>Blends</vt:lpstr>
      <vt:lpstr>PowerPoint 프레젠테이션</vt:lpstr>
      <vt:lpstr>PowerPoint 프레젠테이션</vt:lpstr>
      <vt:lpstr>PowerPoint 프레젠테이션</vt:lpstr>
      <vt:lpstr>PowerPoint 프레젠테이션</vt:lpstr>
      <vt:lpstr>PowerPoint 프레젠테이션</vt:lpstr>
      <vt:lpstr>The world in less than 30 steps</vt:lpstr>
      <vt:lpstr>PowerPoint 프레젠테이션</vt:lpstr>
      <vt:lpstr>PowerPoint 프레젠테이션</vt:lpstr>
      <vt:lpstr>PowerPoint 프레젠테이션</vt:lpstr>
      <vt:lpstr>PowerPoint 프레젠테이션</vt:lpstr>
      <vt:lpstr>Major functions of datalink layer</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사용자</cp:lastModifiedBy>
  <cp:revision>526</cp:revision>
  <dcterms:created xsi:type="dcterms:W3CDTF">2000-01-15T04:50:39Z</dcterms:created>
  <dcterms:modified xsi:type="dcterms:W3CDTF">2019-10-30T13:53:12Z</dcterms:modified>
</cp:coreProperties>
</file>