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1"/>
  </p:handoutMasterIdLst>
  <p:sldIdLst>
    <p:sldId id="256" r:id="rId2"/>
    <p:sldId id="257" r:id="rId3"/>
    <p:sldId id="258" r:id="rId4"/>
    <p:sldId id="259" r:id="rId5"/>
    <p:sldId id="260" r:id="rId6"/>
    <p:sldId id="265" r:id="rId7"/>
    <p:sldId id="266" r:id="rId8"/>
    <p:sldId id="263" r:id="rId9"/>
    <p:sldId id="264" r:id="rId10"/>
  </p:sldIdLst>
  <p:sldSz cx="9144000" cy="6858000" type="screen4x3"/>
  <p:notesSz cx="6794500" cy="9906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12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E400FA-5EE4-4C25-8FB9-F9A739E7BE59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48645" y="9408981"/>
            <a:ext cx="294428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EE9EF9-2B50-45DA-89AB-8FFD7F64B2C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515740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BEDF-4292-4753-8B75-55F19CC34D03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E4FC-4D78-4E11-A5D7-098F949CC0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90341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BEDF-4292-4753-8B75-55F19CC34D03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E4FC-4D78-4E11-A5D7-098F949CC0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6092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BEDF-4292-4753-8B75-55F19CC34D03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E4FC-4D78-4E11-A5D7-098F949CC0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41815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BEDF-4292-4753-8B75-55F19CC34D03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E4FC-4D78-4E11-A5D7-098F949CC0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2836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BEDF-4292-4753-8B75-55F19CC34D03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E4FC-4D78-4E11-A5D7-098F949CC0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17666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BEDF-4292-4753-8B75-55F19CC34D03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E4FC-4D78-4E11-A5D7-098F949CC0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216128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BEDF-4292-4753-8B75-55F19CC34D03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E4FC-4D78-4E11-A5D7-098F949CC0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50093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BEDF-4292-4753-8B75-55F19CC34D03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E4FC-4D78-4E11-A5D7-098F949CC0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8123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BEDF-4292-4753-8B75-55F19CC34D03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E4FC-4D78-4E11-A5D7-098F949CC0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22365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BEDF-4292-4753-8B75-55F19CC34D03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E4FC-4D78-4E11-A5D7-098F949CC0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9068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0BEDF-4292-4753-8B75-55F19CC34D03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DE4FC-4D78-4E11-A5D7-098F949CC0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31506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60BEDF-4292-4753-8B75-55F19CC34D03}" type="datetimeFigureOut">
              <a:rPr lang="ko-KR" altLang="en-US" smtClean="0"/>
              <a:t>2015-09-15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FDE4FC-4D78-4E11-A5D7-098F949CC09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005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3.3 Full Duplex, Power Save,</a:t>
            </a:r>
            <a:br>
              <a:rPr lang="en-US" altLang="ko-KR" dirty="0" smtClean="0"/>
            </a:br>
            <a:r>
              <a:rPr lang="en-US" altLang="ko-KR" dirty="0" err="1" smtClean="0"/>
              <a:t>Autonegotiation</a:t>
            </a:r>
            <a:r>
              <a:rPr lang="en-US" altLang="ko-KR" dirty="0" smtClean="0"/>
              <a:t>, and 802.1X Flow Control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300192" y="5373216"/>
            <a:ext cx="2264296" cy="1008112"/>
          </a:xfrm>
        </p:spPr>
        <p:txBody>
          <a:bodyPr>
            <a:noAutofit/>
          </a:bodyPr>
          <a:lstStyle/>
          <a:p>
            <a:r>
              <a:rPr lang="en-US" altLang="ko-KR" sz="1800" dirty="0" smtClean="0">
                <a:solidFill>
                  <a:schemeClr val="tx1"/>
                </a:solidFill>
              </a:rPr>
              <a:t>2015010662</a:t>
            </a:r>
          </a:p>
          <a:p>
            <a:r>
              <a:rPr lang="en-US" altLang="ko-KR" sz="1800" dirty="0" smtClean="0">
                <a:solidFill>
                  <a:schemeClr val="tx1"/>
                </a:solidFill>
              </a:rPr>
              <a:t>Lee Jae </a:t>
            </a:r>
            <a:r>
              <a:rPr lang="en-US" altLang="ko-KR" sz="1800" dirty="0" err="1" smtClean="0">
                <a:solidFill>
                  <a:schemeClr val="tx1"/>
                </a:solidFill>
              </a:rPr>
              <a:t>Hyeck</a:t>
            </a:r>
            <a:endParaRPr lang="en-US" altLang="ko-KR" sz="1800" dirty="0" smtClean="0">
              <a:solidFill>
                <a:schemeClr val="tx1"/>
              </a:solidFill>
            </a:endParaRPr>
          </a:p>
          <a:p>
            <a:r>
              <a:rPr lang="en-US" altLang="ko-KR" sz="1800" dirty="0" smtClean="0">
                <a:solidFill>
                  <a:schemeClr val="tx1"/>
                </a:solidFill>
              </a:rPr>
              <a:t>2015. 09. 16</a:t>
            </a:r>
            <a:endParaRPr lang="ko-KR" altLang="en-US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389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sz="3200" b="1" dirty="0" smtClean="0"/>
              <a:t>Outline</a:t>
            </a:r>
            <a:endParaRPr lang="ko-KR" altLang="en-US" sz="31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sz="2800" dirty="0" smtClean="0"/>
              <a:t>Introduction</a:t>
            </a:r>
          </a:p>
          <a:p>
            <a:r>
              <a:rPr lang="en-US" altLang="ko-KR" sz="2800" dirty="0" smtClean="0"/>
              <a:t>Duplex Mismatch</a:t>
            </a:r>
          </a:p>
          <a:p>
            <a:r>
              <a:rPr lang="en-US" altLang="ko-KR" sz="2800" dirty="0" smtClean="0"/>
              <a:t>Power Management</a:t>
            </a:r>
          </a:p>
          <a:p>
            <a:pPr lvl="1">
              <a:buFont typeface="Wingdings" pitchFamily="2" charset="2"/>
              <a:buChar char="Ø"/>
            </a:pPr>
            <a:r>
              <a:rPr lang="en-US" altLang="ko-KR" sz="2400" dirty="0" smtClean="0"/>
              <a:t>Wake-On LAN, Magic Packets</a:t>
            </a:r>
            <a:endParaRPr lang="en-US" altLang="ko-KR" sz="2400" dirty="0"/>
          </a:p>
          <a:p>
            <a:r>
              <a:rPr lang="en-US" altLang="ko-KR" sz="2800" dirty="0" smtClean="0"/>
              <a:t>Link-Layer </a:t>
            </a:r>
            <a:r>
              <a:rPr lang="en-US" altLang="ko-KR" sz="2800" dirty="0" smtClean="0"/>
              <a:t>Flow Control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654237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sz="3200" b="1" dirty="0" smtClean="0"/>
              <a:t>Introduction</a:t>
            </a:r>
            <a:endParaRPr lang="ko-KR" altLang="en-US" sz="32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12170"/>
            <a:ext cx="8229600" cy="3412974"/>
          </a:xfrm>
        </p:spPr>
        <p:txBody>
          <a:bodyPr>
            <a:normAutofit/>
          </a:bodyPr>
          <a:lstStyle/>
          <a:p>
            <a:r>
              <a:rPr lang="en-US" altLang="ko-KR" sz="2600" dirty="0" smtClean="0"/>
              <a:t>Ethernet</a:t>
            </a:r>
            <a:endParaRPr lang="en-US" altLang="ko-KR" sz="2600" dirty="0" smtClean="0"/>
          </a:p>
          <a:p>
            <a:pPr lvl="1">
              <a:buFont typeface="Wingdings" pitchFamily="2" charset="2"/>
              <a:buChar char="Ø"/>
            </a:pPr>
            <a:r>
              <a:rPr lang="en-US" altLang="ko-KR" sz="2000" dirty="0" smtClean="0"/>
              <a:t>Half-duplex : a shared cable, </a:t>
            </a:r>
            <a:r>
              <a:rPr lang="en-US" altLang="ko-KR" sz="2000" dirty="0" smtClean="0">
                <a:solidFill>
                  <a:srgbClr val="FF0000"/>
                </a:solidFill>
              </a:rPr>
              <a:t>one at the same time</a:t>
            </a:r>
            <a:r>
              <a:rPr lang="en-US" altLang="ko-KR" sz="2000" dirty="0" smtClean="0"/>
              <a:t>, 10Mb/s, collision detection (Ex. </a:t>
            </a:r>
            <a:r>
              <a:rPr lang="en-US" altLang="ko-KR" sz="2000" dirty="0" err="1" smtClean="0"/>
              <a:t>Walkie</a:t>
            </a:r>
            <a:r>
              <a:rPr lang="en-US" altLang="ko-KR" sz="2000" dirty="0" smtClean="0"/>
              <a:t> Talkie)</a:t>
            </a:r>
          </a:p>
          <a:p>
            <a:pPr lvl="1">
              <a:buFont typeface="Wingdings" pitchFamily="2" charset="2"/>
              <a:buChar char="Ø"/>
            </a:pPr>
            <a:endParaRPr lang="en-US" altLang="ko-KR" sz="2000" dirty="0"/>
          </a:p>
          <a:p>
            <a:pPr lvl="1">
              <a:buFont typeface="Wingdings" pitchFamily="2" charset="2"/>
              <a:buChar char="Ø"/>
            </a:pPr>
            <a:endParaRPr lang="en-US" altLang="ko-KR" sz="2000" dirty="0" smtClean="0"/>
          </a:p>
          <a:p>
            <a:pPr lvl="1">
              <a:buFont typeface="Wingdings" pitchFamily="2" charset="2"/>
              <a:buChar char="Ø"/>
            </a:pPr>
            <a:endParaRPr lang="en-US" altLang="ko-KR" sz="2000" dirty="0"/>
          </a:p>
          <a:p>
            <a:pPr lvl="1">
              <a:buFont typeface="Wingdings" pitchFamily="2" charset="2"/>
              <a:buChar char="Ø"/>
            </a:pPr>
            <a:endParaRPr lang="en-US" altLang="ko-KR" sz="2000" dirty="0" smtClean="0"/>
          </a:p>
          <a:p>
            <a:pPr lvl="1">
              <a:buFont typeface="Wingdings" pitchFamily="2" charset="2"/>
              <a:buChar char="Ø"/>
            </a:pPr>
            <a:r>
              <a:rPr lang="en-US" altLang="ko-KR" sz="2000" dirty="0" smtClean="0"/>
              <a:t>Full-duplex : a shared cable, </a:t>
            </a:r>
            <a:r>
              <a:rPr lang="en-US" altLang="ko-KR" sz="2000" dirty="0" smtClean="0">
                <a:solidFill>
                  <a:srgbClr val="FF0000"/>
                </a:solidFill>
              </a:rPr>
              <a:t>sending &amp; receiving at the same time</a:t>
            </a:r>
            <a:r>
              <a:rPr lang="en-US" altLang="ko-KR" sz="2000" dirty="0" smtClean="0"/>
              <a:t>, 100Mb/s (Ex. cellphone)</a:t>
            </a:r>
            <a:endParaRPr lang="en-US" altLang="ko-KR" sz="2000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2549974"/>
            <a:ext cx="2556184" cy="1023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9317" y="4744986"/>
            <a:ext cx="2554732" cy="988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5049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ko-KR" sz="3200" b="1" dirty="0" smtClean="0"/>
              <a:t>Introduction</a:t>
            </a:r>
            <a:endParaRPr lang="ko-KR" altLang="en-US" sz="32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12168"/>
            <a:ext cx="8229600" cy="3268960"/>
          </a:xfrm>
        </p:spPr>
        <p:txBody>
          <a:bodyPr/>
          <a:lstStyle/>
          <a:p>
            <a:r>
              <a:rPr lang="en-US" altLang="ko-KR" sz="2600" dirty="0" smtClean="0"/>
              <a:t>Auto-negotiation</a:t>
            </a:r>
            <a:endParaRPr lang="en-US" altLang="ko-KR" sz="2600" dirty="0" smtClean="0"/>
          </a:p>
          <a:p>
            <a:pPr lvl="1">
              <a:buFont typeface="Wingdings" pitchFamily="2" charset="2"/>
              <a:buChar char="Ø"/>
            </a:pPr>
            <a:r>
              <a:rPr lang="en-US" altLang="ko-KR" sz="2000" dirty="0">
                <a:solidFill>
                  <a:srgbClr val="FF0000"/>
                </a:solidFill>
              </a:rPr>
              <a:t>To seamless communicate and exchange for packets with each </a:t>
            </a:r>
            <a:r>
              <a:rPr lang="en-US" altLang="ko-KR" sz="2000" dirty="0" smtClean="0">
                <a:solidFill>
                  <a:srgbClr val="FF0000"/>
                </a:solidFill>
              </a:rPr>
              <a:t>other</a:t>
            </a:r>
            <a:endParaRPr lang="en-US" altLang="ko-KR" sz="2000" dirty="0" smtClean="0">
              <a:solidFill>
                <a:srgbClr val="FF0000"/>
              </a:solidFill>
            </a:endParaRPr>
          </a:p>
          <a:p>
            <a:pPr lvl="1">
              <a:buFont typeface="Wingdings" pitchFamily="2" charset="2"/>
              <a:buChar char="Ø"/>
            </a:pPr>
            <a:r>
              <a:rPr lang="en-US" altLang="ko-KR" sz="2000" dirty="0" smtClean="0"/>
              <a:t>To meet some information such as </a:t>
            </a:r>
            <a:r>
              <a:rPr lang="en-US" altLang="ko-KR" sz="2000" dirty="0" smtClean="0">
                <a:solidFill>
                  <a:srgbClr val="0070C0"/>
                </a:solidFill>
              </a:rPr>
              <a:t>speed and duplex</a:t>
            </a:r>
            <a:r>
              <a:rPr lang="en-US" altLang="ko-KR" sz="2000" dirty="0" smtClean="0"/>
              <a:t> among devices </a:t>
            </a:r>
            <a:r>
              <a:rPr lang="en-US" altLang="ko-KR" sz="2000" dirty="0" smtClean="0">
                <a:solidFill>
                  <a:srgbClr val="0070C0"/>
                </a:solidFill>
              </a:rPr>
              <a:t>automatically</a:t>
            </a:r>
          </a:p>
          <a:p>
            <a:pPr lvl="1">
              <a:buFont typeface="Wingdings" pitchFamily="2" charset="2"/>
              <a:buChar char="Ø"/>
            </a:pPr>
            <a:r>
              <a:rPr lang="en-US" altLang="ko-KR" sz="2000" dirty="0" smtClean="0"/>
              <a:t>The information is </a:t>
            </a:r>
            <a:r>
              <a:rPr lang="en-US" altLang="ko-KR" sz="2000" dirty="0" smtClean="0">
                <a:solidFill>
                  <a:srgbClr val="0070C0"/>
                </a:solidFill>
              </a:rPr>
              <a:t>exchanged at the physical layer using signals</a:t>
            </a:r>
            <a:endParaRPr lang="ko-KR" altLang="en-US" sz="20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05404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3200" b="1" dirty="0" smtClean="0"/>
              <a:t>Duplex Mismatch</a:t>
            </a:r>
            <a:endParaRPr lang="ko-KR" altLang="en-US" sz="32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12169"/>
            <a:ext cx="8229600" cy="1612775"/>
          </a:xfrm>
        </p:spPr>
        <p:txBody>
          <a:bodyPr/>
          <a:lstStyle/>
          <a:p>
            <a:r>
              <a:rPr lang="en-US" altLang="ko-KR" sz="2600" dirty="0" smtClean="0"/>
              <a:t>Interoperability problems</a:t>
            </a:r>
          </a:p>
          <a:p>
            <a:pPr lvl="1">
              <a:buFont typeface="Wingdings" pitchFamily="2" charset="2"/>
              <a:buChar char="Ø"/>
            </a:pPr>
            <a:r>
              <a:rPr lang="en-US" altLang="ko-KR" sz="2000" dirty="0" smtClean="0"/>
              <a:t>When </a:t>
            </a:r>
            <a:r>
              <a:rPr lang="en-US" altLang="ko-KR" sz="2000" dirty="0" smtClean="0"/>
              <a:t>a device supports </a:t>
            </a:r>
            <a:r>
              <a:rPr lang="en-US" altLang="ko-KR" sz="2000" dirty="0" smtClean="0">
                <a:solidFill>
                  <a:srgbClr val="FF0000"/>
                </a:solidFill>
              </a:rPr>
              <a:t>different duplex configuration</a:t>
            </a:r>
            <a:r>
              <a:rPr lang="en-US" altLang="ko-KR" sz="2000" dirty="0" smtClean="0"/>
              <a:t> with others</a:t>
            </a:r>
          </a:p>
          <a:p>
            <a:pPr lvl="1">
              <a:buFont typeface="Wingdings" pitchFamily="2" charset="2"/>
              <a:buChar char="Ø"/>
            </a:pPr>
            <a:r>
              <a:rPr lang="en-US" altLang="ko-KR" sz="2000" dirty="0" smtClean="0"/>
              <a:t>When the </a:t>
            </a:r>
            <a:r>
              <a:rPr lang="en-US" altLang="ko-KR" sz="2000" dirty="0" smtClean="0">
                <a:solidFill>
                  <a:srgbClr val="FF0000"/>
                </a:solidFill>
              </a:rPr>
              <a:t>auto-negotiation</a:t>
            </a:r>
            <a:r>
              <a:rPr lang="en-US" altLang="ko-KR" sz="2000" dirty="0" smtClean="0"/>
              <a:t> of </a:t>
            </a:r>
            <a:r>
              <a:rPr lang="en-US" altLang="ko-KR" sz="2000" dirty="0"/>
              <a:t>one end of </a:t>
            </a:r>
            <a:r>
              <a:rPr lang="en-US" altLang="ko-KR" sz="2000" dirty="0" smtClean="0"/>
              <a:t>link </a:t>
            </a:r>
            <a:r>
              <a:rPr lang="en-US" altLang="ko-KR" sz="2000" dirty="0" smtClean="0">
                <a:solidFill>
                  <a:srgbClr val="FF0000"/>
                </a:solidFill>
              </a:rPr>
              <a:t>is disabled</a:t>
            </a:r>
            <a:endParaRPr lang="ko-KR" altLang="en-US" sz="2000" dirty="0">
              <a:solidFill>
                <a:srgbClr val="FF0000"/>
              </a:solidFill>
            </a:endParaRPr>
          </a:p>
        </p:txBody>
      </p:sp>
      <p:grpSp>
        <p:nvGrpSpPr>
          <p:cNvPr id="16" name="그룹 15"/>
          <p:cNvGrpSpPr/>
          <p:nvPr/>
        </p:nvGrpSpPr>
        <p:grpSpPr>
          <a:xfrm>
            <a:off x="2267744" y="2996952"/>
            <a:ext cx="4140460" cy="1068561"/>
            <a:chOff x="1475656" y="4998313"/>
            <a:chExt cx="4140460" cy="1068561"/>
          </a:xfrm>
        </p:grpSpPr>
        <p:sp>
          <p:nvSpPr>
            <p:cNvPr id="4" name="원통 3"/>
            <p:cNvSpPr/>
            <p:nvPr/>
          </p:nvSpPr>
          <p:spPr>
            <a:xfrm>
              <a:off x="1475656" y="5229200"/>
              <a:ext cx="864096" cy="576064"/>
            </a:xfrm>
            <a:prstGeom prst="can">
              <a:avLst>
                <a:gd name="adj" fmla="val 483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" name="원통 4"/>
            <p:cNvSpPr/>
            <p:nvPr/>
          </p:nvSpPr>
          <p:spPr>
            <a:xfrm>
              <a:off x="4716016" y="5229200"/>
              <a:ext cx="864096" cy="576064"/>
            </a:xfrm>
            <a:prstGeom prst="can">
              <a:avLst>
                <a:gd name="adj" fmla="val 48343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cxnSp>
          <p:nvCxnSpPr>
            <p:cNvPr id="7" name="직선 연결선 6"/>
            <p:cNvCxnSpPr>
              <a:stCxn id="4" idx="4"/>
              <a:endCxn id="5" idx="2"/>
            </p:cNvCxnSpPr>
            <p:nvPr/>
          </p:nvCxnSpPr>
          <p:spPr>
            <a:xfrm>
              <a:off x="2339752" y="5517232"/>
              <a:ext cx="2376264" cy="0"/>
            </a:xfrm>
            <a:prstGeom prst="line">
              <a:avLst/>
            </a:prstGeom>
            <a:ln w="571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TextBox 7"/>
            <p:cNvSpPr txBox="1"/>
            <p:nvPr/>
          </p:nvSpPr>
          <p:spPr>
            <a:xfrm>
              <a:off x="1475656" y="5805264"/>
              <a:ext cx="93610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 smtClean="0"/>
                <a:t>Half-Duplex</a:t>
              </a:r>
              <a:endParaRPr lang="ko-KR" altLang="en-US" sz="1100" dirty="0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680012" y="5805264"/>
              <a:ext cx="93610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1100" dirty="0" smtClean="0"/>
                <a:t>Full-Duplex</a:t>
              </a:r>
              <a:endParaRPr lang="ko-KR" altLang="en-US" sz="1100" dirty="0"/>
            </a:p>
          </p:txBody>
        </p:sp>
        <p:sp>
          <p:nvSpPr>
            <p:cNvPr id="10" name="오른쪽 화살표 9"/>
            <p:cNvSpPr/>
            <p:nvPr/>
          </p:nvSpPr>
          <p:spPr>
            <a:xfrm>
              <a:off x="2483768" y="4998313"/>
              <a:ext cx="2088232" cy="432048"/>
            </a:xfrm>
            <a:prstGeom prst="rightArrow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" name="오른쪽 화살표 11"/>
            <p:cNvSpPr/>
            <p:nvPr/>
          </p:nvSpPr>
          <p:spPr>
            <a:xfrm rot="10800000">
              <a:off x="2483768" y="5589475"/>
              <a:ext cx="2088232" cy="432048"/>
            </a:xfrm>
            <a:prstGeom prst="rightArrow">
              <a:avLst/>
            </a:prstGeom>
            <a:noFill/>
            <a:ln w="127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grpSp>
          <p:nvGrpSpPr>
            <p:cNvPr id="15" name="그룹 14"/>
            <p:cNvGrpSpPr/>
            <p:nvPr/>
          </p:nvGrpSpPr>
          <p:grpSpPr>
            <a:xfrm>
              <a:off x="2735796" y="5156366"/>
              <a:ext cx="1584176" cy="721732"/>
              <a:chOff x="2735796" y="5156366"/>
              <a:chExt cx="1584176" cy="721732"/>
            </a:xfrm>
          </p:grpSpPr>
          <p:sp>
            <p:nvSpPr>
              <p:cNvPr id="13" name="폭발 2 12"/>
              <p:cNvSpPr/>
              <p:nvPr/>
            </p:nvSpPr>
            <p:spPr>
              <a:xfrm>
                <a:off x="2735796" y="5156366"/>
                <a:ext cx="1584176" cy="721732"/>
              </a:xfrm>
              <a:prstGeom prst="irregularSeal2">
                <a:avLst/>
              </a:prstGeom>
              <a:solidFill>
                <a:srgbClr val="FF0000"/>
              </a:solidFill>
              <a:ln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" name="TextBox 13"/>
              <p:cNvSpPr txBox="1"/>
              <p:nvPr/>
            </p:nvSpPr>
            <p:spPr>
              <a:xfrm rot="20987790">
                <a:off x="2982655" y="5353437"/>
                <a:ext cx="100811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ko-KR" sz="1600" b="1" dirty="0" smtClean="0">
                    <a:solidFill>
                      <a:schemeClr val="bg1"/>
                    </a:solidFill>
                  </a:rPr>
                  <a:t>Collision</a:t>
                </a:r>
                <a:endParaRPr lang="ko-KR" altLang="en-US" sz="1600" b="1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17" name="내용 개체 틀 2"/>
          <p:cNvSpPr txBox="1">
            <a:spLocks/>
          </p:cNvSpPr>
          <p:nvPr/>
        </p:nvSpPr>
        <p:spPr>
          <a:xfrm>
            <a:off x="1966786" y="4365104"/>
            <a:ext cx="4624025" cy="6046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800" b="1" dirty="0" smtClean="0">
                <a:solidFill>
                  <a:srgbClr val="FF0000"/>
                </a:solidFill>
              </a:rPr>
              <a:t>Performance Degradation</a:t>
            </a:r>
          </a:p>
        </p:txBody>
      </p:sp>
    </p:spTree>
    <p:extLst>
      <p:ext uri="{BB962C8B-B14F-4D97-AF65-F5344CB8AC3E}">
        <p14:creationId xmlns:p14="http://schemas.microsoft.com/office/powerpoint/2010/main" val="3147555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3200" b="1" dirty="0" smtClean="0"/>
              <a:t>Power Management</a:t>
            </a:r>
            <a:endParaRPr lang="ko-KR" altLang="en-US" sz="32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12169"/>
            <a:ext cx="8229600" cy="1540767"/>
          </a:xfrm>
        </p:spPr>
        <p:txBody>
          <a:bodyPr/>
          <a:lstStyle/>
          <a:p>
            <a:r>
              <a:rPr lang="en-US" altLang="ko-KR" sz="2600" dirty="0" smtClean="0"/>
              <a:t>Wake-On LAN (</a:t>
            </a:r>
            <a:r>
              <a:rPr lang="en-US" altLang="ko-KR" sz="2600" dirty="0" err="1" smtClean="0"/>
              <a:t>WoL</a:t>
            </a:r>
            <a:r>
              <a:rPr lang="en-US" altLang="ko-KR" sz="2600" dirty="0" smtClean="0"/>
              <a:t>)</a:t>
            </a:r>
            <a:endParaRPr lang="en-US" altLang="ko-KR" sz="2600" dirty="0" smtClean="0"/>
          </a:p>
          <a:p>
            <a:pPr lvl="1">
              <a:buFont typeface="Wingdings" pitchFamily="2" charset="2"/>
              <a:buChar char="Ø"/>
            </a:pPr>
            <a:r>
              <a:rPr lang="en-US" altLang="ko-KR" sz="2000" dirty="0" smtClean="0">
                <a:solidFill>
                  <a:srgbClr val="FF0000"/>
                </a:solidFill>
              </a:rPr>
              <a:t>An Ethernet standard</a:t>
            </a:r>
            <a:r>
              <a:rPr lang="en-US" altLang="ko-KR" sz="2000" dirty="0" smtClean="0"/>
              <a:t> that allows a computer to be </a:t>
            </a:r>
            <a:r>
              <a:rPr lang="en-US" altLang="ko-KR" sz="2000" dirty="0" smtClean="0">
                <a:solidFill>
                  <a:srgbClr val="0070C0"/>
                </a:solidFill>
              </a:rPr>
              <a:t>turned on or awakened</a:t>
            </a:r>
            <a:r>
              <a:rPr lang="en-US" altLang="ko-KR" sz="2000" dirty="0" smtClean="0"/>
              <a:t> by a network message (Magic packet)</a:t>
            </a:r>
          </a:p>
          <a:p>
            <a:pPr lvl="1">
              <a:buFont typeface="Wingdings" pitchFamily="2" charset="2"/>
              <a:buChar char="Ø"/>
            </a:pPr>
            <a:r>
              <a:rPr lang="en-US" altLang="ko-KR" sz="2000" dirty="0" smtClean="0"/>
              <a:t>Ex. </a:t>
            </a:r>
            <a:r>
              <a:rPr lang="en-US" altLang="ko-KR" sz="2000" dirty="0"/>
              <a:t>Linux# </a:t>
            </a:r>
            <a:r>
              <a:rPr lang="en-US" altLang="ko-KR" sz="2000" dirty="0" err="1"/>
              <a:t>ethtool</a:t>
            </a:r>
            <a:r>
              <a:rPr lang="en-US" altLang="ko-KR" sz="2000" dirty="0"/>
              <a:t> –s eth0 </a:t>
            </a:r>
            <a:r>
              <a:rPr lang="en-US" altLang="ko-KR" sz="2000" dirty="0" err="1"/>
              <a:t>wol</a:t>
            </a:r>
            <a:r>
              <a:rPr lang="en-US" altLang="ko-KR" sz="2000" dirty="0"/>
              <a:t> </a:t>
            </a:r>
            <a:r>
              <a:rPr lang="en-US" altLang="ko-KR" sz="2000" dirty="0" err="1"/>
              <a:t>umgb</a:t>
            </a:r>
            <a:endParaRPr lang="en-US" altLang="ko-KR" sz="2000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636911"/>
            <a:ext cx="2881275" cy="3938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그룹 5"/>
          <p:cNvGrpSpPr/>
          <p:nvPr/>
        </p:nvGrpSpPr>
        <p:grpSpPr>
          <a:xfrm>
            <a:off x="2195736" y="3150402"/>
            <a:ext cx="1512168" cy="523220"/>
            <a:chOff x="1547665" y="3673623"/>
            <a:chExt cx="1512168" cy="523220"/>
          </a:xfrm>
        </p:grpSpPr>
        <p:sp>
          <p:nvSpPr>
            <p:cNvPr id="18" name="모서리가 둥근 사각형 설명선 17"/>
            <p:cNvSpPr/>
            <p:nvPr/>
          </p:nvSpPr>
          <p:spPr>
            <a:xfrm rot="10800000">
              <a:off x="1547665" y="3673623"/>
              <a:ext cx="1440160" cy="504056"/>
            </a:xfrm>
            <a:prstGeom prst="wedgeRoundRectCallout">
              <a:avLst>
                <a:gd name="adj1" fmla="val -64523"/>
                <a:gd name="adj2" fmla="val 116745"/>
                <a:gd name="adj3" fmla="val 16667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547665" y="3673623"/>
              <a:ext cx="151216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 smtClean="0"/>
                <a:t>Device to signal a wake-up</a:t>
              </a:r>
              <a:endParaRPr lang="ko-KR" altLang="en-US" sz="1400" dirty="0"/>
            </a:p>
          </p:txBody>
        </p:sp>
      </p:grpSp>
      <p:grpSp>
        <p:nvGrpSpPr>
          <p:cNvPr id="11" name="그룹 10"/>
          <p:cNvGrpSpPr/>
          <p:nvPr/>
        </p:nvGrpSpPr>
        <p:grpSpPr>
          <a:xfrm>
            <a:off x="3905127" y="3535180"/>
            <a:ext cx="1656184" cy="954108"/>
            <a:chOff x="3616821" y="3673622"/>
            <a:chExt cx="2088232" cy="954108"/>
          </a:xfrm>
        </p:grpSpPr>
        <p:sp>
          <p:nvSpPr>
            <p:cNvPr id="20" name="모서리가 둥근 사각형 설명선 19"/>
            <p:cNvSpPr/>
            <p:nvPr/>
          </p:nvSpPr>
          <p:spPr>
            <a:xfrm rot="10800000">
              <a:off x="3616821" y="3673622"/>
              <a:ext cx="2088232" cy="954107"/>
            </a:xfrm>
            <a:prstGeom prst="wedgeRoundRectCallout">
              <a:avLst>
                <a:gd name="adj1" fmla="val -15680"/>
                <a:gd name="adj2" fmla="val 122354"/>
                <a:gd name="adj3" fmla="val 16667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635897" y="3673623"/>
              <a:ext cx="206915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400" dirty="0"/>
                <a:t>u</a:t>
              </a:r>
              <a:r>
                <a:rPr lang="en-US" altLang="ko-KR" sz="1400" dirty="0" smtClean="0"/>
                <a:t> : unicast</a:t>
              </a:r>
            </a:p>
            <a:p>
              <a:r>
                <a:rPr lang="en-US" altLang="ko-KR" sz="1400" dirty="0" smtClean="0"/>
                <a:t>m : multicast</a:t>
              </a:r>
            </a:p>
            <a:p>
              <a:r>
                <a:rPr lang="en-US" altLang="ko-KR" sz="1400" dirty="0"/>
                <a:t>b</a:t>
              </a:r>
              <a:r>
                <a:rPr lang="en-US" altLang="ko-KR" sz="1400" dirty="0" smtClean="0"/>
                <a:t> : broadcast</a:t>
              </a:r>
            </a:p>
            <a:p>
              <a:r>
                <a:rPr lang="en-US" altLang="ko-KR" sz="1400" dirty="0"/>
                <a:t>g</a:t>
              </a:r>
              <a:r>
                <a:rPr lang="en-US" altLang="ko-KR" sz="1400" dirty="0" smtClean="0"/>
                <a:t> : magic packet</a:t>
              </a:r>
              <a:endParaRPr lang="ko-KR" altLang="en-US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834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3200" b="1" dirty="0" smtClean="0"/>
              <a:t>Power Management</a:t>
            </a:r>
            <a:endParaRPr lang="ko-KR" altLang="en-US" sz="32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12169"/>
            <a:ext cx="8229600" cy="2620887"/>
          </a:xfrm>
        </p:spPr>
        <p:txBody>
          <a:bodyPr>
            <a:normAutofit lnSpcReduction="10000"/>
          </a:bodyPr>
          <a:lstStyle/>
          <a:p>
            <a:r>
              <a:rPr lang="en-US" altLang="ko-KR" sz="2600" dirty="0" smtClean="0"/>
              <a:t>Magic Packets</a:t>
            </a:r>
            <a:endParaRPr lang="en-US" altLang="ko-KR" sz="2600" dirty="0" smtClean="0"/>
          </a:p>
          <a:p>
            <a:pPr lvl="1">
              <a:buFont typeface="Wingdings" pitchFamily="2" charset="2"/>
              <a:buChar char="Ø"/>
            </a:pPr>
            <a:r>
              <a:rPr lang="en-US" altLang="ko-KR" sz="2000" dirty="0" smtClean="0">
                <a:solidFill>
                  <a:srgbClr val="FF0000"/>
                </a:solidFill>
              </a:rPr>
              <a:t>A broadcast frame</a:t>
            </a:r>
            <a:r>
              <a:rPr lang="en-US" altLang="ko-KR" sz="2000" dirty="0" smtClean="0"/>
              <a:t> within its payload 6 bytes</a:t>
            </a:r>
          </a:p>
          <a:p>
            <a:pPr lvl="1">
              <a:buFont typeface="Wingdings" pitchFamily="2" charset="2"/>
              <a:buChar char="Ø"/>
            </a:pPr>
            <a:r>
              <a:rPr lang="en-US" altLang="ko-KR" sz="2000" dirty="0" smtClean="0">
                <a:solidFill>
                  <a:srgbClr val="0070C0"/>
                </a:solidFill>
              </a:rPr>
              <a:t>0xFF, Followed by 16 repetitions of the target device’s MAC address</a:t>
            </a:r>
          </a:p>
          <a:p>
            <a:pPr lvl="1">
              <a:buFont typeface="Wingdings" pitchFamily="2" charset="2"/>
              <a:buChar char="Ø"/>
            </a:pPr>
            <a:r>
              <a:rPr lang="en-US" altLang="ko-KR" sz="2000" dirty="0" smtClean="0"/>
              <a:t>Features</a:t>
            </a:r>
          </a:p>
          <a:p>
            <a:pPr lvl="2">
              <a:buFont typeface="Wingdings" pitchFamily="2" charset="2"/>
              <a:buChar char="ü"/>
            </a:pPr>
            <a:r>
              <a:rPr lang="en-US" altLang="ko-KR" sz="1600" dirty="0" smtClean="0"/>
              <a:t>Requires destination device’s MAC address</a:t>
            </a:r>
          </a:p>
          <a:p>
            <a:pPr lvl="2">
              <a:buFont typeface="Wingdings" pitchFamily="2" charset="2"/>
              <a:buChar char="ü"/>
            </a:pPr>
            <a:r>
              <a:rPr lang="en-US" altLang="ko-KR" sz="1600" dirty="0" smtClean="0"/>
              <a:t>Doesn’t provide a delivery confirmation</a:t>
            </a:r>
          </a:p>
          <a:p>
            <a:pPr lvl="2">
              <a:buFont typeface="Wingdings" pitchFamily="2" charset="2"/>
              <a:buChar char="ü"/>
            </a:pPr>
            <a:r>
              <a:rPr lang="en-US" altLang="ko-KR" sz="1600" dirty="0" smtClean="0"/>
              <a:t>Requires h/w support of </a:t>
            </a:r>
            <a:r>
              <a:rPr lang="en-US" altLang="ko-KR" sz="1600" dirty="0" err="1" smtClean="0"/>
              <a:t>WoL</a:t>
            </a:r>
            <a:endParaRPr lang="en-US" altLang="ko-KR" sz="1600" dirty="0" smtClean="0"/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701" y="3933056"/>
            <a:ext cx="7223916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22554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3200" b="1" dirty="0" smtClean="0"/>
              <a:t>Link-Layer Flow Control</a:t>
            </a:r>
            <a:endParaRPr lang="ko-KR" altLang="en-US" sz="3200" b="1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2332856"/>
          </a:xfrm>
        </p:spPr>
        <p:txBody>
          <a:bodyPr>
            <a:normAutofit/>
          </a:bodyPr>
          <a:lstStyle/>
          <a:p>
            <a:r>
              <a:rPr lang="en-US" altLang="ko-KR" sz="2800" dirty="0" smtClean="0"/>
              <a:t>When multiple stations send to a same destination</a:t>
            </a:r>
          </a:p>
          <a:p>
            <a:pPr lvl="1">
              <a:buFont typeface="Wingdings" pitchFamily="2" charset="2"/>
              <a:buChar char="Ø"/>
            </a:pPr>
            <a:r>
              <a:rPr lang="en-US" altLang="ko-KR" sz="2000" dirty="0" smtClean="0"/>
              <a:t>If the </a:t>
            </a:r>
            <a:r>
              <a:rPr lang="en-US" altLang="ko-KR" sz="2000" dirty="0" smtClean="0">
                <a:solidFill>
                  <a:srgbClr val="0070C0"/>
                </a:solidFill>
              </a:rPr>
              <a:t>total traffic exceeds the link rate</a:t>
            </a:r>
            <a:r>
              <a:rPr lang="en-US" altLang="ko-KR" sz="2000" dirty="0" smtClean="0"/>
              <a:t>, </a:t>
            </a:r>
            <a:r>
              <a:rPr lang="en-US" altLang="ko-KR" sz="2000" dirty="0" smtClean="0">
                <a:solidFill>
                  <a:srgbClr val="FF0000"/>
                </a:solidFill>
              </a:rPr>
              <a:t>frames </a:t>
            </a:r>
            <a:r>
              <a:rPr lang="en-US" altLang="ko-KR" sz="2000" dirty="0" smtClean="0">
                <a:solidFill>
                  <a:srgbClr val="FF0000"/>
                </a:solidFill>
              </a:rPr>
              <a:t>are stored</a:t>
            </a:r>
            <a:r>
              <a:rPr lang="en-US" altLang="ko-KR" sz="2000" dirty="0" smtClean="0"/>
              <a:t> </a:t>
            </a:r>
            <a:r>
              <a:rPr lang="en-US" altLang="ko-KR" sz="2000" dirty="0" smtClean="0"/>
              <a:t>in the intermediate switches</a:t>
            </a:r>
          </a:p>
          <a:p>
            <a:pPr lvl="1">
              <a:buFont typeface="Wingdings" pitchFamily="2" charset="2"/>
              <a:buChar char="Ø"/>
            </a:pPr>
            <a:r>
              <a:rPr lang="en-US" altLang="ko-KR" sz="2000" dirty="0" smtClean="0"/>
              <a:t>If </a:t>
            </a:r>
            <a:r>
              <a:rPr lang="en-US" altLang="ko-KR" sz="2000" dirty="0" smtClean="0">
                <a:solidFill>
                  <a:srgbClr val="0070C0"/>
                </a:solidFill>
              </a:rPr>
              <a:t>this situation persists for a long time</a:t>
            </a:r>
            <a:r>
              <a:rPr lang="en-US" altLang="ko-KR" sz="2000" dirty="0" smtClean="0"/>
              <a:t>, </a:t>
            </a:r>
            <a:r>
              <a:rPr lang="en-US" altLang="ko-KR" sz="2000" dirty="0" smtClean="0">
                <a:solidFill>
                  <a:srgbClr val="FF0000"/>
                </a:solidFill>
              </a:rPr>
              <a:t>frames </a:t>
            </a:r>
            <a:r>
              <a:rPr lang="en-US" altLang="ko-KR" sz="2000" dirty="0" smtClean="0">
                <a:solidFill>
                  <a:srgbClr val="FF0000"/>
                </a:solidFill>
              </a:rPr>
              <a:t>may </a:t>
            </a:r>
            <a:r>
              <a:rPr lang="en-US" altLang="ko-KR" sz="2000" dirty="0" smtClean="0">
                <a:solidFill>
                  <a:srgbClr val="FF0000"/>
                </a:solidFill>
              </a:rPr>
              <a:t>be dropped</a:t>
            </a:r>
          </a:p>
        </p:txBody>
      </p:sp>
      <p:sp>
        <p:nvSpPr>
          <p:cNvPr id="4" name="내용 개체 틀 2"/>
          <p:cNvSpPr txBox="1">
            <a:spLocks/>
          </p:cNvSpPr>
          <p:nvPr/>
        </p:nvSpPr>
        <p:spPr>
          <a:xfrm>
            <a:off x="446856" y="3544416"/>
            <a:ext cx="8229600" cy="23328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800" dirty="0" smtClean="0">
                <a:solidFill>
                  <a:srgbClr val="FF0000"/>
                </a:solidFill>
              </a:rPr>
              <a:t>Flow Control</a:t>
            </a:r>
          </a:p>
          <a:p>
            <a:pPr lvl="1">
              <a:buFont typeface="Wingdings" pitchFamily="2" charset="2"/>
              <a:buChar char="Ø"/>
            </a:pPr>
            <a:r>
              <a:rPr lang="en-US" altLang="ko-KR" sz="2000" dirty="0" smtClean="0">
                <a:solidFill>
                  <a:srgbClr val="0070C0"/>
                </a:solidFill>
              </a:rPr>
              <a:t>By sending a signal frames</a:t>
            </a:r>
            <a:r>
              <a:rPr lang="en-US" altLang="ko-KR" sz="2000" dirty="0" smtClean="0"/>
              <a:t> between switches and NICs</a:t>
            </a:r>
          </a:p>
          <a:p>
            <a:pPr lvl="1">
              <a:buFont typeface="Wingdings" pitchFamily="2" charset="2"/>
              <a:buChar char="Ø"/>
            </a:pPr>
            <a:r>
              <a:rPr lang="en-US" altLang="ko-KR" sz="2000" dirty="0" smtClean="0"/>
              <a:t>Is called </a:t>
            </a:r>
            <a:r>
              <a:rPr lang="en-US" altLang="ko-KR" sz="2000" dirty="0" smtClean="0">
                <a:solidFill>
                  <a:srgbClr val="FF0000"/>
                </a:solidFill>
              </a:rPr>
              <a:t>PAUSE messages</a:t>
            </a:r>
            <a:r>
              <a:rPr lang="en-US" altLang="ko-KR" sz="2000" dirty="0" smtClean="0"/>
              <a:t>, which are contained in MAC control frames</a:t>
            </a:r>
            <a:r>
              <a:rPr lang="en-US" altLang="ko-KR" sz="2000" dirty="0"/>
              <a:t> </a:t>
            </a:r>
            <a:r>
              <a:rPr lang="en-US" altLang="ko-KR" sz="2000" dirty="0" smtClean="0"/>
              <a:t>and used only on full-duplex links</a:t>
            </a:r>
          </a:p>
          <a:p>
            <a:pPr lvl="1">
              <a:buFont typeface="Wingdings" pitchFamily="2" charset="2"/>
              <a:buChar char="Ø"/>
            </a:pPr>
            <a:r>
              <a:rPr lang="en-US" altLang="ko-KR" sz="2000" dirty="0" smtClean="0"/>
              <a:t>Include </a:t>
            </a:r>
            <a:r>
              <a:rPr lang="en-US" altLang="ko-KR" sz="2000" dirty="0" smtClean="0">
                <a:solidFill>
                  <a:srgbClr val="FF0000"/>
                </a:solidFill>
              </a:rPr>
              <a:t>a hold-off time value</a:t>
            </a:r>
            <a:r>
              <a:rPr lang="en-US" altLang="ko-KR" sz="2000" dirty="0" smtClean="0"/>
              <a:t> (</a:t>
            </a:r>
            <a:r>
              <a:rPr lang="en-US" altLang="ko-KR" sz="2000" dirty="0" smtClean="0">
                <a:solidFill>
                  <a:srgbClr val="0070C0"/>
                </a:solidFill>
              </a:rPr>
              <a:t>how long the sender should pause</a:t>
            </a:r>
            <a:r>
              <a:rPr lang="en-US" altLang="ko-KR" sz="2000" dirty="0" smtClean="0"/>
              <a:t> before continuing to transmit)</a:t>
            </a:r>
          </a:p>
        </p:txBody>
      </p:sp>
    </p:spTree>
    <p:extLst>
      <p:ext uri="{BB962C8B-B14F-4D97-AF65-F5344CB8AC3E}">
        <p14:creationId xmlns:p14="http://schemas.microsoft.com/office/powerpoint/2010/main" val="113801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altLang="ko-KR" sz="3200" b="1" dirty="0" smtClean="0"/>
              <a:t>Link-Layer Flow Control</a:t>
            </a:r>
            <a:endParaRPr lang="ko-KR" altLang="en-US" sz="3200" b="1" dirty="0"/>
          </a:p>
        </p:txBody>
      </p:sp>
      <p:sp>
        <p:nvSpPr>
          <p:cNvPr id="4" name="내용 개체 틀 2"/>
          <p:cNvSpPr txBox="1">
            <a:spLocks/>
          </p:cNvSpPr>
          <p:nvPr/>
        </p:nvSpPr>
        <p:spPr>
          <a:xfrm>
            <a:off x="446856" y="1268760"/>
            <a:ext cx="8229600" cy="23328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800" dirty="0" smtClean="0"/>
              <a:t>Flow Control negative side effect</a:t>
            </a:r>
          </a:p>
          <a:p>
            <a:pPr lvl="1">
              <a:buFont typeface="Wingdings" pitchFamily="2" charset="2"/>
              <a:buChar char="Ø"/>
            </a:pPr>
            <a:r>
              <a:rPr lang="en-US" altLang="ko-KR" sz="2000" dirty="0" smtClean="0"/>
              <a:t>When multiple stations are sending via a switch, </a:t>
            </a:r>
            <a:r>
              <a:rPr lang="en-US" altLang="ko-KR" sz="2000" dirty="0" smtClean="0">
                <a:solidFill>
                  <a:srgbClr val="FF0000"/>
                </a:solidFill>
              </a:rPr>
              <a:t>it may send PAUSE frames to all hosts</a:t>
            </a:r>
          </a:p>
          <a:p>
            <a:pPr lvl="1">
              <a:buFont typeface="Wingdings" pitchFamily="2" charset="2"/>
              <a:buChar char="Ø"/>
            </a:pPr>
            <a:r>
              <a:rPr lang="en-US" altLang="ko-KR" sz="2000" dirty="0" smtClean="0">
                <a:solidFill>
                  <a:srgbClr val="0070C0"/>
                </a:solidFill>
              </a:rPr>
              <a:t>This utilization</a:t>
            </a:r>
            <a:r>
              <a:rPr lang="en-US" altLang="ko-KR" sz="2000" dirty="0" smtClean="0"/>
              <a:t> of the switch’s memory </a:t>
            </a:r>
            <a:r>
              <a:rPr lang="en-US" altLang="ko-KR" sz="2000" dirty="0" smtClean="0">
                <a:solidFill>
                  <a:srgbClr val="0070C0"/>
                </a:solidFill>
              </a:rPr>
              <a:t>may not effective</a:t>
            </a:r>
            <a:r>
              <a:rPr lang="en-US" altLang="ko-KR" sz="2000" dirty="0" smtClean="0"/>
              <a:t> even though the hosts were not responsible for much of the traffic passing</a:t>
            </a:r>
          </a:p>
        </p:txBody>
      </p:sp>
    </p:spTree>
    <p:extLst>
      <p:ext uri="{BB962C8B-B14F-4D97-AF65-F5344CB8AC3E}">
        <p14:creationId xmlns:p14="http://schemas.microsoft.com/office/powerpoint/2010/main" val="91684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977</TotalTime>
  <Words>365</Words>
  <Application>Microsoft Office PowerPoint</Application>
  <PresentationFormat>화면 슬라이드 쇼(4:3)</PresentationFormat>
  <Paragraphs>60</Paragraphs>
  <Slides>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0" baseType="lpstr">
      <vt:lpstr>Office 테마</vt:lpstr>
      <vt:lpstr>3.3 Full Duplex, Power Save, Autonegotiation, and 802.1X Flow Control</vt:lpstr>
      <vt:lpstr>Outline</vt:lpstr>
      <vt:lpstr>Introduction</vt:lpstr>
      <vt:lpstr>Introduction</vt:lpstr>
      <vt:lpstr>Duplex Mismatch</vt:lpstr>
      <vt:lpstr>Power Management</vt:lpstr>
      <vt:lpstr>Power Management</vt:lpstr>
      <vt:lpstr>Link-Layer Flow Control</vt:lpstr>
      <vt:lpstr>Link-Layer Flow Control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3.3 Full Duplex, Power Save, Autonegotiation, and 802.1X Flow Control</dc:title>
  <dc:creator>lab</dc:creator>
  <cp:lastModifiedBy>lab</cp:lastModifiedBy>
  <cp:revision>35</cp:revision>
  <cp:lastPrinted>2015-09-15T06:35:42Z</cp:lastPrinted>
  <dcterms:created xsi:type="dcterms:W3CDTF">2015-09-14T01:29:24Z</dcterms:created>
  <dcterms:modified xsi:type="dcterms:W3CDTF">2015-09-15T08:12:10Z</dcterms:modified>
</cp:coreProperties>
</file>