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45.xml" ContentType="application/vnd.openxmlformats-officedocument.presentationml.slide+xml"/>
  <Override PartName="/ppt/slides/slide47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47" r:id="rId98"/>
    <p:sldId id="348" r:id="rId99"/>
    <p:sldId id="300" r:id="rId51"/>
    <p:sldId id="349" r:id="rId100"/>
    <p:sldId id="350" r:id="rId101"/>
    <p:sldId id="351" r:id="rId102"/>
    <p:sldId id="352" r:id="rId103"/>
    <p:sldId id="302" r:id="rId5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04" r:id="rId55"/>
    <p:sldId id="305" r:id="rId56"/>
    <p:sldId id="360" r:id="rId111"/>
    <p:sldId id="361" r:id="rId112"/>
    <p:sldId id="307" r:id="rId58"/>
    <p:sldId id="308" r:id="rId59"/>
    <p:sldId id="362" r:id="rId113"/>
    <p:sldId id="363" r:id="rId114"/>
    <p:sldId id="364" r:id="rId115"/>
    <p:sldId id="309" r:id="rId60"/>
    <p:sldId id="310" r:id="rId61"/>
    <p:sldId id="365" r:id="rId116"/>
    <p:sldId id="311" r:id="rId62"/>
    <p:sldId id="312" r:id="rId63"/>
    <p:sldId id="366" r:id="rId117"/>
    <p:sldId id="367" r:id="rId118"/>
    <p:sldId id="368" r:id="rId119"/>
    <p:sldId id="369" r:id="rId120"/>
    <p:sldId id="370" r:id="rId121"/>
    <p:sldId id="315" r:id="rId66"/>
    <p:sldId id="316" r:id="rId67"/>
    <p:sldId id="371" r:id="rId122"/>
    <p:sldId id="372" r:id="rId123"/>
    <p:sldId id="317" r:id="rId68"/>
    <p:sldId id="373" r:id="rId124"/>
    <p:sldId id="374" r:id="rId125"/>
    <p:sldId id="318" r:id="rId69"/>
    <p:sldId id="375" r:id="rId126"/>
    <p:sldId id="376" r:id="rId127"/>
    <p:sldId id="319" r:id="rId70"/>
    <p:sldId id="320" r:id="rId71"/>
    <p:sldId id="377" r:id="rId128"/>
    <p:sldId id="378" r:id="rId129"/>
    <p:sldId id="379" r:id="rId130"/>
    <p:sldId id="380" r:id="rId131"/>
    <p:sldId id="323" r:id="rId74"/>
    <p:sldId id="324" r:id="rId75"/>
    <p:sldId id="381" r:id="rId132"/>
    <p:sldId id="382" r:id="rId133"/>
    <p:sldId id="325" r:id="rId76"/>
    <p:sldId id="383" r:id="rId134"/>
    <p:sldId id="384" r:id="rId135"/>
    <p:sldId id="385" r:id="rId136"/>
    <p:sldId id="326" r:id="rId77"/>
    <p:sldId id="327" r:id="rId78"/>
    <p:sldId id="386" r:id="rId137"/>
    <p:sldId id="387" r:id="rId138"/>
    <p:sldId id="388" r:id="rId139"/>
    <p:sldId id="328" r:id="rId79"/>
    <p:sldId id="329" r:id="rId80"/>
    <p:sldId id="389" r:id="rId140"/>
    <p:sldId id="390" r:id="rId141"/>
    <p:sldId id="330" r:id="rId81"/>
    <p:sldId id="331" r:id="rId82"/>
    <p:sldId id="391" r:id="rId142"/>
    <p:sldId id="392" r:id="rId143"/>
    <p:sldId id="393" r:id="rId144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51" Type="http://schemas.openxmlformats.org/officeDocument/2006/relationships/slide" Target="slides/slide45.xml"/><Relationship Id="rId53" Type="http://schemas.openxmlformats.org/officeDocument/2006/relationships/slide" Target="slides/slide47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세 시간 규모의 중첩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실제 수신 세기는 세 성분의 합이다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9718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1024128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path loss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197864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거리에 따라. 가장 느리다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816352" y="1560576"/>
            <a:ext cx="8662111" cy="0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2816352" y="1161288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960720" y="1166279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105089" y="1171270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249457" y="1176261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393826" y="1181252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538194" y="1186243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82563" y="1191234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826931" y="1196225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971300" y="1201216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4115668" y="1206207"/>
            <a:ext cx="144369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260037" y="1211199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4404405" y="1216190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548774" y="1221181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4693142" y="1226172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837511" y="1231163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4981879" y="1236154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5126248" y="1241145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5270616" y="1246136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5414985" y="1251127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5559353" y="1256118"/>
            <a:ext cx="144369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5703722" y="1261110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5848090" y="1266101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5992459" y="1271092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6136827" y="1276083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6281196" y="1281074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6425565" y="1286065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6569933" y="1291056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6714302" y="1296047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6858670" y="1301038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7003039" y="1306029"/>
            <a:ext cx="144368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7147407" y="1311021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7291776" y="1316012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7436144" y="1321003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7580513" y="1325994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7724881" y="1330985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7869250" y="1335976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8013618" y="1340967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8157987" y="1345958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302355" y="1350949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446724" y="1355940"/>
            <a:ext cx="144368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591092" y="1360932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8735461" y="1365923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8879829" y="1370914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9024198" y="1375905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9168566" y="1380896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9312935" y="1385887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9457303" y="1390878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9601672" y="1395869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9746040" y="1400860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9890409" y="1405851"/>
            <a:ext cx="144368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10034777" y="1410843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10179146" y="1415834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10323515" y="1420825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10467883" y="1425816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10612252" y="1430807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10756620" y="1435798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10900989" y="1440789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11045357" y="1445780"/>
            <a:ext cx="144369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11189726" y="1450771"/>
            <a:ext cx="144368" cy="499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11334094" y="1455762"/>
            <a:ext cx="144369" cy="499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30352" y="1761744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+ shadowing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0352" y="1935480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수십 미터 규모</a:t>
            </a:r>
          </a:p>
        </p:txBody>
      </p:sp>
      <p:cxnSp>
        <p:nvCxnSpPr>
          <p:cNvPr id="70" name="Connector 69"/>
          <p:cNvCxnSpPr/>
          <p:nvPr/>
        </p:nvCxnSpPr>
        <p:spPr>
          <a:xfrm>
            <a:off x="2816352" y="2298192"/>
            <a:ext cx="8662111" cy="0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V="1">
            <a:off x="2816352" y="1874049"/>
            <a:ext cx="144368" cy="133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V="1">
            <a:off x="2960720" y="1872855"/>
            <a:ext cx="144369" cy="119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V="1">
            <a:off x="3105089" y="1871878"/>
            <a:ext cx="144368" cy="97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V="1">
            <a:off x="3249457" y="1871193"/>
            <a:ext cx="144369" cy="68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V="1">
            <a:off x="3393826" y="1870870"/>
            <a:ext cx="144368" cy="32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3538194" y="1870870"/>
            <a:ext cx="144369" cy="10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3682563" y="1870978"/>
            <a:ext cx="144368" cy="59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3826931" y="1871577"/>
            <a:ext cx="144369" cy="1146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3971300" y="1872723"/>
            <a:ext cx="144368" cy="174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4115668" y="1874467"/>
            <a:ext cx="144369" cy="238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4260037" y="1876850"/>
            <a:ext cx="144368" cy="305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4404405" y="1879907"/>
            <a:ext cx="144369" cy="3756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4548774" y="1883663"/>
            <a:ext cx="144368" cy="447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>
            <a:off x="4693142" y="1888135"/>
            <a:ext cx="144369" cy="519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>
            <a:off x="4837511" y="1893332"/>
            <a:ext cx="144368" cy="592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4981879" y="1899253"/>
            <a:ext cx="144369" cy="663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5126248" y="1905888"/>
            <a:ext cx="144368" cy="733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5270616" y="1913219"/>
            <a:ext cx="144369" cy="799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5414985" y="1921217"/>
            <a:ext cx="144368" cy="8630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5559353" y="1929847"/>
            <a:ext cx="144369" cy="921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5703722" y="1939066"/>
            <a:ext cx="144368" cy="975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5848090" y="1948823"/>
            <a:ext cx="144369" cy="1023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5992459" y="1959060"/>
            <a:ext cx="144368" cy="1065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6136827" y="1969714"/>
            <a:ext cx="144369" cy="1100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6281196" y="1980717"/>
            <a:ext cx="144369" cy="11280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6425565" y="1991997"/>
            <a:ext cx="144368" cy="1148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6569933" y="2003479"/>
            <a:ext cx="144369" cy="1160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6714302" y="2015084"/>
            <a:ext cx="144368" cy="11650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6858670" y="2026734"/>
            <a:ext cx="144369" cy="1161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7003039" y="2038351"/>
            <a:ext cx="144368" cy="11506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7147407" y="2049857"/>
            <a:ext cx="144369" cy="1131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7291776" y="2061176"/>
            <a:ext cx="144368" cy="1105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7436144" y="2072235"/>
            <a:ext cx="144369" cy="10730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7580513" y="2082965"/>
            <a:ext cx="144368" cy="1033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7724881" y="2093304"/>
            <a:ext cx="144369" cy="988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>
            <a:off x="7869250" y="2103192"/>
            <a:ext cx="144368" cy="938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>
            <a:off x="8013618" y="2112577"/>
            <a:ext cx="144369" cy="883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>
            <a:off x="8157987" y="2121416"/>
            <a:ext cx="144368" cy="825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8302355" y="2129670"/>
            <a:ext cx="144369" cy="764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8446724" y="2137312"/>
            <a:ext cx="144368" cy="700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>
            <a:off x="8591092" y="2144320"/>
            <a:ext cx="144369" cy="636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>
            <a:off x="8735461" y="2150683"/>
            <a:ext cx="144368" cy="571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>
            <a:off x="8879829" y="2156397"/>
            <a:ext cx="144369" cy="507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>
            <a:off x="9024198" y="2161470"/>
            <a:ext cx="144368" cy="444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9168566" y="2165915"/>
            <a:ext cx="144369" cy="384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>
            <a:off x="9312935" y="2169756"/>
            <a:ext cx="144368" cy="326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9457303" y="2173024"/>
            <a:ext cx="144369" cy="2733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9601672" y="2175757"/>
            <a:ext cx="144368" cy="2245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9746040" y="2178002"/>
            <a:ext cx="144369" cy="180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>
            <a:off x="9890409" y="2179811"/>
            <a:ext cx="144368" cy="1431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>
            <a:off x="10034777" y="2181242"/>
            <a:ext cx="144369" cy="1116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>
            <a:off x="10179146" y="2182358"/>
            <a:ext cx="144369" cy="86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>
            <a:off x="10323515" y="2183226"/>
            <a:ext cx="144368" cy="689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>
            <a:off x="10467883" y="2183915"/>
            <a:ext cx="144369" cy="58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>
            <a:off x="10612252" y="2184497"/>
            <a:ext cx="144368" cy="548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>
            <a:off x="10756620" y="2185045"/>
            <a:ext cx="144369" cy="586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>
            <a:off x="10900989" y="2185631"/>
            <a:ext cx="144368" cy="69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>
            <a:off x="11045357" y="2186328"/>
            <a:ext cx="144369" cy="877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>
            <a:off x="11189726" y="2187205"/>
            <a:ext cx="144368" cy="1124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>
            <a:off x="11334094" y="2188329"/>
            <a:ext cx="144369" cy="1432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530352" y="2499360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+ multipath fading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530352" y="2673096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파장 규모. 가장 빠르다</a:t>
            </a:r>
          </a:p>
        </p:txBody>
      </p:sp>
      <p:cxnSp>
        <p:nvCxnSpPr>
          <p:cNvPr id="133" name="Connector 132"/>
          <p:cNvCxnSpPr/>
          <p:nvPr/>
        </p:nvCxnSpPr>
        <p:spPr>
          <a:xfrm>
            <a:off x="2816352" y="3035808"/>
            <a:ext cx="8662111" cy="0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>
            <a:off x="2816352" y="2587585"/>
            <a:ext cx="144368" cy="259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2960720" y="2590181"/>
            <a:ext cx="144369" cy="827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 flipV="1">
            <a:off x="3105089" y="2584798"/>
            <a:ext cx="144368" cy="1365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 flipV="1">
            <a:off x="3249457" y="2581954"/>
            <a:ext cx="144369" cy="284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3393826" y="2581954"/>
            <a:ext cx="144368" cy="4087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3538194" y="2622829"/>
            <a:ext cx="144369" cy="4714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 flipV="1">
            <a:off x="3682563" y="2659428"/>
            <a:ext cx="144368" cy="1054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 flipV="1">
            <a:off x="3826931" y="2597592"/>
            <a:ext cx="144369" cy="6183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 flipV="1">
            <a:off x="3971300" y="2557785"/>
            <a:ext cx="144368" cy="3980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>
            <a:off x="4115668" y="2557785"/>
            <a:ext cx="144369" cy="2025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4260037" y="2578041"/>
            <a:ext cx="144368" cy="3851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4404405" y="2616552"/>
            <a:ext cx="144369" cy="1064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>
            <a:off x="4548774" y="2627193"/>
            <a:ext cx="144368" cy="70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4693142" y="2627894"/>
            <a:ext cx="144369" cy="2662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>
            <a:off x="4837511" y="2654519"/>
            <a:ext cx="144368" cy="3067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 flipV="1">
            <a:off x="4981879" y="2668333"/>
            <a:ext cx="144369" cy="1686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 flipV="1">
            <a:off x="5126248" y="2613140"/>
            <a:ext cx="144368" cy="5519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 flipV="1">
            <a:off x="5270616" y="2591519"/>
            <a:ext cx="144369" cy="2162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5414985" y="2591519"/>
            <a:ext cx="144368" cy="4687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>
            <a:off x="5559353" y="2638395"/>
            <a:ext cx="144369" cy="6414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>
            <a:off x="5703722" y="2702540"/>
            <a:ext cx="144368" cy="2088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 flipV="1">
            <a:off x="5848090" y="2712785"/>
            <a:ext cx="144369" cy="1063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>
            <a:off x="5992459" y="2712785"/>
            <a:ext cx="144368" cy="522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>
            <a:off x="6136827" y="2718008"/>
            <a:ext cx="144369" cy="1905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 flipV="1">
            <a:off x="6281196" y="2727980"/>
            <a:ext cx="144369" cy="9079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 flipV="1">
            <a:off x="6425565" y="2693834"/>
            <a:ext cx="144368" cy="3414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>
            <a:off x="6569933" y="2693834"/>
            <a:ext cx="144369" cy="124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>
            <a:off x="6714302" y="2695076"/>
            <a:ext cx="144368" cy="6397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>
            <a:off x="6858670" y="2759048"/>
            <a:ext cx="144369" cy="7015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>
            <a:off x="7003039" y="2829205"/>
            <a:ext cx="144368" cy="1108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 flipV="1">
            <a:off x="7147407" y="2806862"/>
            <a:ext cx="144369" cy="3342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 flipV="1">
            <a:off x="7291776" y="2791356"/>
            <a:ext cx="144368" cy="1550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>
            <a:off x="7436144" y="2791356"/>
            <a:ext cx="144369" cy="1701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166"/>
          <p:cNvCxnSpPr/>
          <p:nvPr/>
        </p:nvCxnSpPr>
        <p:spPr>
          <a:xfrm>
            <a:off x="7580513" y="2808371"/>
            <a:ext cx="144368" cy="908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 flipV="1">
            <a:off x="7724881" y="2806399"/>
            <a:ext cx="144369" cy="1105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168"/>
          <p:cNvCxnSpPr/>
          <p:nvPr/>
        </p:nvCxnSpPr>
        <p:spPr>
          <a:xfrm>
            <a:off x="7869250" y="2806399"/>
            <a:ext cx="144368" cy="1289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169"/>
          <p:cNvCxnSpPr/>
          <p:nvPr/>
        </p:nvCxnSpPr>
        <p:spPr>
          <a:xfrm>
            <a:off x="8013618" y="2819296"/>
            <a:ext cx="144369" cy="5953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170"/>
          <p:cNvCxnSpPr/>
          <p:nvPr/>
        </p:nvCxnSpPr>
        <p:spPr>
          <a:xfrm>
            <a:off x="8157987" y="2878827"/>
            <a:ext cx="144368" cy="5388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171"/>
          <p:cNvCxnSpPr/>
          <p:nvPr/>
        </p:nvCxnSpPr>
        <p:spPr>
          <a:xfrm flipV="1">
            <a:off x="8302355" y="2921092"/>
            <a:ext cx="144369" cy="1162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172"/>
          <p:cNvCxnSpPr/>
          <p:nvPr/>
        </p:nvCxnSpPr>
        <p:spPr>
          <a:xfrm flipV="1">
            <a:off x="8446724" y="2865481"/>
            <a:ext cx="144368" cy="5561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173"/>
          <p:cNvCxnSpPr/>
          <p:nvPr/>
        </p:nvCxnSpPr>
        <p:spPr>
          <a:xfrm flipV="1">
            <a:off x="8591092" y="2839441"/>
            <a:ext cx="144369" cy="2604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>
            <a:off x="8735461" y="2839441"/>
            <a:ext cx="144368" cy="2592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175"/>
          <p:cNvCxnSpPr/>
          <p:nvPr/>
        </p:nvCxnSpPr>
        <p:spPr>
          <a:xfrm>
            <a:off x="8879829" y="2865369"/>
            <a:ext cx="144369" cy="3035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176"/>
          <p:cNvCxnSpPr/>
          <p:nvPr/>
        </p:nvCxnSpPr>
        <p:spPr>
          <a:xfrm>
            <a:off x="9024198" y="2895722"/>
            <a:ext cx="144368" cy="321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>
            <a:off x="9168566" y="2898936"/>
            <a:ext cx="144369" cy="630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178"/>
          <p:cNvCxnSpPr/>
          <p:nvPr/>
        </p:nvCxnSpPr>
        <p:spPr>
          <a:xfrm>
            <a:off x="9312935" y="2905239"/>
            <a:ext cx="144368" cy="35826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179"/>
          <p:cNvCxnSpPr/>
          <p:nvPr/>
        </p:nvCxnSpPr>
        <p:spPr>
          <a:xfrm>
            <a:off x="9457303" y="2941065"/>
            <a:ext cx="144369" cy="2729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80"/>
          <p:cNvCxnSpPr/>
          <p:nvPr/>
        </p:nvCxnSpPr>
        <p:spPr>
          <a:xfrm flipV="1">
            <a:off x="9601672" y="2937895"/>
            <a:ext cx="144368" cy="3046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181"/>
          <p:cNvCxnSpPr/>
          <p:nvPr/>
        </p:nvCxnSpPr>
        <p:spPr>
          <a:xfrm flipV="1">
            <a:off x="9746040" y="2874870"/>
            <a:ext cx="144369" cy="6302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 182"/>
          <p:cNvCxnSpPr/>
          <p:nvPr/>
        </p:nvCxnSpPr>
        <p:spPr>
          <a:xfrm flipV="1">
            <a:off x="9890409" y="2854361"/>
            <a:ext cx="144368" cy="20509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onnector 183"/>
          <p:cNvCxnSpPr/>
          <p:nvPr/>
        </p:nvCxnSpPr>
        <p:spPr>
          <a:xfrm>
            <a:off x="10034777" y="2854361"/>
            <a:ext cx="144369" cy="4265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184"/>
          <p:cNvCxnSpPr/>
          <p:nvPr/>
        </p:nvCxnSpPr>
        <p:spPr>
          <a:xfrm>
            <a:off x="10179146" y="2897012"/>
            <a:ext cx="144369" cy="4734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185"/>
          <p:cNvCxnSpPr/>
          <p:nvPr/>
        </p:nvCxnSpPr>
        <p:spPr>
          <a:xfrm>
            <a:off x="10323515" y="2944356"/>
            <a:ext cx="144368" cy="443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onnector 186"/>
          <p:cNvCxnSpPr/>
          <p:nvPr/>
        </p:nvCxnSpPr>
        <p:spPr>
          <a:xfrm flipV="1">
            <a:off x="10467883" y="2934849"/>
            <a:ext cx="144369" cy="1394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onnector 187"/>
          <p:cNvCxnSpPr/>
          <p:nvPr/>
        </p:nvCxnSpPr>
        <p:spPr>
          <a:xfrm>
            <a:off x="10612252" y="2934849"/>
            <a:ext cx="144368" cy="674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188"/>
          <p:cNvCxnSpPr/>
          <p:nvPr/>
        </p:nvCxnSpPr>
        <p:spPr>
          <a:xfrm>
            <a:off x="10756620" y="2941592"/>
            <a:ext cx="144369" cy="8615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189"/>
          <p:cNvCxnSpPr/>
          <p:nvPr/>
        </p:nvCxnSpPr>
        <p:spPr>
          <a:xfrm flipV="1">
            <a:off x="10900989" y="2919873"/>
            <a:ext cx="144368" cy="30334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 190"/>
          <p:cNvCxnSpPr/>
          <p:nvPr/>
        </p:nvCxnSpPr>
        <p:spPr>
          <a:xfrm flipV="1">
            <a:off x="11045357" y="2870523"/>
            <a:ext cx="144369" cy="4935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191"/>
          <p:cNvCxnSpPr/>
          <p:nvPr/>
        </p:nvCxnSpPr>
        <p:spPr>
          <a:xfrm flipV="1">
            <a:off x="11189726" y="2868375"/>
            <a:ext cx="144368" cy="214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192"/>
          <p:cNvCxnSpPr/>
          <p:nvPr/>
        </p:nvCxnSpPr>
        <p:spPr>
          <a:xfrm>
            <a:off x="11334094" y="2868375"/>
            <a:ext cx="144369" cy="58989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" name="TextBox 193"/>
          <p:cNvSpPr txBox="1"/>
          <p:nvPr/>
        </p:nvSpPr>
        <p:spPr>
          <a:xfrm>
            <a:off x="530352" y="3410711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세 규모가 각각 다른 specification 절차를 낳았다 · 전력 제어 · 핸드오버 여유 · link adaptation과 재전송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329184" y="3941064"/>
            <a:ext cx="5666079" cy="266090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TextBox 195"/>
          <p:cNvSpPr txBox="1"/>
          <p:nvPr/>
        </p:nvSpPr>
        <p:spPr>
          <a:xfrm>
            <a:off x="475488" y="402336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각 성분이 낳은 specification 절차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475488" y="4297680"/>
            <a:ext cx="5373471" cy="22219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path loss → 전력 제어, 스케줄링의 기준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shadowing → 핸드오버 판정의 여유(히스테리시스)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multipath → link adaptation과 재전송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dB로 더해진다는 것의 뜻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path loss 120 dB + shadowing 8 dB + fading 15 dB = 순간 143 dB 손실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링크 예산의 여유(margin)는 뒤의 두 항을 미리 잡아 두는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세 항의 시간 규모: 수 초, 수백 ms, 수 ms (차량 속도 기준)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보고 주기와 필터 시상수가 이 규모에 각각 맞춰진다</a:t>
            </a:r>
          </a:p>
        </p:txBody>
      </p:sp>
      <p:sp>
        <p:nvSpPr>
          <p:cNvPr id="198" name="Rectangle 197"/>
          <p:cNvSpPr/>
          <p:nvPr/>
        </p:nvSpPr>
        <p:spPr>
          <a:xfrm>
            <a:off x="6196431" y="3941064"/>
            <a:ext cx="5666079" cy="266090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9" name="TextBox 198"/>
          <p:cNvSpPr txBox="1"/>
          <p:nvPr/>
        </p:nvSpPr>
        <p:spPr>
          <a:xfrm>
            <a:off x="6342735" y="402336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측정 보고 주기와의 관계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6342735" y="4297680"/>
            <a:ext cx="5373471" cy="22219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느린 성분은 드물게 보고해도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빠른 성분은 보고가 도착하면 이미 낡는다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빠른 성분에 대한 두 가지 태도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따라간다: DM-RS를 촘촘히, CQI를 자주 (오버헤드)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포기하고 평균에 맞춘다: 여유를 두고 재전송으로 메운다 (지연)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NR은 둘을 설정으로 열어 두었다. 배치가 고른다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규모를 가리면 어느 절차가 대응하는지가 바로 보인다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그래서 예측(link adaptation)과 보정(재전송)이 둘 다 필요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delay spread과 coherence bandwidth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시간 축의 퍼짐이 주파수 축의 굴곡이 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78892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512025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시간 축: multipath 도착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67512" y="2816351"/>
            <a:ext cx="4675016" cy="0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948012" y="1243583"/>
            <a:ext cx="0" cy="1572768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902292" y="1197863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1696015" y="1841235"/>
            <a:ext cx="0" cy="975116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650295" y="1795515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2350517" y="2124334"/>
            <a:ext cx="0" cy="692017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304797" y="2078614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3238770" y="2375976"/>
            <a:ext cx="0" cy="440375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193050" y="2330256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4314024" y="2596164"/>
            <a:ext cx="0" cy="220187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268304" y="2550444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48012" y="2944367"/>
            <a:ext cx="3366012" cy="0"/>
          </a:xfrm>
          <a:prstGeom prst="line">
            <a:avLst/>
          </a:prstGeom>
          <a:ln w="9525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67512" y="2999231"/>
            <a:ext cx="467501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delay spread  στ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6072" y="1225295"/>
            <a:ext cx="548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전력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85328" y="2834639"/>
            <a:ext cx="548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지연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18467" y="914400"/>
            <a:ext cx="512025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주파수 축: 채널 응답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6455627" y="2816351"/>
            <a:ext cx="4675016" cy="0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6455627" y="1701905"/>
            <a:ext cx="58438" cy="7351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6514065" y="1642023"/>
            <a:ext cx="58437" cy="5988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6572502" y="1596471"/>
            <a:ext cx="58438" cy="4555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6630940" y="1565047"/>
            <a:ext cx="58438" cy="3142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6689378" y="1546710"/>
            <a:ext cx="58437" cy="1833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6747815" y="1539694"/>
            <a:ext cx="58438" cy="701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6806253" y="1539694"/>
            <a:ext cx="58438" cy="196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6864691" y="1541661"/>
            <a:ext cx="58438" cy="824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6923129" y="1549904"/>
            <a:ext cx="58437" cy="1165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6981566" y="1561558"/>
            <a:ext cx="58438" cy="1227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7040004" y="1573832"/>
            <a:ext cx="58438" cy="1038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7098442" y="1584220"/>
            <a:ext cx="58437" cy="647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7156879" y="1590698"/>
            <a:ext cx="58438" cy="117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7215317" y="1587108"/>
            <a:ext cx="58438" cy="476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7273755" y="1576538"/>
            <a:ext cx="58437" cy="1057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7332192" y="1561102"/>
            <a:ext cx="58438" cy="1543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7390630" y="1542451"/>
            <a:ext cx="58438" cy="1865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7449068" y="1522837"/>
            <a:ext cx="58438" cy="1961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7507506" y="1504944"/>
            <a:ext cx="58437" cy="1789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7565943" y="1491687"/>
            <a:ext cx="58438" cy="1325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7624381" y="1485992"/>
            <a:ext cx="58438" cy="569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7682819" y="1485992"/>
            <a:ext cx="58437" cy="457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7741256" y="1490569"/>
            <a:ext cx="58438" cy="1712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7799694" y="1507698"/>
            <a:ext cx="58438" cy="3134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7858132" y="1539039"/>
            <a:ext cx="58438" cy="4644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7916570" y="1585483"/>
            <a:ext cx="58437" cy="6157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7975007" y="1647053"/>
            <a:ext cx="58438" cy="7580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8033445" y="1722860"/>
            <a:ext cx="58438" cy="8826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8091883" y="1811124"/>
            <a:ext cx="58437" cy="9812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8150320" y="1909252"/>
            <a:ext cx="58438" cy="10472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8208758" y="2013973"/>
            <a:ext cx="58438" cy="10754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8267196" y="2121515"/>
            <a:ext cx="58437" cy="10630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8325633" y="2227824"/>
            <a:ext cx="58438" cy="10097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8384071" y="2328799"/>
            <a:ext cx="58438" cy="9173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8442509" y="2420533"/>
            <a:ext cx="58438" cy="7900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8500947" y="2499540"/>
            <a:ext cx="58437" cy="6342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8559384" y="2562962"/>
            <a:ext cx="58438" cy="4576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8617822" y="2608730"/>
            <a:ext cx="58438" cy="2694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8676260" y="2635679"/>
            <a:ext cx="58437" cy="792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8734697" y="2633240"/>
            <a:ext cx="58438" cy="1036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8793135" y="2606222"/>
            <a:ext cx="58438" cy="2701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8851573" y="2564938"/>
            <a:ext cx="58437" cy="41284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V="1">
            <a:off x="8910010" y="2512365"/>
            <a:ext cx="58438" cy="5257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8968448" y="2451869"/>
            <a:ext cx="58438" cy="6049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9026886" y="2386970"/>
            <a:ext cx="58438" cy="6489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9085324" y="2321113"/>
            <a:ext cx="58437" cy="6585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9143761" y="2257442"/>
            <a:ext cx="58438" cy="6367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 flipV="1">
            <a:off x="9202199" y="2198606"/>
            <a:ext cx="58438" cy="5883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V="1">
            <a:off x="9260637" y="2146594"/>
            <a:ext cx="58437" cy="5201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V="1">
            <a:off x="9319074" y="2102629"/>
            <a:ext cx="58438" cy="4396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V="1">
            <a:off x="9377512" y="2067109"/>
            <a:ext cx="58438" cy="3552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V="1">
            <a:off x="9435950" y="2039618"/>
            <a:ext cx="58438" cy="27491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V="1">
            <a:off x="9494388" y="2018988"/>
            <a:ext cx="58437" cy="2063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 flipV="1">
            <a:off x="9552825" y="2003416"/>
            <a:ext cx="58438" cy="15572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 flipV="1">
            <a:off x="9611263" y="1990633"/>
            <a:ext cx="58438" cy="1278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 flipV="1">
            <a:off x="9669701" y="1978095"/>
            <a:ext cx="58437" cy="1253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V="1">
            <a:off x="9728138" y="1963206"/>
            <a:ext cx="58438" cy="1488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V="1">
            <a:off x="9786576" y="1943537"/>
            <a:ext cx="58438" cy="1966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V="1">
            <a:off x="9845014" y="1917038"/>
            <a:ext cx="58437" cy="2649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V="1">
            <a:off x="9903451" y="1882218"/>
            <a:ext cx="58438" cy="3482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V="1">
            <a:off x="9961889" y="1838293"/>
            <a:ext cx="58438" cy="4392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V="1">
            <a:off x="10020327" y="1785275"/>
            <a:ext cx="58438" cy="5301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10078765" y="1724015"/>
            <a:ext cx="58437" cy="6126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V="1">
            <a:off x="10137202" y="1656175"/>
            <a:ext cx="58438" cy="6784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V="1">
            <a:off x="10195640" y="1584148"/>
            <a:ext cx="58438" cy="7202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 flipV="1">
            <a:off x="10254078" y="1510923"/>
            <a:ext cx="58437" cy="7322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 flipV="1">
            <a:off x="10312515" y="1439903"/>
            <a:ext cx="58438" cy="7102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 flipV="1">
            <a:off x="10370953" y="1374695"/>
            <a:ext cx="58438" cy="6520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V="1">
            <a:off x="10429391" y="1318877"/>
            <a:ext cx="58437" cy="55818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 flipV="1">
            <a:off x="10487828" y="1275764"/>
            <a:ext cx="58438" cy="4311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 flipV="1">
            <a:off x="10546266" y="1248188"/>
            <a:ext cx="58438" cy="2757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V="1">
            <a:off x="10604704" y="1238305"/>
            <a:ext cx="58438" cy="988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10663142" y="1238305"/>
            <a:ext cx="58437" cy="913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10721579" y="1247444"/>
            <a:ext cx="58438" cy="28565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10780017" y="1276009"/>
            <a:ext cx="58438" cy="4742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10838455" y="1323436"/>
            <a:ext cx="58437" cy="64780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10896892" y="1388216"/>
            <a:ext cx="58438" cy="79759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10955330" y="1467975"/>
            <a:ext cx="58438" cy="9163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11013768" y="1559612"/>
            <a:ext cx="58438" cy="99867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11072206" y="1659479"/>
            <a:ext cx="58437" cy="104123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Rectangle 102"/>
          <p:cNvSpPr/>
          <p:nvPr/>
        </p:nvSpPr>
        <p:spPr>
          <a:xfrm>
            <a:off x="6455627" y="2798063"/>
            <a:ext cx="748002" cy="9144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455627" y="2944367"/>
            <a:ext cx="2337508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1A1A1A"/>
                </a:solidFill>
                <a:latin typeface="Arial"/>
              </a:rPr>
              <a:t>coherence bandwidth  ≈ 1/στ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30352" y="306323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delay spread이 클수록 coherence bandwidth이 좁다 → reference signal를 주파수 축으로 촘촘히 넣어야 한다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30352" y="324611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같은 논리가 시간 축에도 성립한다 · Doppler가 클수록 coherence time이 짧다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29184" y="3758183"/>
            <a:ext cx="5666079" cy="28437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475488" y="38404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reference signal 배치의 상한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75488" y="4114799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 축 간격 &lt; coherence bandwidth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시간 축 간격 &lt; coherence time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실제 값과 대조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DM-RS 주파수 간격 2 subcarrier(15 kHz 기준 30 kHz) 대 coherence bandwidth 수백 kHz 이상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DM-RS 시간 간격 최대 slot 하나(1 ms) 대 coherence time 수 ms 이상 (보행자)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둘 다 여유가 몇 배 있다. 여유의 몫은 잡음 속 추정 정확도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고속철에서는 시간 축 여유가 사라진다. 그래서 추가 위치가 설정값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두 상한이 reference signal 오버헤드를 결정한다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6196431" y="3758183"/>
            <a:ext cx="5666079" cy="28437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6342735" y="38404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13주차와 이어진다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342735" y="4114799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38.901 clause 7.5가 이 채널을 만드는 절차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4단계에서 delay spread과 각도 확산을 뽑는다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5단계에서 클러스터 지연, 6단계에서 전력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7.4가 path loss과 LOS probability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4의 delay spread는 log-normal로 뽑고 시나리오마다 중앙값이 다르다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실내 수십 ns, 도심 수백 ns, 산악 μs 단위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논문의 채널 가정을 읽을 때 이 값 하나로 CP 여유와 RS 밀도의 타당성을 판단할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delay spread 하나가 numerology와 reference signal 설계를 동시에 제약한다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1주차 정리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46441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오늘 다룬 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0254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코스 운영: 질문 5개, 토론 리더, 학기말 논문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3GPP 조직: PCG, TSG, Working Group, stage 1/2/3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문서 종류: TS, TR, CR, tdoc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번호 체계: 접두어, series, 버전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문서 찾기: FTP 경로, Release 문자, tdoc 목록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 읽기: 조동사, 미확정 표기, clause 번호 관례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데시벨과 링크 예산, 무선 채널의 세 시간 규모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323947"/>
            <a:ext cx="5666079" cy="327802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40624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다음 주까지 할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680563"/>
            <a:ext cx="5373471" cy="28391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1. TS 38.300 필독 clause 읽기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4.1, 4.2, 4.4, 5.1~5.3, 5.5, 6.1, 6.2, 10.1~10.3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합계 22쪽. 지정되지 않은 clause는 읽지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2. 배포된 판본 확인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문서는 고정된 판본으로 배포된다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각자 최신판을 받지 말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3. 2주차 필독: TS 38.300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4.1, 4.2, 4.4, 5.1~5.3, 5.5, 6.1, 6.2, 10.1~10.3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합계 22쪽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사전 질문 5개를 수업 전날 자정까지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318718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오늘 나온 문서 번호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748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21.919 — Rel-19 Release description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 — Ambient IoT physical layer (계보 예시)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38.913 — 5G 시나리오와 requirements (clause 7.10)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38.901 — 채널 모델 (clause 7.4, 7.5)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38.848, TR 38.769 — Ambient IoT 스터디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— 다음 주 필독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회의 tdoc: R1-2503148, R1-2504962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RP-251010, RP-252635, RP-253024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4046723"/>
            <a:ext cx="5666079" cy="255524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412901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주의 한 문장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403339"/>
            <a:ext cx="5373471" cy="21163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문서를 찾는 것과 읽는 것은 다른 기술이다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찾기: 번호 체계, FTP 경로, 목록 파일, change history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읽기: 조동사, 미확정 표기, clause 번호 관례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둘 다 반복해야 몸에 붙는다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오늘 실습이 찾기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매주 사전 질문가 읽기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874519"/>
            <a:ext cx="1033272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4000" b="1">
                <a:solidFill>
                  <a:srgbClr val="FFFFFF"/>
                </a:solidFill>
                <a:latin typeface="Arial"/>
              </a:rPr>
              <a:t>Wireless Internet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788920"/>
            <a:ext cx="10332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800" b="0">
                <a:solidFill>
                  <a:srgbClr val="C9D2E0"/>
                </a:solidFill>
                <a:latin typeface="Arial"/>
              </a:rPr>
              <a:t>2주차: NR 공통 어휘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11880"/>
            <a:ext cx="1033272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필독: TS 38.300 clause 4.1, 4.2, 4.4, 5.1~5.3, 5.5, 6.1, 6.2, 10.1~10.3 (22쪽)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오늘 다루는 것: OFDM과 resource grid, 비트에서 symbol까지, 되먹임과 다중 접속과 측정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이 주에 세운 어휘가 이후 모든 모듈의 전제가 된다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왜 OFDM인가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156401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문제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1251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frequency selectivity 채널에서 넓은 대역을 하나의 반송파로 쓰면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주파수마다 채널이 달라 등화가 어렵다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블록 2에서 본 coherence bandwidth이 그 한계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넓은 파이프 하나 대신 가는 파이프 수천 개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2423551"/>
            <a:ext cx="5666079" cy="187147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250584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해법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2780167"/>
            <a:ext cx="5373471" cy="1432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넓은 대역을 촘촘한 subcarrier로 쪼갠다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 subcarrier에서는 채널이 평탄하다고 볼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subcarrier들은 서로 직교하도록 배치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간섭 없이 겹칠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subcarrier마다 등화가 곱셈 하나. 전체 비용이 FFT 하나 + 곱셈 N개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84" y="4423039"/>
            <a:ext cx="5666079" cy="217892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8" y="450533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Cyclic Prefix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" y="4779655"/>
            <a:ext cx="5373471" cy="1740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symbol 사이에 보호 구간을 붙인다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multipath로 늦게 도착한 성분이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다음 symbol을 침범하지 않게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Cyclic Prefix보다 delay spread이 크면 symbol 간 간섭 발생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이것이 Cyclic Prefix 길이와 delay spread을 잇는 지점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CP는 0이 아니라 꼬리의 사본. 그래야 채널이 곱셈이 된다 (뒤의 그림)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731520"/>
            <a:ext cx="5666079" cy="192511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specification에서의 자리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1088136"/>
            <a:ext cx="5373471" cy="14862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5.1이 waveform과 frame 구조를 한 쪽으로 압축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정확한 정의는 TS 38.211 clause 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IoT는 이 격자를 그대로 쓰지 않는다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38.211 clause 5가 OFDM 기저대역 신호 생성 (참조)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파형은 하향 CP-OFDM, 상향 CP-OFDM 또는 DFT-s-OFDM으로 못박혀 있다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6431" y="2784649"/>
            <a:ext cx="5666079" cy="381731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42735" y="286694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코스에서 OFDM이 문제가 되는 지점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5" y="3141265"/>
            <a:ext cx="5373471" cy="33784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3주차 Ambient IoT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device가 OFDM 수신기를 가질 수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reader 쪽만 OFDM을 쓰고 device는 칩 단위로 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8주차 NTN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Doppler가 크면 subcarrier 직교성이 깨진다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주파수 pre-compensation이 필요하다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사이드링크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같은 격자를 여러 UE가 스케줄러 없이 나눠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10주차 ISAC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subcarrier 간격이 거리 분해능을, symbol 길이가 속도 분해능을 제한한다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12주차 6G requirements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OFDM을 유지할지 새 파형으로 갈지가 미결 쟁점. 이 블록의 부등식이 그 논쟁의 언어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OFDM의 두 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직교하는 subcarrier와 Cyclic Prefix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33172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556549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주파수 축: 직교하는 subcarrier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13232" y="2231136"/>
            <a:ext cx="4897636" cy="0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696090" y="1702670"/>
            <a:ext cx="120971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817061" y="1566861"/>
            <a:ext cx="120972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938033" y="1459143"/>
            <a:ext cx="120972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059005" y="1389960"/>
            <a:ext cx="120971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179976" y="1366113"/>
            <a:ext cx="120972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300948" y="1366113"/>
            <a:ext cx="120971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421919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542891" y="1459143"/>
            <a:ext cx="120972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1663863" y="1566861"/>
            <a:ext cx="120971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784834" y="1702670"/>
            <a:ext cx="120972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905806" y="1853698"/>
            <a:ext cx="120972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2026778" y="2006121"/>
            <a:ext cx="120971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2147749" y="2146719"/>
            <a:ext cx="120972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2268721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2389692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2510664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2631636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2752607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2873579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2994550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3115522" y="2198215"/>
            <a:ext cx="120972" cy="32921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3236494" y="2154773"/>
            <a:ext cx="120971" cy="4344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3357465" y="2128021"/>
            <a:ext cx="120972" cy="2675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3478437" y="2120154"/>
            <a:ext cx="120971" cy="786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3599408" y="2120154"/>
            <a:ext cx="120972" cy="1026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1300948" y="1366113"/>
            <a:ext cx="0" cy="865023"/>
          </a:xfrm>
          <a:prstGeom prst="line">
            <a:avLst/>
          </a:prstGeom>
          <a:ln w="6350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658868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779839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900811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1021783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1142754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1263726" y="2146719"/>
            <a:ext cx="120971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1384697" y="2006121"/>
            <a:ext cx="120972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1505669" y="1853698"/>
            <a:ext cx="120972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1626641" y="1702670"/>
            <a:ext cx="120971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1747612" y="1566861"/>
            <a:ext cx="120972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1868584" y="1459143"/>
            <a:ext cx="120971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1989555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2110527" y="1366113"/>
            <a:ext cx="120972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2231499" y="1366113"/>
            <a:ext cx="120971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2352470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2473442" y="1459143"/>
            <a:ext cx="120972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2594414" y="1566861"/>
            <a:ext cx="120971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2715385" y="1702670"/>
            <a:ext cx="120972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2836357" y="1853698"/>
            <a:ext cx="120971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2957328" y="2006121"/>
            <a:ext cx="120972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3078300" y="2146719"/>
            <a:ext cx="120972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3199272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3320243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3441215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3562186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3683158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3804130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3925101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4046073" y="2198215"/>
            <a:ext cx="120971" cy="32921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4167044" y="2154773"/>
            <a:ext cx="120972" cy="4344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4288016" y="2128021"/>
            <a:ext cx="120972" cy="2675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4408988" y="2120154"/>
            <a:ext cx="120971" cy="786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4529959" y="2120154"/>
            <a:ext cx="120972" cy="1026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2231499" y="1366113"/>
            <a:ext cx="0" cy="865023"/>
          </a:xfrm>
          <a:prstGeom prst="line">
            <a:avLst/>
          </a:prstGeom>
          <a:ln w="6350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742617" y="2120154"/>
            <a:ext cx="120972" cy="1026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863589" y="2120154"/>
            <a:ext cx="120972" cy="786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984561" y="2128021"/>
            <a:ext cx="120971" cy="2675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1105532" y="2154773"/>
            <a:ext cx="120972" cy="4344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1226504" y="2198215"/>
            <a:ext cx="120971" cy="3292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1347475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1468447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1589419" y="2231136"/>
            <a:ext cx="120971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1710390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1831362" y="2231136"/>
            <a:ext cx="120971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1952333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2073305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V="1">
            <a:off x="2194277" y="2146719"/>
            <a:ext cx="120971" cy="8441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V="1">
            <a:off x="2315248" y="2006121"/>
            <a:ext cx="120972" cy="14059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V="1">
            <a:off x="2436220" y="1853698"/>
            <a:ext cx="120972" cy="15242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V="1">
            <a:off x="2557192" y="1702670"/>
            <a:ext cx="120971" cy="15102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V="1">
            <a:off x="2678163" y="1566861"/>
            <a:ext cx="120972" cy="135809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V="1">
            <a:off x="2799135" y="1459143"/>
            <a:ext cx="120971" cy="10771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2920106" y="1389960"/>
            <a:ext cx="120972" cy="6918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V="1">
            <a:off x="3041078" y="1366113"/>
            <a:ext cx="120972" cy="2384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3162050" y="1366113"/>
            <a:ext cx="120971" cy="2384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3283021" y="1389960"/>
            <a:ext cx="120972" cy="6918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3403993" y="1459143"/>
            <a:ext cx="120971" cy="10771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3524964" y="1566861"/>
            <a:ext cx="120972" cy="135809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3645936" y="1702670"/>
            <a:ext cx="120972" cy="15102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3766908" y="1853698"/>
            <a:ext cx="120971" cy="15242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3887879" y="2006121"/>
            <a:ext cx="120972" cy="140598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4008851" y="2146719"/>
            <a:ext cx="120971" cy="8441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4129822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4250794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4371766" y="2231136"/>
            <a:ext cx="120971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4492737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4613709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4734681" y="2231136"/>
            <a:ext cx="120971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4855652" y="2231136"/>
            <a:ext cx="120972" cy="0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V="1">
            <a:off x="4976624" y="2198215"/>
            <a:ext cx="120971" cy="32921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V="1">
            <a:off x="5097595" y="2154773"/>
            <a:ext cx="120972" cy="4344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 flipV="1">
            <a:off x="5218567" y="2128021"/>
            <a:ext cx="120972" cy="26752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 flipV="1">
            <a:off x="5339539" y="2120154"/>
            <a:ext cx="120971" cy="7867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>
            <a:off x="5460510" y="2120154"/>
            <a:ext cx="120972" cy="10263"/>
          </a:xfrm>
          <a:prstGeom prst="line">
            <a:avLst/>
          </a:prstGeom>
          <a:ln w="127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 flipV="1">
            <a:off x="3162050" y="1366113"/>
            <a:ext cx="0" cy="865023"/>
          </a:xfrm>
          <a:prstGeom prst="line">
            <a:avLst/>
          </a:prstGeom>
          <a:ln w="6350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 flipV="1">
            <a:off x="1673168" y="2120154"/>
            <a:ext cx="120972" cy="1026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1794140" y="2120154"/>
            <a:ext cx="120971" cy="786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1915111" y="2128021"/>
            <a:ext cx="120972" cy="2675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>
            <a:off x="2036083" y="2154773"/>
            <a:ext cx="120972" cy="4344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>
            <a:off x="2157055" y="2198215"/>
            <a:ext cx="120971" cy="32921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>
            <a:off x="2278026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>
            <a:off x="2398998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2519969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>
            <a:off x="2640941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2761913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2882884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3003856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3124828" y="2146719"/>
            <a:ext cx="120971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V="1">
            <a:off x="3245799" y="2006121"/>
            <a:ext cx="120972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3366771" y="1853698"/>
            <a:ext cx="120971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V="1">
            <a:off x="3487742" y="1702670"/>
            <a:ext cx="120972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 flipV="1">
            <a:off x="3608714" y="1566861"/>
            <a:ext cx="120972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 flipV="1">
            <a:off x="3729686" y="1459143"/>
            <a:ext cx="120971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 flipV="1">
            <a:off x="3850657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 flipV="1">
            <a:off x="3971629" y="1366113"/>
            <a:ext cx="120971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>
            <a:off x="4092600" y="1366113"/>
            <a:ext cx="120972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>
            <a:off x="4213572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>
            <a:off x="4334544" y="1459143"/>
            <a:ext cx="120971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>
            <a:off x="4455515" y="1566861"/>
            <a:ext cx="120972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>
            <a:off x="4576487" y="1702670"/>
            <a:ext cx="120971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>
            <a:off x="4697458" y="1853698"/>
            <a:ext cx="120972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>
            <a:off x="4818430" y="2006121"/>
            <a:ext cx="120972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4939402" y="2146719"/>
            <a:ext cx="120971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>
            <a:off x="5060373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5181345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5302317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5423288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 flipV="1">
            <a:off x="4092600" y="1366113"/>
            <a:ext cx="0" cy="865023"/>
          </a:xfrm>
          <a:prstGeom prst="line">
            <a:avLst/>
          </a:prstGeom>
          <a:ln w="6350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 flipV="1">
            <a:off x="2603719" y="2120154"/>
            <a:ext cx="120972" cy="1026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>
            <a:off x="2724691" y="2120154"/>
            <a:ext cx="120971" cy="786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>
            <a:off x="2845662" y="2128021"/>
            <a:ext cx="120972" cy="2675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2966634" y="2154773"/>
            <a:ext cx="120971" cy="4344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3087605" y="2198215"/>
            <a:ext cx="120972" cy="32921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>
            <a:off x="3208577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3329549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>
            <a:off x="3450520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>
            <a:off x="3571492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>
            <a:off x="3692464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>
            <a:off x="3813435" y="2231136"/>
            <a:ext cx="120972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3934407" y="2231136"/>
            <a:ext cx="120971" cy="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 flipV="1">
            <a:off x="4055378" y="2146719"/>
            <a:ext cx="120972" cy="8441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 flipV="1">
            <a:off x="4176350" y="2006121"/>
            <a:ext cx="120972" cy="14059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 flipV="1">
            <a:off x="4297322" y="1853698"/>
            <a:ext cx="120971" cy="15242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 flipV="1">
            <a:off x="4418293" y="1702670"/>
            <a:ext cx="120972" cy="15102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 flipV="1">
            <a:off x="4539265" y="1566861"/>
            <a:ext cx="120971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 flipV="1">
            <a:off x="4660236" y="1459143"/>
            <a:ext cx="120972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 flipV="1">
            <a:off x="4781208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 flipV="1">
            <a:off x="4902180" y="1366113"/>
            <a:ext cx="120971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>
            <a:off x="5023151" y="1366113"/>
            <a:ext cx="120972" cy="23847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>
            <a:off x="5144123" y="1389960"/>
            <a:ext cx="120972" cy="6918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>
            <a:off x="5265095" y="1459143"/>
            <a:ext cx="120971" cy="107718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>
            <a:off x="5386066" y="1566861"/>
            <a:ext cx="120972" cy="135809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 flipV="1">
            <a:off x="5023151" y="1366113"/>
            <a:ext cx="0" cy="865023"/>
          </a:xfrm>
          <a:prstGeom prst="line">
            <a:avLst/>
          </a:prstGeom>
          <a:ln w="6350">
            <a:solidFill>
              <a:srgbClr val="60606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/>
          <p:cNvSpPr txBox="1"/>
          <p:nvPr/>
        </p:nvSpPr>
        <p:spPr>
          <a:xfrm>
            <a:off x="713232" y="2322576"/>
            <a:ext cx="489763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한 subcarrier의 정점에서 나머지는 모두 0 → 간섭 없이 겹친다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6318467" y="914400"/>
            <a:ext cx="512025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시간 축: Cyclic Prefix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6455627" y="1298448"/>
            <a:ext cx="384048" cy="38404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CP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6839675" y="1298448"/>
            <a:ext cx="1051560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OFDM symbol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7936955" y="1298448"/>
            <a:ext cx="384048" cy="38404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CP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8321003" y="1298448"/>
            <a:ext cx="1051560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OFDM symbol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9418283" y="1298448"/>
            <a:ext cx="384048" cy="38404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CP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9802331" y="1298448"/>
            <a:ext cx="1051560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OFDM symbol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6455627" y="1755648"/>
            <a:ext cx="9144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1">
                <a:solidFill>
                  <a:srgbClr val="8C1D1D"/>
                </a:solidFill>
                <a:latin typeface="Arial"/>
              </a:rPr>
              <a:t>delay spread</a:t>
            </a:r>
          </a:p>
        </p:txBody>
      </p:sp>
      <p:cxnSp>
        <p:nvCxnSpPr>
          <p:cNvPr id="175" name="Connector 174"/>
          <p:cNvCxnSpPr/>
          <p:nvPr/>
        </p:nvCxnSpPr>
        <p:spPr>
          <a:xfrm>
            <a:off x="6455627" y="1956815"/>
            <a:ext cx="338328" cy="0"/>
          </a:xfrm>
          <a:prstGeom prst="line">
            <a:avLst/>
          </a:prstGeom>
          <a:ln w="254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6455627" y="2029967"/>
            <a:ext cx="489763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delay spread이 CP 안에 들어오면 symbol 간 간섭이 없다</a:t>
            </a:r>
          </a:p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CP를 넘으면 다음 symbol을 침범한다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530352" y="278891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Subcarrier Spacing을 넓히면 symbol과 CP가 함께 짧아진다 · 지연은 줄고 delay spread 여유도 준다</a:t>
            </a:r>
          </a:p>
        </p:txBody>
      </p:sp>
      <p:sp>
        <p:nvSpPr>
          <p:cNvPr id="178" name="Rectangle 177"/>
          <p:cNvSpPr/>
          <p:nvPr/>
        </p:nvSpPr>
        <p:spPr>
          <a:xfrm>
            <a:off x="329184" y="3300984"/>
            <a:ext cx="5666079" cy="33009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9" name="TextBox 178"/>
          <p:cNvSpPr txBox="1"/>
          <p:nvPr/>
        </p:nvSpPr>
        <p:spPr>
          <a:xfrm>
            <a:off x="475488" y="33832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직교성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475488" y="3657599"/>
            <a:ext cx="5373471" cy="2862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한 subcarrier의 정점에서 나머지는 모두 0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겹쳐도 서로 간섭하지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각 subcarrier에서는 채널이 평탄하다고 볼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등화가 단순해진다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정수 개의 주기: symbol 시간 T 동안 subcarrier k는 k주기를 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간격 1/T가 직교성의 조건. 15 kHz면 T = 66.7 μs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직교성이 깨지는 경우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주파수 오프셋(Doppler, oscillator) → ICI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 오프셋(CP를 넘는 지연) → ISI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내적이 0인 기저. 섞어 놓아도 각각 되찾는다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6196431" y="3300984"/>
            <a:ext cx="5666079" cy="33009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6342735" y="33832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Cyclic Prefix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6342735" y="3657599"/>
            <a:ext cx="5373471" cy="28620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symbol 사이의 보호 구간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늦게 도착한 성분이 다음 symbol을 침범하지 않게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delay spread이 CP를 넘으면 symbol 간 간섭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이것이 CP 길이와 delay spread을 잇는 지점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CP는 0이 아니라 꼬리의 사본이다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그래야 선형 컨볼루션이 순환 컨볼루션이 되어 채널이 곱셈이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정상 CP: 15 kHz 4.7 μs, 30 kHz 2.3 μs, 120 kHz 0.59 μs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symbol의 약 7%. 모든 numerology에서 같은 비율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확장 CP는 60 kHz에만 있고 slot당 symbol이 12개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CP 길이 ≥ delay spread + 정렬 오차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numerology와 시간 단위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300681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Subcarrier Spacing 선택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5679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NR은 여러 Subcarrier Spacing을 지원한다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15 kHz에 2의 거듭제곱을 곱한 값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15, 30, 60, 120 kHz가 대표적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간격이 커지면 symbol이 짧아지고 slot도 짧아진다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지연에 민감한 서비스는 넓은 간격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커버리지가 중요하면 좁은 간격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선택 폭을 numerology라 부른다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대가: 간격을 넓히면 Cyclic Prefix도 짧아진다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견딜 수 있는 delay spread이 줄어든다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480, 960 kHz는 Rel-17 FR2-2(52.6 GHz 이상)에서 추가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866353"/>
            <a:ext cx="5666079" cy="273561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94864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시간 축 단위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222969"/>
            <a:ext cx="5373471" cy="22967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frame = 10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subframe = 1 ms (numerology와 무관하게 고정)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slot = 14 OFDM symbol (정상 Cyclic Prefix)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subframe 안의 slot 수는 Subcarrier Spacing에 따라 늘어난다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15 kHz → 1 ms에 slot 1개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30 kHz → 1 ms에 slot 2개, slot 길이 0.5 ms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60 kHz → 4개, 120 kHz → 8개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symbol 길이 = 1/간격 + CP. 15 kHz에서 71.4 μs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symbol = slot을 이루는 최소 시간 단위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30209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교환 관계 정리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5820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Subcarrier Spacing을 넓히면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slot이 짧아진다 → 지연이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Doppler 내성이 좋아진다 → 고속 이동에 유리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Cyclic Prefix가 짧아진다 → delay spread 여유가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가드밴드 비율이 올라간다 → 효율이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그래서 하나의 정답이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배치와 서비스에 따라 고른다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specification은 선택지를 열어 두고 설정으로 넘긴다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부등식 둘로 요약: CP ≥ delay spread, 간격 ≫ Doppler와 phase noise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880497"/>
            <a:ext cx="5666079" cy="272147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96279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코스에서 만나는 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237113"/>
            <a:ext cx="5373471" cy="22825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15 kHz — LTE와 같은 값. 넓은 커버리지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30 kHz — FR1의 기본값. 대부분의 예제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120 kHz — FR2 밀리미터파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Ambient IoT는 이 표에 없다 (3주차)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device 쪽은 칩 단위로만 시간을 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NTN는 Doppler가 Subcarrier Spacing에 근접한다 (8주차)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주파수 pre-compensation이 필수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60 kHz — FR1 URLLC와 FR2 겸용. 확장 CP는 여기에만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numerology별 slot 길이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간격이 두 배가 되면 slot이 절반이 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37744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1 ms subframe 안의 slot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280160"/>
            <a:ext cx="960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606060"/>
                </a:solidFill>
                <a:latin typeface="Arial"/>
              </a:rPr>
              <a:t>15 kHz</a:t>
            </a:r>
          </a:p>
        </p:txBody>
      </p:sp>
      <p:sp>
        <p:nvSpPr>
          <p:cNvPr id="7" name="Rectangle 6"/>
          <p:cNvSpPr/>
          <p:nvPr/>
        </p:nvSpPr>
        <p:spPr>
          <a:xfrm>
            <a:off x="1581912" y="1243584"/>
            <a:ext cx="8360359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06863" y="1280160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slot 1 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682495"/>
            <a:ext cx="960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606060"/>
                </a:solidFill>
                <a:latin typeface="Arial"/>
              </a:rPr>
              <a:t>30 kHz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81912" y="1645919"/>
            <a:ext cx="4166463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" name="Rectangle 10"/>
          <p:cNvSpPr/>
          <p:nvPr/>
        </p:nvSpPr>
        <p:spPr>
          <a:xfrm>
            <a:off x="5775807" y="1645919"/>
            <a:ext cx="4166463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06863" y="1682495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slot 0.5 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2084831"/>
            <a:ext cx="960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606060"/>
                </a:solidFill>
                <a:latin typeface="Arial"/>
              </a:rPr>
              <a:t>60 kHz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81912" y="2048255"/>
            <a:ext cx="2069515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3678859" y="2048255"/>
            <a:ext cx="2069515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5775807" y="2048255"/>
            <a:ext cx="2069515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7872755" y="2048255"/>
            <a:ext cx="2069515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06863" y="2084831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slot 0.25 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" y="2487168"/>
            <a:ext cx="960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606060"/>
                </a:solidFill>
                <a:latin typeface="Arial"/>
              </a:rPr>
              <a:t>120 kHz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81912" y="2450591"/>
            <a:ext cx="1021041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2630385" y="2450591"/>
            <a:ext cx="1021041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3678859" y="2450591"/>
            <a:ext cx="1021041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4727333" y="2450591"/>
            <a:ext cx="1021041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775807" y="2450591"/>
            <a:ext cx="1021041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824281" y="2450591"/>
            <a:ext cx="1021041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7872755" y="2450591"/>
            <a:ext cx="1021041" cy="274320"/>
          </a:xfrm>
          <a:prstGeom prst="rect">
            <a:avLst/>
          </a:prstGeom>
          <a:solidFill>
            <a:srgbClr val="D3D8E0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8921229" y="2450591"/>
            <a:ext cx="1021041" cy="274320"/>
          </a:xfrm>
          <a:prstGeom prst="rect">
            <a:avLst/>
          </a:prstGeom>
          <a:solidFill>
            <a:srgbClr val="E8EAEE"/>
          </a:solidFill>
          <a:ln w="9525">
            <a:solidFill>
              <a:srgbClr val="B8BE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106863" y="2487168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slot 0.125 ms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0352" y="265176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간격이 두 배가 되면 slot이 절반이 된다 · 지연은 줄고 Cyclic Prefix 여유는 줄어든다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0352" y="283464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subframe 1 ms와 frame 10 ms는 numerology와 무관하게 고정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9184" y="3346704"/>
            <a:ext cx="5666079" cy="325526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5488" y="34290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무엇을 얻고 무엇을 잃는가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75488" y="3703320"/>
            <a:ext cx="5373471" cy="28163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얻는다: 짧은 지연, Doppler 내성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잃는다: Cyclic Prefix 여유, 가드밴드 효율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30 → 60 kHz: slot 0.5 → 0.25 ms, CP 2.3 → 1.2 μs, symbol당 에너지 절반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커버리지 손실은 symbol 반복이나 낮은 MCS로 메운다. 즉 처리량으로 갚는다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지연 한 단계 더: slot보다 짧은 할당(2, 4, 7 symbol)이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numerology를 바꾸지 않고 지연을 줄이는 길. URLLC가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셀에서 여러 numerology를 섞을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BWP마다 다르게 설정. 경계에서 서로 새어 드는 비용이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delay spread이 큰 환경에서는 손해가 될 수 있다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96431" y="3346704"/>
            <a:ext cx="5666079" cy="325526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342735" y="34290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코스에서 만나는 값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42735" y="3703320"/>
            <a:ext cx="5373471" cy="28163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30 kHz — FR1의 기본값. 대부분의 예제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120 kHz — FR2 밀리미터파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8주차 위성: Doppler가 Subcarrier Spacing에 근접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주파수 pre-compensation이 필수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15 kHz — 광역 커버리지와 위성 초기 배치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60 kHz — FR1 URLLC 실험, FR2 겸용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240 kHz — FR2 SSB 전용. 데이터에는 안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subframe 1 ms는 왜 남겨 두었나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LTE와의 공존과 상위 계층 타이머의 단위. numerology와 무관한 시계가 하나 필요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slot은 스케줄링의 단위, subframe은 시계의 단위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주파수 축 단위와 BWP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Resource Element와 Resource Block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Resource Element = subcarrier 하나 × symbol 하나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최소 단위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Resource Block = 주파수 축으로 연속한 12개 subcarrier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할당은 보통 Resource Block 단위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폭 계산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15 kHz → Resource Block 하나가 180 kHz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30 kHz → 360 kHz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40 MHz는 30 kHz에서 약 111개에 해당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실제 specification표는 가드밴드를 빼고 106개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 감각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 하나에 QPSK면 2비트, 256QAM이면 8비트 (code rate 곱하기 전)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RB 하나, slot 하나 = 168 RE. 100 MHz(273 RB)의 slot 하나 = 45,864 RE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왜 12인가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LTE 유산. 약수가 많아(2, 3, 4, 6) reference signal 패턴과 port 분배가 쉽다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RB는 두 좌표계로 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반송파 공통 기준점(Point A)에서 센 common RB, BWP 안에서 다시 센 physical RB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자원 할당 문장을 읽을 때 어느 좌표계인지 먼저 확인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RB 묶음(RBG)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넓은 대역에서는 RB를 2에서 16개씩 묶어 비트맵 길이를 줄인다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할당 단위 = 채널이 평탄하다고 볼 수 있는 단위</a:t>
            </a:r>
          </a:p>
        </p:txBody>
      </p:sp>
      <p:sp>
        <p:nvSpPr>
          <p:cNvPr id="6" name="Rectangle 5"/>
          <p:cNvSpPr/>
          <p:nvPr/>
        </p:nvSpPr>
        <p:spPr>
          <a:xfrm>
            <a:off x="6196431" y="731520"/>
            <a:ext cx="5666079" cy="246607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BWP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2735" y="1088136"/>
            <a:ext cx="5373471" cy="20271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전체 대역을 항상 감시하지 않아도 되도록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설정된 BWP 안에서만 동작한다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전력 절감의 기본 수단 중 하나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5주차에서 다시 만난다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UE마다 최대 4개 설정, 한 번에 하나 활성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전환은 DCI 지시 또는 타이머. 전환 중 몇 slot은 송수신 불가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지금 매핑된 창만 본다. 창 밖은 존재하지만 보지 않는다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3325611"/>
            <a:ext cx="5666079" cy="327635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340790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Ambient IoT의 다른 격자 (3주차 예고)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3682227"/>
            <a:ext cx="5373471" cy="28374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device가 OFDM 수신기를 가질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 clause 4는 device 쪽 시간을 칩 단위로 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reader가 보내는 신호만 OFDM symbol에 매핑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한 시스템 안에 두 개의 시간 격자가 맞물린다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목차만 봐도 드러난다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4.2는 한 문단, clause 4.3에는 resource grid 하위 clause가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device 쪽 시간 단위는 칩(chip)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OFDM symbol과 무관한 자기 시계. reader가 보낸 preamble로 눈금을 맞춘다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격자가 맞물리는 지점이 reader의 송신 순간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device의 응답이 reader 격자의 어느 칸에 떨어질지는 device 시계의 정확도가 정한다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resource grid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시간과 주파수를 나눈 칸. specification이 할당하는 단위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1546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581912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" name="Rectangle 5"/>
          <p:cNvSpPr/>
          <p:nvPr/>
        </p:nvSpPr>
        <p:spPr>
          <a:xfrm>
            <a:off x="2002536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2423160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2843784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3264408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" name="Rectangle 9"/>
          <p:cNvSpPr/>
          <p:nvPr/>
        </p:nvSpPr>
        <p:spPr>
          <a:xfrm>
            <a:off x="3685032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" name="Rectangle 10"/>
          <p:cNvSpPr/>
          <p:nvPr/>
        </p:nvSpPr>
        <p:spPr>
          <a:xfrm>
            <a:off x="4105656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" name="Rectangle 11"/>
          <p:cNvSpPr/>
          <p:nvPr/>
        </p:nvSpPr>
        <p:spPr>
          <a:xfrm>
            <a:off x="4526280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4946904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367528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788152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6208776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6629400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7050024" y="115214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1581912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2002536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2423160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2843784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3264408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3685032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4105656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4526280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4946904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5367528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5788152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6208776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1" name="Rectangle 30"/>
          <p:cNvSpPr/>
          <p:nvPr/>
        </p:nvSpPr>
        <p:spPr>
          <a:xfrm>
            <a:off x="6629400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7050024" y="131368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1581912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4" name="Rectangle 33"/>
          <p:cNvSpPr/>
          <p:nvPr/>
        </p:nvSpPr>
        <p:spPr>
          <a:xfrm>
            <a:off x="2002536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2423160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6" name="Rectangle 35"/>
          <p:cNvSpPr/>
          <p:nvPr/>
        </p:nvSpPr>
        <p:spPr>
          <a:xfrm>
            <a:off x="2843784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3264408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8" name="Rectangle 37"/>
          <p:cNvSpPr/>
          <p:nvPr/>
        </p:nvSpPr>
        <p:spPr>
          <a:xfrm>
            <a:off x="3685032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9" name="Rectangle 38"/>
          <p:cNvSpPr/>
          <p:nvPr/>
        </p:nvSpPr>
        <p:spPr>
          <a:xfrm>
            <a:off x="4105656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0" name="Rectangle 39"/>
          <p:cNvSpPr/>
          <p:nvPr/>
        </p:nvSpPr>
        <p:spPr>
          <a:xfrm>
            <a:off x="4526280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4946904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5367528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5788152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6208776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5" name="Rectangle 44"/>
          <p:cNvSpPr/>
          <p:nvPr/>
        </p:nvSpPr>
        <p:spPr>
          <a:xfrm>
            <a:off x="6629400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6" name="Rectangle 45"/>
          <p:cNvSpPr/>
          <p:nvPr/>
        </p:nvSpPr>
        <p:spPr>
          <a:xfrm>
            <a:off x="7050024" y="147523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1581912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2002536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49" name="Rectangle 48"/>
          <p:cNvSpPr/>
          <p:nvPr/>
        </p:nvSpPr>
        <p:spPr>
          <a:xfrm>
            <a:off x="2423160" y="1636776"/>
            <a:ext cx="409651" cy="150571"/>
          </a:xfrm>
          <a:prstGeom prst="rect">
            <a:avLst/>
          </a:prstGeom>
          <a:solidFill>
            <a:srgbClr val="F3DED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2843784" y="1636776"/>
            <a:ext cx="409651" cy="150571"/>
          </a:xfrm>
          <a:prstGeom prst="rect">
            <a:avLst/>
          </a:prstGeom>
          <a:solidFill>
            <a:srgbClr val="F3DED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3264408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3685032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4105656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4526280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4946904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6" name="Rectangle 55"/>
          <p:cNvSpPr/>
          <p:nvPr/>
        </p:nvSpPr>
        <p:spPr>
          <a:xfrm>
            <a:off x="5367528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5788152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6208776" y="1636776"/>
            <a:ext cx="409651" cy="150571"/>
          </a:xfrm>
          <a:prstGeom prst="rect">
            <a:avLst/>
          </a:prstGeom>
          <a:solidFill>
            <a:srgbClr val="F3DED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6629400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7050024" y="163677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1581912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2" name="Rectangle 61"/>
          <p:cNvSpPr/>
          <p:nvPr/>
        </p:nvSpPr>
        <p:spPr>
          <a:xfrm>
            <a:off x="2002536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2423160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2843784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3264408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3685032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4105656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4526280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69" name="Rectangle 68"/>
          <p:cNvSpPr/>
          <p:nvPr/>
        </p:nvSpPr>
        <p:spPr>
          <a:xfrm>
            <a:off x="4946904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5367528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1" name="Rectangle 70"/>
          <p:cNvSpPr/>
          <p:nvPr/>
        </p:nvSpPr>
        <p:spPr>
          <a:xfrm>
            <a:off x="5788152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2" name="Rectangle 71"/>
          <p:cNvSpPr/>
          <p:nvPr/>
        </p:nvSpPr>
        <p:spPr>
          <a:xfrm>
            <a:off x="6208776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3" name="Rectangle 72"/>
          <p:cNvSpPr/>
          <p:nvPr/>
        </p:nvSpPr>
        <p:spPr>
          <a:xfrm>
            <a:off x="6629400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4" name="Rectangle 73"/>
          <p:cNvSpPr/>
          <p:nvPr/>
        </p:nvSpPr>
        <p:spPr>
          <a:xfrm>
            <a:off x="7050024" y="179832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5" name="Rectangle 74"/>
          <p:cNvSpPr/>
          <p:nvPr/>
        </p:nvSpPr>
        <p:spPr>
          <a:xfrm>
            <a:off x="1581912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6" name="Rectangle 75"/>
          <p:cNvSpPr/>
          <p:nvPr/>
        </p:nvSpPr>
        <p:spPr>
          <a:xfrm>
            <a:off x="2002536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7" name="Rectangle 76"/>
          <p:cNvSpPr/>
          <p:nvPr/>
        </p:nvSpPr>
        <p:spPr>
          <a:xfrm>
            <a:off x="2423160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8" name="Rectangle 77"/>
          <p:cNvSpPr/>
          <p:nvPr/>
        </p:nvSpPr>
        <p:spPr>
          <a:xfrm>
            <a:off x="2843784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79" name="Rectangle 78"/>
          <p:cNvSpPr/>
          <p:nvPr/>
        </p:nvSpPr>
        <p:spPr>
          <a:xfrm>
            <a:off x="3264408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0" name="Rectangle 79"/>
          <p:cNvSpPr/>
          <p:nvPr/>
        </p:nvSpPr>
        <p:spPr>
          <a:xfrm>
            <a:off x="3685032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1" name="Rectangle 80"/>
          <p:cNvSpPr/>
          <p:nvPr/>
        </p:nvSpPr>
        <p:spPr>
          <a:xfrm>
            <a:off x="4105656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2" name="Rectangle 81"/>
          <p:cNvSpPr/>
          <p:nvPr/>
        </p:nvSpPr>
        <p:spPr>
          <a:xfrm>
            <a:off x="4526280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3" name="Rectangle 82"/>
          <p:cNvSpPr/>
          <p:nvPr/>
        </p:nvSpPr>
        <p:spPr>
          <a:xfrm>
            <a:off x="4946904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4" name="Rectangle 83"/>
          <p:cNvSpPr/>
          <p:nvPr/>
        </p:nvSpPr>
        <p:spPr>
          <a:xfrm>
            <a:off x="5367528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5" name="Rectangle 84"/>
          <p:cNvSpPr/>
          <p:nvPr/>
        </p:nvSpPr>
        <p:spPr>
          <a:xfrm>
            <a:off x="5788152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6" name="Rectangle 85"/>
          <p:cNvSpPr/>
          <p:nvPr/>
        </p:nvSpPr>
        <p:spPr>
          <a:xfrm>
            <a:off x="6208776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7" name="Rectangle 86"/>
          <p:cNvSpPr/>
          <p:nvPr/>
        </p:nvSpPr>
        <p:spPr>
          <a:xfrm>
            <a:off x="6629400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8" name="Rectangle 87"/>
          <p:cNvSpPr/>
          <p:nvPr/>
        </p:nvSpPr>
        <p:spPr>
          <a:xfrm>
            <a:off x="7050024" y="1959864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9" name="Rectangle 88"/>
          <p:cNvSpPr/>
          <p:nvPr/>
        </p:nvSpPr>
        <p:spPr>
          <a:xfrm>
            <a:off x="1581912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0" name="Rectangle 89"/>
          <p:cNvSpPr/>
          <p:nvPr/>
        </p:nvSpPr>
        <p:spPr>
          <a:xfrm>
            <a:off x="2002536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1" name="Rectangle 90"/>
          <p:cNvSpPr/>
          <p:nvPr/>
        </p:nvSpPr>
        <p:spPr>
          <a:xfrm>
            <a:off x="2423160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2" name="Rectangle 91"/>
          <p:cNvSpPr/>
          <p:nvPr/>
        </p:nvSpPr>
        <p:spPr>
          <a:xfrm>
            <a:off x="2843784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3" name="Rectangle 92"/>
          <p:cNvSpPr/>
          <p:nvPr/>
        </p:nvSpPr>
        <p:spPr>
          <a:xfrm>
            <a:off x="3264408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4" name="Rectangle 93"/>
          <p:cNvSpPr/>
          <p:nvPr/>
        </p:nvSpPr>
        <p:spPr>
          <a:xfrm>
            <a:off x="3685032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5" name="Rectangle 94"/>
          <p:cNvSpPr/>
          <p:nvPr/>
        </p:nvSpPr>
        <p:spPr>
          <a:xfrm>
            <a:off x="4105656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6" name="Rectangle 95"/>
          <p:cNvSpPr/>
          <p:nvPr/>
        </p:nvSpPr>
        <p:spPr>
          <a:xfrm>
            <a:off x="4526280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7" name="Rectangle 96"/>
          <p:cNvSpPr/>
          <p:nvPr/>
        </p:nvSpPr>
        <p:spPr>
          <a:xfrm>
            <a:off x="4946904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8" name="Rectangle 97"/>
          <p:cNvSpPr/>
          <p:nvPr/>
        </p:nvSpPr>
        <p:spPr>
          <a:xfrm>
            <a:off x="5367528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9" name="Rectangle 98"/>
          <p:cNvSpPr/>
          <p:nvPr/>
        </p:nvSpPr>
        <p:spPr>
          <a:xfrm>
            <a:off x="5788152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0" name="Rectangle 99"/>
          <p:cNvSpPr/>
          <p:nvPr/>
        </p:nvSpPr>
        <p:spPr>
          <a:xfrm>
            <a:off x="6208776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1" name="Rectangle 100"/>
          <p:cNvSpPr/>
          <p:nvPr/>
        </p:nvSpPr>
        <p:spPr>
          <a:xfrm>
            <a:off x="6629400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2" name="Rectangle 101"/>
          <p:cNvSpPr/>
          <p:nvPr/>
        </p:nvSpPr>
        <p:spPr>
          <a:xfrm>
            <a:off x="7050024" y="212140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3" name="Rectangle 102"/>
          <p:cNvSpPr/>
          <p:nvPr/>
        </p:nvSpPr>
        <p:spPr>
          <a:xfrm>
            <a:off x="1581912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4" name="Rectangle 103"/>
          <p:cNvSpPr/>
          <p:nvPr/>
        </p:nvSpPr>
        <p:spPr>
          <a:xfrm>
            <a:off x="2002536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5" name="Rectangle 104"/>
          <p:cNvSpPr/>
          <p:nvPr/>
        </p:nvSpPr>
        <p:spPr>
          <a:xfrm>
            <a:off x="2423160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6" name="Rectangle 105"/>
          <p:cNvSpPr/>
          <p:nvPr/>
        </p:nvSpPr>
        <p:spPr>
          <a:xfrm>
            <a:off x="2843784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7" name="Rectangle 106"/>
          <p:cNvSpPr/>
          <p:nvPr/>
        </p:nvSpPr>
        <p:spPr>
          <a:xfrm>
            <a:off x="3264408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8" name="Rectangle 107"/>
          <p:cNvSpPr/>
          <p:nvPr/>
        </p:nvSpPr>
        <p:spPr>
          <a:xfrm>
            <a:off x="3685032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9" name="Rectangle 108"/>
          <p:cNvSpPr/>
          <p:nvPr/>
        </p:nvSpPr>
        <p:spPr>
          <a:xfrm>
            <a:off x="4105656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0" name="Rectangle 109"/>
          <p:cNvSpPr/>
          <p:nvPr/>
        </p:nvSpPr>
        <p:spPr>
          <a:xfrm>
            <a:off x="4526280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1" name="Rectangle 110"/>
          <p:cNvSpPr/>
          <p:nvPr/>
        </p:nvSpPr>
        <p:spPr>
          <a:xfrm>
            <a:off x="4946904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2" name="Rectangle 111"/>
          <p:cNvSpPr/>
          <p:nvPr/>
        </p:nvSpPr>
        <p:spPr>
          <a:xfrm>
            <a:off x="5367528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3" name="Rectangle 112"/>
          <p:cNvSpPr/>
          <p:nvPr/>
        </p:nvSpPr>
        <p:spPr>
          <a:xfrm>
            <a:off x="5788152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4" name="Rectangle 113"/>
          <p:cNvSpPr/>
          <p:nvPr/>
        </p:nvSpPr>
        <p:spPr>
          <a:xfrm>
            <a:off x="6208776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5" name="Rectangle 114"/>
          <p:cNvSpPr/>
          <p:nvPr/>
        </p:nvSpPr>
        <p:spPr>
          <a:xfrm>
            <a:off x="6629400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6" name="Rectangle 115"/>
          <p:cNvSpPr/>
          <p:nvPr/>
        </p:nvSpPr>
        <p:spPr>
          <a:xfrm>
            <a:off x="7050024" y="2282952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7" name="Rectangle 116"/>
          <p:cNvSpPr/>
          <p:nvPr/>
        </p:nvSpPr>
        <p:spPr>
          <a:xfrm>
            <a:off x="1581912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8" name="Rectangle 117"/>
          <p:cNvSpPr/>
          <p:nvPr/>
        </p:nvSpPr>
        <p:spPr>
          <a:xfrm>
            <a:off x="2002536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9" name="Rectangle 118"/>
          <p:cNvSpPr/>
          <p:nvPr/>
        </p:nvSpPr>
        <p:spPr>
          <a:xfrm>
            <a:off x="2423160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0" name="Rectangle 119"/>
          <p:cNvSpPr/>
          <p:nvPr/>
        </p:nvSpPr>
        <p:spPr>
          <a:xfrm>
            <a:off x="2843784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1" name="Rectangle 120"/>
          <p:cNvSpPr/>
          <p:nvPr/>
        </p:nvSpPr>
        <p:spPr>
          <a:xfrm>
            <a:off x="3264408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2" name="Rectangle 121"/>
          <p:cNvSpPr/>
          <p:nvPr/>
        </p:nvSpPr>
        <p:spPr>
          <a:xfrm>
            <a:off x="3685032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3" name="Rectangle 122"/>
          <p:cNvSpPr/>
          <p:nvPr/>
        </p:nvSpPr>
        <p:spPr>
          <a:xfrm>
            <a:off x="4105656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4" name="Rectangle 123"/>
          <p:cNvSpPr/>
          <p:nvPr/>
        </p:nvSpPr>
        <p:spPr>
          <a:xfrm>
            <a:off x="4526280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5" name="Rectangle 124"/>
          <p:cNvSpPr/>
          <p:nvPr/>
        </p:nvSpPr>
        <p:spPr>
          <a:xfrm>
            <a:off x="4946904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6" name="Rectangle 125"/>
          <p:cNvSpPr/>
          <p:nvPr/>
        </p:nvSpPr>
        <p:spPr>
          <a:xfrm>
            <a:off x="5367528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7" name="Rectangle 126"/>
          <p:cNvSpPr/>
          <p:nvPr/>
        </p:nvSpPr>
        <p:spPr>
          <a:xfrm>
            <a:off x="5788152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8" name="Rectangle 127"/>
          <p:cNvSpPr/>
          <p:nvPr/>
        </p:nvSpPr>
        <p:spPr>
          <a:xfrm>
            <a:off x="6208776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9" name="Rectangle 128"/>
          <p:cNvSpPr/>
          <p:nvPr/>
        </p:nvSpPr>
        <p:spPr>
          <a:xfrm>
            <a:off x="6629400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0" name="Rectangle 129"/>
          <p:cNvSpPr/>
          <p:nvPr/>
        </p:nvSpPr>
        <p:spPr>
          <a:xfrm>
            <a:off x="7050024" y="2444496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1" name="Rectangle 130"/>
          <p:cNvSpPr/>
          <p:nvPr/>
        </p:nvSpPr>
        <p:spPr>
          <a:xfrm>
            <a:off x="1581912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2" name="Rectangle 131"/>
          <p:cNvSpPr/>
          <p:nvPr/>
        </p:nvSpPr>
        <p:spPr>
          <a:xfrm>
            <a:off x="2002536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3" name="Rectangle 132"/>
          <p:cNvSpPr/>
          <p:nvPr/>
        </p:nvSpPr>
        <p:spPr>
          <a:xfrm>
            <a:off x="2423160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4" name="Rectangle 133"/>
          <p:cNvSpPr/>
          <p:nvPr/>
        </p:nvSpPr>
        <p:spPr>
          <a:xfrm>
            <a:off x="2843784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5" name="Rectangle 134"/>
          <p:cNvSpPr/>
          <p:nvPr/>
        </p:nvSpPr>
        <p:spPr>
          <a:xfrm>
            <a:off x="3264408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6" name="Rectangle 135"/>
          <p:cNvSpPr/>
          <p:nvPr/>
        </p:nvSpPr>
        <p:spPr>
          <a:xfrm>
            <a:off x="3685032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7" name="Rectangle 136"/>
          <p:cNvSpPr/>
          <p:nvPr/>
        </p:nvSpPr>
        <p:spPr>
          <a:xfrm>
            <a:off x="4105656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8" name="Rectangle 137"/>
          <p:cNvSpPr/>
          <p:nvPr/>
        </p:nvSpPr>
        <p:spPr>
          <a:xfrm>
            <a:off x="4526280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9" name="Rectangle 138"/>
          <p:cNvSpPr/>
          <p:nvPr/>
        </p:nvSpPr>
        <p:spPr>
          <a:xfrm>
            <a:off x="4946904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0" name="Rectangle 139"/>
          <p:cNvSpPr/>
          <p:nvPr/>
        </p:nvSpPr>
        <p:spPr>
          <a:xfrm>
            <a:off x="5367528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1" name="Rectangle 140"/>
          <p:cNvSpPr/>
          <p:nvPr/>
        </p:nvSpPr>
        <p:spPr>
          <a:xfrm>
            <a:off x="5788152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2" name="Rectangle 141"/>
          <p:cNvSpPr/>
          <p:nvPr/>
        </p:nvSpPr>
        <p:spPr>
          <a:xfrm>
            <a:off x="6208776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3" name="Rectangle 142"/>
          <p:cNvSpPr/>
          <p:nvPr/>
        </p:nvSpPr>
        <p:spPr>
          <a:xfrm>
            <a:off x="6629400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4" name="Rectangle 143"/>
          <p:cNvSpPr/>
          <p:nvPr/>
        </p:nvSpPr>
        <p:spPr>
          <a:xfrm>
            <a:off x="7050024" y="2606040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5" name="Rectangle 144"/>
          <p:cNvSpPr/>
          <p:nvPr/>
        </p:nvSpPr>
        <p:spPr>
          <a:xfrm>
            <a:off x="1581912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6" name="Rectangle 145"/>
          <p:cNvSpPr/>
          <p:nvPr/>
        </p:nvSpPr>
        <p:spPr>
          <a:xfrm>
            <a:off x="2002536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7" name="Rectangle 146"/>
          <p:cNvSpPr/>
          <p:nvPr/>
        </p:nvSpPr>
        <p:spPr>
          <a:xfrm>
            <a:off x="2423160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8" name="Rectangle 147"/>
          <p:cNvSpPr/>
          <p:nvPr/>
        </p:nvSpPr>
        <p:spPr>
          <a:xfrm>
            <a:off x="2843784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9" name="Rectangle 148"/>
          <p:cNvSpPr/>
          <p:nvPr/>
        </p:nvSpPr>
        <p:spPr>
          <a:xfrm>
            <a:off x="3264408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0" name="Rectangle 149"/>
          <p:cNvSpPr/>
          <p:nvPr/>
        </p:nvSpPr>
        <p:spPr>
          <a:xfrm>
            <a:off x="3685032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1" name="Rectangle 150"/>
          <p:cNvSpPr/>
          <p:nvPr/>
        </p:nvSpPr>
        <p:spPr>
          <a:xfrm>
            <a:off x="4105656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2" name="Rectangle 151"/>
          <p:cNvSpPr/>
          <p:nvPr/>
        </p:nvSpPr>
        <p:spPr>
          <a:xfrm>
            <a:off x="4526280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3" name="Rectangle 152"/>
          <p:cNvSpPr/>
          <p:nvPr/>
        </p:nvSpPr>
        <p:spPr>
          <a:xfrm>
            <a:off x="4946904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4" name="Rectangle 153"/>
          <p:cNvSpPr/>
          <p:nvPr/>
        </p:nvSpPr>
        <p:spPr>
          <a:xfrm>
            <a:off x="5367528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5" name="Rectangle 154"/>
          <p:cNvSpPr/>
          <p:nvPr/>
        </p:nvSpPr>
        <p:spPr>
          <a:xfrm>
            <a:off x="5788152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6" name="Rectangle 155"/>
          <p:cNvSpPr/>
          <p:nvPr/>
        </p:nvSpPr>
        <p:spPr>
          <a:xfrm>
            <a:off x="6208776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7" name="Rectangle 156"/>
          <p:cNvSpPr/>
          <p:nvPr/>
        </p:nvSpPr>
        <p:spPr>
          <a:xfrm>
            <a:off x="6629400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8" name="Rectangle 157"/>
          <p:cNvSpPr/>
          <p:nvPr/>
        </p:nvSpPr>
        <p:spPr>
          <a:xfrm>
            <a:off x="7050024" y="2767583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9" name="Rectangle 158"/>
          <p:cNvSpPr/>
          <p:nvPr/>
        </p:nvSpPr>
        <p:spPr>
          <a:xfrm>
            <a:off x="1581912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0" name="Rectangle 159"/>
          <p:cNvSpPr/>
          <p:nvPr/>
        </p:nvSpPr>
        <p:spPr>
          <a:xfrm>
            <a:off x="2002536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1" name="Rectangle 160"/>
          <p:cNvSpPr/>
          <p:nvPr/>
        </p:nvSpPr>
        <p:spPr>
          <a:xfrm>
            <a:off x="2423160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2" name="Rectangle 161"/>
          <p:cNvSpPr/>
          <p:nvPr/>
        </p:nvSpPr>
        <p:spPr>
          <a:xfrm>
            <a:off x="2843784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3" name="Rectangle 162"/>
          <p:cNvSpPr/>
          <p:nvPr/>
        </p:nvSpPr>
        <p:spPr>
          <a:xfrm>
            <a:off x="3264408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4" name="Rectangle 163"/>
          <p:cNvSpPr/>
          <p:nvPr/>
        </p:nvSpPr>
        <p:spPr>
          <a:xfrm>
            <a:off x="3685032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5" name="Rectangle 164"/>
          <p:cNvSpPr/>
          <p:nvPr/>
        </p:nvSpPr>
        <p:spPr>
          <a:xfrm>
            <a:off x="4105656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6" name="Rectangle 165"/>
          <p:cNvSpPr/>
          <p:nvPr/>
        </p:nvSpPr>
        <p:spPr>
          <a:xfrm>
            <a:off x="4526280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7" name="Rectangle 166"/>
          <p:cNvSpPr/>
          <p:nvPr/>
        </p:nvSpPr>
        <p:spPr>
          <a:xfrm>
            <a:off x="4946904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8" name="Rectangle 167"/>
          <p:cNvSpPr/>
          <p:nvPr/>
        </p:nvSpPr>
        <p:spPr>
          <a:xfrm>
            <a:off x="5367528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9" name="Rectangle 168"/>
          <p:cNvSpPr/>
          <p:nvPr/>
        </p:nvSpPr>
        <p:spPr>
          <a:xfrm>
            <a:off x="5788152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0" name="Rectangle 169"/>
          <p:cNvSpPr/>
          <p:nvPr/>
        </p:nvSpPr>
        <p:spPr>
          <a:xfrm>
            <a:off x="6208776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1" name="Rectangle 170"/>
          <p:cNvSpPr/>
          <p:nvPr/>
        </p:nvSpPr>
        <p:spPr>
          <a:xfrm>
            <a:off x="6629400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2" name="Rectangle 171"/>
          <p:cNvSpPr/>
          <p:nvPr/>
        </p:nvSpPr>
        <p:spPr>
          <a:xfrm>
            <a:off x="7050024" y="2929128"/>
            <a:ext cx="409651" cy="150571"/>
          </a:xfrm>
          <a:prstGeom prst="rect">
            <a:avLst/>
          </a:prstGeom>
          <a:solidFill>
            <a:srgbClr val="E8EAEE"/>
          </a:solidFill>
          <a:ln w="9525">
            <a:solidFill>
              <a:srgbClr val="C0C6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530352" y="1737360"/>
            <a:ext cx="9144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000" b="1">
                <a:solidFill>
                  <a:srgbClr val="8C1D1D"/>
                </a:solidFill>
                <a:latin typeface="Arial"/>
              </a:rPr>
              <a:t>1 Resource Block</a:t>
            </a:r>
          </a:p>
          <a:p>
            <a:pPr algn="r"/>
            <a:r>
              <a:rPr sz="1000" b="1">
                <a:solidFill>
                  <a:srgbClr val="8C1D1D"/>
                </a:solidFill>
                <a:latin typeface="Arial"/>
              </a:rPr>
              <a:t>= 12 subcarrier</a:t>
            </a:r>
          </a:p>
        </p:txBody>
      </p:sp>
      <p:cxnSp>
        <p:nvCxnSpPr>
          <p:cNvPr id="174" name="Connector 173"/>
          <p:cNvCxnSpPr/>
          <p:nvPr/>
        </p:nvCxnSpPr>
        <p:spPr>
          <a:xfrm>
            <a:off x="1472184" y="1152144"/>
            <a:ext cx="0" cy="193852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>
            <a:off x="1581912" y="3182112"/>
            <a:ext cx="5888736" cy="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TextBox 175"/>
          <p:cNvSpPr txBox="1"/>
          <p:nvPr/>
        </p:nvSpPr>
        <p:spPr>
          <a:xfrm>
            <a:off x="1581912" y="3236976"/>
            <a:ext cx="588873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1 slot = 14 OFDM symbol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7836408" y="1261872"/>
            <a:ext cx="274320" cy="164592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8220456" y="1243584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Resource Element (RE)</a:t>
            </a:r>
          </a:p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subcarrier 1 × symbol 1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7836408" y="1883664"/>
            <a:ext cx="24688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Subcarrier Spacing별 RB 폭</a:t>
            </a:r>
          </a:p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15 kHz → 180 kHz</a:t>
            </a:r>
          </a:p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30 kHz → 360 kHz</a:t>
            </a:r>
          </a:p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/>
            </a:r>
          </a:p>
          <a:p>
            <a:pPr algn="l"/>
            <a:r>
              <a:rPr sz="1000" b="0">
                <a:solidFill>
                  <a:srgbClr val="606060"/>
                </a:solidFill>
                <a:latin typeface="Arial"/>
              </a:rPr>
              <a:t>40 MHz는 약 106 RB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530352" y="361187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할당은 Resource Block 단위 · 사이드링크는 여러 RB를 묶은 subchannel 단위 (9주차)</a:t>
            </a:r>
          </a:p>
        </p:txBody>
      </p:sp>
      <p:sp>
        <p:nvSpPr>
          <p:cNvPr id="181" name="Rectangle 180"/>
          <p:cNvSpPr/>
          <p:nvPr/>
        </p:nvSpPr>
        <p:spPr>
          <a:xfrm>
            <a:off x="329184" y="4123944"/>
            <a:ext cx="5666079" cy="24780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475488" y="420624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단위 정리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75488" y="4480560"/>
            <a:ext cx="5373471" cy="20391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Resource Element = subcarrier 1 × symbol 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Resource Block = 연속한 12 subcarrier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slot = 14 OFDM symbol (정상 CP)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BWP = UE가 감시하는 구간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RB 하나, slot 하나 = 168 RE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RB 폭: 15 kHz에서 180 kHz, 30 kHz에서 360 kHz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40 MHz(30 kHz) = 106 RB, 100 MHz(30 kHz) = 273 RB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좌표: common RB는 Point A에서, physical RB는 BWP 안에서</a:t>
            </a:r>
          </a:p>
        </p:txBody>
      </p:sp>
      <p:sp>
        <p:nvSpPr>
          <p:cNvPr id="184" name="Rectangle 183"/>
          <p:cNvSpPr/>
          <p:nvPr/>
        </p:nvSpPr>
        <p:spPr>
          <a:xfrm>
            <a:off x="6196431" y="4123944"/>
            <a:ext cx="5666079" cy="247802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5" name="TextBox 184"/>
          <p:cNvSpPr txBox="1"/>
          <p:nvPr/>
        </p:nvSpPr>
        <p:spPr>
          <a:xfrm>
            <a:off x="6342735" y="420624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격자가 나오는 곳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6342735" y="4480560"/>
            <a:ext cx="5373471" cy="20391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사이드링크: slot × subchannel 격자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칸을 고를지가 모드 2의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3주차 Ambient IoT: device는 이 격자를 안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reader 쪽만 OFDM symbol에 매핑한다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8주차 NTN: 같은 격자, 다른 시계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slot 번호와 실제 시각 사이에 수십 ms 오프셋. K1, K2 확장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10주차 ISAC: 격자의 칸이 센싱 분해능을 정한다 (간격 → 거리, symbol 길이 → 속도)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격자를 읽으면 자원 할당 clause의 절반은 읽은 것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전송 사슬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065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순서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626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 Transport Block: 상위 계층에서 내려온 데이터 묶음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2. CRC 부호를 붙인다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3. 채널 부호로 잉여를 더한다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4. 비트를 symbol로 사상한다 (변조)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5. resource grid에 얹어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각 단계가 교환 관계다. 부호는 신뢰도 대 복잡도, 변조는 처리량 대 커버리지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2925336"/>
            <a:ext cx="5666079" cy="177430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00763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CRC의 역할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281952"/>
            <a:ext cx="5373471" cy="13353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오류 검출용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수신단은 이것으로 복호 성공 여부를 판정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그 판정 결과가 곧 확인 응답이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 구조 전체가 여기에 걸려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TB에 24비트(3824비트 이하면 16), code block마다 24비트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84" y="4827660"/>
            <a:ext cx="5666079" cy="177430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8" y="490995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specification에서의 자리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" y="5184276"/>
            <a:ext cx="5373471" cy="13353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5.2.5가 link adaptation과 재전송을 요약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clause 8.1.3이 사이드링크의 modulation order와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목표 code rate과 Transport Block Size 결정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 clause 8이 Ambient IoT의 공통 함수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38.212 clause 5가 CRC, 부호화, rate matching의 공통 절차 (참조)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731520"/>
            <a:ext cx="5666079" cy="343887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specification은 이 사슬을 여러 문서에 나눠 적는다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1088136"/>
            <a:ext cx="5373471" cy="29999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보낼지 정하는 것 — MAC (TS 38.321)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어떻게 부호화하고 변조할지 — physical layer (TS 38.212, 38.211)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값을 쓸지 결정하는 절차 — TS 38.214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전체 조망 — TS 38.300 clause 5.2, 5.3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한 사슬이 네 문서에 걸쳐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이것이 '구조를 본다'가 어려운 이유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9주차에서 같은 구조를 사이드링크로 다시 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문서를 고르는 요령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'무엇을' → TS 38.321 (MAC, TB 조립)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'어떻게 부호화' → TS 38.212, '어떻게 실을지' → TS 38.211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'어느 값을 언제' → TS 38.214 (MCS, TBS, CSI)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용어의 정의는 한 문서에, 사용은 다른 문서에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정의를 찾는 문서와 절차를 찾는 문서가 다르다. 검색 습관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6431" y="4298413"/>
            <a:ext cx="5666079" cy="230355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42735" y="438070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코드워드와 계층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5" y="4655029"/>
            <a:ext cx="5373471" cy="18646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Transport Block 하나가 부호화를 거치면 코드워드가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여러 계층으로 보낼 때는 코드워드를 나눠 싣는다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link adaptation은 코드워드 단위로 이루어진다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5.2.5.1이 그 단위를 못박는다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layer 4개까지는 코드워드 하나, 5개 이상이면 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코드워드마다 MCS와 HARQ가 따로. 그래서 DCI 필드가 두 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사이드링크는 최대 2 layer, 코드워드 하나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Ambient IoT는 layer 개념이 없다 (3주차)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비트에서 symbol까지, 그리고 되돌아오는 길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11533327" cy="24688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0352" y="1243584"/>
            <a:ext cx="1657045" cy="47548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Transport Block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773936"/>
            <a:ext cx="176677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상위 계층 데이터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14829" y="1389888"/>
            <a:ext cx="182880" cy="182880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425141" y="1243584"/>
            <a:ext cx="1657045" cy="47548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CRC 부가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70277" y="1773936"/>
            <a:ext cx="176677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오류 검출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109618" y="1389888"/>
            <a:ext cx="182880" cy="182880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19930" y="1243584"/>
            <a:ext cx="1657045" cy="47548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채널 부호화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65066" y="1773936"/>
            <a:ext cx="176677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LDPC / 폴라 / 컨볼루션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6004407" y="1389888"/>
            <a:ext cx="182880" cy="182880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14719" y="1243584"/>
            <a:ext cx="1657045" cy="47548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변조 사상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59855" y="1773936"/>
            <a:ext cx="176677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QPSK ~ 256QAM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7899196" y="1389888"/>
            <a:ext cx="182880" cy="182880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9508" y="1243584"/>
            <a:ext cx="1657045" cy="47548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자원 매핑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54644" y="1773936"/>
            <a:ext cx="1766773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800" b="0">
                <a:solidFill>
                  <a:srgbClr val="606060"/>
                </a:solidFill>
                <a:latin typeface="Arial"/>
              </a:rPr>
              <a:t>격자에 얹는다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9793985" y="1389888"/>
            <a:ext cx="182880" cy="182880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004297" y="1243584"/>
            <a:ext cx="1657045" cy="47548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전송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2276856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수신단에서 되돌아오는 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30352" y="2532888"/>
            <a:ext cx="1463040" cy="38404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CRC 검사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2048255" y="2606040"/>
            <a:ext cx="201168" cy="219456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304288" y="2532888"/>
            <a:ext cx="1371600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성공 → ACK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22191" y="2532888"/>
            <a:ext cx="1371600" cy="38404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실패 → NACK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5248656" y="2606040"/>
            <a:ext cx="201168" cy="219456"/>
          </a:xfrm>
          <a:prstGeom prst="rightArrow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504688" y="2532888"/>
            <a:ext cx="2194560" cy="38404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1A1A1A"/>
                </a:solidFill>
                <a:latin typeface="Arial"/>
              </a:rPr>
              <a:t>재전송 · 소프트 결합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0352" y="2871215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CRC 판정 결과가 곧 확인 응답이다 · 재전송 구조 전체가 여기에 걸려 있다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9184" y="3383280"/>
            <a:ext cx="5666079" cy="321868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75488" y="346557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specification이 이 사슬을 나눠 적는다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5488" y="3739896"/>
            <a:ext cx="5373471" cy="2779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보낼지 — MAC (TS 38.321)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어떻게 부호화하고 변조할지 — TS 38.212, 38.211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값을 쓸지 — TS 38.214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전체 조망 — TS 38.300 clause 5.2, 5.3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각 단계의 숫자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CRC: TB 24비트(3824비트 이하 16), code block 24비트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code block 최대 8448 또는 3840비트. 그 위는 잘라서 부호화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code rate 0.12에서 0.93 (MCS 표), modulation order 2, 4, 6, 8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돌아오는 길의 숫자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ACK/NACK 1비트가 코드워드 하나를 판정. 위성에서는 이 왕복이 수십 ms (8주차)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96431" y="3383280"/>
            <a:ext cx="5666079" cy="321868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42735" y="346557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4주차 예고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42735" y="3739896"/>
            <a:ext cx="5373471" cy="2779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 MAC에는 NACK만 있고 ACK가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침묵을 성공으로 해석하는 규약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NACK만 있으면 무엇이 달라지는가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reader는 침묵을 성공으로 읽는다. device가 죽어도 성공으로 보인다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reader가 주기적으로 다시 호명(inventory)해 확인한다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 그룹캐스트의 NACK-only 옵션과 비교 (9주차)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이유가 다르다: 수신자가 여럿이라 ACK을 다 받으면 피드백 자원이 모자란다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같은 'NACK만'이라도 이유가 다르면 다른 설계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device에 깨어 기다릴 전력도 시계도 없기 때문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채널 부호가 셋으로 갈린다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같은 시스템 안에서 부호가 셋인 이유는 전부 복잡도와 블록 길이에 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4759506" cy="315376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44668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데이터 채널 — LDPC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4466898" cy="27148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블록이 길고 처리량이 커야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긴 블록에서 이득이 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복호기가 반복 연산을 요구한다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068169"/>
            <a:ext cx="4759506" cy="253379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150465"/>
            <a:ext cx="446689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제어 채널 — Polar code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424785"/>
            <a:ext cx="4466898" cy="2094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블록이 짧다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신뢰도가 중요하다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89858" y="786384"/>
            <a:ext cx="6572652" cy="312571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36162" y="868680"/>
            <a:ext cx="628004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Ambient IoT — tail biting convolutional code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36162" y="1143000"/>
            <a:ext cx="6280044" cy="26867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constraint length 7, code rate 1/3 (TS 38.291 clause 8.2)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시프트 레지스터 초기값을 입력의 마지막 6비트로 채워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시작 상태와 끝 상태를 같게 만든다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device의 계산 능력이 그것밖에 감당하지 못한다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TR 38.769가 남긴 실제 저울질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부호화 없이 반복만 쓰는 경우 대비 BLER 10%에서 약 3 dB 이득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constraint length를 줄이면 0.15~1.4 dB 손해, 복잡도 감소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늘리면 0.22~1.8 dB 이득, device 복잡도 증가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성능 최적화가 아니라 복잡도 예산 안에서의 타협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89858" y="4040110"/>
            <a:ext cx="6572652" cy="25618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36162" y="4122406"/>
            <a:ext cx="628004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부호 선택이 specification에 남는 방식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36162" y="4396726"/>
            <a:ext cx="6280044" cy="21229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specification은 부호를 고른 이유를 적지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38.291 clause 8.2는 결과만 적는다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이유는 스터디 보고서에 남는다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38.769 clause 6.1.2.3.1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이것이 TS와 TR을 함께 읽어야 하는 이유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3주차 토론 질문 1번이 정확히 이 지점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specification만 읽으면 답할 수 없다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변조와 MCS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55524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modulation order = symbol당 비트 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1163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OOK — 1비트. Ambient IoT reader 대 device 방향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BPSK — 1비트. Ambient IoT, 일부 제어 신호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QPSK — 2비트. 신뢰도가 중요한 경우, 셀 가장자리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16QAM — 4비트. 중간 채널 조건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64QAM — 6비트. 좋은 채널 조건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256QAM — 8비트. 매우 좋은 채널 조건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비트 2개 더 얹을 때마다 필요한 SNR 6에서 7 dB 증가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점 사이 간격이 절반 이하로 준다 (별자리 그림)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414780"/>
            <a:ext cx="5666079" cy="318718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49707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MCS 표와 Transport Block Size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771396"/>
            <a:ext cx="5373471" cy="27482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modulation order와 code rate의 조합을 표로 정리한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specification은 이 표의 인덱스만 시그널링한다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송수신단이 같은 표를 보고 실제 값을 얻는다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인덱스 하나 → modulation order + 목표 code rate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여기에 할당된 Resource Element 수를 곱하면 Transport Block Size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계산 절차가 specification에 그대로 적혀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64QAM에서 QPSK로 낮추면 Transport Block Size는 약 1/3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얻는 것: 같은 SNR에서의 복호 성공률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표가 셋: 64QAM 표, 256QAM 표, 저효율 표. RRC로 고르고 DCI는 5비트 인덱스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TBS 절차: RE 수 → 정보 비트 수 → 양자화 (TS 38.214 clause 5.1.3.2)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재전송 DCI는 MCS 29에서 31로 modulation만. TBS는 첫 전송과 같다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link adaptation이 하는 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채널이 좋으면 높은 modulation order와 높은 code rate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같은 자원에 더 많은 비트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채널이 나쁘면 낮은 modulation order와 낮은 code rate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같은 자원에 적은 비트, 대신 복호 성공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TS 38.300 clause 5.2.5.1이 정한 제약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한 전송 구간의 한 코드워드 안에서는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모든 Resource Block Group에 같은 변조와 code rate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주파수마다 다르게 하지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숫자로 보는 교환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4(QPSK 0.30): 0.60 bit/RE, 필요한 SNR 약 0 dB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16(16QAM 0.64): 2.57 bit/RE, 약 11 dB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28(64QAM 0.93): 5.55 bit/RE, 약 20 dB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대략 1 dB에 한 단계. 표의 간격이 곧 채널 추정의 요구 정확도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고르는 기준은 BLER 10%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첫 전송에서 10%는 실패하도록 고른다. 실패는 HARQ가 메운다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0%를 노리면 MCS가 너무 낮아 처리량을 버린다. 10%가 처리량 최적 근처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고르는 주체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하향: gNB. 상향: gNB(UE는 지시대로). 사이드링크: 송신 UE (9주차)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Ambient IoT: reader가 고르되 선택지가 둘뿐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왜 그런가를 6주차 토론에서 다시 묻는다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재전송: 실패한 전송을 버리지 않는다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73561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HARQ의 구조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2967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stop-and-wait 방식의 병렬 프로세스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수신단은 복호에 실패한 신호를 버퍼에 남긴다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재전송분과 결합한다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Incremental Redundancy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재전송이 같은 비트가 아니라 다른 잉여 비트를 담는다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재전송을 거듭할수록 실효 code rate이 낮아진다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단순 반복은 SNR만 올릴 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대가: soft buffer 유지, 잉여 버전 합의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RV 순서 0, 2, 3, 1. 체계 비트가 있는 RV0와 RV3를 먼저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595150"/>
            <a:ext cx="5666079" cy="300681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67744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Ambient IoT와의 대조 (4주차 예고)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951766"/>
            <a:ext cx="5373471" cy="25679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38.391에는 NACK 피드백 메시지만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대응하는 ACK 메시지가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왜 가능한가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긍정 응답을 두려면 device가 깨어 기다려야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타이머도 유지해야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device에는 그럴 전력도 시계도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침묵을 성공으로 해석하는 규약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대가: reader가 부정 응답을 놓치면 device는 알 방법이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신뢰도를 시스템 수준의 재질의로 밀어냈다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device에는 soft buffer가 없다. 결합 없이 처음부터 다시 받는다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30209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stop-and-wait와 병렬 프로세스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5820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하나의 프로세스는 응답을 받을 때까지 다음을 못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사이 링크가 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여러 프로세스를 병렬로 돌린다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한 프로세스가 응답을 기다리는 동안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다른 프로세스가 새 블록을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프로세스 수가 왕복 지연을 덮을 만큼 있어야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8주차에서 이 조건이 깨진다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위성 왕복 지연이 수십 밀리초이기 때문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지상망 최대 16, Rel-17 NTN 32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프로세스마다 soft buffer. 개수 × 코드워드 길이가 메모리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880497"/>
            <a:ext cx="5666079" cy="272147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96279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사이드링크의 재전송은 다르다 (9주차)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237113"/>
            <a:ext cx="5373471" cy="22825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피드백 채널이 별도로 있다 (PSFCH)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5.7.4.1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그룹캐스트에서는 여러 수신자가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누가 실패했는지에 따라 처리가 갈린다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모드 2에서는 재전송 자원도 스스로 골라야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5.22.1.3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모드 2는 재전송 자원도 미리 예약해 SCI에 적는다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남들이 그 예약을 읽고 피한다. 재전송이 곧 자원 예약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중앙 스케줄러가 없다는 사실이 재전송까지 바꾼다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Incremental Redundancy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재전송을 거듭할수록 실효 code rate이 낮아진다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78892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Incremental Redundancy: 재전송마다 다른 패리티를 보낸다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316736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1">
                <a:solidFill>
                  <a:srgbClr val="606060"/>
                </a:solidFill>
                <a:latin typeface="Arial"/>
              </a:rPr>
              <a:t>첫 전송 (RV0)</a:t>
            </a:r>
          </a:p>
        </p:txBody>
      </p:sp>
      <p:sp>
        <p:nvSpPr>
          <p:cNvPr id="7" name="Rectangle 6"/>
          <p:cNvSpPr/>
          <p:nvPr/>
        </p:nvSpPr>
        <p:spPr>
          <a:xfrm>
            <a:off x="1947672" y="1261872"/>
            <a:ext cx="2735793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체계 비트</a:t>
            </a:r>
          </a:p>
        </p:txBody>
      </p:sp>
      <p:sp>
        <p:nvSpPr>
          <p:cNvPr id="8" name="Rectangle 7"/>
          <p:cNvSpPr/>
          <p:nvPr/>
        </p:nvSpPr>
        <p:spPr>
          <a:xfrm>
            <a:off x="4865851" y="1261872"/>
            <a:ext cx="1823862" cy="29260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1</a:t>
            </a:r>
          </a:p>
        </p:txBody>
      </p:sp>
      <p:sp>
        <p:nvSpPr>
          <p:cNvPr id="9" name="Rectangle 8"/>
          <p:cNvSpPr/>
          <p:nvPr/>
        </p:nvSpPr>
        <p:spPr>
          <a:xfrm>
            <a:off x="6872100" y="1261872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2</a:t>
            </a:r>
          </a:p>
        </p:txBody>
      </p:sp>
      <p:sp>
        <p:nvSpPr>
          <p:cNvPr id="10" name="Rectangle 9"/>
          <p:cNvSpPr/>
          <p:nvPr/>
        </p:nvSpPr>
        <p:spPr>
          <a:xfrm>
            <a:off x="8878348" y="1261872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1828800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1">
                <a:solidFill>
                  <a:srgbClr val="606060"/>
                </a:solidFill>
                <a:latin typeface="Arial"/>
              </a:rPr>
              <a:t>재전송 1 (RV2)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47672" y="1773936"/>
            <a:ext cx="2735793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체계 비트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865851" y="1773936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72100" y="1773936"/>
            <a:ext cx="1823862" cy="29260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878348" y="1773936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0352" y="2340864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1">
                <a:solidFill>
                  <a:srgbClr val="606060"/>
                </a:solidFill>
                <a:latin typeface="Arial"/>
              </a:rPr>
              <a:t>재전송 2 (RV3)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947672" y="2286000"/>
            <a:ext cx="2735793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체계 비트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65851" y="2286000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72100" y="2286000"/>
            <a:ext cx="1823862" cy="29260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878348" y="2286000"/>
            <a:ext cx="1823862" cy="29260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0">
                <a:solidFill>
                  <a:srgbClr val="1A1A1A"/>
                </a:solidFill>
                <a:latin typeface="Arial"/>
              </a:rPr>
              <a:t>패리티 3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947672" y="2798064"/>
            <a:ext cx="2735793" cy="31089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1">
                <a:solidFill>
                  <a:srgbClr val="1A1A1A"/>
                </a:solidFill>
                <a:latin typeface="Arial"/>
              </a:rPr>
              <a:t>체계 비트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865851" y="2798064"/>
            <a:ext cx="1823862" cy="310896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1">
                <a:solidFill>
                  <a:srgbClr val="1A1A1A"/>
                </a:solidFill>
                <a:latin typeface="Arial"/>
              </a:rPr>
              <a:t>패리티 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72100" y="2798064"/>
            <a:ext cx="1823862" cy="310896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1">
                <a:solidFill>
                  <a:srgbClr val="1A1A1A"/>
                </a:solidFill>
                <a:latin typeface="Arial"/>
              </a:rPr>
              <a:t>패리티 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878348" y="2798064"/>
            <a:ext cx="1823862" cy="310896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800" b="1">
                <a:solidFill>
                  <a:srgbClr val="1A1A1A"/>
                </a:solidFill>
                <a:latin typeface="Arial"/>
              </a:rPr>
              <a:t>패리티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0352" y="2852928"/>
            <a:ext cx="132588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1">
                <a:solidFill>
                  <a:srgbClr val="8C1D1D"/>
                </a:solidFill>
                <a:latin typeface="Arial"/>
              </a:rPr>
              <a:t>수신단 결합 결과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0352" y="3191256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결합하면 실효 code rate이 낮아진다 → 부호화 이득 · 단순 반복은 SNR만 올린다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0352" y="3374136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대가: 수신단이 이전 시도를 담을 soft buffer를 유지해야 한다 (전력 소모)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29184" y="3758183"/>
            <a:ext cx="5666079" cy="28437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75488" y="38404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단순 반복과의 차이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5488" y="4114799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단순 반복은 같은 비트를 더해 SNR만 올린다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Incremental Redundancy는 새 패리티를 더해 code rate을 낮춘다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LLR로 번역하면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Chase: 같은 비트의 LLR을 더한다 → 3 dB (전력 2배)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IR: 새 패리티의 LLR이 그래프의 새 검사식을 켠다 → code rate 하락 + 3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첫 전송 rate가 낮으면(1/3 아래) 새 패리티가 바닥나 IR도 반복이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RV 순서 0, 2, 3, 1의 이유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RV0와 RV3에 체계 비트가 있다. 첫 전송을 통째로 놓쳤을 때를 대비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결합할수록 부호화 이득이 커진다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96431" y="3758183"/>
            <a:ext cx="5666079" cy="28437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42735" y="384047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8주차에서 이 구조가 흔들린다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42735" y="4114799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프로세스 수가 왕복 지연을 덮어야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위성 왕복 지연은 수십 밀리초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저궤도 50 ms, 중궤도 180 ms, 정지궤도 600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저궤도 왕복 25 ms, 30 kHz slot 0.5 ms → 50 slot을 덮으려면 프로세스 50개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Rel-17이 32개까지 늘렸고, 그래도 모자라면 HARQ를 끄고 낮은 MCS와 RLC 재전송으로 메운다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왕복 시간이 자릿수를 넘으면 재전송 구조가 바뀐다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지상망의 가정이 성립하지 않는다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되먹임과 link adaptation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TS 38.300 clause 5.2.5.1은 열 줄이 채 안 된다. 그 열 줄이 6~7주차의 무대다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97809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순환 구조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5391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송신단은 채널을 모른다. 수신단이 알려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gNB이 reference signal를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채널 상태를 측정해 보고한다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어떤 MCS이 적절한지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어떤 precoding가 좋은지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몇 개의 계층을 쓸 수 있는지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gNB이 다음 전송의 MCS를 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specification이 정한 것: 한 전송 구간의 한 코드워드 안에서는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모든 Resource Block Group에 같은 변조와 code rate을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바퀴에 수 slot. 그 사이 채널이 변하면 보고는 낡는다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892490"/>
            <a:ext cx="5666079" cy="270947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97478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여기서 생기는 두 문제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249106"/>
            <a:ext cx="5373471" cy="22705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1. 보고가 도착했을 때 이미 채널이 변해 있을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coherence time이 짧을수록 심하다 (블록 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고속 이동, 높은 반송파 주파수에서 악화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2. 보고 자체가 자원을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정확할수록 비트가 늘어난다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두 문제가 6~7주차에 기계학습을 끌어들이는 이유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5.1 CSI 피드백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압축과 예측 두 갈래로 다룬다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문제의 크기가 coherence time과 PMI 비트 수로 정해진다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72106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6~7주차에서 무엇을 읽게 되는가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2821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4 일반 framework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데이터 수집, 모델 학습, 관리, 추론, 저장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4.3의 collaboration level x, y, z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5.1 CSI 피드백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압축과 예측 두 갈래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5.1.2의 벤더 간 협업 방향 A, B, C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7.2.1 프로토콜 영향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7.2.1.4 모델 전달과 배포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핵심 질문: 왜 모델 자체는 표준화하지 않았는가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635469"/>
            <a:ext cx="5666079" cy="296649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71776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precoding와 계층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992085"/>
            <a:ext cx="5373471" cy="25275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송신 안테나가 여러 개면 방향을 만들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방향으로 보낼지가 precoding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채널이 좋으면 여러 데이터 흐름을 동시에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개수가 계층 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UE는 이 셋을 함께 보고한다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어떤 MCS가 적절한지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어떤 precoding가 좋은지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몇 개의 계층을 쓸 수 있는지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보고 비트가 늘어나는 주된 원인이 precoding 정보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압축이 문제가 되는 이유가 여기 있다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link adaptation의 순환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송신단은 채널을 모른다. 수신단이 알려 준다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6974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87552" y="1188720"/>
            <a:ext cx="2286000" cy="47548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gNB</a:t>
            </a:r>
          </a:p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reference signal 전송</a:t>
            </a:r>
          </a:p>
        </p:txBody>
      </p:sp>
      <p:sp>
        <p:nvSpPr>
          <p:cNvPr id="6" name="Rectangle 5"/>
          <p:cNvSpPr/>
          <p:nvPr/>
        </p:nvSpPr>
        <p:spPr>
          <a:xfrm>
            <a:off x="8918143" y="1188720"/>
            <a:ext cx="2286000" cy="47548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UE</a:t>
            </a:r>
          </a:p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채널 측정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364992" y="1316736"/>
            <a:ext cx="5370271" cy="219456"/>
          </a:xfrm>
          <a:prstGeom prst="righ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364992" y="1060704"/>
            <a:ext cx="537027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CSI-RS</a:t>
            </a:r>
          </a:p>
        </p:txBody>
      </p:sp>
      <p:sp>
        <p:nvSpPr>
          <p:cNvPr id="9" name="Rectangle 8"/>
          <p:cNvSpPr/>
          <p:nvPr/>
        </p:nvSpPr>
        <p:spPr>
          <a:xfrm>
            <a:off x="8918143" y="1993391"/>
            <a:ext cx="2286000" cy="548640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보고 내용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MCS · precoding · 계층 수</a:t>
            </a:r>
          </a:p>
        </p:txBody>
      </p:sp>
      <p:sp>
        <p:nvSpPr>
          <p:cNvPr id="10" name="Rectangle 9"/>
          <p:cNvSpPr/>
          <p:nvPr/>
        </p:nvSpPr>
        <p:spPr>
          <a:xfrm>
            <a:off x="987552" y="1993391"/>
            <a:ext cx="2286000" cy="54864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gNB</a:t>
            </a:r>
          </a:p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다음 전송의 MCS 결정</a:t>
            </a:r>
          </a:p>
        </p:txBody>
      </p:sp>
      <p:sp>
        <p:nvSpPr>
          <p:cNvPr id="11" name="Left Arrow 10"/>
          <p:cNvSpPr/>
          <p:nvPr/>
        </p:nvSpPr>
        <p:spPr>
          <a:xfrm>
            <a:off x="3364992" y="2157984"/>
            <a:ext cx="5370271" cy="219456"/>
          </a:xfrm>
          <a:prstGeom prst="leftArrow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64992" y="2432304"/>
            <a:ext cx="537027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CSI 보고 (PUCCH/PUSCH)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87552" y="2834640"/>
            <a:ext cx="10216591" cy="420624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8C1D1D"/>
                </a:solidFill>
                <a:latin typeface="Arial"/>
              </a:rPr>
              <a:t>여기서 두 문제가 생긴다   ①  보고가 도착했을 때 채널이 이미 변해 있다   ②  보고 자체가 자원을 쓴다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0352" y="315467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이 두 문제가 6주차와 7주차에서 기계학습을 끌어들이는 이유다 (TR 38.843 clause 5.1)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9184" y="3666744"/>
            <a:ext cx="5666079" cy="29352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5488" y="374903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보고에 담기는 것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88" y="4023359"/>
            <a:ext cx="5373471" cy="24963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MCS이 적절한지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precoding가 좋은지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몇 개의 계층을 쓸 수 있는지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CQI: 4비트, BLER 10% 기준의 최고 조합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PMI: codebook 인덱스. Type I 수십 비트, Type II 수백 비트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RI: layer 수. 채널 rank의 상한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보고 경로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주기적: PUCCH, 설정된 주기. 비주기적: PUSCH, gNB 요청 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측정에서 보고까지 수 slot의 처리 지연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보고 비트가 늘어나는 주된 원인이 precoding 정보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96431" y="3666744"/>
            <a:ext cx="5666079" cy="293522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42735" y="374903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6~7주차에서 읽을 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2735" y="4023359"/>
            <a:ext cx="5373471" cy="24963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4 — 일반 framework, collaboration level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5.1 — CSI 피드백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압축과 예측 두 갈래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7.2.1.4 — 모델 전달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outer loop가 보고의 오차를 메운다 (뒤에서)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ACK이면 오프셋을 조금 올리고 NACK이면 크게 내린다. specification 밖의 구현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TDD에서는 이 순환의 절반을 SRS가 대신한다 (뒤에서)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 브로드캐스트에는 이 순환이 없다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순환의 어느 화살표가 없는지가 각 모듈의 설계를 가른다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reference signal, 빔, 동기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42197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reference signal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9830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측정과 demodulation를 위해 미리 약속된 신호를 섞어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demodulation용, 채널 상태 측정용, 상향 채널 추정용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데이터를 실을 수 있었던 자원을 쓴다 → 오버헤드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얼마나 촘촘히 넣을지는 블록 2가 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시간 축은 coherence time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 축은 coherence bandwidth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다섯 종류: DM-RS, CSI-RS, SRS, PT-RS, SSB (다음 슬라이드)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281514"/>
            <a:ext cx="5666079" cy="332045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36381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빔과 SSB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638130"/>
            <a:ext cx="5373471" cy="2881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높은 주파수에서는 에너지를 좁은 방향으로 모은다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안테나 이득을 얻기 위해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어느 빔 안에 있는지 찾아야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gNB이 SSB을 여러 빔으로 돌아가며 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UE는 가장 센 것을 골라 동기를 잡는다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빔이 어긋나면 다시 맞춰야 한다 → beam management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7주차 기계학습의 두 번째 유스케이스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6G에서 SSB의 구조와 주기는 미결 쟁점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12주차 RAN 제113차 결산에서 다룬다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SSB 주기 기본 20 ms, FR2는 최대 64개 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빔이 많을수록 훑는 데 오래 걸린다. 초기 접속 지연 대 커버리지의 교환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오버헤드라는 관점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reference signal, 제어 채널, 동기 신호, Cyclic Prefix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모두 사용자 데이터를 실을 수 있었던 자원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 설계의 상당 부분이 이 오버헤드를 깎는 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얼마나 자주 보낼 것인가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얼마나 촘촘히 배치할 것인가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몇 개의 빔으로 나눌 것인가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깎으면 성능이 떨어지고 늘리면 처리량이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교환이 specification 곳곳에 파라미터로 노출되어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구술에서 자주 묻게 되는 자리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CP 6.6%, DM-RS 3.6에서 14% (symbol 수와 port 수), 제어 채널 7에서 21% (1에서 3 symbol)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CSI-RS와 SSB는 주기적이라 평균으로는 수 %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합치면 15에서 30%. 최대 처리량 계산에서 빼는 몫이 이것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깎는 방법의 역사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LTE는 셀 전체에 reference signal을 항상 뿌렸다 (CRS). NR은 UE별로만 (DM-RS)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NR은 빈 셀에서 거의 아무것도 보내지 않는다. 기지국 에너지 절감의 출발점 (5주차)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구술 질문의 형태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'이 파라미터를 늘리면 무엇이 좋아지고 무엇이 나빠지는가'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답에 오버헤드와 성능이 둘 다 나와야 한다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접속과 스케줄링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19638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Random Access 네 단계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524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1. UE가 preamble을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2. gNB이 응답한다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3. UE가 자기를 식별한다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4. 충돌이 해소되었음을 확인한다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5.3.4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2823376"/>
            <a:ext cx="5666079" cy="168673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290567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스케줄링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179992"/>
            <a:ext cx="5373471" cy="12478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gNB이 제어 채널로 그랜트를 내린다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UE는 지정된 자원에서만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상향에 보낼 것이 있으면 buffer status를 보고해 그랜트를 요청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10.1~10.3</a:t>
            </a:r>
          </a:p>
        </p:txBody>
      </p:sp>
      <p:sp>
        <p:nvSpPr>
          <p:cNvPr id="9" name="Rectangle 8"/>
          <p:cNvSpPr/>
          <p:nvPr/>
        </p:nvSpPr>
        <p:spPr>
          <a:xfrm>
            <a:off x="329184" y="4638127"/>
            <a:ext cx="5666079" cy="19638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5488" y="472042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4주차와의 대조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" y="4994743"/>
            <a:ext cx="5373471" cy="1524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IoT의 경쟁 기반 접속은 두 단계에서 끝난다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Msg1: device가 임의 식별자를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Msg2: reader가 응답한다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Msg3과 Msg4에 해당하는 것이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무엇이 없어졌고 왜 가능한가가 그 주의 토론 질문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731520"/>
            <a:ext cx="5666079" cy="192511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9주차와의 대조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1088136"/>
            <a:ext cx="5373471" cy="14862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사이드링크 모드 2에는 스케줄러가 아예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UE가 스스로 센싱해서 자원을 고른다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clause 8.1.4가 그 알고리즘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센싱이 스케줄러를 대신한다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남의 SCI를 읽어 예약을 알고, RSRP로 세기를 재서 빈 칸을 고른다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96431" y="2784649"/>
            <a:ext cx="5666079" cy="38173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42735" y="286694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스케줄러가 자원을 나누는 근거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5" y="3141265"/>
            <a:ext cx="5373471" cy="33784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보고한 채널 상태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버퍼에 쌓인 데이터의 양과 우선순위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서비스별 지연 requirements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공평성 — 오래 못 받은 UE를 배려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specification은 이 중 무엇을 어떻게 쓰라고 정하지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10은 스케줄러가 무엇을 알 수 있는지만 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어떻게 결정할지는 구현의 영역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slot의 결정 규모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 수십 명 × RB 수백 개 × MCS 29단계 × layer. 1 ms 안에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최적화가 아니라 휴리스틱. proportional fair가 대표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근거가 낡는다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CQI는 수 ms 전, BSR은 수십 ms 전의 값일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학기말 논문의 흔한 주제가 이 자리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질의응답에서 자주 묻게 되는 자리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Random Access 네 단계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UE가 망에 처음 들어가는 절차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65760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0392" y="1005840"/>
            <a:ext cx="1371600" cy="32918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UE (UE)</a:t>
            </a:r>
          </a:p>
        </p:txBody>
      </p:sp>
      <p:sp>
        <p:nvSpPr>
          <p:cNvPr id="6" name="Rectangle 5"/>
          <p:cNvSpPr/>
          <p:nvPr/>
        </p:nvSpPr>
        <p:spPr>
          <a:xfrm>
            <a:off x="9329623" y="1005840"/>
            <a:ext cx="1371600" cy="32918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gNB (gNB)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36192" y="1371600"/>
            <a:ext cx="0" cy="2258568"/>
          </a:xfrm>
          <a:prstGeom prst="line">
            <a:avLst/>
          </a:prstGeom>
          <a:ln w="12700">
            <a:solidFill>
              <a:srgbClr val="8A909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0015423" y="1371600"/>
            <a:ext cx="0" cy="2258568"/>
          </a:xfrm>
          <a:prstGeom prst="line">
            <a:avLst/>
          </a:prstGeom>
          <a:ln w="12700">
            <a:solidFill>
              <a:srgbClr val="8A909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ight Arrow 8"/>
          <p:cNvSpPr/>
          <p:nvPr/>
        </p:nvSpPr>
        <p:spPr>
          <a:xfrm>
            <a:off x="1536192" y="1691640"/>
            <a:ext cx="8479231" cy="182880"/>
          </a:xfrm>
          <a:prstGeom prst="rightArrow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27632" y="1472184"/>
            <a:ext cx="829635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Msg1   preamble (PRACH)</a:t>
            </a:r>
          </a:p>
        </p:txBody>
      </p:sp>
      <p:sp>
        <p:nvSpPr>
          <p:cNvPr id="11" name="Left Arrow 10"/>
          <p:cNvSpPr/>
          <p:nvPr/>
        </p:nvSpPr>
        <p:spPr>
          <a:xfrm>
            <a:off x="1536192" y="2258568"/>
            <a:ext cx="8479231" cy="182880"/>
          </a:xfrm>
          <a:prstGeom prst="lef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627632" y="2039112"/>
            <a:ext cx="829635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1A1A1A"/>
                </a:solidFill>
                <a:latin typeface="Arial"/>
              </a:rPr>
              <a:t>Msg2   Random Access 응답 · Timing Advance · 상향 그랜트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1536192" y="2825496"/>
            <a:ext cx="8479231" cy="182880"/>
          </a:xfrm>
          <a:prstGeom prst="rightArrow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27632" y="2606039"/>
            <a:ext cx="829635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Msg3   UE 식별 (PUSCH)</a:t>
            </a:r>
          </a:p>
        </p:txBody>
      </p:sp>
      <p:sp>
        <p:nvSpPr>
          <p:cNvPr id="15" name="Left Arrow 14"/>
          <p:cNvSpPr/>
          <p:nvPr/>
        </p:nvSpPr>
        <p:spPr>
          <a:xfrm>
            <a:off x="1536192" y="3392424"/>
            <a:ext cx="8479231" cy="182880"/>
          </a:xfrm>
          <a:prstGeom prst="leftArrow">
            <a:avLst/>
          </a:prstGeom>
          <a:solidFill>
            <a:srgbClr val="8A90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627632" y="3172968"/>
            <a:ext cx="829635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1A1A1A"/>
                </a:solidFill>
                <a:latin typeface="Arial"/>
              </a:rPr>
              <a:t>Msg4   경쟁 해소 확인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13232" y="3749039"/>
            <a:ext cx="10765231" cy="365760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8C1D1D"/>
                </a:solidFill>
                <a:latin typeface="Arial"/>
              </a:rPr>
              <a:t>4주차 Ambient IoT의 접속은 Msg1과 Msg2 두 단계에서 끝난다   — 합친 것이 아니라 없는 것이다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9184" y="4626864"/>
            <a:ext cx="5666079" cy="197510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75488" y="470916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각 메시지가 하는 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" y="4983480"/>
            <a:ext cx="5373471" cy="15361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Msg1 — preamble. 누군가 들어오려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Msg2 — 응답. Timing Advance와 상향 그랜트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Msg3 — UE 식별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Msg4 — 경쟁 해소 확인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Msg2의 TA는 12비트: 왕복 최대 2 ms, 셀 반경 약 300 km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Msg3의 충돌: 같은 preamble을 고른 두 UE가 같이 보낸다. Msg4에서 한쪽만 확인받는다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96431" y="4626864"/>
            <a:ext cx="5666079" cy="197510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42735" y="470916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8주차에서 깨지는 지점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42735" y="4983480"/>
            <a:ext cx="5373471" cy="15361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preamble이 정해진 창 안에 도착해야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위성에서는 전파 지연이 수십 밀리초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UE가 자기 위치와 궤도로 미리 보정한다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보정이 틀리면 창을 벗어난다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Msg2를 기다리는 창도 수십 ms 뒤로 밀어야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UE가 미리 보정한 TA 위에 Msg2의 TA가 더해진다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측정량 네 가지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이름이 비슷해 헷갈리기 쉽다. 이 구별이 9주차에서 결정적이다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5618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정의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1229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RSRP — reference signal가 실린 Resource Element들의 평균 수신 전력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신호만 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RSSI — 대역 안에 들어온 전체 수신 전력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신호와 간섭과 잡음을 모두 포함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RSRQ — 위 둘의 비를 Resource Block 수로 정규화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품질 지표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접두어를 본다: SS-RSRP는 SSB로, CSI-RSRP는 CSI-RS로 잰 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SINR — 신호 대 간섭 잡음비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476257"/>
            <a:ext cx="5666079" cy="312571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55855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9주차에서 왜 결정적인가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832873"/>
            <a:ext cx="5373471" cy="26867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사이드링크 모드 2의 센싱 절차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다른 UE의 제어 정보를 복호해 예약을 알아낸다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자원의 reference signal 수신 전력을 문턱값과 비교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넘으면 그 자원을 후보에서 배제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센싱이 보는 것은 총 전력이 아니라 특정 송신자의 신호 세기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RSSI로는 누가 만든 전력인지 구별할 수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RSRP를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RSRP가 높은데 RSRQ가 낮으면?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신호는 센데 간섭이 더 심한 상황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센싱 RSRP는 L1 값. 필터 없이 slot 단위로 쓴다. 왜 그런가가 토론 질문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58155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측정은 specification의 절반이다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53766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잴지 정의하지 않으면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근거로 판단할지 정할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specification은 측정량을 매우 정밀하게 정의한다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신호의 어느 Resource Element를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구간에서 어떻게 평균하는지까지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코스에서 측정이 중심이 되는 주차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사이드링크 센싱 (RSRP와 문턱값)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7주차 CSI 피드백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13주차 채널 모델과 평가 방법론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10주차 ISAC은 측정 자체가 서비스가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측정의 시간 구조 (다음 그림들)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L1 측정 → L1 필터 → L3 필터 → event 판정 → time-to-trigger → 보고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RSRP라도 어느 단계의 값인지에 따라 뜻이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측정에도 비용이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다른 주파수를 재려면 수신을 멈춘다 (measurement gap)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빔이 64개면 RSRP도 64개. 다 재면 시간이 든다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 감각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RSRP −70 dBm 셀 중심, −105 안팎 가장자리, −120 이하 겨우 붙어 있음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RSRQ −10 안쪽 양호, −15 아래 간섭 많음. SINR 20 dB 이상이면 64QAM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정의는 TS 38.215, requirements는 TS 38.133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측정 정확도 ±수 dB. 1 dB 차이로 판정하는 절차는 무리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무엇을 재는가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이름이 비슷하지만 재는 대상이 다르다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88036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612204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대역 안에서 무엇을 재는가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804671" y="2779776"/>
            <a:ext cx="6122046" cy="0"/>
          </a:xfrm>
          <a:prstGeom prst="line">
            <a:avLst/>
          </a:prstGeom>
          <a:ln w="12700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813815" y="2398852"/>
            <a:ext cx="217175" cy="380923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1049279" y="2475726"/>
            <a:ext cx="217175" cy="304049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1284742" y="1713219"/>
            <a:ext cx="217175" cy="1066556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0" name="Rectangle 9"/>
          <p:cNvSpPr/>
          <p:nvPr/>
        </p:nvSpPr>
        <p:spPr>
          <a:xfrm>
            <a:off x="1520205" y="2253489"/>
            <a:ext cx="217175" cy="52628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1" name="Rectangle 10"/>
          <p:cNvSpPr/>
          <p:nvPr/>
        </p:nvSpPr>
        <p:spPr>
          <a:xfrm>
            <a:off x="1755669" y="2510572"/>
            <a:ext cx="217175" cy="269203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2" name="Rectangle 11"/>
          <p:cNvSpPr/>
          <p:nvPr/>
        </p:nvSpPr>
        <p:spPr>
          <a:xfrm>
            <a:off x="1991132" y="2304618"/>
            <a:ext cx="217175" cy="475157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2226595" y="2380251"/>
            <a:ext cx="217175" cy="39952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2462058" y="1713219"/>
            <a:ext cx="217175" cy="1066556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2697522" y="2516988"/>
            <a:ext cx="217175" cy="262787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2932985" y="2317259"/>
            <a:ext cx="217175" cy="46251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3168448" y="2526100"/>
            <a:ext cx="217175" cy="25367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3403912" y="2350052"/>
            <a:ext cx="217175" cy="429723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3639375" y="1713219"/>
            <a:ext cx="217175" cy="1066556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3874838" y="2511719"/>
            <a:ext cx="217175" cy="26805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4110301" y="2502450"/>
            <a:ext cx="217175" cy="27732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4345765" y="2354107"/>
            <a:ext cx="217175" cy="42566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4581228" y="2175311"/>
            <a:ext cx="217175" cy="60446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4816691" y="1713219"/>
            <a:ext cx="217175" cy="1066556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5052154" y="2487746"/>
            <a:ext cx="217175" cy="292029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5287618" y="2443556"/>
            <a:ext cx="217175" cy="336219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523081" y="2263933"/>
            <a:ext cx="217175" cy="515842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5758544" y="2121603"/>
            <a:ext cx="217175" cy="658172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5994008" y="1713219"/>
            <a:ext cx="217175" cy="1066556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6229471" y="2286299"/>
            <a:ext cx="217175" cy="49347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1" name="Rectangle 30"/>
          <p:cNvSpPr/>
          <p:nvPr/>
        </p:nvSpPr>
        <p:spPr>
          <a:xfrm>
            <a:off x="6464934" y="2366479"/>
            <a:ext cx="217175" cy="413296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2" name="Rectangle 31"/>
          <p:cNvSpPr/>
          <p:nvPr/>
        </p:nvSpPr>
        <p:spPr>
          <a:xfrm>
            <a:off x="6700397" y="2108917"/>
            <a:ext cx="217175" cy="67085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0">
                <a:solidFill>
                  <a:srgbClr val="1A1A1A"/>
                </a:solidFill>
                <a:latin typeface="Arial"/>
              </a:rPr>
              <a:t/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4671" y="2871216"/>
            <a:ext cx="612204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C1D1D"/>
                </a:solidFill>
                <a:latin typeface="Arial"/>
              </a:rPr>
              <a:t>붉은 막대 = reference signal가 실린 Resource Element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4671" y="3035808"/>
            <a:ext cx="6122045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606060"/>
                </a:solidFill>
                <a:latin typeface="Arial"/>
              </a:rPr>
              <a:t>회색 막대 = 다른 신호와 간섭과 잡음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31566" y="1188720"/>
            <a:ext cx="868680" cy="310896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8C1D1D"/>
                </a:solidFill>
                <a:latin typeface="Arial"/>
              </a:rPr>
              <a:t>RSRP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91686" y="1197864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606060"/>
                </a:solidFill>
                <a:latin typeface="Arial"/>
              </a:rPr>
              <a:t>붉은 막대만 평균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91686" y="1362456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신호만 본다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431566" y="1792224"/>
            <a:ext cx="868680" cy="310896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606060"/>
                </a:solidFill>
                <a:latin typeface="Arial"/>
              </a:rPr>
              <a:t>RSSI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91686" y="1801368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606060"/>
                </a:solidFill>
                <a:latin typeface="Arial"/>
              </a:rPr>
              <a:t>전체 막대의 합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91686" y="1965960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신호+간섭+잡음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31566" y="2395728"/>
            <a:ext cx="868680" cy="310896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606060"/>
                </a:solidFill>
                <a:latin typeface="Arial"/>
              </a:rPr>
              <a:t>RSRQ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391686" y="2404872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606060"/>
                </a:solidFill>
                <a:latin typeface="Arial"/>
              </a:rPr>
              <a:t>RSRP / RSSI 정규화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391686" y="2569464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품질 지표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431566" y="2999232"/>
            <a:ext cx="868680" cy="310896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606060"/>
                </a:solidFill>
                <a:latin typeface="Arial"/>
              </a:rPr>
              <a:t>SINR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91686" y="3008376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606060"/>
                </a:solidFill>
                <a:latin typeface="Arial"/>
              </a:rPr>
              <a:t>신호 / (간섭+잡음)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391686" y="3172968"/>
            <a:ext cx="378453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복호 가능성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0352" y="3355848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9주차 사이드링크 센싱은 RSRP를 쓴다 · 총 전력으로는 누가 그 자원을 쓰는지 구별할 수 없다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29184" y="3849624"/>
            <a:ext cx="5666079" cy="27523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75488" y="393192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9주차 센싱이 RSRP를 쓰는 이유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75488" y="4206240"/>
            <a:ext cx="5373471" cy="2313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다른 UE의 제어 정보를 복호해 예약을 알아낸다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자원의 reference signal 수신 전력을 문턱값과 비교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특정 송신자의 신호 세기를 알아야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총 전력으로는 누가 만든 것인지 구별 못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가지 RSRP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PSCCH RSRP: 제어 채널의 DM-RS로. PSSCH RSRP: 데이터 채널의 DM-RS로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어느 것을 쓰느냐가 설정값. 둘의 차이가 9주차 사전 질문 후보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문턱값: 우선순위 조합마다 표가 있고, 후보가 모자라면 3 dB씩 올린다 (TS 38.214 clause 8.1.4)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96431" y="3849624"/>
            <a:ext cx="5666079" cy="275234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42735" y="393192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RSRP는 높은데 RSRQ가 낮다면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342735" y="4206240"/>
            <a:ext cx="5373471" cy="2313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신호는 센데 대역 안의 총 전력이 더 크다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간섭이 심한 상황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셀 경계나 밀집 배치에서 전형적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숫자로: RSRP −85 dBm, RSRQ −18 dB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신호는 충분한데 대역 안 총 전력이 훨씬 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원인 후보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이웃 셀 간섭 (셀 경계), 자기 셀 부하 (RSSI에 자기 셀 데이터도 든다)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핸드오버 판정에 RSRP만 쓰면 이 상황을 못 잡는다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event에 RSRQ 기준 옵션이 따로 있다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전력과 시간 정렬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3019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DRX (5주차 예고)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8630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항상 깨어 있으면 배터리가 남지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감시 구간과 휴면 구간을 주기로 반복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specification이 정하는 것은 언제 자도 되는지가 아니라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언제 반드시 깨어 있어야 하는지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밖의 시간은 구현에 맡긴다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5.7의 타이머들을 5주차에 직접 읽는다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타이머 다섯: onDuration, Inactivity, Long/ShortCycle, HARQ-RTT, Retransmission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161459"/>
            <a:ext cx="5666079" cy="344050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24375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Timing Advance (8주차 예고)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518075"/>
            <a:ext cx="5373471" cy="30015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여러 UE의 신호가 gNB에 동시에 도착해야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거리가 다르므로 각자 미리 당겨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보정값이 Timing Advance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지상망에서는 셀 반경이 정하는 범위 안의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위성에서는 전파 지연 자체가 수십 밀리초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완전히 다른 문제가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UE가 자기 위치와 위성 궤도로 미리 보정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16.14.2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자기 위치를 알아야 한다는 요구 = 위성 항법 의존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Rel-19가 그 의존을 줄이는 작업을 시작했다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눈금 0.52 μs(15 kHz), 12비트 명령으로 왕복 2 ms까지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저궤도는 편도만 2 ms 이상. 눈금은 같고 자릿수가 다르다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30209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5주차에서 읽을 clause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5820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11 — UE power saving 개요 (1쪽)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15.4 — Network Energy Saving (3쪽)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15.4.2.3 셀 단위 불연속 송수신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5.7 — DRX (8쪽)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UE를 재우는 실제 타이머 동작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5.34 — cell-level energy saving (3쪽)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5.34.2 셀 DTX, 5.34.3 셀 DRX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읽는 요령: 타이머를 상태 기계로 그려 가며 읽는다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이벤트는 둘뿐. 데이터 도착과 타이머 만료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합계 15쪽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880497"/>
            <a:ext cx="5666079" cy="272147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962793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세 층위를 미리 잡아 두면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237113"/>
            <a:ext cx="5373471" cy="22825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device — 에너지원을 아예 없앤다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 — 주기적으로 재운다 (clause 5.7)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 — 송신을 쉬게 한다 (clause 5.34)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셋은 대체재가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각각 다른 계층의 유휴 자원을 회수한다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성립 조건도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5주차 토론이 이 조건을 가리는 데 쓰인다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device는 격자도 스케줄러도 없다. 에너지가 오면 깨고 없으면 죽는다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UE는 격자 안에서 창(BWP)과 시간(DRX)을 줄인다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DRX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specification은 언제 자도 되는지가 아니라 언제 깨어 있어야 하는지를 정한다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6974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0352" y="9144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DRX 주기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1" y="1325880"/>
            <a:ext cx="962082" cy="38404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감시 (on)</a:t>
            </a:r>
          </a:p>
        </p:txBody>
      </p:sp>
      <p:sp>
        <p:nvSpPr>
          <p:cNvPr id="7" name="Rectangle 6"/>
          <p:cNvSpPr/>
          <p:nvPr/>
        </p:nvSpPr>
        <p:spPr>
          <a:xfrm>
            <a:off x="1766754" y="1325880"/>
            <a:ext cx="2405207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휴면 (off)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804671" y="1801368"/>
            <a:ext cx="0" cy="164592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240682" y="1325880"/>
            <a:ext cx="962082" cy="38404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감시 (on)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02765" y="1325880"/>
            <a:ext cx="2405207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휴면 (off)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240682" y="1801368"/>
            <a:ext cx="0" cy="164592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676692" y="1325880"/>
            <a:ext cx="962082" cy="38404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FFFFFF"/>
                </a:solidFill>
                <a:latin typeface="Arial"/>
              </a:rPr>
              <a:t>감시 (on)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38775" y="1325880"/>
            <a:ext cx="2405207" cy="38404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휴면 (off)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676692" y="1801368"/>
            <a:ext cx="0" cy="164592"/>
          </a:xfrm>
          <a:prstGeom prst="line">
            <a:avLst/>
          </a:prstGeom>
          <a:ln w="9525">
            <a:solidFill>
              <a:srgbClr val="6060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04671" y="1929384"/>
            <a:ext cx="3436011" cy="0"/>
          </a:xfrm>
          <a:prstGeom prst="line">
            <a:avLst/>
          </a:prstGeom>
          <a:ln w="12700">
            <a:solidFill>
              <a:srgbClr val="1A1A1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04671" y="1965960"/>
            <a:ext cx="343601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606060"/>
                </a:solidFill>
                <a:latin typeface="Arial"/>
              </a:rPr>
              <a:t>DRX 주기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02765" y="1033271"/>
            <a:ext cx="2061606" cy="256032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데이터 도착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786887" y="1289304"/>
            <a:ext cx="0" cy="36576"/>
          </a:xfrm>
          <a:prstGeom prst="line">
            <a:avLst/>
          </a:prstGeom>
          <a:ln w="15875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5202765" y="1325880"/>
            <a:ext cx="1443124" cy="384048"/>
          </a:xfrm>
          <a:prstGeom prst="rect">
            <a:avLst/>
          </a:prstGeom>
          <a:solidFill>
            <a:srgbClr val="F3DE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1">
                <a:solidFill>
                  <a:srgbClr val="8C1D1D"/>
                </a:solidFill>
                <a:latin typeface="Arial"/>
              </a:rPr>
              <a:t>연장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2286000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specification이 정하는 것과 정하지 않는 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04671" y="2523744"/>
            <a:ext cx="5062575" cy="56692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정한다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언제 반드시 깨어 있어야 하는가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타이머의 이름과 동작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50127" y="2523744"/>
            <a:ext cx="5062575" cy="566928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정하지 않는다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그 밖의 시간에 무엇을 할지</a:t>
            </a:r>
          </a:p>
          <a:p>
            <a:pPr algn="ctr"/>
            <a:r>
              <a:rPr sz="900" b="0">
                <a:solidFill>
                  <a:srgbClr val="1A1A1A"/>
                </a:solidFill>
                <a:latin typeface="Arial"/>
              </a:rPr>
              <a:t>구현에 맡긴다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0352" y="3172968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같은 발상을 gNB에 적용한 것이 셀 단위 불연속 송수신 (TS 38.321 clause 5.34)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9184" y="3666744"/>
            <a:ext cx="5666079" cy="29352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75488" y="374903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5주차에 직접 읽을 clause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488" y="4023359"/>
            <a:ext cx="5373471" cy="24963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5.7 — DRX (8쪽)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5.34 — cell-level energy saving (3쪽)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11, clause 15.4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타이머의 역할 (TS 38.321 clause 5.7)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onDurationTimer: 주기마다 깨는 최소 시간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InactivityTimer: 데이터가 오면 이만큼 연장 (그림의 '연장')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HARQ-RTT-Timer: 재전송이 올 리 없는 동안 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RetransmissionTimer: 재전송이 올 수 있는 동안 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long cycle 160 ms, on 10 ms → 데이터 없을 때 깨어 있는 비율 6%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inactivity 100 ms면 패킷 하나에 100 ms를 더 깬다. 그래서 short cycle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96431" y="3666744"/>
            <a:ext cx="5666079" cy="293522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342735" y="374903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세 층위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735" y="4023359"/>
            <a:ext cx="5373471" cy="24963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device — 에너지원을 없앤다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 — 주기적으로 재운다 (clause 5.7)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 — 송신을 쉬게 한다 (clause 5.34)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깨어 있다는 것의 비용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제어 채널 blind decoding을 slot마다 수십 번. 수신 RF와 기저대역이 전부 켜진다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자는 것의 비용: 데이터가 와도 다음 on까지 기다린다. 지연 상한 = 주기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성립 조건이 다르다: device는 에너지 수확이 될 때만, UE는 트래픽이 드문 동안, gNB는 셀이 빌 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전력 대 지연의 교환이 세 층위에 각각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각각 다른 계층의 유휴 자원을 회수한다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PART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>
                <a:solidFill>
                  <a:srgbClr val="FFFFFF"/>
                </a:solidFill>
                <a:latin typeface="Arial"/>
              </a:rPr>
              <a:t>NR 공통 어휘: TS 38.300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이번 주 필독 문서. 22쪽이다. NR 전체를 기능 관점에서 서술하는 stage 2 문서다.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C9D2E0"/>
                </a:solidFill>
                <a:latin typeface="Arial"/>
              </a:rPr>
              <a:t>여기 나오는 이름들이 3주차부터의 전제가 된다. 외우려 하지 말고 어디 적혀 있는지를 기억하라.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623060"/>
            <a:ext cx="4754880" cy="3611879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49440" y="1760220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125980"/>
            <a:ext cx="4297680" cy="29535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4.1 전체 구조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NG-RAN 노드, NG와 Xn 인터페이스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4.2 functional split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gNB이 맡는 일의 목록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4.4 radio protocol architecture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user plane과 control plane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5.2 하향링크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5.2.5.1 link adaptation, 5.2.5.4 재전송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5.3 상향링크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D8DEE8"/>
                </a:solidFill>
                <a:latin typeface="Arial"/>
              </a:rPr>
              <a:t>5.3.4 Random Access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5.5 transport channel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6.1, 6.2 Layer 2와 MAC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clause 10.1~10.3 스케줄링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D8DEE8"/>
                </a:solidFill>
                <a:latin typeface="Arial"/>
              </a:rPr>
              <a:t>문서를 쓰는 방법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4.1 전체 구조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무선망은 어떤 노드와 어떤 인터페이스로 되어 있는가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44251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NG-RAN 노드는 둘 중 하나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0036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 — NR의 user plane과 control plane을 UE 쪽에서 종단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ng-eNB — E-UTRA의 두 평면을 UE 쪽에서 종단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LTE gNB이 5G 코어에 붙은 형태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둘을 묶어 NG-RAN 노드라 부른다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356913"/>
            <a:ext cx="5666079" cy="324505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439209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인터페이스 세 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713529"/>
            <a:ext cx="5373471" cy="28061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Xn — gNB과 gNB 사이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NG — gNB과 5G 코어 사이. 두 갈래로 나뉜다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NG-C : 접속 및 이동성 관리 기능(AMF)으로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NG-U : user plane 기능(UPF)으로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제어와 사용자가 인터페이스 단계에서 이미 갈라진다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12주차 6G requirements에서 이 분리가 다시 나온다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F1은 여기 없다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 내부를 Central Unit과 Distributed Unit으로 쪼갤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사이의 인터페이스가 F1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clause 4.1은 F1이 TS 38.401에 정의된다고만 적고 넘어간다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이것이 stage 2 문서의 전형적인 서술 방식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무엇이 있는지 알려 주고 어디를 볼지 가리킨다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상세는 그 문서에 있다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758184"/>
            <a:ext cx="5666079" cy="28437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8404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읽을 때 볼 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1148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그림 4.1-1이 이 clause의 요약이다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본문보다 그림을 먼저 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노드 두 종류, 인터페이스 세 종류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다섯 개 이름이 학기 내내 나온다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8주차에서 위성이 어느 자리에 놓이는지 물을 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그림 위에서 답하게 된다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NG-RAN 구조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노드 두 종류, 인터페이스 세 종류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611880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869649" y="1060704"/>
            <a:ext cx="4452396" cy="402336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5G 코어 (5GC)</a:t>
            </a:r>
          </a:p>
        </p:txBody>
      </p:sp>
      <p:sp>
        <p:nvSpPr>
          <p:cNvPr id="6" name="Rectangle 5"/>
          <p:cNvSpPr/>
          <p:nvPr/>
        </p:nvSpPr>
        <p:spPr>
          <a:xfrm>
            <a:off x="4092269" y="1536192"/>
            <a:ext cx="1780958" cy="32918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AMF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8467" y="1536192"/>
            <a:ext cx="1780958" cy="329184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UPF</a:t>
            </a:r>
          </a:p>
        </p:txBody>
      </p:sp>
      <p:sp>
        <p:nvSpPr>
          <p:cNvPr id="8" name="Rectangle 7"/>
          <p:cNvSpPr/>
          <p:nvPr/>
        </p:nvSpPr>
        <p:spPr>
          <a:xfrm>
            <a:off x="850392" y="2514600"/>
            <a:ext cx="3339297" cy="47548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gNB</a:t>
            </a:r>
          </a:p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NR 종단</a:t>
            </a:r>
          </a:p>
        </p:txBody>
      </p:sp>
      <p:sp>
        <p:nvSpPr>
          <p:cNvPr id="9" name="Rectangle 8"/>
          <p:cNvSpPr/>
          <p:nvPr/>
        </p:nvSpPr>
        <p:spPr>
          <a:xfrm>
            <a:off x="8002005" y="2514600"/>
            <a:ext cx="3339297" cy="47548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ng-eNB</a:t>
            </a:r>
          </a:p>
          <a:p>
            <a:pPr algn="ctr"/>
            <a:r>
              <a:rPr sz="1000" b="1">
                <a:solidFill>
                  <a:srgbClr val="FFFFFF"/>
                </a:solidFill>
                <a:latin typeface="Arial"/>
              </a:rPr>
              <a:t>E-UTRA 종단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2520040" y="1865376"/>
            <a:ext cx="2462708" cy="649224"/>
          </a:xfrm>
          <a:prstGeom prst="line">
            <a:avLst/>
          </a:prstGeom>
          <a:ln w="1587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 flipV="1">
            <a:off x="7208946" y="1865376"/>
            <a:ext cx="2462708" cy="649224"/>
          </a:xfrm>
          <a:prstGeom prst="line">
            <a:avLst/>
          </a:prstGeom>
          <a:ln w="15875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33271" y="2103120"/>
            <a:ext cx="2103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NG-C  (제어, AMF로)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9583" y="2103120"/>
            <a:ext cx="21031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1">
                <a:solidFill>
                  <a:srgbClr val="8C1D1D"/>
                </a:solidFill>
                <a:latin typeface="Arial"/>
              </a:rPr>
              <a:t>NG-U  (사용자, UPF로)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189689" y="2752344"/>
            <a:ext cx="3812316" cy="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37508" y="2532888"/>
            <a:ext cx="311667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000" b="1">
                <a:solidFill>
                  <a:srgbClr val="8C1D1D"/>
                </a:solidFill>
                <a:latin typeface="Arial"/>
              </a:rPr>
              <a:t>Xn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60128" y="3355848"/>
            <a:ext cx="2671437" cy="365760"/>
          </a:xfrm>
          <a:prstGeom prst="rect">
            <a:avLst/>
          </a:prstGeom>
          <a:solidFill>
            <a:srgbClr val="E8EA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000" b="1">
                <a:solidFill>
                  <a:srgbClr val="1A1A1A"/>
                </a:solidFill>
                <a:latin typeface="Arial"/>
              </a:rPr>
              <a:t>UE (UE)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520040" y="2990088"/>
            <a:ext cx="3130567" cy="36576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6763707" y="2990088"/>
            <a:ext cx="2907947" cy="365760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30352" y="3904487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노드 두 종류, 인터페이스 세 종류 · 제어와 사용자가 인터페이스 단계에서 이미 갈라진다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4087368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gNB 내부의 Central Unit과 Distributed Unit 분할(F1)은 TS 38.401에 정의된다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9184" y="4581144"/>
            <a:ext cx="5666079" cy="20208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5488" y="466344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그림이 학기 내내 쓰인다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5488" y="4937760"/>
            <a:ext cx="5373471" cy="15819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8주차 — 위성이 어느 자리에 놓이는가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transparent payload는 중계, regenerative payload는 gNB 자체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— 사이드링크는 이 그림 밖의 링크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UE와 UE가 직접 연결된다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96431" y="4581144"/>
            <a:ext cx="5666079" cy="202082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42735" y="466344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12주차와 이어진다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42735" y="4937760"/>
            <a:ext cx="5373471" cy="15819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제어와 사용자의 분리가 인터페이스 단계에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6G requirements도 이 분리를 그대로 요구한다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38.914 clause 5.2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4.2 functional split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gNB이 실제로 맡는 일의 목록. 이 목록이 이후 모든 주차의 지도다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24505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Radio Resource Management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8061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radio bearer 제어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무선 접속 허용 제어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연결 이동성 제어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상향, 하향, 사이드링크의 동적 자원 할당 = 스케줄링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사이드링크가 이 목록에 들어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모드 1이 바로 이것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159454"/>
            <a:ext cx="5666079" cy="244251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24175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데이터 처리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516070"/>
            <a:ext cx="5373471" cy="20036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IP와 이더넷 헤더 압축, 상향 데이터 압축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암호화와 무결성 보호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user plane 데이터를 UPF로 라우팅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control plane 정보를 AMF로 라우팅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67819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연결과 방송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239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연결 설정과 해제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페이징 메시지의 스케줄링과 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시스템 방송 정보의 스케줄링과 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이동성과 스케줄링을 위한 측정 설정과 보고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측정이 별도 항목으로 올라와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재고 어떻게 보고할지가 gNB의 일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592596"/>
            <a:ext cx="5666079" cy="300937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67489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목록을 읽는 요령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949212"/>
            <a:ext cx="5373471" cy="2570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각 항목이 이후 어느 주차와 이어지는지 표시해 두라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스케줄링 → clause 10, 9주차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페이징 → 4주차 Ambient IoT의 페이징과 대조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측정 설정 → 7주차, 9주차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이동성 → 8주차 위성 전환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stage 2 문서의 목록은 목차 역할을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한 항목이 어느 상세 specification으로 내려가는지를 안내한다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4.4 radio protocol architecture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두 평면이 각각 어떤 계층으로 쌓여 있는가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34054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user plane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90163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위에서부터 아래로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SDAP — 서비스 데이터 적응 프로토콜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PDCP — 패킷 데이터 수렴 프로토콜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RLC — 무선 링크 제어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MAC — MAC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PHY — physical layer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SDAP가 NR에서 새로 생긴 계층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5G 코어의 QoS 흐름을 radio bearer에 사상한다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254946"/>
            <a:ext cx="5666079" cy="234702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33724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control plane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611562"/>
            <a:ext cx="5373471" cy="19081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같은 하위 계층 위에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RRC — 무선 자원 제어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NAS — 비접속 계층. UE와 코어 사이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RRC는 gNB에서 종단되고 NAS는 코어까지 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gNB은 NAS 메시지를 들여다보지 않고 나른다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 그림이 왜 중요한가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어떤 feature가 어느 계층에 있는지를 정하는 기준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코스에서 자주 묻는 질문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절차는 왜 MAC에 있고 저 절차는 왜 physical layer에 있는가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사이드링크에서 이 질문이 토론 주제가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암호화와 무결성 보호는 PDCP에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MAC이 아니다. 왜 그런지 생각해 볼 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758184"/>
            <a:ext cx="5666079" cy="28437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8404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Ambient IoT와의 대조 (4주차)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114800"/>
            <a:ext cx="5373471" cy="2404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38.391에는 RLC도 PDCP도 SDAP도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MAC이 상위 계층과 직접 붙는다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계층이 사라진 것이 아니라 필요가 없어진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연결 상태가 없으므로 radio bearer도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QoS 흐름도 없으므로 사상할 것도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대조를 4주차에 다시 꺼낸다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5.2 하향링크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physical channel과 그 위의 절차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19543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전송 방식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7565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demodulation reference signal 기반 spatial multiplexing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PDSCH에 적용된다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UE는 precoding 행렬을 몰라도 demodulation할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reference signal와 데이터에 같은 precoding를 쓰기 때문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송신단은 대역의 부분마다 다른 precoding를 쓸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 선택적 precoding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slot 안에서 2symbol부터 14symbol까지의 전송 길이 지원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109834"/>
            <a:ext cx="5666079" cy="249213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19213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주요 physical channel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466450"/>
            <a:ext cx="5373471" cy="20532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PDSCH — 하향 공유 채널. 사용자 데이터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PDCCH — 하향 제어 채널. 스케줄링 정보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UE는 PDCCH를 감시해 자기 그랜트를 찾는다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감시가 전력을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5주차 DRX이 이 감시를 주기화한 것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30093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clause 5.2.5.1 link adaptation — 열 줄이 안 된다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570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하향 데이터 채널에 적응 변조 및 부호화를 적용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제약: 한 전송 구간의 한 코드워드 안에서는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모든 Resource Block Group에 같은 변조와 code rate을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채널 상태 reference signal를 재어 보고한다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gNB이 그 보고를 link adaptation에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열 줄이 6주차와 7주차의 무대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TR 38.843 clause 5.1이 이 절차의 어디를 모델로 바꿀지 다룬다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923771"/>
            <a:ext cx="5666079" cy="267819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400606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clause 5.2.5.4 재전송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280387"/>
            <a:ext cx="5373471" cy="2239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HARQ. 블록 4에서 본 구조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복호 실패 신호를 버리지 않고 결합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Incremental Redundancy로 실효 code rate을 낮춘다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link adaptation이 예측이라면 재전송은 보정이다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채널 보고가 낡을 수밖에 없으므로 둘 다 필요하다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어느 쪽에 얼마나 기댈지가 스케줄러의 선택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5.3 상향링크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42197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주요 physical channel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19830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PUSCH — 상향 공유 채널. 사용자 데이터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PUCCH — 상향 제어 채널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확인 응답, 채널 상태 보고, 스케줄링 요청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PRACH — Random Access 채널. preamble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상향은 하향과 달리 여러 UE의 신호가 겹친다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타이밍 정렬이 필수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281514"/>
            <a:ext cx="5666079" cy="332045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36381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clause 5.3.4 Random Access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638130"/>
            <a:ext cx="5373471" cy="2881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UE가 망에 처음 들어가는 절차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Msg1 preamble 전송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Msg2 Random Access 응답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Msg3 UE 식별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Msg4 경쟁 해소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2단계 Random Access도 지원된다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Msg1과 Msg3을 합치고 Msg2와 Msg4를 합친 형태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4주차 Ambient IoT의 두 단계 접속과 비교할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그쪽은 합친 것이 아니라 없는 것이다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28712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상향에서만 필요한 것들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Timing Advance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거리가 다른 UE들의 신호를 gNB에서 정렬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전력 제어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가까운 UE가 먼 UE를 가리지 않게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스케줄링 요청과 Buffer Status Report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보낼 것이 있다고 알려야 그랜트를 받는다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하향에는 없는 이 절차들이 상향의 복잡도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730752"/>
            <a:ext cx="5666079" cy="287121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81304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8주차 예고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087368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위성에서는 Timing Advance가 다른 문제가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전파 지연이 수십 밀리초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UE가 자기 위치와 위성 궤도로 미리 계산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 clause 16.14.2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Random Access도 영향을 받는다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preamble이 정해진 창 안에 도착해야 하는데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보정이 틀리면 창을 벗어난다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5.5 transport channel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physical layer이 MAC에 제공하는 서비스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14048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transport channel이란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1701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physical layer이 MAC과 상위 계층에 제공하는 정보 전달 서비스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무엇을 나르는가가 아니라 어떻게 나르는가로 정의된다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나르는가는 MAC의 logical channel이 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구분을 specification이 clause 5.5 첫 문단에서 명시한다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054882"/>
            <a:ext cx="5666079" cy="354708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13717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하향 transport channel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411498"/>
            <a:ext cx="5373471" cy="31081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BCH — 방송 채널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전송 형식이 고정되어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셀 커버리지 전체에 방송되어야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DL-SCH — 하향 공유 채널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 지원, 동적 link adaptation 지원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빔포밍 가능, 동적 및 반정적 자원 할당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DRX 지원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PCH — 페이징 채널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14048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상향 transport channel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1701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UL-SCH — 상향 공유 채널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RACH — Random Access 채널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공유 채널이 사실상 모든 데이터를 나른다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나머지는 특수 목적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054882"/>
            <a:ext cx="5666079" cy="354708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13717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읽는 요령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411498"/>
            <a:ext cx="5373471" cy="31081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각 채널의 특성 목록이 곧 설계 결정 목록이다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DL-SCH에 재전송과 link adaptation과 DRX이 있고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BCH에는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왜 없는가를 물어보라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방송은 특정 UE를 대상으로 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그러면 누구의 채널에 맞출 것인가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누구의 확인 응답을 기다릴 것인가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이 물음이 4주차 Ambient IoT의 하향과 이어진다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6.1과 6.2 Layer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계층 사이에 무엇이 오가는가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40602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계층 사이의 인터페이스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96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physical layer이 MAC에 제공 — transport channel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MAC이 RLC에 제공 — logical channel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RLC가 PDCP에 제공 — RLC 채널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PDCP가 SDAP에 제공 — radio bearer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SDAP가 5G 코어에 제공 — QoS 흐름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각 계층은 아래에서 받은 것을 위가 쓸 형태로 바꾼다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이 사슬이 계층화의 실체다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320422"/>
            <a:ext cx="5666079" cy="228154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40271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radio bearer 두 종류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677038"/>
            <a:ext cx="5373471" cy="18426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데이터 radio bearer — user plane 데이터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시그널링 radio bearer — control plane 데이터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이름이 다르면 처리도 다르다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우선순위, 암호화 키, 신뢰도 요구가 다르다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31567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MAC의 function (clause 6.2)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7178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logical channel과 transport channel의 사상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여러 logical channel의 데이터를 하나의 Transport Block으로 다중화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역방향으로 역다중화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스케줄링 정보 보고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재전송을 통한 오류 정정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logical channel 간 우선순위 처리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9주차 사이드링크 MAC이 이 목록의 사이드링크판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38.321 clause 5.22가 같은 feature를 사이드링크에 적용한다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4071136"/>
            <a:ext cx="5666079" cy="253083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4153432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4주차 대조 지점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427752"/>
            <a:ext cx="5373471" cy="20919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Ambient IoT MAC에 없는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logical channel 간 우선순위 처리가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다중화가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타이머 기반 재전송 관리가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목록과 나란히 놓고 읽으면 20분이면 끝난다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빠진 것이 곧 설계 결정이다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계층 사이에 무엇이 오가는가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각 계층은 아래에서 받은 것을 위가 쓸 형태로 바꾼다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977639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0392" y="1024128"/>
            <a:ext cx="3339297" cy="326135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5G 코어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90857" y="1386840"/>
            <a:ext cx="333929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↑  QoS 흐름 를 위 계층에 제공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520040" y="1350264"/>
            <a:ext cx="0" cy="16459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50392" y="1514856"/>
            <a:ext cx="3339297" cy="32613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1A1A1A"/>
                </a:solidFill>
                <a:latin typeface="Arial"/>
              </a:rPr>
              <a:t>SDAP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90857" y="1877568"/>
            <a:ext cx="333929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↑  radio bearer 를 위 계층에 제공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520040" y="1840991"/>
            <a:ext cx="0" cy="164593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50392" y="2005584"/>
            <a:ext cx="3339297" cy="32613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1A1A1A"/>
                </a:solidFill>
                <a:latin typeface="Arial"/>
              </a:rPr>
              <a:t>PDCP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90857" y="2368296"/>
            <a:ext cx="333929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↑  RLC 채널 를 위 계층에 제공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520040" y="2331720"/>
            <a:ext cx="0" cy="16459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850392" y="2496311"/>
            <a:ext cx="3339297" cy="32613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1A1A1A"/>
                </a:solidFill>
                <a:latin typeface="Arial"/>
              </a:rPr>
              <a:t>RLC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0857" y="2859023"/>
            <a:ext cx="333929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↑  logical channel 를 위 계층에 제공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520040" y="2822447"/>
            <a:ext cx="0" cy="16459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50392" y="2987039"/>
            <a:ext cx="3339297" cy="326135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1A1A1A"/>
                </a:solidFill>
                <a:latin typeface="Arial"/>
              </a:rPr>
              <a:t>MAC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0857" y="3349751"/>
            <a:ext cx="3339297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↑  transport channel 를 위 계층에 제공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520040" y="3313175"/>
            <a:ext cx="0" cy="164592"/>
          </a:xfrm>
          <a:prstGeom prst="line">
            <a:avLst/>
          </a:prstGeom>
          <a:ln w="12700">
            <a:solidFill>
              <a:srgbClr val="8A90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50392" y="3477767"/>
            <a:ext cx="3339297" cy="326135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physical layer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31566" y="1115568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transport channel (physical layer → MAC)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31566" y="1353312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1A1A1A"/>
                </a:solidFill>
                <a:latin typeface="Arial"/>
              </a:rPr>
              <a:t>하향: BCH · DL-SCH · PCH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31566" y="1545336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1A1A1A"/>
                </a:solidFill>
                <a:latin typeface="Arial"/>
              </a:rPr>
              <a:t>상향: UL-SCH · RACH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31566" y="1737360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무엇을 나르는가가 아니라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31566" y="1929384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어떻게 나르는가로 정의된다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31566" y="2212848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radio bearer 두 종류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31566" y="2450591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DRB — user plane 데이터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31566" y="2642615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SRB — control plane 시그널링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31566" y="2926080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8C1D1D"/>
                </a:solidFill>
                <a:latin typeface="Arial"/>
              </a:rPr>
              <a:t>4주차 대조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31566" y="3163824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Ambient IoT MAC에는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31566" y="3355848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RLC · PDCP · SDAP가 없다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31566" y="3547872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연결 상태가 없으므로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31566" y="3739896"/>
            <a:ext cx="4007156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606060"/>
                </a:solidFill>
                <a:latin typeface="Arial"/>
              </a:rPr>
              <a:t>radio bearer도 없다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0352" y="4453127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1">
                <a:solidFill>
                  <a:srgbClr val="8C1D1D"/>
                </a:solidFill>
                <a:latin typeface="Arial"/>
              </a:rPr>
              <a:t>각 계층은 아래에서 받은 것을 위가 쓸 형태로 바꾼다 · 이 사슬이 계층화의 실체다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29184" y="4946904"/>
            <a:ext cx="5666079" cy="165506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75488" y="50292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transport channel과 logical channel의 구분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5488" y="5303520"/>
            <a:ext cx="5373471" cy="12161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transport channel — 어떻게 나르는가 (physical layer이 제공)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logical channel — 무엇을 나르는가 (MAC이 제공)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specification이 clause 5.5 첫 문단에서 이 구분을 명시한다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96431" y="4946904"/>
            <a:ext cx="5666079" cy="165506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42735" y="502920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DL-SCH의 특성 목록이 곧 설계 결정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42735" y="5303520"/>
            <a:ext cx="5373471" cy="12161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 지원, 동적 link adaptation 지원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빔포밍 가능, DRX 지원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BCH에는 이것들이 없다. 왜 없는지 물어보라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방송은 특정 UE를 대상으로 하지 않는다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clause 10 스케줄링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specification이 스케줄러에 대해 무엇을 정하고 무엇을 정하지 않는가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30093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clause 10.1 기본 동작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570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gNB의 MAC이 동적 자원 스케줄러를 포함한다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스케줄러가 고려하는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UE의 buffer status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각 UE와 radio bearer의 QoS requirements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측정으로 확인한 무선 조건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자원 할당의 단위는 Resource Block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UE는 스케줄링 채널을 수신해 자기 자원을 확인한다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923771"/>
            <a:ext cx="5666079" cy="267819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400606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스케줄러를 지원하는 측정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280387"/>
            <a:ext cx="5373471" cy="2239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상향 Buffer Status Report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UE의 logical channel 큐에 쌓인 데이터를 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QoS를 고려한 패킷 스케줄링에 쓰인다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하향은 gNB이 자기 버퍼를 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보고가 필요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상향과 하향의 비대칭이 여기서 나온다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99209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specification이 정하지 않는 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25531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무엇을 근거로 삼을지는 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어떻게 결정할지는 정하지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버퍼와 QoS와 채널을 어떤 비중으로 섞을지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공평성을 어떻게 정의할지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모두 구현의 영역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그래서 같은 specification을 따르는 두 gNB의 성능이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질의응답에서 자주 묻게 되는 자리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specification의 강제 사항과 구현 재량이 선명하게 갈린다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906499"/>
            <a:ext cx="5666079" cy="269546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988795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9주차와의 대조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4263115"/>
            <a:ext cx="5373471" cy="22565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사이드링크 모드 2에는 이 스케줄러가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UE가 스스로 센싱해 자원을 고른다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그런데 specification은 그 선택 절차를 훨씬 상세히 규정한다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TS 38.214 clause 8.1.4는 알고리즘 수준으로 적혀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왜 반대인가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gNB은 하나이므로 구현에 맡겨도 충돌하지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UE는 여럿이므로 같은 규칙을 써야 충돌이 준다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문서의 구조와 이번 주 필독 지도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28712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필독 clause와 분량 (합계 22쪽)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4.1, 4.2 — 전체 구조와 functional split (3쪽)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4.4 — radio protocol architecture (1쪽)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5.1 — waveform, numerology, frame 구조 (1쪽)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5.2 — 하향링크 (5쪽)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5.3 — 상향링크 (4쪽)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5.5 — transport channel (1쪽)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6.1, 6.2 — Layer 2 개요와 MAC (5쪽)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10.1~10.3 — 스케줄링 (2쪽)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730752"/>
            <a:ext cx="5666079" cy="287121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381304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주의: clause 4는 27쪽부터 46쪽까지 이어진다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087368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사이에 끼어 있는 것들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4.3 인터페이스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4.5 다중 무선 Dual Connectivity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4.7 통합 접속 및 백홀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4.9 망 제어 중계기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4.10 펨토 노드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지정한 세 clause 외에는 읽지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문서를 통독하려 하면 이 주에 무너진다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28712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16장이 feature별 확장을 모아 둔 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15.4 — Network Energy Saving (5주차)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16.9 — 사이드링크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16.12 — 사이드링크 릴레이 (9주차 참조)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16.14 — NTN (8주차)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16.20 — NG-RAN의 AI/ML 지원 (6주차)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한 문서를 학기 내내 반복해서 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매번 다른 clause를 열지만 사용법은 같다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6431" y="3730752"/>
            <a:ext cx="5666079" cy="287121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42735" y="3813048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이번 주 사전 질문에 좋은 소재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2735" y="4087368"/>
            <a:ext cx="5373471" cy="2432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4.2의 functional split에서 무엇이 Central Unit에 남는가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5.1이 한 쪽뿐인데 무엇이 생략되었는가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5.2.5.1의 제약은 왜 필요한가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5.5의 각 transport channel이 무엇을 나르는가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10에서 shall이 붙은 문장은 몇 개인가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정답이 있는 질문이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막힌 지점을 정확히 적는 것이 코멘트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stage 2와 상세 specification의 거리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>
                <a:solidFill>
                  <a:srgbClr val="5A5A5A"/>
                </a:solidFill>
                <a:latin typeface="Arial"/>
              </a:rPr>
              <a:t>9주차에 이 차이를 직접 확인한다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6079" cy="265637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원칙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3471" cy="22174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새 feature를 만나면 이 문서에서 먼저 찾는다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그 feature가 어느 계층 어느 clause에 놓였는지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그 다음 상세 specification으로 내려간다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순서를 뒤집으면 문장은 읽히는데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무엇을 읽는지 알 수 없다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570771"/>
            <a:ext cx="5666079" cy="303119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" y="3653067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실제 사례: 사이드링크 자원 할당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927387"/>
            <a:ext cx="5373471" cy="25922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clause 16.9.3이 모드 1과 모드 2를 두 문단으로 요약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실제 specification은 30여 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생략된 것 세 종류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모든 수치 — 창 길이, 문턱값, 후보 비율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예외 처리 — 후보 부족, 측정 없음, 우선순위 충돌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계층 간 인터페이스의 정확한 형태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6431" y="786384"/>
            <a:ext cx="5666079" cy="22815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42735" y="868680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한 문장으로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1143000"/>
            <a:ext cx="5373471" cy="18426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stage 2는 무엇을 하는지를 말한다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상세 specification은 언제 얼마나 어떻게를 말한다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두 문서가 모순되면 상세 specification이 우선한다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다만 그런 일은 드물고, 있으면 CR로 고쳐진다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6431" y="3195945"/>
            <a:ext cx="5666079" cy="340602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42735" y="3278241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각 주차가 이 문서의 어디에서 출발하는가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3552561"/>
            <a:ext cx="5373471" cy="29671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2주차 — clause 4, 5, 6, 10 (오늘)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3~4주차 — clause 5.3.4 Random Access과 대조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5주차 — clause 11과 clause 15.4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6주차 — clause 16.20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8주차 — clause 16.14와 부록 B.4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9주차 — clause 5.7과 clause 16.9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13주차 — clause 5.2.5.1로 되돌아온다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>
                <a:solidFill>
                  <a:srgbClr val="1A1A1A"/>
                </a:solidFill>
                <a:latin typeface="Arial"/>
              </a:rPr>
              <a:t>2주차 정리와 다음 주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6079" cy="310876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오늘 다룬 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3471" cy="2669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OFDM과 Cyclic Prefix, numerology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시간 단위: frame, subframe, slot, symbol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주파수 단위: Resource Element, Resource Block, BWP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전송 사슬: CRC, 채널 부호 세 가지, 변조, MCS, TBS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재전송과 Incremental Redundancy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link adaptation의 순환과 그 두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reference signal, 빔과 SSB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Random Access과 스케줄링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측정량 네 가지, 특히 RSRP와 RSSI의 구별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DRX과 Timing Advance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TS 38.300의 구조와 사용법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968298"/>
            <a:ext cx="5666079" cy="263366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75488" y="4050594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다음 주부터 specification 본문으로 들어간다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324914"/>
            <a:ext cx="5373471" cy="219475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3주차: Ambient IoT physical layer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필독 TS 38.291 전체 (본문 12쪽)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specification 한 벌을 처음부터 끝까지 완독한다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Rel-19에서 신설된 specification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배터리 없는 device가 반송파를 되반사해 통신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미리 생각해 올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device에 송신기가 없다는 사실이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>
                <a:solidFill>
                  <a:srgbClr val="1A1A1A"/>
                </a:solidFill>
                <a:latin typeface="Arial"/>
              </a:rPr>
              <a:t>전송 시점 결정 절차를 어떻게 제약하는가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확인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6431" y="731520"/>
            <a:ext cx="5666079" cy="587044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42735" y="813816"/>
            <a:ext cx="537347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>
                <a:solidFill>
                  <a:srgbClr val="8C1D1D"/>
                </a:solidFill>
                <a:latin typeface="Arial"/>
              </a:rPr>
              <a:t>두 주 동안 세운 어휘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2735" y="1088136"/>
            <a:ext cx="5373471" cy="54315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dB, 링크 예산, noise figure, SINR, MaxCL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path loss, shadowing, multipath, delay spread, Doppler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coherence bandwidth과 coherence time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OFDM, Cyclic Prefix, Subcarrier Spacing, numerology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frame, subframe, slot, symbol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Resource Element, Resource Block, BWP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Transport Block, CRC, LDPC, 폴라, convolutional code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modulation order, code rate, MCS, TBS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HARQ, Incremental Redundancy, 소프트 결합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link adaptation, reference signal, precoding, 계층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SSB, beam management, Random Access, 그랜트, Buffer Status Report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RSRP, RSSI, RSRQ, SINR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>
                <a:solidFill>
                  <a:srgbClr val="1A1A1A"/>
                </a:solidFill>
                <a:latin typeface="Arial"/>
              </a:rPr>
              <a:t>DRX, Timing Advance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>
                <a:solidFill>
                  <a:srgbClr val="1A1A1A"/>
                </a:solidFill>
                <a:latin typeface="Arial"/>
              </a:rPr>
              <a:t>이 목록이 3주차부터의 전제다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physical layer 예습 · 블록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 i="0">
                <a:solidFill>
                  <a:srgbClr val="FFFFFF"/>
                </a:solidFill>
                <a:latin typeface="Arial"/>
              </a:rPr>
              <a:t>무선 채널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>specification의 절차 상당수가 채널이 변한다는 사실에 대한 대응이다.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>link adaptation도, 재전송도, reference signal도, 사이드링크 센싱도 그렇다.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/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>이 블록은 무선 전공이 아닌 학생을 전제로 한다. 공식보다 먼저 왜 그런지를 묻고, 숫자를 직접 넣어 감을 잡는다.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357884"/>
            <a:ext cx="4754880" cy="4142232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949440" y="1495043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1860804"/>
            <a:ext cx="4297680" cy="3483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세 가지 시간 규모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D8DEE8"/>
                </a:solidFill>
                <a:latin typeface="Arial"/>
              </a:rPr>
              <a:t>path loss, shadowing, multipath fading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전파가 약해지는 이유와 주파수의 영향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shadowing과 핸드오버 hysteresis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multipath의 직관: 두 경로면 충분하다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delay spread와 coherence bandwidth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D8DEE8"/>
                </a:solidFill>
                <a:latin typeface="Arial"/>
              </a:rPr>
              <a:t>왜 역수인가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Doppler spread와 coherence time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D8DEE8"/>
                </a:solidFill>
                <a:latin typeface="Arial"/>
              </a:rPr>
              <a:t>shift와 spread는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자주 하는 오해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숫자로 감 잡기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LOS 여부: Rayleigh와 Rician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TR 38.901 clause 7.5의 열두 단계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specification에서 이것이 나오는 자리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자가 점검 6문항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수신 신호는 세 가지 시간 규모로 변한다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9280" cy="300880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1. path loss — 가장 느리다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6672" cy="25607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거리에 따라 결정된다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자유 공간에서는 거리 제곱에 반비례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실제 환경에서는 지수가 2보다 크다 (3에서 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수백 미터를 움직여야 눈에 띄게 변한다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전력 제어와 스케줄링의 기준이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38.901이 시나리오마다 다른 공식을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13주차에 clause 7.4.1을 읽는다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평균값. 위치의 함수이고 시간의 함수가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링크 예산(블록 1)에 들어가는 손실이 이 값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868338"/>
            <a:ext cx="5669280" cy="273362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475488" y="3950634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2. shadowing — 수십 미터 규모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224954"/>
            <a:ext cx="5376672" cy="22855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건물이나 지형에 가려 생기는 변동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데시벨 값이 정규분포를 따르는 것으로 모형화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표준편차 4에서 8 dB 정도. 시나리오별 값은 TR 38.901 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거리에서도 위치에 따라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수십 미터 안에서는 값이 비슷하게 유지된다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 거리를 correlation distance라 부른다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걷는 속도 1 m/s면 수십 초, 차량 20 m/s면 1에서 2초 규모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핸드오버 판정 시간(수백 ms)이 이 규모에 맞춰져 있다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9632" y="731520"/>
            <a:ext cx="5669280" cy="251408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345936" y="81381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3. multipath fading — 파장 규모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5936" y="1088136"/>
            <a:ext cx="5376672" cy="206602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여러 경로로 도착한 신호가 위상에 따라 보강되거나 상쇄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가장 빠르게 변한다. 몇 cm만 움직여도 뒤집힌다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2 GHz에서 파장 15 cm. 반 파장 7.5 cm마다 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여기서 두 가지 파생 개념이 나온다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frequency selectivity, time selectivity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걷는 속도로도 초당 수십 번 마루와 골을 지난다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 m/s ÷ 7.5 cm ≈ 13회/s. 차량이면 수백 회/s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블록의 대부분이 3번 이야기다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9632" y="3373619"/>
            <a:ext cx="5669280" cy="322834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45936" y="3455915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specification이 이 셋을 다루는 방식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5936" y="3730235"/>
            <a:ext cx="5376672" cy="27802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path loss → 스케줄링과 전력 제어의 기준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느리게 변하므로 보고 주기가 길어도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shadowing → 핸드오버 판정에 여유를 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순간 값으로 판단하면 핑퐁이 생긴다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multipath → link adaptation과 재전송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빠르게 변하므로 보고가 낡는다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재전송이 필수가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세 성분은 dB로 더해진다 (다음 그림)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링크 예산은 평균(path loss) + 여유(shadowing margin) + 여유(fading margin)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세 규모가 각각 다른 specification 절차를 낳았다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전파는 왜 약해지는가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공기가 흡수해서가 아니라 퍼져서 약해진다. 주파수가 높을수록 불리한 이유도 흡수가 아니다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49575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자유 공간 손실의 정체는 '퍼짐'이다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047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송신 전력은 반지름 d인 구면 위에 고르게 퍼진다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구면 넓이 4πd² 가 d² 로 늘어난다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 안테나가 받는 몫은 그 넓이에 반비례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공기가 흡수해서가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흡수는 60 GHz 산소 흡수대 같은 특정 대역에서만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거리 두 배 → 6 dB 손실, 열 배 → 20 dB 손실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dB로 세면 곱셈이 덧셈이 되어 암산이 된다 (블록 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브로드캐스트의 팬아웃 비용. 한 방향으로만 보내면(빔) 그 비용을 안 낸다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410152"/>
            <a:ext cx="5669280" cy="319181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492448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왜 높은 주파수가 더 약한가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766768"/>
            <a:ext cx="5376672" cy="27437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퍼지는 정도는 주파수와 무관하다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달라지는 것은 수신 안테나가 받아들이는 넓이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안테나의 유효 넓이는 파장 제곱에 비례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파장이 짧아지면 같은 안테나가 받는 몫이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주파수 열 배 → 20 dB 손실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 m 기준 자유 공간 손실: 2 GHz 38.5 dB, 28 GHz 61.4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FR2에서는 안테나를 여러 개 묶어 빔을 만든다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잃은 넓이를 안테나 수로 되찾는 것 (블록 5)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파장이 짧아 소자가 작으니 같은 면적에 더 많이 넣을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2 GHz 대비 28 GHz는 같은 거리에서 23 dB 더 잃는다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안테나 소자 수를 16배(12 dB)로 늘려도 11 dB가 모자란다. 그래서 FR2 셀은 작다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0625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실제 환경에서 지수가 2보다 큰 이유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61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지면 반사파가 직접파를 상쇄한다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먼 거리에서는 지수가 4에 가까워진다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건물이 가리고 모서리에서 회절한다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지수 n이 3이면 거리 열 배에 30 dB, 4면 40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38.901 clause 7.4.1의 공식은 이 관찰을 시나리오별로 맞춘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항이 log(거리), log(주파수), 안테나 높이로 이루어진다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공식의 형태를 알면 표가 아니라 규칙으로 보인다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실외에서 실내로 들어가면 벽 손실이 따로 더해진다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clause 7.4.3의 penetration loss. 유리와 콘크리트가 다르고 주파수에 따라 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고주파에서 단열 창유리는 수십 dB. 실내 커버리지가 FR2의 난제인 이유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976936"/>
            <a:ext cx="5669280" cy="262503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4059232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이것이 specification에 남는 방식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333552"/>
            <a:ext cx="5376672" cy="21769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path loss 자체는 specification이 정하지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채널 모델(TR)이 평가용으로 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specification이 정하는 것은 그 결과에 대한 대응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상향 전력 제어: path loss를 추정해 송신 전력을 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커버리지 requirements: MaxCL 164 dB (TR 38.913 clause 7.10)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SSB 빔 수와 반복: 손실을 안테나 이득으로 메운다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164 dB를 지수 2로 환산하면 2 GHz에서 수백 km, 지수 3.5면 수 km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requirements의 숫자는 배치 시나리오와 짝을 이뤄야 뜻이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손실의 원인을 알면 대응 절차의 파라미터가 왜 그 값인지 보인다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shadowing과 핸드오버 hysteresis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느린 변동에는 느린 판정으로 대응한다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72777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shadowing을 한 문장으로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27971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거리라도 무엇에 가렸느냐에 따라 세기가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가린 정도를 dB로 재면 정규분포처럼 흩어진다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log-normal shadowing이라 부른다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표준편차가 6 dB면 같은 거리에서 열 배 차이가 흔하다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±2σ = ±12 dB, 즉 16배 범위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모퉁이를 돌면 갑자기 바뀌고, 그 뒤 한동안 유지된다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 '한동안'이 correlation distance. 도심 수십 미터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링크 예산에서는 shadowing margin으로 들어간다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95% 위치에서 통하게 하려면 1.65σ ≈ 10 dB를 미리 잡아 둔다. 이 여유가 셀 반경을 정한다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642173"/>
            <a:ext cx="5669280" cy="295979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724469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왜 핸드오버가 흔들리는가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998789"/>
            <a:ext cx="5376672" cy="251173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셀 경계에서는 두 셀의 세기가 엇비슷하다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여기에 shadowing이 얹히면 크고 작음이 계속 뒤집힌다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순간 값으로 판정하면 핸드오버가 왕복한다 (핑퐁)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핸드오버마다 시그널링과 중단이 생긴다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해법 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hysteresis: 이웃이 일정 dB 이상 더 셀 때만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time-to-trigger: 그 상태가 일정 시간 이어질 때만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38.331의 measurement report event (A3 등)에 그대로 파라미터로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전형적인 값: hysteresis 2에서 3 dB, time-to-trigger 100에서 320 ms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차량 20 m/s면 320 ms에 6 m. correlation distance 안이다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99137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측정을 평균하는 이유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54331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multipath fading은 cm 단위로 흔들린다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핸드오버는 shadowing 규모의 변화에 반응해야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물리계층 측정을 상위 계층에서 필터링한다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38.331의 L3 필터: 새 값과 이전 값을 가중 평균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가중치가 필터 계수로 설정된다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빠른 흔들림은 지우고 느린 변화만 남기는 저역 필터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 exponential moving average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필터가 느릴수록 매끈하지만 반응이 늦다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고속 UE에는 짧은 시상수, 보행자에는 긴 시상수가 맞다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블록 5의 측정량 정의와 측정 파이프라인 그림으로 이어진다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905773"/>
            <a:ext cx="5669280" cy="269619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988069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슬라이드의 질문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262389"/>
            <a:ext cx="5376672" cy="224813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hysteresis를 키우면 핑퐁은 줄지만 무엇이 나빠지는가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셀 경계에서 나쁜 셀에 오래 붙어 있게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time-to-trigger를 늘리면 고속 UE에게는 어떤 문제가 생기는가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판정이 나기 전에 셀을 벗어난다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파라미터의 정답이 배치마다 다른 이유가 shadowing 통계에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FR2 빔에서는 같은 문제가 빔 단위로 반복된다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빔 전환에도 hysteresis가 있고, 손이 가리는 것(blockage)까지 shadowing에 들어온다 (7주차 beam management)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specification이 값을 정하지 않고 설정으로 넘긴 전형적인 자리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multipath의 직관: 두 경로면 충분하다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경로가 수십 개라도 원리는 두 경로의 합과 같다. 위상차가 어디서 오느냐만 다르다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447287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530352" y="896112"/>
            <a:ext cx="448056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두 경로의 합: 위상차가 전부다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13232" y="1764792"/>
            <a:ext cx="1188720" cy="0"/>
          </a:xfrm>
          <a:prstGeom prst="line">
            <a:avLst/>
          </a:prstGeom>
          <a:ln w="25400">
            <a:solidFill>
              <a:srgbClr val="8C1D1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901952" y="1764792"/>
            <a:ext cx="1188720" cy="0"/>
          </a:xfrm>
          <a:prstGeom prst="line">
            <a:avLst/>
          </a:prstGeom>
          <a:ln w="25400">
            <a:solidFill>
              <a:srgbClr val="3B6FB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13232" y="2057400"/>
            <a:ext cx="2377440" cy="0"/>
          </a:xfrm>
          <a:prstGeom prst="line">
            <a:avLst/>
          </a:prstGeom>
          <a:ln w="31750">
            <a:solidFill>
              <a:srgbClr val="1A1A1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13232" y="1380744"/>
            <a:ext cx="310896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>같은 위상 → 합이 두 배 (+6 dB)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13232" y="2724912"/>
            <a:ext cx="1188720" cy="0"/>
          </a:xfrm>
          <a:prstGeom prst="line">
            <a:avLst/>
          </a:prstGeom>
          <a:ln w="25400">
            <a:solidFill>
              <a:srgbClr val="8C1D1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941832" y="2724912"/>
            <a:ext cx="960120" cy="0"/>
          </a:xfrm>
          <a:prstGeom prst="line">
            <a:avLst/>
          </a:prstGeom>
          <a:ln w="25400">
            <a:solidFill>
              <a:srgbClr val="3B6FB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13232" y="3017520"/>
            <a:ext cx="228600" cy="0"/>
          </a:xfrm>
          <a:prstGeom prst="line">
            <a:avLst/>
          </a:prstGeom>
          <a:ln w="31750">
            <a:solidFill>
              <a:srgbClr val="1A1A1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13232" y="2340864"/>
            <a:ext cx="310896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>반대 위상 → 거의 상쇄 (깊은 골)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64991" y="1673351"/>
            <a:ext cx="173736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붉은색 경로 A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푸른색 경로 B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검정 수신기가 보는 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49824" y="896112"/>
            <a:ext cx="6138367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공간에 그려진 무늬: 반 파장마다 골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586984" y="1399032"/>
            <a:ext cx="23671" cy="310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610655" y="1402139"/>
            <a:ext cx="23672" cy="93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5634327" y="1411454"/>
            <a:ext cx="23671" cy="154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657998" y="1426951"/>
            <a:ext cx="23672" cy="216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681670" y="1448586"/>
            <a:ext cx="23671" cy="2771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5705341" y="1476302"/>
            <a:ext cx="23672" cy="337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5729013" y="1510021"/>
            <a:ext cx="23671" cy="3963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5752684" y="1549652"/>
            <a:ext cx="23672" cy="45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5776356" y="1595086"/>
            <a:ext cx="23671" cy="5111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5800027" y="1646197"/>
            <a:ext cx="23672" cy="5665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5823699" y="1702847"/>
            <a:ext cx="23671" cy="6203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5847370" y="1764880"/>
            <a:ext cx="23672" cy="6724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5871042" y="1832126"/>
            <a:ext cx="23671" cy="722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5894713" y="1904400"/>
            <a:ext cx="23672" cy="7710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5918385" y="1981505"/>
            <a:ext cx="23671" cy="8172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5942056" y="2063229"/>
            <a:ext cx="23672" cy="861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5965728" y="2149348"/>
            <a:ext cx="23672" cy="9027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5989400" y="2239626"/>
            <a:ext cx="23671" cy="9419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6013071" y="2333816"/>
            <a:ext cx="23672" cy="9784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6036743" y="2431659"/>
            <a:ext cx="23671" cy="10122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6060414" y="2532887"/>
            <a:ext cx="23672" cy="10433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6084086" y="2637224"/>
            <a:ext cx="23671" cy="1071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6107757" y="2744382"/>
            <a:ext cx="23672" cy="109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6131429" y="2854068"/>
            <a:ext cx="23671" cy="11191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6155100" y="2965982"/>
            <a:ext cx="23672" cy="1138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6178772" y="3079816"/>
            <a:ext cx="23671" cy="11544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6202443" y="3195260"/>
            <a:ext cx="23672" cy="1167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6226115" y="3311995"/>
            <a:ext cx="23671" cy="1177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249786" y="3429703"/>
            <a:ext cx="23672" cy="1183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6273458" y="3548061"/>
            <a:ext cx="23671" cy="11868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6297129" y="3548061"/>
            <a:ext cx="23672" cy="11868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6320801" y="3429703"/>
            <a:ext cx="23671" cy="1183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6344472" y="3311995"/>
            <a:ext cx="23672" cy="1177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6368144" y="3195260"/>
            <a:ext cx="23672" cy="1167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6391816" y="3079816"/>
            <a:ext cx="23671" cy="11544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6415487" y="2965982"/>
            <a:ext cx="23672" cy="1138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6439159" y="2854068"/>
            <a:ext cx="23671" cy="11191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 flipV="1">
            <a:off x="6462830" y="2744382"/>
            <a:ext cx="23672" cy="109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V="1">
            <a:off x="6486502" y="2637224"/>
            <a:ext cx="23671" cy="1071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 flipV="1">
            <a:off x="6510173" y="2532888"/>
            <a:ext cx="23672" cy="10433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 flipV="1">
            <a:off x="6533845" y="2431659"/>
            <a:ext cx="23671" cy="10122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V="1">
            <a:off x="6557516" y="2333816"/>
            <a:ext cx="23672" cy="9784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6581188" y="2239626"/>
            <a:ext cx="23671" cy="9419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 flipV="1">
            <a:off x="6604859" y="2149348"/>
            <a:ext cx="23672" cy="9027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 flipV="1">
            <a:off x="6628531" y="2063229"/>
            <a:ext cx="23671" cy="861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6652202" y="1981505"/>
            <a:ext cx="23672" cy="8172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6675874" y="1904400"/>
            <a:ext cx="23671" cy="7710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6699545" y="1832126"/>
            <a:ext cx="23672" cy="722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6723217" y="1764880"/>
            <a:ext cx="23671" cy="6724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V="1">
            <a:off x="6746888" y="1702847"/>
            <a:ext cx="23672" cy="6203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6770560" y="1646197"/>
            <a:ext cx="23672" cy="5665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6794232" y="1595086"/>
            <a:ext cx="23671" cy="5111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6817903" y="1549652"/>
            <a:ext cx="23672" cy="45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6841575" y="1510021"/>
            <a:ext cx="23671" cy="3963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 flipV="1">
            <a:off x="6865246" y="1476302"/>
            <a:ext cx="23672" cy="337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V="1">
            <a:off x="6888918" y="1448586"/>
            <a:ext cx="23671" cy="2771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V="1">
            <a:off x="6912589" y="1426951"/>
            <a:ext cx="23672" cy="216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V="1">
            <a:off x="6936261" y="1411454"/>
            <a:ext cx="23671" cy="154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V="1">
            <a:off x="6959932" y="1402139"/>
            <a:ext cx="23672" cy="93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V="1">
            <a:off x="6983604" y="1399032"/>
            <a:ext cx="23671" cy="310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7007275" y="1399032"/>
            <a:ext cx="23672" cy="310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7030947" y="1402139"/>
            <a:ext cx="23671" cy="93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7054618" y="1411454"/>
            <a:ext cx="23672" cy="154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7078290" y="1426951"/>
            <a:ext cx="23671" cy="216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7101961" y="1448586"/>
            <a:ext cx="23672" cy="2771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7125633" y="1476302"/>
            <a:ext cx="23671" cy="337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7149304" y="1510021"/>
            <a:ext cx="23672" cy="3963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7172976" y="1549652"/>
            <a:ext cx="23672" cy="45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>
            <a:off x="7196648" y="1595086"/>
            <a:ext cx="23671" cy="5111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>
            <a:off x="7220319" y="1646197"/>
            <a:ext cx="23672" cy="5665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7243991" y="1702847"/>
            <a:ext cx="23671" cy="6203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7267662" y="1764880"/>
            <a:ext cx="23672" cy="6724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7291334" y="1832126"/>
            <a:ext cx="23671" cy="722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7315005" y="1904400"/>
            <a:ext cx="23672" cy="7710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7338677" y="1981505"/>
            <a:ext cx="23671" cy="8172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7362348" y="2063229"/>
            <a:ext cx="23672" cy="861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7386020" y="2149348"/>
            <a:ext cx="23671" cy="9027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7409691" y="2239626"/>
            <a:ext cx="23672" cy="9419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7433363" y="2333816"/>
            <a:ext cx="23671" cy="9784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7457034" y="2431659"/>
            <a:ext cx="23672" cy="10122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7480706" y="2532887"/>
            <a:ext cx="23671" cy="10433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7504377" y="2637224"/>
            <a:ext cx="23672" cy="1071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7528049" y="2744382"/>
            <a:ext cx="23671" cy="109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7551720" y="2854068"/>
            <a:ext cx="23672" cy="11191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7575392" y="2965982"/>
            <a:ext cx="23672" cy="1138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7599064" y="3079816"/>
            <a:ext cx="23671" cy="11544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7622735" y="3195260"/>
            <a:ext cx="23672" cy="1167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7646407" y="3311995"/>
            <a:ext cx="23671" cy="1177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7670078" y="3429703"/>
            <a:ext cx="23672" cy="1183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7693750" y="3548061"/>
            <a:ext cx="23671" cy="11868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 flipV="1">
            <a:off x="7717421" y="3548061"/>
            <a:ext cx="23672" cy="11868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 flipV="1">
            <a:off x="7741093" y="3429703"/>
            <a:ext cx="23671" cy="1183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 flipV="1">
            <a:off x="7764764" y="3311995"/>
            <a:ext cx="23672" cy="1177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 flipV="1">
            <a:off x="7788436" y="3195260"/>
            <a:ext cx="23671" cy="1167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 flipV="1">
            <a:off x="7812107" y="3079816"/>
            <a:ext cx="23672" cy="11544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 flipV="1">
            <a:off x="7835779" y="2965982"/>
            <a:ext cx="23671" cy="1138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V="1">
            <a:off x="7859450" y="2854068"/>
            <a:ext cx="23672" cy="11191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 flipV="1">
            <a:off x="7883122" y="2744382"/>
            <a:ext cx="23671" cy="109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 flipV="1">
            <a:off x="7906793" y="2637224"/>
            <a:ext cx="23672" cy="1071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 flipV="1">
            <a:off x="7930465" y="2532887"/>
            <a:ext cx="23672" cy="10433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 flipV="1">
            <a:off x="7954137" y="2431659"/>
            <a:ext cx="23671" cy="10122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 flipV="1">
            <a:off x="7977808" y="2333816"/>
            <a:ext cx="23672" cy="9784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 flipV="1">
            <a:off x="8001480" y="2239626"/>
            <a:ext cx="23671" cy="9419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 flipV="1">
            <a:off x="8025151" y="2149348"/>
            <a:ext cx="23672" cy="9027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8048823" y="2063229"/>
            <a:ext cx="23671" cy="861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V="1">
            <a:off x="8072494" y="1981505"/>
            <a:ext cx="23672" cy="8172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8096166" y="1904400"/>
            <a:ext cx="23671" cy="7710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V="1">
            <a:off x="8119837" y="1832126"/>
            <a:ext cx="23672" cy="722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 flipV="1">
            <a:off x="8143509" y="1764880"/>
            <a:ext cx="23671" cy="6724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 flipV="1">
            <a:off x="8167180" y="1702847"/>
            <a:ext cx="23672" cy="6203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 flipV="1">
            <a:off x="8190852" y="1646197"/>
            <a:ext cx="23671" cy="5665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 flipV="1">
            <a:off x="8214523" y="1595086"/>
            <a:ext cx="23672" cy="5111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 flipV="1">
            <a:off x="8238195" y="1549652"/>
            <a:ext cx="23671" cy="45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 flipV="1">
            <a:off x="8261866" y="1510021"/>
            <a:ext cx="23672" cy="3963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 flipV="1">
            <a:off x="8285538" y="1476302"/>
            <a:ext cx="23671" cy="337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 flipV="1">
            <a:off x="8309209" y="1448586"/>
            <a:ext cx="23672" cy="2771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 flipV="1">
            <a:off x="8332881" y="1426951"/>
            <a:ext cx="23672" cy="216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 flipV="1">
            <a:off x="8356553" y="1411454"/>
            <a:ext cx="23671" cy="154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 flipV="1">
            <a:off x="8380224" y="1402139"/>
            <a:ext cx="23672" cy="93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 flipV="1">
            <a:off x="8403896" y="1399032"/>
            <a:ext cx="23671" cy="310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>
            <a:off x="8427567" y="1399032"/>
            <a:ext cx="23672" cy="310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8451239" y="1402139"/>
            <a:ext cx="23671" cy="93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8474910" y="1411454"/>
            <a:ext cx="23672" cy="154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8498582" y="1426951"/>
            <a:ext cx="23671" cy="216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>
            <a:off x="8522253" y="1448586"/>
            <a:ext cx="23672" cy="2771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>
            <a:off x="8545925" y="1476302"/>
            <a:ext cx="23671" cy="337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>
            <a:off x="8569596" y="1510021"/>
            <a:ext cx="23672" cy="3963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>
            <a:off x="8593268" y="1549652"/>
            <a:ext cx="23671" cy="45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8616939" y="1595086"/>
            <a:ext cx="23672" cy="5111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8640611" y="1646197"/>
            <a:ext cx="23671" cy="5665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>
            <a:off x="8664282" y="1702847"/>
            <a:ext cx="23672" cy="6203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8687954" y="1764880"/>
            <a:ext cx="23671" cy="6724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>
            <a:off x="8711625" y="1832126"/>
            <a:ext cx="23672" cy="722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>
            <a:off x="8735297" y="1904400"/>
            <a:ext cx="23672" cy="7710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>
            <a:off x="8758969" y="1981505"/>
            <a:ext cx="23671" cy="8172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>
            <a:off x="8782640" y="2063229"/>
            <a:ext cx="23672" cy="861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8806312" y="2149348"/>
            <a:ext cx="23671" cy="9027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>
            <a:off x="8829983" y="2239626"/>
            <a:ext cx="23672" cy="9419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>
            <a:off x="8853655" y="2333816"/>
            <a:ext cx="23671" cy="9784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>
            <a:off x="8877326" y="2431659"/>
            <a:ext cx="23672" cy="10122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>
            <a:off x="8900998" y="2532888"/>
            <a:ext cx="23671" cy="10433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>
            <a:off x="8924669" y="2637224"/>
            <a:ext cx="23672" cy="1071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>
            <a:off x="8948341" y="2744382"/>
            <a:ext cx="23671" cy="109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>
            <a:off x="8972012" y="2854068"/>
            <a:ext cx="23672" cy="11191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>
            <a:off x="8995684" y="2965982"/>
            <a:ext cx="23671" cy="1138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>
            <a:off x="9019355" y="3079816"/>
            <a:ext cx="23672" cy="11544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>
            <a:off x="9043027" y="3195260"/>
            <a:ext cx="23671" cy="1167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>
            <a:off x="9066698" y="3311995"/>
            <a:ext cx="23672" cy="1177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>
            <a:off x="9090370" y="3429703"/>
            <a:ext cx="23671" cy="1183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>
            <a:off x="9114041" y="3548061"/>
            <a:ext cx="23672" cy="11868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 flipV="1">
            <a:off x="9137713" y="3548061"/>
            <a:ext cx="23672" cy="11868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166"/>
          <p:cNvCxnSpPr/>
          <p:nvPr/>
        </p:nvCxnSpPr>
        <p:spPr>
          <a:xfrm flipV="1">
            <a:off x="9161385" y="3429703"/>
            <a:ext cx="23671" cy="1183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 flipV="1">
            <a:off x="9185056" y="3311995"/>
            <a:ext cx="23672" cy="1177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168"/>
          <p:cNvCxnSpPr/>
          <p:nvPr/>
        </p:nvCxnSpPr>
        <p:spPr>
          <a:xfrm flipV="1">
            <a:off x="9208728" y="3195260"/>
            <a:ext cx="23671" cy="1167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169"/>
          <p:cNvCxnSpPr/>
          <p:nvPr/>
        </p:nvCxnSpPr>
        <p:spPr>
          <a:xfrm flipV="1">
            <a:off x="9232399" y="3079816"/>
            <a:ext cx="23672" cy="11544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170"/>
          <p:cNvCxnSpPr/>
          <p:nvPr/>
        </p:nvCxnSpPr>
        <p:spPr>
          <a:xfrm flipV="1">
            <a:off x="9256071" y="2965982"/>
            <a:ext cx="23671" cy="1138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171"/>
          <p:cNvCxnSpPr/>
          <p:nvPr/>
        </p:nvCxnSpPr>
        <p:spPr>
          <a:xfrm flipV="1">
            <a:off x="9279742" y="2854068"/>
            <a:ext cx="23672" cy="11191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172"/>
          <p:cNvCxnSpPr/>
          <p:nvPr/>
        </p:nvCxnSpPr>
        <p:spPr>
          <a:xfrm flipV="1">
            <a:off x="9303414" y="2744382"/>
            <a:ext cx="23671" cy="109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173"/>
          <p:cNvCxnSpPr/>
          <p:nvPr/>
        </p:nvCxnSpPr>
        <p:spPr>
          <a:xfrm flipV="1">
            <a:off x="9327085" y="2637224"/>
            <a:ext cx="23672" cy="1071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 flipV="1">
            <a:off x="9350757" y="2532888"/>
            <a:ext cx="23671" cy="10433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175"/>
          <p:cNvCxnSpPr/>
          <p:nvPr/>
        </p:nvCxnSpPr>
        <p:spPr>
          <a:xfrm flipV="1">
            <a:off x="9374428" y="2431659"/>
            <a:ext cx="23672" cy="10122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176"/>
          <p:cNvCxnSpPr/>
          <p:nvPr/>
        </p:nvCxnSpPr>
        <p:spPr>
          <a:xfrm flipV="1">
            <a:off x="9398100" y="2333816"/>
            <a:ext cx="23671" cy="9784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 flipV="1">
            <a:off x="9421771" y="2239626"/>
            <a:ext cx="23672" cy="9419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178"/>
          <p:cNvCxnSpPr/>
          <p:nvPr/>
        </p:nvCxnSpPr>
        <p:spPr>
          <a:xfrm flipV="1">
            <a:off x="9445443" y="2149348"/>
            <a:ext cx="23671" cy="9027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179"/>
          <p:cNvCxnSpPr/>
          <p:nvPr/>
        </p:nvCxnSpPr>
        <p:spPr>
          <a:xfrm flipV="1">
            <a:off x="9469114" y="2063229"/>
            <a:ext cx="23672" cy="861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80"/>
          <p:cNvCxnSpPr/>
          <p:nvPr/>
        </p:nvCxnSpPr>
        <p:spPr>
          <a:xfrm flipV="1">
            <a:off x="9492786" y="1981505"/>
            <a:ext cx="23671" cy="8172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181"/>
          <p:cNvCxnSpPr/>
          <p:nvPr/>
        </p:nvCxnSpPr>
        <p:spPr>
          <a:xfrm flipV="1">
            <a:off x="9516457" y="1904400"/>
            <a:ext cx="23672" cy="7710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 182"/>
          <p:cNvCxnSpPr/>
          <p:nvPr/>
        </p:nvCxnSpPr>
        <p:spPr>
          <a:xfrm flipV="1">
            <a:off x="9540129" y="1832126"/>
            <a:ext cx="23672" cy="722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onnector 183"/>
          <p:cNvCxnSpPr/>
          <p:nvPr/>
        </p:nvCxnSpPr>
        <p:spPr>
          <a:xfrm flipV="1">
            <a:off x="9563801" y="1764880"/>
            <a:ext cx="23671" cy="6724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184"/>
          <p:cNvCxnSpPr/>
          <p:nvPr/>
        </p:nvCxnSpPr>
        <p:spPr>
          <a:xfrm flipV="1">
            <a:off x="9587472" y="1702847"/>
            <a:ext cx="23672" cy="6203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185"/>
          <p:cNvCxnSpPr/>
          <p:nvPr/>
        </p:nvCxnSpPr>
        <p:spPr>
          <a:xfrm flipV="1">
            <a:off x="9611144" y="1646197"/>
            <a:ext cx="23671" cy="5665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onnector 186"/>
          <p:cNvCxnSpPr/>
          <p:nvPr/>
        </p:nvCxnSpPr>
        <p:spPr>
          <a:xfrm flipV="1">
            <a:off x="9634815" y="1595086"/>
            <a:ext cx="23672" cy="5111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onnector 187"/>
          <p:cNvCxnSpPr/>
          <p:nvPr/>
        </p:nvCxnSpPr>
        <p:spPr>
          <a:xfrm flipV="1">
            <a:off x="9658487" y="1549652"/>
            <a:ext cx="23671" cy="45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188"/>
          <p:cNvCxnSpPr/>
          <p:nvPr/>
        </p:nvCxnSpPr>
        <p:spPr>
          <a:xfrm flipV="1">
            <a:off x="9682158" y="1510021"/>
            <a:ext cx="23672" cy="3963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189"/>
          <p:cNvCxnSpPr/>
          <p:nvPr/>
        </p:nvCxnSpPr>
        <p:spPr>
          <a:xfrm flipV="1">
            <a:off x="9705830" y="1476302"/>
            <a:ext cx="23671" cy="337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 190"/>
          <p:cNvCxnSpPr/>
          <p:nvPr/>
        </p:nvCxnSpPr>
        <p:spPr>
          <a:xfrm flipV="1">
            <a:off x="9729501" y="1448586"/>
            <a:ext cx="23672" cy="2771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191"/>
          <p:cNvCxnSpPr/>
          <p:nvPr/>
        </p:nvCxnSpPr>
        <p:spPr>
          <a:xfrm flipV="1">
            <a:off x="9753173" y="1426951"/>
            <a:ext cx="23671" cy="216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192"/>
          <p:cNvCxnSpPr/>
          <p:nvPr/>
        </p:nvCxnSpPr>
        <p:spPr>
          <a:xfrm flipV="1">
            <a:off x="9776844" y="1411454"/>
            <a:ext cx="23672" cy="154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Connector 193"/>
          <p:cNvCxnSpPr/>
          <p:nvPr/>
        </p:nvCxnSpPr>
        <p:spPr>
          <a:xfrm flipV="1">
            <a:off x="9800516" y="1402139"/>
            <a:ext cx="23671" cy="93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 194"/>
          <p:cNvCxnSpPr/>
          <p:nvPr/>
        </p:nvCxnSpPr>
        <p:spPr>
          <a:xfrm flipV="1">
            <a:off x="9824187" y="1399032"/>
            <a:ext cx="23672" cy="310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nector 195"/>
          <p:cNvCxnSpPr/>
          <p:nvPr/>
        </p:nvCxnSpPr>
        <p:spPr>
          <a:xfrm>
            <a:off x="9847859" y="1399032"/>
            <a:ext cx="23671" cy="310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 196"/>
          <p:cNvCxnSpPr/>
          <p:nvPr/>
        </p:nvCxnSpPr>
        <p:spPr>
          <a:xfrm>
            <a:off x="9871530" y="1402139"/>
            <a:ext cx="23672" cy="93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 197"/>
          <p:cNvCxnSpPr/>
          <p:nvPr/>
        </p:nvCxnSpPr>
        <p:spPr>
          <a:xfrm>
            <a:off x="9895202" y="1411454"/>
            <a:ext cx="23671" cy="154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 198"/>
          <p:cNvCxnSpPr/>
          <p:nvPr/>
        </p:nvCxnSpPr>
        <p:spPr>
          <a:xfrm>
            <a:off x="9918873" y="1426951"/>
            <a:ext cx="23672" cy="216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Connector 199"/>
          <p:cNvCxnSpPr/>
          <p:nvPr/>
        </p:nvCxnSpPr>
        <p:spPr>
          <a:xfrm>
            <a:off x="9942545" y="1448586"/>
            <a:ext cx="23672" cy="2771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Connector 200"/>
          <p:cNvCxnSpPr/>
          <p:nvPr/>
        </p:nvCxnSpPr>
        <p:spPr>
          <a:xfrm>
            <a:off x="9966217" y="1476302"/>
            <a:ext cx="23671" cy="337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Connector 201"/>
          <p:cNvCxnSpPr/>
          <p:nvPr/>
        </p:nvCxnSpPr>
        <p:spPr>
          <a:xfrm>
            <a:off x="9989888" y="1510021"/>
            <a:ext cx="23672" cy="3963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Connector 202"/>
          <p:cNvCxnSpPr/>
          <p:nvPr/>
        </p:nvCxnSpPr>
        <p:spPr>
          <a:xfrm>
            <a:off x="10013560" y="1549652"/>
            <a:ext cx="23671" cy="45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Connector 203"/>
          <p:cNvCxnSpPr/>
          <p:nvPr/>
        </p:nvCxnSpPr>
        <p:spPr>
          <a:xfrm>
            <a:off x="10037231" y="1595086"/>
            <a:ext cx="23672" cy="5111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Connector 204"/>
          <p:cNvCxnSpPr/>
          <p:nvPr/>
        </p:nvCxnSpPr>
        <p:spPr>
          <a:xfrm>
            <a:off x="10060903" y="1646197"/>
            <a:ext cx="23671" cy="5665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 205"/>
          <p:cNvCxnSpPr/>
          <p:nvPr/>
        </p:nvCxnSpPr>
        <p:spPr>
          <a:xfrm>
            <a:off x="10084574" y="1702847"/>
            <a:ext cx="23672" cy="6203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Connector 206"/>
          <p:cNvCxnSpPr/>
          <p:nvPr/>
        </p:nvCxnSpPr>
        <p:spPr>
          <a:xfrm>
            <a:off x="10108246" y="1764880"/>
            <a:ext cx="23671" cy="6724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Connector 207"/>
          <p:cNvCxnSpPr/>
          <p:nvPr/>
        </p:nvCxnSpPr>
        <p:spPr>
          <a:xfrm>
            <a:off x="10131917" y="1832126"/>
            <a:ext cx="23672" cy="722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Connector 208"/>
          <p:cNvCxnSpPr/>
          <p:nvPr/>
        </p:nvCxnSpPr>
        <p:spPr>
          <a:xfrm>
            <a:off x="10155589" y="1904400"/>
            <a:ext cx="23671" cy="7710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Connector 209"/>
          <p:cNvCxnSpPr/>
          <p:nvPr/>
        </p:nvCxnSpPr>
        <p:spPr>
          <a:xfrm>
            <a:off x="10179260" y="1981505"/>
            <a:ext cx="23672" cy="8172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Connector 210"/>
          <p:cNvCxnSpPr/>
          <p:nvPr/>
        </p:nvCxnSpPr>
        <p:spPr>
          <a:xfrm>
            <a:off x="10202932" y="2063229"/>
            <a:ext cx="23671" cy="861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Connector 211"/>
          <p:cNvCxnSpPr/>
          <p:nvPr/>
        </p:nvCxnSpPr>
        <p:spPr>
          <a:xfrm>
            <a:off x="10226603" y="2149348"/>
            <a:ext cx="23672" cy="9027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Connector 212"/>
          <p:cNvCxnSpPr/>
          <p:nvPr/>
        </p:nvCxnSpPr>
        <p:spPr>
          <a:xfrm>
            <a:off x="10250275" y="2239626"/>
            <a:ext cx="23671" cy="9419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Connector 213"/>
          <p:cNvCxnSpPr/>
          <p:nvPr/>
        </p:nvCxnSpPr>
        <p:spPr>
          <a:xfrm>
            <a:off x="10273946" y="2333816"/>
            <a:ext cx="23672" cy="9784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Connector 214"/>
          <p:cNvCxnSpPr/>
          <p:nvPr/>
        </p:nvCxnSpPr>
        <p:spPr>
          <a:xfrm>
            <a:off x="10297618" y="2431659"/>
            <a:ext cx="23672" cy="10122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" name="Connector 215"/>
          <p:cNvCxnSpPr/>
          <p:nvPr/>
        </p:nvCxnSpPr>
        <p:spPr>
          <a:xfrm>
            <a:off x="10321290" y="2532888"/>
            <a:ext cx="23671" cy="10433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Connector 216"/>
          <p:cNvCxnSpPr/>
          <p:nvPr/>
        </p:nvCxnSpPr>
        <p:spPr>
          <a:xfrm>
            <a:off x="10344961" y="2637224"/>
            <a:ext cx="23672" cy="1071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" name="Connector 217"/>
          <p:cNvCxnSpPr/>
          <p:nvPr/>
        </p:nvCxnSpPr>
        <p:spPr>
          <a:xfrm>
            <a:off x="10368633" y="2744382"/>
            <a:ext cx="23671" cy="109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" name="Connector 218"/>
          <p:cNvCxnSpPr/>
          <p:nvPr/>
        </p:nvCxnSpPr>
        <p:spPr>
          <a:xfrm>
            <a:off x="10392304" y="2854068"/>
            <a:ext cx="23672" cy="11191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Connector 219"/>
          <p:cNvCxnSpPr/>
          <p:nvPr/>
        </p:nvCxnSpPr>
        <p:spPr>
          <a:xfrm>
            <a:off x="10415976" y="2965982"/>
            <a:ext cx="23671" cy="1138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Connector 220"/>
          <p:cNvCxnSpPr/>
          <p:nvPr/>
        </p:nvCxnSpPr>
        <p:spPr>
          <a:xfrm>
            <a:off x="10439647" y="3079816"/>
            <a:ext cx="23672" cy="11544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Connector 221"/>
          <p:cNvCxnSpPr/>
          <p:nvPr/>
        </p:nvCxnSpPr>
        <p:spPr>
          <a:xfrm>
            <a:off x="10463319" y="3195260"/>
            <a:ext cx="23671" cy="1167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Connector 222"/>
          <p:cNvCxnSpPr/>
          <p:nvPr/>
        </p:nvCxnSpPr>
        <p:spPr>
          <a:xfrm>
            <a:off x="10486990" y="3311995"/>
            <a:ext cx="23672" cy="1177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Connector 223"/>
          <p:cNvCxnSpPr/>
          <p:nvPr/>
        </p:nvCxnSpPr>
        <p:spPr>
          <a:xfrm>
            <a:off x="10510662" y="3429703"/>
            <a:ext cx="23671" cy="1183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Connector 224"/>
          <p:cNvCxnSpPr/>
          <p:nvPr/>
        </p:nvCxnSpPr>
        <p:spPr>
          <a:xfrm>
            <a:off x="10534333" y="3548061"/>
            <a:ext cx="23672" cy="11868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Connector 225"/>
          <p:cNvCxnSpPr/>
          <p:nvPr/>
        </p:nvCxnSpPr>
        <p:spPr>
          <a:xfrm flipV="1">
            <a:off x="10558005" y="3548061"/>
            <a:ext cx="23671" cy="11868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Connector 226"/>
          <p:cNvCxnSpPr/>
          <p:nvPr/>
        </p:nvCxnSpPr>
        <p:spPr>
          <a:xfrm flipV="1">
            <a:off x="10581676" y="3429703"/>
            <a:ext cx="23672" cy="1183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Connector 227"/>
          <p:cNvCxnSpPr/>
          <p:nvPr/>
        </p:nvCxnSpPr>
        <p:spPr>
          <a:xfrm flipV="1">
            <a:off x="10605348" y="3311995"/>
            <a:ext cx="23671" cy="1177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Connector 228"/>
          <p:cNvCxnSpPr/>
          <p:nvPr/>
        </p:nvCxnSpPr>
        <p:spPr>
          <a:xfrm flipV="1">
            <a:off x="10629019" y="3195260"/>
            <a:ext cx="23672" cy="1167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Connector 229"/>
          <p:cNvCxnSpPr/>
          <p:nvPr/>
        </p:nvCxnSpPr>
        <p:spPr>
          <a:xfrm flipV="1">
            <a:off x="10652691" y="3079816"/>
            <a:ext cx="23671" cy="11544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Connector 230"/>
          <p:cNvCxnSpPr/>
          <p:nvPr/>
        </p:nvCxnSpPr>
        <p:spPr>
          <a:xfrm flipV="1">
            <a:off x="10676362" y="2965982"/>
            <a:ext cx="23672" cy="1138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Connector 231"/>
          <p:cNvCxnSpPr/>
          <p:nvPr/>
        </p:nvCxnSpPr>
        <p:spPr>
          <a:xfrm flipV="1">
            <a:off x="10700034" y="2854068"/>
            <a:ext cx="23672" cy="11191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Connector 232"/>
          <p:cNvCxnSpPr/>
          <p:nvPr/>
        </p:nvCxnSpPr>
        <p:spPr>
          <a:xfrm flipV="1">
            <a:off x="10723706" y="2744382"/>
            <a:ext cx="23671" cy="109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" name="Connector 233"/>
          <p:cNvCxnSpPr/>
          <p:nvPr/>
        </p:nvCxnSpPr>
        <p:spPr>
          <a:xfrm flipV="1">
            <a:off x="10747377" y="2637224"/>
            <a:ext cx="23672" cy="10715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5" name="Connector 234"/>
          <p:cNvCxnSpPr/>
          <p:nvPr/>
        </p:nvCxnSpPr>
        <p:spPr>
          <a:xfrm flipV="1">
            <a:off x="10771049" y="2532888"/>
            <a:ext cx="23671" cy="10433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6" name="Connector 235"/>
          <p:cNvCxnSpPr/>
          <p:nvPr/>
        </p:nvCxnSpPr>
        <p:spPr>
          <a:xfrm flipV="1">
            <a:off x="10794720" y="2431659"/>
            <a:ext cx="23672" cy="10122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7" name="Connector 236"/>
          <p:cNvCxnSpPr/>
          <p:nvPr/>
        </p:nvCxnSpPr>
        <p:spPr>
          <a:xfrm flipV="1">
            <a:off x="10818392" y="2333816"/>
            <a:ext cx="23671" cy="9784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" name="Connector 237"/>
          <p:cNvCxnSpPr/>
          <p:nvPr/>
        </p:nvCxnSpPr>
        <p:spPr>
          <a:xfrm flipV="1">
            <a:off x="10842063" y="2239626"/>
            <a:ext cx="23672" cy="9419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Connector 238"/>
          <p:cNvCxnSpPr/>
          <p:nvPr/>
        </p:nvCxnSpPr>
        <p:spPr>
          <a:xfrm flipV="1">
            <a:off x="10865735" y="2149348"/>
            <a:ext cx="23671" cy="9027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Connector 239"/>
          <p:cNvCxnSpPr/>
          <p:nvPr/>
        </p:nvCxnSpPr>
        <p:spPr>
          <a:xfrm flipV="1">
            <a:off x="10889406" y="2063229"/>
            <a:ext cx="23672" cy="861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Connector 240"/>
          <p:cNvCxnSpPr/>
          <p:nvPr/>
        </p:nvCxnSpPr>
        <p:spPr>
          <a:xfrm flipV="1">
            <a:off x="10913078" y="1981505"/>
            <a:ext cx="23671" cy="8172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" name="Connector 241"/>
          <p:cNvCxnSpPr/>
          <p:nvPr/>
        </p:nvCxnSpPr>
        <p:spPr>
          <a:xfrm flipV="1">
            <a:off x="10936749" y="1904400"/>
            <a:ext cx="23672" cy="7710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Connector 242"/>
          <p:cNvCxnSpPr/>
          <p:nvPr/>
        </p:nvCxnSpPr>
        <p:spPr>
          <a:xfrm flipV="1">
            <a:off x="10960421" y="1832126"/>
            <a:ext cx="23671" cy="722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Connector 243"/>
          <p:cNvCxnSpPr/>
          <p:nvPr/>
        </p:nvCxnSpPr>
        <p:spPr>
          <a:xfrm flipV="1">
            <a:off x="10984092" y="1764880"/>
            <a:ext cx="23672" cy="6724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Connector 244"/>
          <p:cNvCxnSpPr/>
          <p:nvPr/>
        </p:nvCxnSpPr>
        <p:spPr>
          <a:xfrm flipV="1">
            <a:off x="11007764" y="1702847"/>
            <a:ext cx="23671" cy="6203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Connector 245"/>
          <p:cNvCxnSpPr/>
          <p:nvPr/>
        </p:nvCxnSpPr>
        <p:spPr>
          <a:xfrm flipV="1">
            <a:off x="11031435" y="1646197"/>
            <a:ext cx="23672" cy="5665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7" name="Connector 246"/>
          <p:cNvCxnSpPr/>
          <p:nvPr/>
        </p:nvCxnSpPr>
        <p:spPr>
          <a:xfrm flipV="1">
            <a:off x="11055107" y="1595086"/>
            <a:ext cx="23671" cy="5111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Connector 247"/>
          <p:cNvCxnSpPr/>
          <p:nvPr/>
        </p:nvCxnSpPr>
        <p:spPr>
          <a:xfrm flipV="1">
            <a:off x="11078778" y="1549652"/>
            <a:ext cx="23672" cy="45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Connector 248"/>
          <p:cNvCxnSpPr/>
          <p:nvPr/>
        </p:nvCxnSpPr>
        <p:spPr>
          <a:xfrm flipV="1">
            <a:off x="11102450" y="1510021"/>
            <a:ext cx="23672" cy="3963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Connector 249"/>
          <p:cNvCxnSpPr/>
          <p:nvPr/>
        </p:nvCxnSpPr>
        <p:spPr>
          <a:xfrm flipV="1">
            <a:off x="11126122" y="1476302"/>
            <a:ext cx="23671" cy="337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Connector 250"/>
          <p:cNvCxnSpPr/>
          <p:nvPr/>
        </p:nvCxnSpPr>
        <p:spPr>
          <a:xfrm flipV="1">
            <a:off x="11149793" y="1448586"/>
            <a:ext cx="23672" cy="2771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Connector 251"/>
          <p:cNvCxnSpPr/>
          <p:nvPr/>
        </p:nvCxnSpPr>
        <p:spPr>
          <a:xfrm flipV="1">
            <a:off x="11173465" y="1426951"/>
            <a:ext cx="23671" cy="2163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Connector 252"/>
          <p:cNvCxnSpPr/>
          <p:nvPr/>
        </p:nvCxnSpPr>
        <p:spPr>
          <a:xfrm flipV="1">
            <a:off x="11197136" y="1411454"/>
            <a:ext cx="23672" cy="154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Connector 253"/>
          <p:cNvCxnSpPr/>
          <p:nvPr/>
        </p:nvCxnSpPr>
        <p:spPr>
          <a:xfrm flipV="1">
            <a:off x="11220808" y="1402139"/>
            <a:ext cx="23671" cy="93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Connector 254"/>
          <p:cNvCxnSpPr/>
          <p:nvPr/>
        </p:nvCxnSpPr>
        <p:spPr>
          <a:xfrm flipV="1">
            <a:off x="11244479" y="1399032"/>
            <a:ext cx="23672" cy="310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Connector 255"/>
          <p:cNvCxnSpPr/>
          <p:nvPr/>
        </p:nvCxnSpPr>
        <p:spPr>
          <a:xfrm>
            <a:off x="5586984" y="3666743"/>
            <a:ext cx="5681167" cy="0"/>
          </a:xfrm>
          <a:prstGeom prst="line">
            <a:avLst/>
          </a:prstGeom>
          <a:ln w="9525">
            <a:solidFill>
              <a:srgbClr val="88888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7" name="Oval 256"/>
          <p:cNvSpPr/>
          <p:nvPr/>
        </p:nvSpPr>
        <p:spPr>
          <a:xfrm>
            <a:off x="6251409" y="3621023"/>
            <a:ext cx="91440" cy="91440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8" name="Oval 257"/>
          <p:cNvSpPr/>
          <p:nvPr/>
        </p:nvSpPr>
        <p:spPr>
          <a:xfrm>
            <a:off x="7671701" y="3621023"/>
            <a:ext cx="91440" cy="91440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9" name="Oval 258"/>
          <p:cNvSpPr/>
          <p:nvPr/>
        </p:nvSpPr>
        <p:spPr>
          <a:xfrm>
            <a:off x="9091993" y="3621023"/>
            <a:ext cx="91440" cy="91440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0" name="Oval 259"/>
          <p:cNvSpPr/>
          <p:nvPr/>
        </p:nvSpPr>
        <p:spPr>
          <a:xfrm>
            <a:off x="10512285" y="3621023"/>
            <a:ext cx="91440" cy="91440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61" name="Connector 260"/>
          <p:cNvCxnSpPr/>
          <p:nvPr/>
        </p:nvCxnSpPr>
        <p:spPr>
          <a:xfrm>
            <a:off x="7717421" y="3849623"/>
            <a:ext cx="1420292" cy="0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Connector 261"/>
          <p:cNvCxnSpPr/>
          <p:nvPr/>
        </p:nvCxnSpPr>
        <p:spPr>
          <a:xfrm>
            <a:off x="7717421" y="3794759"/>
            <a:ext cx="0" cy="109728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Connector 262"/>
          <p:cNvCxnSpPr/>
          <p:nvPr/>
        </p:nvCxnSpPr>
        <p:spPr>
          <a:xfrm>
            <a:off x="9137713" y="3794759"/>
            <a:ext cx="0" cy="109728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4" name="TextBox 263"/>
          <p:cNvSpPr txBox="1"/>
          <p:nvPr/>
        </p:nvSpPr>
        <p:spPr>
          <a:xfrm>
            <a:off x="7168781" y="3922775"/>
            <a:ext cx="251757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>λ/2 = 7.5 cm (2 GHz)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10490911" y="3922775"/>
            <a:ext cx="10058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위치 →</a:t>
            </a:r>
          </a:p>
        </p:txBody>
      </p:sp>
      <p:sp>
        <p:nvSpPr>
          <p:cNvPr id="266" name="TextBox 265"/>
          <p:cNvSpPr txBox="1"/>
          <p:nvPr/>
        </p:nvSpPr>
        <p:spPr>
          <a:xfrm>
            <a:off x="530352" y="4270247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위상차 반 바퀴가 골, 한 바퀴가 다시 마루 · 마루와 골의 간격은 반 파장</a:t>
            </a:r>
          </a:p>
        </p:txBody>
      </p:sp>
      <p:sp>
        <p:nvSpPr>
          <p:cNvPr id="267" name="TextBox 266"/>
          <p:cNvSpPr txBox="1"/>
          <p:nvPr/>
        </p:nvSpPr>
        <p:spPr>
          <a:xfrm>
            <a:off x="530352" y="4453127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위상차를 바꾸는 것은 셋: 위치(파장 규모), 주파수(delay spread), 시간(Doppler spread)</a:t>
            </a:r>
          </a:p>
        </p:txBody>
      </p:sp>
      <p:sp>
        <p:nvSpPr>
          <p:cNvPr id="268" name="Rectangle 267"/>
          <p:cNvSpPr/>
          <p:nvPr/>
        </p:nvSpPr>
        <p:spPr>
          <a:xfrm>
            <a:off x="329184" y="4764023"/>
            <a:ext cx="5669280" cy="183794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9" name="TextBox 268"/>
          <p:cNvSpPr txBox="1"/>
          <p:nvPr/>
        </p:nvSpPr>
        <p:spPr>
          <a:xfrm>
            <a:off x="475488" y="4846319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왜 '파장 규모'인가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475488" y="5120639"/>
            <a:ext cx="5376672" cy="1389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경로 차이가 반 파장만 달라져도 합이 뒤집힌다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2 GHz에서 7.5 cm, 28 GHz에서 5 mm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경로 차이는 UE 위치와 주변 물체로 정해진다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잡음이 아니라 기하가 정한 값. 그래서 잴 수 있고 보고할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경로가 많아지면 마루와 골의 깊이가 통계를 따른다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LOS가 없으면 Rayleigh, 있으면 Rician (뒤에서)</a:t>
            </a:r>
          </a:p>
        </p:txBody>
      </p:sp>
      <p:sp>
        <p:nvSpPr>
          <p:cNvPr id="271" name="Rectangle 270"/>
          <p:cNvSpPr/>
          <p:nvPr/>
        </p:nvSpPr>
        <p:spPr>
          <a:xfrm>
            <a:off x="6199632" y="4764023"/>
            <a:ext cx="5669280" cy="183794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2" name="TextBox 271"/>
          <p:cNvSpPr txBox="1"/>
          <p:nvPr/>
        </p:nvSpPr>
        <p:spPr>
          <a:xfrm>
            <a:off x="6345936" y="4846319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그림에서 나머지가 다 나온다</a:t>
            </a:r>
          </a:p>
        </p:txBody>
      </p:sp>
      <p:sp>
        <p:nvSpPr>
          <p:cNvPr id="273" name="TextBox 272"/>
          <p:cNvSpPr txBox="1"/>
          <p:nvPr/>
        </p:nvSpPr>
        <p:spPr>
          <a:xfrm>
            <a:off x="6345936" y="5120639"/>
            <a:ext cx="5376672" cy="1389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위치를 바꾸는 대신 주파수를 바꿔도 위상차가 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경로 차이가 길수록 조금만 주파수를 바꿔도 한 바퀴 → delay spread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위치를 바꾸는 대신 시간을 흘려도 위상차가 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UE가 움직이면 위치가 시간의 함수 → Doppler spread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세 축의 역수 관계는 전부 '위상차 한 바퀴'에서 나온다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frequency selectivity와 time selectivity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여기서 specification의 여러 파라미터가 왜 그 값인지 설명된다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52514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주파수 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30770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경로마다 도착 시간이 다르다 → 지연이 퍼진다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퍼진 정도 = delay spread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delay spread의 역수 ≈ coherence bandwidth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이보다 넓은 대역에서는 주파수마다 채널이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이것이 frequency selectivity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결과: reference signal의 주파수 축 간격 상한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coherence bandwidth보다 좁아야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결과: 넓은 대역을 한 반송파로 못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블록 3의 OFDM이 그 대응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결과: 좋은 주파수와 나쁜 주파수가 동시에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블록 5의 frequency selective scheduling이 그 활용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439544"/>
            <a:ext cx="5669280" cy="216242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452184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LOS 여부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796160"/>
            <a:ext cx="5376672" cy="171436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송수신 사이에 직접 경로가 있는가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있고 없고에 따라 통계가 달라진다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있으면 골이 얕고(Rician), 없으면 깊다(Rayleigh)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38.901은 시나리오마다 LOS probability 공식을 따로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13주차 clause 7.4.2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위성은 LOS가 기본, 차량 사이는 LOS가 자주 막힌다 (뒤에서)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10386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시간 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6558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이동하면 Doppler shift가 생긴다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경로마다 오는 방향이 달라 shift가 서로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 차이가 Doppler spread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Doppler spread의 역수 ≈ coherence time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이보다 긴 시간 동안 같은 채널이라 가정할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이것이 time selectivity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결과: reference signal의 시간 축 간격 상한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coherence time보다 짧아야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결과: 채널 상태 보고 값이 유효한 시간의 상한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6주차와 7주차에서 다시 만난다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018265"/>
            <a:ext cx="5669280" cy="258370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410056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두 축을 한 표로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374881"/>
            <a:ext cx="5376672" cy="21356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퍼짐이 있는 축 → 무늬가 생기는 축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 축 퍼짐(delay spread) → 주파수 축 무늬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주파수 축 퍼짐(Doppler spread) → 시간 축 무늬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무늬 간격 = 퍼짐의 역수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reference signal은 무늬 간격보다 촘촘해야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퍼짐의 곱이 작을수록 채널이 '얌전하다'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delay spread × Doppler spread ≪ 1 이면 두 축을 따로 다뤄도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한 축의 퍼짐이 다른 축의 격자 간격을 정한다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delay spread의 역수가 왜 coherence bandwidth인가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역수는 공식이 아니라 '위상차 한 바퀴'의 다른 이름이다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70751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경로 둘, 지연 차이 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2594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신호가 직진으로 하나, 반사되어 τ만큼 늦게 하나 도착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수신기에서는 둘이 그냥 더해진다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더한 결과는 두 파의 위상차에 달렸다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위상차는 주파수에 따라 달라진다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τ가 파의 몇 주기에 해당하느냐가 주파수마다 다르다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높은 주파수일수록 같은 τ 안에 더 많은 주기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위상차 = 2π × f × τ. f를 1/τ만큼 올릴 때마다 한 바퀴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한 줄이 이 슬라이드의 전부다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621911"/>
            <a:ext cx="5669280" cy="298005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704207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숫자를 넣으면 바로 보인다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978527"/>
            <a:ext cx="5376672" cy="25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τ = 1 μs (경로 차 300 m)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 MHz: 늦은 파가 정확히 1주기 뒤 → 같은 위상, 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1.5 MHz: 1.5주기 뒤 → 반대 위상, 지운다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2 MHz: 2주기 뒤 → 다시 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좋았다 나빴다 하는 무늬가 1 MHz마다 반복 = 1/τ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τ = 10 μs면 100 kHz마다 반복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경로가 많으면 무늬가 불규칙해지지만 굵기는 여전히 spread의 역수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rms delay spread 하나로 요약한다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지연이 길수록 무늬가 촘촘하다. 그래서 역수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10697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coherence bandwidth의 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6589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무늬가 한 번 바뀌기 전까지의 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 안에서는 모든 주파수가 거의 같은 위상차 → 채널이 한 덩어리로 움직인다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그보다 넓으면 한쪽은 세고 다른 쪽은 죽어 있다 = frequency selectivity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빗에 비유하면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지연이 긴 에코는 이가 촘촘한 빗, 짧은 에코는 성긴 빗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빗살 간격이 coherence bandwidth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오디오로 번역하면 에코가 만드는 comb filter 소리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지연 1 ms 에코는 1 kHz마다 골. 같은 물리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021374"/>
            <a:ext cx="5669280" cy="258059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410367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reference signal 간격이 왜 그 상한을 갖는가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377990"/>
            <a:ext cx="5376672" cy="21325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수신기는 reference signal이 있는 주파수에서만 채널을 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 사이는 보간으로 메운다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빗살 하나를 통째로 건너뛰면 그 사이의 골을 놓친다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간격 &lt; coherence bandwidth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실제 값: DM-RS는 subcarrier 두 개마다 (블록 5)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30 kHz 간격이니 coherence bandwidth 수백 kHz보다 훨씬 촘촘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주파수 축은 여유가 크다. 진짜 제약은 시간 축에서 온다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Doppler spread와 coherence time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채널이 흔들리는 것이 아니라 UE가 무늬를 지나가는 것이다. Doppler는 그 속도를 주파수 단위로 적은 것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025139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530352" y="896112"/>
            <a:ext cx="357012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1. 공간에 이미 있는 무늬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21792" y="1307591"/>
            <a:ext cx="20598" cy="616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642390" y="1313760"/>
            <a:ext cx="20599" cy="184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662989" y="1332227"/>
            <a:ext cx="20599" cy="3065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683588" y="1362880"/>
            <a:ext cx="20599" cy="4264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04187" y="1405528"/>
            <a:ext cx="20598" cy="5438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724785" y="1459909"/>
            <a:ext cx="20599" cy="6578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45384" y="1525689"/>
            <a:ext cx="20599" cy="767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65983" y="1602460"/>
            <a:ext cx="20599" cy="8729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786582" y="1689751"/>
            <a:ext cx="20598" cy="972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07180" y="1787022"/>
            <a:ext cx="20599" cy="10665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27779" y="1893674"/>
            <a:ext cx="20599" cy="1153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48378" y="2009050"/>
            <a:ext cx="20599" cy="12338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68977" y="2132438"/>
            <a:ext cx="20598" cy="13064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89575" y="2263078"/>
            <a:ext cx="20599" cy="13708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910174" y="2400163"/>
            <a:ext cx="20599" cy="142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930773" y="2542849"/>
            <a:ext cx="20599" cy="1474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951372" y="2690257"/>
            <a:ext cx="20599" cy="1512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971971" y="2841477"/>
            <a:ext cx="20598" cy="15409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992569" y="2995576"/>
            <a:ext cx="20599" cy="15603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013168" y="3151606"/>
            <a:ext cx="20599" cy="1569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1033767" y="3151606"/>
            <a:ext cx="20599" cy="1569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1054366" y="2995576"/>
            <a:ext cx="20598" cy="15603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1074964" y="2841477"/>
            <a:ext cx="20599" cy="15409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1095563" y="2690257"/>
            <a:ext cx="20599" cy="1512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1116162" y="2542849"/>
            <a:ext cx="20599" cy="1474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1136761" y="2400163"/>
            <a:ext cx="20598" cy="142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1157359" y="2263078"/>
            <a:ext cx="20599" cy="13708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 flipV="1">
            <a:off x="1177958" y="2132438"/>
            <a:ext cx="20599" cy="13064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1198557" y="2009050"/>
            <a:ext cx="20599" cy="12338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1219156" y="1893674"/>
            <a:ext cx="20598" cy="1153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1239754" y="1787022"/>
            <a:ext cx="20599" cy="10665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1260353" y="1689751"/>
            <a:ext cx="20599" cy="972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1280952" y="1602460"/>
            <a:ext cx="20599" cy="8729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1301551" y="1525689"/>
            <a:ext cx="20599" cy="767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1322150" y="1459909"/>
            <a:ext cx="20598" cy="6578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1342748" y="1405528"/>
            <a:ext cx="20599" cy="5438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1363347" y="1362880"/>
            <a:ext cx="20599" cy="4264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1383946" y="1332227"/>
            <a:ext cx="20599" cy="3065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1404545" y="1313760"/>
            <a:ext cx="20598" cy="184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1425143" y="1307591"/>
            <a:ext cx="20599" cy="616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1445742" y="1307591"/>
            <a:ext cx="20599" cy="616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1466341" y="1313760"/>
            <a:ext cx="20599" cy="184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1486940" y="1332227"/>
            <a:ext cx="20598" cy="3065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1507538" y="1362880"/>
            <a:ext cx="20599" cy="4264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1528137" y="1405528"/>
            <a:ext cx="20599" cy="5438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1548736" y="1459909"/>
            <a:ext cx="20599" cy="6578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1569335" y="1525689"/>
            <a:ext cx="20598" cy="767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1589933" y="1602460"/>
            <a:ext cx="20599" cy="8729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1610532" y="1689751"/>
            <a:ext cx="20599" cy="972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1631131" y="1787022"/>
            <a:ext cx="20599" cy="10665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1651730" y="1893674"/>
            <a:ext cx="20599" cy="1153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1672329" y="2009050"/>
            <a:ext cx="20598" cy="12338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1692927" y="2132438"/>
            <a:ext cx="20599" cy="13064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1713526" y="2263078"/>
            <a:ext cx="20599" cy="13708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1734125" y="2400163"/>
            <a:ext cx="20599" cy="142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1754724" y="2542849"/>
            <a:ext cx="20598" cy="1474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1775322" y="2690257"/>
            <a:ext cx="20599" cy="1512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1795921" y="2841477"/>
            <a:ext cx="20599" cy="15409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1816520" y="2995576"/>
            <a:ext cx="20599" cy="15603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1837119" y="3151606"/>
            <a:ext cx="20598" cy="1569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1857717" y="3151606"/>
            <a:ext cx="20599" cy="1569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1878316" y="2995576"/>
            <a:ext cx="20599" cy="15603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1898915" y="2841477"/>
            <a:ext cx="20599" cy="15409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1919514" y="2690257"/>
            <a:ext cx="20598" cy="1512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 flipV="1">
            <a:off x="1940112" y="2542849"/>
            <a:ext cx="20599" cy="1474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 flipV="1">
            <a:off x="1960711" y="2400163"/>
            <a:ext cx="20599" cy="142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 flipV="1">
            <a:off x="1981310" y="2263078"/>
            <a:ext cx="20599" cy="13708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 flipV="1">
            <a:off x="2001909" y="2132438"/>
            <a:ext cx="20599" cy="13064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 flipV="1">
            <a:off x="2022508" y="2009050"/>
            <a:ext cx="20598" cy="12338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 flipV="1">
            <a:off x="2043106" y="1893674"/>
            <a:ext cx="20599" cy="1153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 flipV="1">
            <a:off x="2063705" y="1787022"/>
            <a:ext cx="20599" cy="10665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 flipV="1">
            <a:off x="2084304" y="1689751"/>
            <a:ext cx="20599" cy="972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 flipV="1">
            <a:off x="2104903" y="1602460"/>
            <a:ext cx="20598" cy="8729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V="1">
            <a:off x="2125501" y="1525689"/>
            <a:ext cx="20599" cy="767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V="1">
            <a:off x="2146100" y="1459909"/>
            <a:ext cx="20599" cy="6578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V="1">
            <a:off x="2166699" y="1405528"/>
            <a:ext cx="20599" cy="5438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V="1">
            <a:off x="2187298" y="1362880"/>
            <a:ext cx="20598" cy="4264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V="1">
            <a:off x="2207896" y="1332227"/>
            <a:ext cx="20599" cy="3065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V="1">
            <a:off x="2228495" y="1313760"/>
            <a:ext cx="20599" cy="184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2249094" y="1307591"/>
            <a:ext cx="20599" cy="616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2269693" y="1307591"/>
            <a:ext cx="20598" cy="616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>
            <a:off x="2290291" y="1313760"/>
            <a:ext cx="20599" cy="184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>
            <a:off x="2310890" y="1332227"/>
            <a:ext cx="20599" cy="3065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>
            <a:off x="2331489" y="1362880"/>
            <a:ext cx="20599" cy="4264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>
            <a:off x="2352088" y="1405528"/>
            <a:ext cx="20599" cy="5438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>
            <a:off x="2372687" y="1459909"/>
            <a:ext cx="20598" cy="6578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>
            <a:off x="2393285" y="1525689"/>
            <a:ext cx="20599" cy="767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>
            <a:off x="2413884" y="1602460"/>
            <a:ext cx="20599" cy="8729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2434483" y="1689751"/>
            <a:ext cx="20599" cy="972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2455082" y="1787022"/>
            <a:ext cx="20598" cy="10665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2475680" y="1893674"/>
            <a:ext cx="20599" cy="1153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2496279" y="2009050"/>
            <a:ext cx="20599" cy="12338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2516878" y="2132438"/>
            <a:ext cx="20599" cy="13064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2537477" y="2263078"/>
            <a:ext cx="20598" cy="13708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2558075" y="2400163"/>
            <a:ext cx="20599" cy="142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>
            <a:off x="2578674" y="2542849"/>
            <a:ext cx="20599" cy="1474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2599273" y="2690257"/>
            <a:ext cx="20599" cy="1512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2619872" y="2841477"/>
            <a:ext cx="20598" cy="15409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2640470" y="2995576"/>
            <a:ext cx="20599" cy="15603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2661069" y="3151606"/>
            <a:ext cx="20599" cy="1569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 flipV="1">
            <a:off x="2681668" y="3151606"/>
            <a:ext cx="20599" cy="1569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 flipV="1">
            <a:off x="2702267" y="2995576"/>
            <a:ext cx="20599" cy="15603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 flipV="1">
            <a:off x="2722866" y="2841477"/>
            <a:ext cx="20598" cy="15409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 flipV="1">
            <a:off x="2743464" y="2690257"/>
            <a:ext cx="20599" cy="1512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 flipV="1">
            <a:off x="2764063" y="2542849"/>
            <a:ext cx="20599" cy="1474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 flipV="1">
            <a:off x="2784662" y="2400163"/>
            <a:ext cx="20599" cy="142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V="1">
            <a:off x="2805261" y="2263078"/>
            <a:ext cx="20598" cy="13708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 flipV="1">
            <a:off x="2825859" y="2132438"/>
            <a:ext cx="20599" cy="13064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 flipV="1">
            <a:off x="2846458" y="2009050"/>
            <a:ext cx="20599" cy="12338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 flipV="1">
            <a:off x="2867057" y="1893674"/>
            <a:ext cx="20599" cy="1153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 flipV="1">
            <a:off x="2887656" y="1787022"/>
            <a:ext cx="20598" cy="10665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 flipV="1">
            <a:off x="2908254" y="1689751"/>
            <a:ext cx="20599" cy="972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 flipV="1">
            <a:off x="2928853" y="1602460"/>
            <a:ext cx="20599" cy="8729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 flipV="1">
            <a:off x="2949452" y="1525689"/>
            <a:ext cx="20599" cy="767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2970051" y="1459909"/>
            <a:ext cx="20598" cy="6578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V="1">
            <a:off x="2990649" y="1405528"/>
            <a:ext cx="20599" cy="5438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3011248" y="1362880"/>
            <a:ext cx="20599" cy="4264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V="1">
            <a:off x="3031847" y="1332227"/>
            <a:ext cx="20599" cy="3065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 flipV="1">
            <a:off x="3052446" y="1313760"/>
            <a:ext cx="20599" cy="184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 flipV="1">
            <a:off x="3073045" y="1307591"/>
            <a:ext cx="20598" cy="616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>
            <a:off x="3093643" y="1307591"/>
            <a:ext cx="20599" cy="616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Connector 126"/>
          <p:cNvCxnSpPr/>
          <p:nvPr/>
        </p:nvCxnSpPr>
        <p:spPr>
          <a:xfrm>
            <a:off x="3114242" y="1313760"/>
            <a:ext cx="20599" cy="184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 127"/>
          <p:cNvCxnSpPr/>
          <p:nvPr/>
        </p:nvCxnSpPr>
        <p:spPr>
          <a:xfrm>
            <a:off x="3134841" y="1332227"/>
            <a:ext cx="20599" cy="3065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>
            <a:off x="3155440" y="1362880"/>
            <a:ext cx="20598" cy="4264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>
            <a:off x="3176038" y="1405528"/>
            <a:ext cx="20599" cy="5438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>
            <a:off x="3196637" y="1459909"/>
            <a:ext cx="20599" cy="6578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>
            <a:off x="3217236" y="1525689"/>
            <a:ext cx="20599" cy="767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>
            <a:off x="3237835" y="1602460"/>
            <a:ext cx="20598" cy="8729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>
            <a:off x="3258433" y="1689751"/>
            <a:ext cx="20599" cy="972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3279032" y="1787022"/>
            <a:ext cx="20599" cy="10665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>
            <a:off x="3299631" y="1893674"/>
            <a:ext cx="20599" cy="1153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3320230" y="2009050"/>
            <a:ext cx="20598" cy="12338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3340828" y="2132438"/>
            <a:ext cx="20599" cy="13064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>
            <a:off x="3361427" y="2263078"/>
            <a:ext cx="20599" cy="13708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>
            <a:off x="3382026" y="2400163"/>
            <a:ext cx="20599" cy="142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>
            <a:off x="3402625" y="2542849"/>
            <a:ext cx="20599" cy="1474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>
            <a:off x="3423224" y="2690257"/>
            <a:ext cx="20598" cy="1512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>
            <a:off x="3443822" y="2841477"/>
            <a:ext cx="20599" cy="15409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>
            <a:off x="3464421" y="2995576"/>
            <a:ext cx="20599" cy="15603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>
            <a:off x="3485020" y="3151606"/>
            <a:ext cx="20599" cy="1569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 flipV="1">
            <a:off x="3505619" y="3151606"/>
            <a:ext cx="20598" cy="15699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 flipV="1">
            <a:off x="3526217" y="2995576"/>
            <a:ext cx="20599" cy="15603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 flipV="1">
            <a:off x="3546816" y="2841477"/>
            <a:ext cx="20599" cy="15409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 flipV="1">
            <a:off x="3567415" y="2690257"/>
            <a:ext cx="20599" cy="1512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 flipV="1">
            <a:off x="3588014" y="2542849"/>
            <a:ext cx="20598" cy="1474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 flipV="1">
            <a:off x="3608612" y="2400163"/>
            <a:ext cx="20599" cy="1426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 flipV="1">
            <a:off x="3629211" y="2263078"/>
            <a:ext cx="20599" cy="13708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 flipV="1">
            <a:off x="3649810" y="2132438"/>
            <a:ext cx="20599" cy="13064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 flipV="1">
            <a:off x="3670409" y="2009050"/>
            <a:ext cx="20598" cy="12338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 flipV="1">
            <a:off x="3691007" y="1893674"/>
            <a:ext cx="20599" cy="1153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 flipV="1">
            <a:off x="3711606" y="1787022"/>
            <a:ext cx="20599" cy="10665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 flipV="1">
            <a:off x="3732205" y="1689751"/>
            <a:ext cx="20599" cy="972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 flipV="1">
            <a:off x="3752804" y="1602460"/>
            <a:ext cx="20599" cy="8729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 flipV="1">
            <a:off x="3773403" y="1525689"/>
            <a:ext cx="20598" cy="767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 flipV="1">
            <a:off x="3794001" y="1459909"/>
            <a:ext cx="20599" cy="6578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 flipV="1">
            <a:off x="3814600" y="1405528"/>
            <a:ext cx="20599" cy="5438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 flipV="1">
            <a:off x="3835199" y="1362880"/>
            <a:ext cx="20599" cy="4264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 flipV="1">
            <a:off x="3855798" y="1332227"/>
            <a:ext cx="20598" cy="3065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 flipV="1">
            <a:off x="3876396" y="1313760"/>
            <a:ext cx="20599" cy="184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 flipV="1">
            <a:off x="3896995" y="1307591"/>
            <a:ext cx="20599" cy="616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>
            <a:off x="621792" y="3308603"/>
            <a:ext cx="3295802" cy="0"/>
          </a:xfrm>
          <a:prstGeom prst="line">
            <a:avLst/>
          </a:prstGeom>
          <a:ln w="9525">
            <a:solidFill>
              <a:srgbClr val="88888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7" name="Oval 166"/>
          <p:cNvSpPr/>
          <p:nvPr/>
        </p:nvSpPr>
        <p:spPr>
          <a:xfrm>
            <a:off x="992619" y="3267455"/>
            <a:ext cx="82296" cy="82296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8" name="Oval 167"/>
          <p:cNvSpPr/>
          <p:nvPr/>
        </p:nvSpPr>
        <p:spPr>
          <a:xfrm>
            <a:off x="1816569" y="3267455"/>
            <a:ext cx="82296" cy="82296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9" name="Oval 168"/>
          <p:cNvSpPr/>
          <p:nvPr/>
        </p:nvSpPr>
        <p:spPr>
          <a:xfrm>
            <a:off x="2640520" y="3267455"/>
            <a:ext cx="82296" cy="82296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0" name="Oval 169"/>
          <p:cNvSpPr/>
          <p:nvPr/>
        </p:nvSpPr>
        <p:spPr>
          <a:xfrm>
            <a:off x="3464471" y="3267455"/>
            <a:ext cx="82296" cy="82296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1" name="Rectangle 170"/>
          <p:cNvSpPr/>
          <p:nvPr/>
        </p:nvSpPr>
        <p:spPr>
          <a:xfrm>
            <a:off x="667512" y="3418331"/>
            <a:ext cx="384048" cy="18288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2" name="TextBox 171"/>
          <p:cNvSpPr txBox="1"/>
          <p:nvPr/>
        </p:nvSpPr>
        <p:spPr>
          <a:xfrm>
            <a:off x="667512" y="3409187"/>
            <a:ext cx="38404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UE</a:t>
            </a:r>
          </a:p>
        </p:txBody>
      </p:sp>
      <p:cxnSp>
        <p:nvCxnSpPr>
          <p:cNvPr id="173" name="Connector 172"/>
          <p:cNvCxnSpPr/>
          <p:nvPr/>
        </p:nvCxnSpPr>
        <p:spPr>
          <a:xfrm>
            <a:off x="1078992" y="3509771"/>
            <a:ext cx="365760" cy="0"/>
          </a:xfrm>
          <a:prstGeom prst="line">
            <a:avLst/>
          </a:prstGeom>
          <a:ln w="12700">
            <a:solidFill>
              <a:srgbClr val="88888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1490472" y="3400043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v = 30 km/h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2911754" y="3400043"/>
            <a:ext cx="10972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5A5A5A"/>
                </a:solidFill>
                <a:latin typeface="Arial"/>
              </a:rPr>
              <a:t>골 간격 λ/2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310786" y="896112"/>
            <a:ext cx="357012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2. 주파수 축에서 본 것</a:t>
            </a:r>
          </a:p>
        </p:txBody>
      </p:sp>
      <p:cxnSp>
        <p:nvCxnSpPr>
          <p:cNvPr id="177" name="Connector 176"/>
          <p:cNvCxnSpPr/>
          <p:nvPr/>
        </p:nvCxnSpPr>
        <p:spPr>
          <a:xfrm>
            <a:off x="4402226" y="3308603"/>
            <a:ext cx="3295802" cy="0"/>
          </a:xfrm>
          <a:prstGeom prst="line">
            <a:avLst/>
          </a:prstGeom>
          <a:ln w="9525">
            <a:solidFill>
              <a:srgbClr val="88888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>
            <a:off x="6095847" y="2897123"/>
            <a:ext cx="0" cy="411480"/>
          </a:xfrm>
          <a:prstGeom prst="line">
            <a:avLst/>
          </a:prstGeom>
          <a:ln w="9525">
            <a:solidFill>
              <a:srgbClr val="88888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9" name="TextBox 178"/>
          <p:cNvSpPr txBox="1"/>
          <p:nvPr/>
        </p:nvSpPr>
        <p:spPr>
          <a:xfrm>
            <a:off x="5730087" y="2686811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f0</a:t>
            </a:r>
          </a:p>
        </p:txBody>
      </p:sp>
      <p:cxnSp>
        <p:nvCxnSpPr>
          <p:cNvPr id="180" name="Connector 179"/>
          <p:cNvCxnSpPr/>
          <p:nvPr/>
        </p:nvCxnSpPr>
        <p:spPr>
          <a:xfrm>
            <a:off x="5455767" y="2211323"/>
            <a:ext cx="0" cy="1097280"/>
          </a:xfrm>
          <a:prstGeom prst="line">
            <a:avLst/>
          </a:prstGeom>
          <a:ln w="38100">
            <a:solidFill>
              <a:srgbClr val="3B6FB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80"/>
          <p:cNvCxnSpPr/>
          <p:nvPr/>
        </p:nvCxnSpPr>
        <p:spPr>
          <a:xfrm>
            <a:off x="6735927" y="2211323"/>
            <a:ext cx="0" cy="1097280"/>
          </a:xfrm>
          <a:prstGeom prst="line">
            <a:avLst/>
          </a:prstGeom>
          <a:ln w="3810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2" name="TextBox 181"/>
          <p:cNvSpPr txBox="1"/>
          <p:nvPr/>
        </p:nvSpPr>
        <p:spPr>
          <a:xfrm>
            <a:off x="4724247" y="1937003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경로 B −55 Hz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6004407" y="1937003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경로 A +55 Hz</a:t>
            </a:r>
          </a:p>
        </p:txBody>
      </p:sp>
      <p:cxnSp>
        <p:nvCxnSpPr>
          <p:cNvPr id="184" name="Connector 183"/>
          <p:cNvCxnSpPr/>
          <p:nvPr/>
        </p:nvCxnSpPr>
        <p:spPr>
          <a:xfrm>
            <a:off x="5455767" y="3473195"/>
            <a:ext cx="1280160" cy="0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184"/>
          <p:cNvCxnSpPr/>
          <p:nvPr/>
        </p:nvCxnSpPr>
        <p:spPr>
          <a:xfrm>
            <a:off x="5455767" y="3418331"/>
            <a:ext cx="0" cy="109728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185"/>
          <p:cNvCxnSpPr/>
          <p:nvPr/>
        </p:nvCxnSpPr>
        <p:spPr>
          <a:xfrm>
            <a:off x="6735927" y="3418331"/>
            <a:ext cx="0" cy="109728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7" name="TextBox 186"/>
          <p:cNvSpPr txBox="1"/>
          <p:nvPr/>
        </p:nvSpPr>
        <p:spPr>
          <a:xfrm>
            <a:off x="4815687" y="3546347"/>
            <a:ext cx="25603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Doppler spread Δf = 2v/λ = 110 Hz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8091220" y="896112"/>
            <a:ext cx="357012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3. 시간 축: UE가 지나가며 보는 채널</a:t>
            </a:r>
          </a:p>
        </p:txBody>
      </p:sp>
      <p:cxnSp>
        <p:nvCxnSpPr>
          <p:cNvPr id="189" name="Connector 188"/>
          <p:cNvCxnSpPr/>
          <p:nvPr/>
        </p:nvCxnSpPr>
        <p:spPr>
          <a:xfrm>
            <a:off x="8182660" y="1307591"/>
            <a:ext cx="20599" cy="34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189"/>
          <p:cNvCxnSpPr/>
          <p:nvPr/>
        </p:nvCxnSpPr>
        <p:spPr>
          <a:xfrm>
            <a:off x="8203259" y="1311062"/>
            <a:ext cx="20599" cy="1040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 190"/>
          <p:cNvCxnSpPr/>
          <p:nvPr/>
        </p:nvCxnSpPr>
        <p:spPr>
          <a:xfrm>
            <a:off x="8223858" y="1321462"/>
            <a:ext cx="20599" cy="1729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191"/>
          <p:cNvCxnSpPr/>
          <p:nvPr/>
        </p:nvCxnSpPr>
        <p:spPr>
          <a:xfrm>
            <a:off x="8244457" y="1338754"/>
            <a:ext cx="20598" cy="2412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192"/>
          <p:cNvCxnSpPr/>
          <p:nvPr/>
        </p:nvCxnSpPr>
        <p:spPr>
          <a:xfrm>
            <a:off x="8265055" y="1362880"/>
            <a:ext cx="20599" cy="308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Connector 193"/>
          <p:cNvCxnSpPr/>
          <p:nvPr/>
        </p:nvCxnSpPr>
        <p:spPr>
          <a:xfrm>
            <a:off x="8285654" y="1393754"/>
            <a:ext cx="20599" cy="3751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 194"/>
          <p:cNvCxnSpPr/>
          <p:nvPr/>
        </p:nvCxnSpPr>
        <p:spPr>
          <a:xfrm>
            <a:off x="8306253" y="1431271"/>
            <a:ext cx="20599" cy="4402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nector 195"/>
          <p:cNvCxnSpPr/>
          <p:nvPr/>
        </p:nvCxnSpPr>
        <p:spPr>
          <a:xfrm>
            <a:off x="8326852" y="1475300"/>
            <a:ext cx="20598" cy="5038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 196"/>
          <p:cNvCxnSpPr/>
          <p:nvPr/>
        </p:nvCxnSpPr>
        <p:spPr>
          <a:xfrm>
            <a:off x="8347450" y="1525689"/>
            <a:ext cx="20599" cy="5657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 197"/>
          <p:cNvCxnSpPr/>
          <p:nvPr/>
        </p:nvCxnSpPr>
        <p:spPr>
          <a:xfrm>
            <a:off x="8368049" y="1582262"/>
            <a:ext cx="20599" cy="6256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 198"/>
          <p:cNvCxnSpPr/>
          <p:nvPr/>
        </p:nvCxnSpPr>
        <p:spPr>
          <a:xfrm>
            <a:off x="8388648" y="1644823"/>
            <a:ext cx="20599" cy="6833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Connector 199"/>
          <p:cNvCxnSpPr/>
          <p:nvPr/>
        </p:nvCxnSpPr>
        <p:spPr>
          <a:xfrm>
            <a:off x="8409247" y="1713155"/>
            <a:ext cx="20598" cy="738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Connector 200"/>
          <p:cNvCxnSpPr/>
          <p:nvPr/>
        </p:nvCxnSpPr>
        <p:spPr>
          <a:xfrm>
            <a:off x="8429845" y="1787022"/>
            <a:ext cx="20599" cy="7914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Connector 201"/>
          <p:cNvCxnSpPr/>
          <p:nvPr/>
        </p:nvCxnSpPr>
        <p:spPr>
          <a:xfrm>
            <a:off x="8450444" y="1866167"/>
            <a:ext cx="20599" cy="8414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Connector 202"/>
          <p:cNvCxnSpPr/>
          <p:nvPr/>
        </p:nvCxnSpPr>
        <p:spPr>
          <a:xfrm>
            <a:off x="8471043" y="1950315"/>
            <a:ext cx="20599" cy="8886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Connector 203"/>
          <p:cNvCxnSpPr/>
          <p:nvPr/>
        </p:nvCxnSpPr>
        <p:spPr>
          <a:xfrm>
            <a:off x="8491642" y="2039175"/>
            <a:ext cx="20599" cy="9326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Connector 204"/>
          <p:cNvCxnSpPr/>
          <p:nvPr/>
        </p:nvCxnSpPr>
        <p:spPr>
          <a:xfrm>
            <a:off x="8512241" y="2132438"/>
            <a:ext cx="20598" cy="9734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 205"/>
          <p:cNvCxnSpPr/>
          <p:nvPr/>
        </p:nvCxnSpPr>
        <p:spPr>
          <a:xfrm>
            <a:off x="8532839" y="2229781"/>
            <a:ext cx="20599" cy="1010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Connector 206"/>
          <p:cNvCxnSpPr/>
          <p:nvPr/>
        </p:nvCxnSpPr>
        <p:spPr>
          <a:xfrm>
            <a:off x="8553438" y="2330867"/>
            <a:ext cx="20599" cy="1044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Connector 207"/>
          <p:cNvCxnSpPr/>
          <p:nvPr/>
        </p:nvCxnSpPr>
        <p:spPr>
          <a:xfrm>
            <a:off x="8574037" y="2435343"/>
            <a:ext cx="20599" cy="10750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Connector 208"/>
          <p:cNvCxnSpPr/>
          <p:nvPr/>
        </p:nvCxnSpPr>
        <p:spPr>
          <a:xfrm>
            <a:off x="8594636" y="2542849"/>
            <a:ext cx="20598" cy="11016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Connector 209"/>
          <p:cNvCxnSpPr/>
          <p:nvPr/>
        </p:nvCxnSpPr>
        <p:spPr>
          <a:xfrm>
            <a:off x="8615234" y="2653012"/>
            <a:ext cx="20599" cy="11243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Connector 210"/>
          <p:cNvCxnSpPr/>
          <p:nvPr/>
        </p:nvCxnSpPr>
        <p:spPr>
          <a:xfrm>
            <a:off x="8635833" y="2765448"/>
            <a:ext cx="20599" cy="1143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Connector 211"/>
          <p:cNvCxnSpPr/>
          <p:nvPr/>
        </p:nvCxnSpPr>
        <p:spPr>
          <a:xfrm>
            <a:off x="8656432" y="2879768"/>
            <a:ext cx="20599" cy="1158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Connector 212"/>
          <p:cNvCxnSpPr/>
          <p:nvPr/>
        </p:nvCxnSpPr>
        <p:spPr>
          <a:xfrm>
            <a:off x="8677031" y="2995576"/>
            <a:ext cx="20598" cy="11689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Connector 213"/>
          <p:cNvCxnSpPr/>
          <p:nvPr/>
        </p:nvCxnSpPr>
        <p:spPr>
          <a:xfrm>
            <a:off x="8697629" y="3112470"/>
            <a:ext cx="20599" cy="1175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Connector 214"/>
          <p:cNvCxnSpPr/>
          <p:nvPr/>
        </p:nvCxnSpPr>
        <p:spPr>
          <a:xfrm>
            <a:off x="8718228" y="3230044"/>
            <a:ext cx="20599" cy="3927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" name="Connector 215"/>
          <p:cNvCxnSpPr/>
          <p:nvPr/>
        </p:nvCxnSpPr>
        <p:spPr>
          <a:xfrm flipV="1">
            <a:off x="8738827" y="3151606"/>
            <a:ext cx="20599" cy="11771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Connector 216"/>
          <p:cNvCxnSpPr/>
          <p:nvPr/>
        </p:nvCxnSpPr>
        <p:spPr>
          <a:xfrm flipV="1">
            <a:off x="8759426" y="3034440"/>
            <a:ext cx="20598" cy="11716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" name="Connector 217"/>
          <p:cNvCxnSpPr/>
          <p:nvPr/>
        </p:nvCxnSpPr>
        <p:spPr>
          <a:xfrm flipV="1">
            <a:off x="8780024" y="2918225"/>
            <a:ext cx="20599" cy="1162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" name="Connector 218"/>
          <p:cNvCxnSpPr/>
          <p:nvPr/>
        </p:nvCxnSpPr>
        <p:spPr>
          <a:xfrm flipV="1">
            <a:off x="8800623" y="2803365"/>
            <a:ext cx="20599" cy="11486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Connector 219"/>
          <p:cNvCxnSpPr/>
          <p:nvPr/>
        </p:nvCxnSpPr>
        <p:spPr>
          <a:xfrm flipV="1">
            <a:off x="8821222" y="2690257"/>
            <a:ext cx="20599" cy="1131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Connector 220"/>
          <p:cNvCxnSpPr/>
          <p:nvPr/>
        </p:nvCxnSpPr>
        <p:spPr>
          <a:xfrm flipV="1">
            <a:off x="8841821" y="2579294"/>
            <a:ext cx="20599" cy="11096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Connector 221"/>
          <p:cNvCxnSpPr/>
          <p:nvPr/>
        </p:nvCxnSpPr>
        <p:spPr>
          <a:xfrm flipV="1">
            <a:off x="8862420" y="2470860"/>
            <a:ext cx="20598" cy="108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Connector 222"/>
          <p:cNvCxnSpPr/>
          <p:nvPr/>
        </p:nvCxnSpPr>
        <p:spPr>
          <a:xfrm flipV="1">
            <a:off x="8883018" y="2365333"/>
            <a:ext cx="20599" cy="10552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Connector 223"/>
          <p:cNvCxnSpPr/>
          <p:nvPr/>
        </p:nvCxnSpPr>
        <p:spPr>
          <a:xfrm flipV="1">
            <a:off x="8903617" y="2263078"/>
            <a:ext cx="20599" cy="10225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Connector 224"/>
          <p:cNvCxnSpPr/>
          <p:nvPr/>
        </p:nvCxnSpPr>
        <p:spPr>
          <a:xfrm flipV="1">
            <a:off x="8924216" y="2164449"/>
            <a:ext cx="20599" cy="9862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Connector 225"/>
          <p:cNvCxnSpPr/>
          <p:nvPr/>
        </p:nvCxnSpPr>
        <p:spPr>
          <a:xfrm flipV="1">
            <a:off x="8944815" y="2069789"/>
            <a:ext cx="20598" cy="9466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Connector 226"/>
          <p:cNvCxnSpPr/>
          <p:nvPr/>
        </p:nvCxnSpPr>
        <p:spPr>
          <a:xfrm flipV="1">
            <a:off x="8965413" y="1979426"/>
            <a:ext cx="20599" cy="9036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Connector 227"/>
          <p:cNvCxnSpPr/>
          <p:nvPr/>
        </p:nvCxnSpPr>
        <p:spPr>
          <a:xfrm flipV="1">
            <a:off x="8986012" y="1893674"/>
            <a:ext cx="20599" cy="8575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Connector 228"/>
          <p:cNvCxnSpPr/>
          <p:nvPr/>
        </p:nvCxnSpPr>
        <p:spPr>
          <a:xfrm flipV="1">
            <a:off x="9006611" y="1812830"/>
            <a:ext cx="20599" cy="8084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Connector 229"/>
          <p:cNvCxnSpPr/>
          <p:nvPr/>
        </p:nvCxnSpPr>
        <p:spPr>
          <a:xfrm flipV="1">
            <a:off x="9027210" y="1737175"/>
            <a:ext cx="20598" cy="7565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Connector 230"/>
          <p:cNvCxnSpPr/>
          <p:nvPr/>
        </p:nvCxnSpPr>
        <p:spPr>
          <a:xfrm flipV="1">
            <a:off x="9047808" y="1666970"/>
            <a:ext cx="20599" cy="7020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Connector 231"/>
          <p:cNvCxnSpPr/>
          <p:nvPr/>
        </p:nvCxnSpPr>
        <p:spPr>
          <a:xfrm flipV="1">
            <a:off x="9068407" y="1602460"/>
            <a:ext cx="20599" cy="6451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Connector 232"/>
          <p:cNvCxnSpPr/>
          <p:nvPr/>
        </p:nvCxnSpPr>
        <p:spPr>
          <a:xfrm flipV="1">
            <a:off x="9089006" y="1543868"/>
            <a:ext cx="20599" cy="5859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" name="Connector 233"/>
          <p:cNvCxnSpPr/>
          <p:nvPr/>
        </p:nvCxnSpPr>
        <p:spPr>
          <a:xfrm flipV="1">
            <a:off x="9109605" y="1491398"/>
            <a:ext cx="20598" cy="5247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5" name="Connector 234"/>
          <p:cNvCxnSpPr/>
          <p:nvPr/>
        </p:nvCxnSpPr>
        <p:spPr>
          <a:xfrm flipV="1">
            <a:off x="9130203" y="1445231"/>
            <a:ext cx="20599" cy="461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6" name="Connector 235"/>
          <p:cNvCxnSpPr/>
          <p:nvPr/>
        </p:nvCxnSpPr>
        <p:spPr>
          <a:xfrm flipV="1">
            <a:off x="9150802" y="1405528"/>
            <a:ext cx="20599" cy="3970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7" name="Connector 236"/>
          <p:cNvCxnSpPr/>
          <p:nvPr/>
        </p:nvCxnSpPr>
        <p:spPr>
          <a:xfrm flipV="1">
            <a:off x="9171401" y="1372426"/>
            <a:ext cx="20599" cy="3310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" name="Connector 237"/>
          <p:cNvCxnSpPr/>
          <p:nvPr/>
        </p:nvCxnSpPr>
        <p:spPr>
          <a:xfrm flipV="1">
            <a:off x="9192000" y="1346040"/>
            <a:ext cx="20599" cy="263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Connector 238"/>
          <p:cNvCxnSpPr/>
          <p:nvPr/>
        </p:nvCxnSpPr>
        <p:spPr>
          <a:xfrm flipV="1">
            <a:off x="9212599" y="1326462"/>
            <a:ext cx="20598" cy="1957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Connector 239"/>
          <p:cNvCxnSpPr/>
          <p:nvPr/>
        </p:nvCxnSpPr>
        <p:spPr>
          <a:xfrm flipV="1">
            <a:off x="9233197" y="1313760"/>
            <a:ext cx="20599" cy="1270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Connector 240"/>
          <p:cNvCxnSpPr/>
          <p:nvPr/>
        </p:nvCxnSpPr>
        <p:spPr>
          <a:xfrm flipV="1">
            <a:off x="9253796" y="1307977"/>
            <a:ext cx="20599" cy="578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" name="Connector 241"/>
          <p:cNvCxnSpPr/>
          <p:nvPr/>
        </p:nvCxnSpPr>
        <p:spPr>
          <a:xfrm>
            <a:off x="9274395" y="1307977"/>
            <a:ext cx="20599" cy="115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Connector 242"/>
          <p:cNvCxnSpPr/>
          <p:nvPr/>
        </p:nvCxnSpPr>
        <p:spPr>
          <a:xfrm>
            <a:off x="9294994" y="1309134"/>
            <a:ext cx="20598" cy="809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Connector 243"/>
          <p:cNvCxnSpPr/>
          <p:nvPr/>
        </p:nvCxnSpPr>
        <p:spPr>
          <a:xfrm>
            <a:off x="9315592" y="1317227"/>
            <a:ext cx="20599" cy="1500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Connector 244"/>
          <p:cNvCxnSpPr/>
          <p:nvPr/>
        </p:nvCxnSpPr>
        <p:spPr>
          <a:xfrm>
            <a:off x="9336191" y="1332227"/>
            <a:ext cx="20599" cy="2185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Connector 245"/>
          <p:cNvCxnSpPr/>
          <p:nvPr/>
        </p:nvCxnSpPr>
        <p:spPr>
          <a:xfrm>
            <a:off x="9356790" y="1354083"/>
            <a:ext cx="20599" cy="2863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7" name="Connector 246"/>
          <p:cNvCxnSpPr/>
          <p:nvPr/>
        </p:nvCxnSpPr>
        <p:spPr>
          <a:xfrm>
            <a:off x="9377389" y="1382719"/>
            <a:ext cx="20598" cy="3531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8" name="Connector 247"/>
          <p:cNvCxnSpPr/>
          <p:nvPr/>
        </p:nvCxnSpPr>
        <p:spPr>
          <a:xfrm>
            <a:off x="9397987" y="1418035"/>
            <a:ext cx="20599" cy="418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Connector 248"/>
          <p:cNvCxnSpPr/>
          <p:nvPr/>
        </p:nvCxnSpPr>
        <p:spPr>
          <a:xfrm>
            <a:off x="9418586" y="1459909"/>
            <a:ext cx="20599" cy="4828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Connector 249"/>
          <p:cNvCxnSpPr/>
          <p:nvPr/>
        </p:nvCxnSpPr>
        <p:spPr>
          <a:xfrm>
            <a:off x="9439185" y="1508196"/>
            <a:ext cx="20599" cy="5453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Connector 250"/>
          <p:cNvCxnSpPr/>
          <p:nvPr/>
        </p:nvCxnSpPr>
        <p:spPr>
          <a:xfrm>
            <a:off x="9459784" y="1562729"/>
            <a:ext cx="20598" cy="6058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Connector 251"/>
          <p:cNvCxnSpPr/>
          <p:nvPr/>
        </p:nvCxnSpPr>
        <p:spPr>
          <a:xfrm>
            <a:off x="9480382" y="1623317"/>
            <a:ext cx="20599" cy="66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Connector 252"/>
          <p:cNvCxnSpPr/>
          <p:nvPr/>
        </p:nvCxnSpPr>
        <p:spPr>
          <a:xfrm>
            <a:off x="9500981" y="1689751"/>
            <a:ext cx="20599" cy="7204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Connector 253"/>
          <p:cNvCxnSpPr/>
          <p:nvPr/>
        </p:nvCxnSpPr>
        <p:spPr>
          <a:xfrm>
            <a:off x="9521580" y="1761800"/>
            <a:ext cx="20599" cy="774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Connector 254"/>
          <p:cNvCxnSpPr/>
          <p:nvPr/>
        </p:nvCxnSpPr>
        <p:spPr>
          <a:xfrm>
            <a:off x="9542179" y="1839215"/>
            <a:ext cx="20599" cy="8251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Connector 255"/>
          <p:cNvCxnSpPr/>
          <p:nvPr/>
        </p:nvCxnSpPr>
        <p:spPr>
          <a:xfrm>
            <a:off x="9562778" y="1921727"/>
            <a:ext cx="20598" cy="8732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7" name="Connector 256"/>
          <p:cNvCxnSpPr/>
          <p:nvPr/>
        </p:nvCxnSpPr>
        <p:spPr>
          <a:xfrm>
            <a:off x="9583376" y="2009050"/>
            <a:ext cx="20599" cy="9183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8" name="Connector 257"/>
          <p:cNvCxnSpPr/>
          <p:nvPr/>
        </p:nvCxnSpPr>
        <p:spPr>
          <a:xfrm>
            <a:off x="9603975" y="2100881"/>
            <a:ext cx="20599" cy="960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9" name="Connector 258"/>
          <p:cNvCxnSpPr/>
          <p:nvPr/>
        </p:nvCxnSpPr>
        <p:spPr>
          <a:xfrm>
            <a:off x="9624574" y="2196901"/>
            <a:ext cx="20599" cy="998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Connector 259"/>
          <p:cNvCxnSpPr/>
          <p:nvPr/>
        </p:nvCxnSpPr>
        <p:spPr>
          <a:xfrm>
            <a:off x="9645173" y="2296777"/>
            <a:ext cx="20598" cy="1033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Connector 260"/>
          <p:cNvCxnSpPr/>
          <p:nvPr/>
        </p:nvCxnSpPr>
        <p:spPr>
          <a:xfrm>
            <a:off x="9665771" y="2400163"/>
            <a:ext cx="20599" cy="10653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Connector 261"/>
          <p:cNvCxnSpPr/>
          <p:nvPr/>
        </p:nvCxnSpPr>
        <p:spPr>
          <a:xfrm>
            <a:off x="9686370" y="2506700"/>
            <a:ext cx="20599" cy="1093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Connector 262"/>
          <p:cNvCxnSpPr/>
          <p:nvPr/>
        </p:nvCxnSpPr>
        <p:spPr>
          <a:xfrm>
            <a:off x="9706969" y="2616019"/>
            <a:ext cx="20599" cy="11172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Connector 263"/>
          <p:cNvCxnSpPr/>
          <p:nvPr/>
        </p:nvCxnSpPr>
        <p:spPr>
          <a:xfrm>
            <a:off x="9727568" y="2727740"/>
            <a:ext cx="20598" cy="11373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 264"/>
          <p:cNvCxnSpPr/>
          <p:nvPr/>
        </p:nvCxnSpPr>
        <p:spPr>
          <a:xfrm>
            <a:off x="9748166" y="2841477"/>
            <a:ext cx="20599" cy="11535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Connector 265"/>
          <p:cNvCxnSpPr/>
          <p:nvPr/>
        </p:nvCxnSpPr>
        <p:spPr>
          <a:xfrm>
            <a:off x="9768765" y="2956833"/>
            <a:ext cx="20599" cy="11657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7" name="Connector 266"/>
          <p:cNvCxnSpPr/>
          <p:nvPr/>
        </p:nvCxnSpPr>
        <p:spPr>
          <a:xfrm>
            <a:off x="9789364" y="3073410"/>
            <a:ext cx="20599" cy="11739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 267"/>
          <p:cNvCxnSpPr/>
          <p:nvPr/>
        </p:nvCxnSpPr>
        <p:spPr>
          <a:xfrm>
            <a:off x="9809963" y="3190802"/>
            <a:ext cx="20599" cy="11780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Connector 268"/>
          <p:cNvCxnSpPr/>
          <p:nvPr/>
        </p:nvCxnSpPr>
        <p:spPr>
          <a:xfrm flipV="1">
            <a:off x="9830562" y="3190802"/>
            <a:ext cx="20598" cy="11780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Connector 269"/>
          <p:cNvCxnSpPr/>
          <p:nvPr/>
        </p:nvCxnSpPr>
        <p:spPr>
          <a:xfrm flipV="1">
            <a:off x="9851160" y="3073410"/>
            <a:ext cx="20599" cy="11739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1" name="Connector 270"/>
          <p:cNvCxnSpPr/>
          <p:nvPr/>
        </p:nvCxnSpPr>
        <p:spPr>
          <a:xfrm flipV="1">
            <a:off x="9871759" y="2956833"/>
            <a:ext cx="20599" cy="11657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2" name="Connector 271"/>
          <p:cNvCxnSpPr/>
          <p:nvPr/>
        </p:nvCxnSpPr>
        <p:spPr>
          <a:xfrm flipV="1">
            <a:off x="9892358" y="2841477"/>
            <a:ext cx="20599" cy="11535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Connector 272"/>
          <p:cNvCxnSpPr/>
          <p:nvPr/>
        </p:nvCxnSpPr>
        <p:spPr>
          <a:xfrm flipV="1">
            <a:off x="9912957" y="2727740"/>
            <a:ext cx="20598" cy="11373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4" name="Connector 273"/>
          <p:cNvCxnSpPr/>
          <p:nvPr/>
        </p:nvCxnSpPr>
        <p:spPr>
          <a:xfrm flipV="1">
            <a:off x="9933555" y="2616019"/>
            <a:ext cx="20599" cy="11172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5" name="Connector 274"/>
          <p:cNvCxnSpPr/>
          <p:nvPr/>
        </p:nvCxnSpPr>
        <p:spPr>
          <a:xfrm flipV="1">
            <a:off x="9954154" y="2506700"/>
            <a:ext cx="20599" cy="10931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Connector 275"/>
          <p:cNvCxnSpPr/>
          <p:nvPr/>
        </p:nvCxnSpPr>
        <p:spPr>
          <a:xfrm flipV="1">
            <a:off x="9974753" y="2400163"/>
            <a:ext cx="20599" cy="10653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7" name="Connector 276"/>
          <p:cNvCxnSpPr/>
          <p:nvPr/>
        </p:nvCxnSpPr>
        <p:spPr>
          <a:xfrm flipV="1">
            <a:off x="9995352" y="2296777"/>
            <a:ext cx="20598" cy="1033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Connector 277"/>
          <p:cNvCxnSpPr/>
          <p:nvPr/>
        </p:nvCxnSpPr>
        <p:spPr>
          <a:xfrm flipV="1">
            <a:off x="10015950" y="2196901"/>
            <a:ext cx="20599" cy="998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Connector 278"/>
          <p:cNvCxnSpPr/>
          <p:nvPr/>
        </p:nvCxnSpPr>
        <p:spPr>
          <a:xfrm flipV="1">
            <a:off x="10036549" y="2100881"/>
            <a:ext cx="20599" cy="960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Connector 279"/>
          <p:cNvCxnSpPr/>
          <p:nvPr/>
        </p:nvCxnSpPr>
        <p:spPr>
          <a:xfrm flipV="1">
            <a:off x="10057148" y="2009050"/>
            <a:ext cx="20599" cy="9183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Connector 280"/>
          <p:cNvCxnSpPr/>
          <p:nvPr/>
        </p:nvCxnSpPr>
        <p:spPr>
          <a:xfrm flipV="1">
            <a:off x="10077747" y="1921727"/>
            <a:ext cx="20598" cy="8732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Connector 281"/>
          <p:cNvCxnSpPr/>
          <p:nvPr/>
        </p:nvCxnSpPr>
        <p:spPr>
          <a:xfrm flipV="1">
            <a:off x="10098345" y="1839215"/>
            <a:ext cx="20599" cy="8251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Connector 282"/>
          <p:cNvCxnSpPr/>
          <p:nvPr/>
        </p:nvCxnSpPr>
        <p:spPr>
          <a:xfrm flipV="1">
            <a:off x="10118944" y="1761800"/>
            <a:ext cx="20599" cy="774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Connector 283"/>
          <p:cNvCxnSpPr/>
          <p:nvPr/>
        </p:nvCxnSpPr>
        <p:spPr>
          <a:xfrm flipV="1">
            <a:off x="10139543" y="1689751"/>
            <a:ext cx="20599" cy="7204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Connector 284"/>
          <p:cNvCxnSpPr/>
          <p:nvPr/>
        </p:nvCxnSpPr>
        <p:spPr>
          <a:xfrm flipV="1">
            <a:off x="10160142" y="1623317"/>
            <a:ext cx="20599" cy="66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Connector 285"/>
          <p:cNvCxnSpPr/>
          <p:nvPr/>
        </p:nvCxnSpPr>
        <p:spPr>
          <a:xfrm flipV="1">
            <a:off x="10180741" y="1562729"/>
            <a:ext cx="20598" cy="6058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Connector 286"/>
          <p:cNvCxnSpPr/>
          <p:nvPr/>
        </p:nvCxnSpPr>
        <p:spPr>
          <a:xfrm flipV="1">
            <a:off x="10201339" y="1508196"/>
            <a:ext cx="20599" cy="5453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Connector 287"/>
          <p:cNvCxnSpPr/>
          <p:nvPr/>
        </p:nvCxnSpPr>
        <p:spPr>
          <a:xfrm flipV="1">
            <a:off x="10221938" y="1459909"/>
            <a:ext cx="20599" cy="4828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Connector 288"/>
          <p:cNvCxnSpPr/>
          <p:nvPr/>
        </p:nvCxnSpPr>
        <p:spPr>
          <a:xfrm flipV="1">
            <a:off x="10242537" y="1418035"/>
            <a:ext cx="20599" cy="418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Connector 289"/>
          <p:cNvCxnSpPr/>
          <p:nvPr/>
        </p:nvCxnSpPr>
        <p:spPr>
          <a:xfrm flipV="1">
            <a:off x="10263136" y="1382719"/>
            <a:ext cx="20598" cy="3531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Connector 290"/>
          <p:cNvCxnSpPr/>
          <p:nvPr/>
        </p:nvCxnSpPr>
        <p:spPr>
          <a:xfrm flipV="1">
            <a:off x="10283734" y="1354083"/>
            <a:ext cx="20599" cy="2863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Connector 291"/>
          <p:cNvCxnSpPr/>
          <p:nvPr/>
        </p:nvCxnSpPr>
        <p:spPr>
          <a:xfrm flipV="1">
            <a:off x="10304333" y="1332227"/>
            <a:ext cx="20599" cy="2185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Connector 292"/>
          <p:cNvCxnSpPr/>
          <p:nvPr/>
        </p:nvCxnSpPr>
        <p:spPr>
          <a:xfrm flipV="1">
            <a:off x="10324932" y="1317227"/>
            <a:ext cx="20599" cy="1500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Connector 293"/>
          <p:cNvCxnSpPr/>
          <p:nvPr/>
        </p:nvCxnSpPr>
        <p:spPr>
          <a:xfrm flipV="1">
            <a:off x="10345531" y="1309134"/>
            <a:ext cx="20598" cy="809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Connector 294"/>
          <p:cNvCxnSpPr/>
          <p:nvPr/>
        </p:nvCxnSpPr>
        <p:spPr>
          <a:xfrm flipV="1">
            <a:off x="10366129" y="1307977"/>
            <a:ext cx="20599" cy="115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Connector 295"/>
          <p:cNvCxnSpPr/>
          <p:nvPr/>
        </p:nvCxnSpPr>
        <p:spPr>
          <a:xfrm>
            <a:off x="10386728" y="1307977"/>
            <a:ext cx="20599" cy="578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Connector 296"/>
          <p:cNvCxnSpPr/>
          <p:nvPr/>
        </p:nvCxnSpPr>
        <p:spPr>
          <a:xfrm>
            <a:off x="10407327" y="1313760"/>
            <a:ext cx="20599" cy="1270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Connector 297"/>
          <p:cNvCxnSpPr/>
          <p:nvPr/>
        </p:nvCxnSpPr>
        <p:spPr>
          <a:xfrm>
            <a:off x="10427926" y="1326462"/>
            <a:ext cx="20598" cy="1957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Connector 298"/>
          <p:cNvCxnSpPr/>
          <p:nvPr/>
        </p:nvCxnSpPr>
        <p:spPr>
          <a:xfrm>
            <a:off x="10448524" y="1346040"/>
            <a:ext cx="20599" cy="263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Connector 299"/>
          <p:cNvCxnSpPr/>
          <p:nvPr/>
        </p:nvCxnSpPr>
        <p:spPr>
          <a:xfrm>
            <a:off x="10469123" y="1372426"/>
            <a:ext cx="20599" cy="3310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1" name="Connector 300"/>
          <p:cNvCxnSpPr/>
          <p:nvPr/>
        </p:nvCxnSpPr>
        <p:spPr>
          <a:xfrm>
            <a:off x="10489722" y="1405528"/>
            <a:ext cx="20599" cy="3970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2" name="Connector 301"/>
          <p:cNvCxnSpPr/>
          <p:nvPr/>
        </p:nvCxnSpPr>
        <p:spPr>
          <a:xfrm>
            <a:off x="10510321" y="1445231"/>
            <a:ext cx="20599" cy="461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Connector 302"/>
          <p:cNvCxnSpPr/>
          <p:nvPr/>
        </p:nvCxnSpPr>
        <p:spPr>
          <a:xfrm>
            <a:off x="10530920" y="1491398"/>
            <a:ext cx="20598" cy="5247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4" name="Connector 303"/>
          <p:cNvCxnSpPr/>
          <p:nvPr/>
        </p:nvCxnSpPr>
        <p:spPr>
          <a:xfrm>
            <a:off x="10551518" y="1543868"/>
            <a:ext cx="20599" cy="5859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Connector 304"/>
          <p:cNvCxnSpPr/>
          <p:nvPr/>
        </p:nvCxnSpPr>
        <p:spPr>
          <a:xfrm>
            <a:off x="10572117" y="1602460"/>
            <a:ext cx="20599" cy="6451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6" name="Connector 305"/>
          <p:cNvCxnSpPr/>
          <p:nvPr/>
        </p:nvCxnSpPr>
        <p:spPr>
          <a:xfrm>
            <a:off x="10592716" y="1666970"/>
            <a:ext cx="20599" cy="7020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Connector 306"/>
          <p:cNvCxnSpPr/>
          <p:nvPr/>
        </p:nvCxnSpPr>
        <p:spPr>
          <a:xfrm>
            <a:off x="10613315" y="1737175"/>
            <a:ext cx="20598" cy="7565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8" name="Connector 307"/>
          <p:cNvCxnSpPr/>
          <p:nvPr/>
        </p:nvCxnSpPr>
        <p:spPr>
          <a:xfrm>
            <a:off x="10633913" y="1812830"/>
            <a:ext cx="20599" cy="8084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Connector 308"/>
          <p:cNvCxnSpPr/>
          <p:nvPr/>
        </p:nvCxnSpPr>
        <p:spPr>
          <a:xfrm>
            <a:off x="10654512" y="1893674"/>
            <a:ext cx="20599" cy="8575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0" name="Connector 309"/>
          <p:cNvCxnSpPr/>
          <p:nvPr/>
        </p:nvCxnSpPr>
        <p:spPr>
          <a:xfrm>
            <a:off x="10675111" y="1979426"/>
            <a:ext cx="20599" cy="9036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" name="Connector 310"/>
          <p:cNvCxnSpPr/>
          <p:nvPr/>
        </p:nvCxnSpPr>
        <p:spPr>
          <a:xfrm>
            <a:off x="10695710" y="2069789"/>
            <a:ext cx="20598" cy="9466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" name="Connector 311"/>
          <p:cNvCxnSpPr/>
          <p:nvPr/>
        </p:nvCxnSpPr>
        <p:spPr>
          <a:xfrm>
            <a:off x="10716308" y="2164449"/>
            <a:ext cx="20599" cy="9862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3" name="Connector 312"/>
          <p:cNvCxnSpPr/>
          <p:nvPr/>
        </p:nvCxnSpPr>
        <p:spPr>
          <a:xfrm>
            <a:off x="10736907" y="2263078"/>
            <a:ext cx="20599" cy="10225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" name="Connector 313"/>
          <p:cNvCxnSpPr/>
          <p:nvPr/>
        </p:nvCxnSpPr>
        <p:spPr>
          <a:xfrm>
            <a:off x="10757506" y="2365333"/>
            <a:ext cx="20599" cy="10552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5" name="Connector 314"/>
          <p:cNvCxnSpPr/>
          <p:nvPr/>
        </p:nvCxnSpPr>
        <p:spPr>
          <a:xfrm>
            <a:off x="10778105" y="2470860"/>
            <a:ext cx="20598" cy="10843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" name="Connector 315"/>
          <p:cNvCxnSpPr/>
          <p:nvPr/>
        </p:nvCxnSpPr>
        <p:spPr>
          <a:xfrm>
            <a:off x="10798703" y="2579294"/>
            <a:ext cx="20599" cy="11096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" name="Connector 316"/>
          <p:cNvCxnSpPr/>
          <p:nvPr/>
        </p:nvCxnSpPr>
        <p:spPr>
          <a:xfrm>
            <a:off x="10819302" y="2690257"/>
            <a:ext cx="20599" cy="1131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" name="Connector 317"/>
          <p:cNvCxnSpPr/>
          <p:nvPr/>
        </p:nvCxnSpPr>
        <p:spPr>
          <a:xfrm>
            <a:off x="10839901" y="2803365"/>
            <a:ext cx="20599" cy="11486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9" name="Connector 318"/>
          <p:cNvCxnSpPr/>
          <p:nvPr/>
        </p:nvCxnSpPr>
        <p:spPr>
          <a:xfrm>
            <a:off x="10860500" y="2918225"/>
            <a:ext cx="20599" cy="11621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0" name="Connector 319"/>
          <p:cNvCxnSpPr/>
          <p:nvPr/>
        </p:nvCxnSpPr>
        <p:spPr>
          <a:xfrm>
            <a:off x="10881099" y="3034440"/>
            <a:ext cx="20598" cy="11716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" name="Connector 320"/>
          <p:cNvCxnSpPr/>
          <p:nvPr/>
        </p:nvCxnSpPr>
        <p:spPr>
          <a:xfrm>
            <a:off x="10901697" y="3151606"/>
            <a:ext cx="20599" cy="11771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2" name="Connector 321"/>
          <p:cNvCxnSpPr/>
          <p:nvPr/>
        </p:nvCxnSpPr>
        <p:spPr>
          <a:xfrm flipV="1">
            <a:off x="10922296" y="3230044"/>
            <a:ext cx="20599" cy="3927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3" name="Connector 322"/>
          <p:cNvCxnSpPr/>
          <p:nvPr/>
        </p:nvCxnSpPr>
        <p:spPr>
          <a:xfrm flipV="1">
            <a:off x="10942895" y="3112470"/>
            <a:ext cx="20599" cy="1175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4" name="Connector 323"/>
          <p:cNvCxnSpPr/>
          <p:nvPr/>
        </p:nvCxnSpPr>
        <p:spPr>
          <a:xfrm flipV="1">
            <a:off x="10963494" y="2995576"/>
            <a:ext cx="20598" cy="11689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5" name="Connector 324"/>
          <p:cNvCxnSpPr/>
          <p:nvPr/>
        </p:nvCxnSpPr>
        <p:spPr>
          <a:xfrm flipV="1">
            <a:off x="10984092" y="2879768"/>
            <a:ext cx="20599" cy="11580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6" name="Connector 325"/>
          <p:cNvCxnSpPr/>
          <p:nvPr/>
        </p:nvCxnSpPr>
        <p:spPr>
          <a:xfrm flipV="1">
            <a:off x="11004691" y="2765448"/>
            <a:ext cx="20599" cy="11432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Connector 326"/>
          <p:cNvCxnSpPr/>
          <p:nvPr/>
        </p:nvCxnSpPr>
        <p:spPr>
          <a:xfrm flipV="1">
            <a:off x="11025290" y="2653012"/>
            <a:ext cx="20599" cy="11243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Connector 327"/>
          <p:cNvCxnSpPr/>
          <p:nvPr/>
        </p:nvCxnSpPr>
        <p:spPr>
          <a:xfrm flipV="1">
            <a:off x="11045889" y="2542849"/>
            <a:ext cx="20598" cy="11016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Connector 328"/>
          <p:cNvCxnSpPr/>
          <p:nvPr/>
        </p:nvCxnSpPr>
        <p:spPr>
          <a:xfrm flipV="1">
            <a:off x="11066487" y="2435343"/>
            <a:ext cx="20599" cy="10750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0" name="Connector 329"/>
          <p:cNvCxnSpPr/>
          <p:nvPr/>
        </p:nvCxnSpPr>
        <p:spPr>
          <a:xfrm flipV="1">
            <a:off x="11087086" y="2330867"/>
            <a:ext cx="20599" cy="10447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1" name="Connector 330"/>
          <p:cNvCxnSpPr/>
          <p:nvPr/>
        </p:nvCxnSpPr>
        <p:spPr>
          <a:xfrm flipV="1">
            <a:off x="11107685" y="2229781"/>
            <a:ext cx="20599" cy="10108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2" name="Connector 331"/>
          <p:cNvCxnSpPr/>
          <p:nvPr/>
        </p:nvCxnSpPr>
        <p:spPr>
          <a:xfrm flipV="1">
            <a:off x="11128284" y="2132438"/>
            <a:ext cx="20598" cy="9734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3" name="Connector 332"/>
          <p:cNvCxnSpPr/>
          <p:nvPr/>
        </p:nvCxnSpPr>
        <p:spPr>
          <a:xfrm flipV="1">
            <a:off x="11148882" y="2039175"/>
            <a:ext cx="20599" cy="9326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4" name="Connector 333"/>
          <p:cNvCxnSpPr/>
          <p:nvPr/>
        </p:nvCxnSpPr>
        <p:spPr>
          <a:xfrm flipV="1">
            <a:off x="11169481" y="1950315"/>
            <a:ext cx="20599" cy="8886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5" name="Connector 334"/>
          <p:cNvCxnSpPr/>
          <p:nvPr/>
        </p:nvCxnSpPr>
        <p:spPr>
          <a:xfrm flipV="1">
            <a:off x="11190080" y="1866167"/>
            <a:ext cx="20599" cy="84148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6" name="Connector 335"/>
          <p:cNvCxnSpPr/>
          <p:nvPr/>
        </p:nvCxnSpPr>
        <p:spPr>
          <a:xfrm flipV="1">
            <a:off x="11210679" y="1787022"/>
            <a:ext cx="20599" cy="79145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" name="Connector 336"/>
          <p:cNvCxnSpPr/>
          <p:nvPr/>
        </p:nvCxnSpPr>
        <p:spPr>
          <a:xfrm flipV="1">
            <a:off x="11231278" y="1713155"/>
            <a:ext cx="20598" cy="7386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" name="Connector 337"/>
          <p:cNvCxnSpPr/>
          <p:nvPr/>
        </p:nvCxnSpPr>
        <p:spPr>
          <a:xfrm flipV="1">
            <a:off x="11251876" y="1644823"/>
            <a:ext cx="20599" cy="6833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9" name="Connector 338"/>
          <p:cNvCxnSpPr/>
          <p:nvPr/>
        </p:nvCxnSpPr>
        <p:spPr>
          <a:xfrm flipV="1">
            <a:off x="11272475" y="1582262"/>
            <a:ext cx="20599" cy="6256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0" name="Connector 339"/>
          <p:cNvCxnSpPr/>
          <p:nvPr/>
        </p:nvCxnSpPr>
        <p:spPr>
          <a:xfrm flipV="1">
            <a:off x="11293074" y="1525689"/>
            <a:ext cx="20599" cy="56573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1" name="Connector 340"/>
          <p:cNvCxnSpPr/>
          <p:nvPr/>
        </p:nvCxnSpPr>
        <p:spPr>
          <a:xfrm flipV="1">
            <a:off x="11313673" y="1475300"/>
            <a:ext cx="20598" cy="5038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2" name="Connector 341"/>
          <p:cNvCxnSpPr/>
          <p:nvPr/>
        </p:nvCxnSpPr>
        <p:spPr>
          <a:xfrm flipV="1">
            <a:off x="11334271" y="1431271"/>
            <a:ext cx="20599" cy="44029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3" name="Connector 342"/>
          <p:cNvCxnSpPr/>
          <p:nvPr/>
        </p:nvCxnSpPr>
        <p:spPr>
          <a:xfrm flipV="1">
            <a:off x="11354870" y="1393754"/>
            <a:ext cx="20599" cy="37517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4" name="Connector 343"/>
          <p:cNvCxnSpPr/>
          <p:nvPr/>
        </p:nvCxnSpPr>
        <p:spPr>
          <a:xfrm flipV="1">
            <a:off x="11375469" y="1362880"/>
            <a:ext cx="20599" cy="30874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5" name="Connector 344"/>
          <p:cNvCxnSpPr/>
          <p:nvPr/>
        </p:nvCxnSpPr>
        <p:spPr>
          <a:xfrm flipV="1">
            <a:off x="11396068" y="1338754"/>
            <a:ext cx="20598" cy="24126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Connector 345"/>
          <p:cNvCxnSpPr/>
          <p:nvPr/>
        </p:nvCxnSpPr>
        <p:spPr>
          <a:xfrm flipV="1">
            <a:off x="11416666" y="1321462"/>
            <a:ext cx="20599" cy="17292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7" name="Connector 346"/>
          <p:cNvCxnSpPr/>
          <p:nvPr/>
        </p:nvCxnSpPr>
        <p:spPr>
          <a:xfrm flipV="1">
            <a:off x="11437265" y="1311062"/>
            <a:ext cx="20599" cy="10400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Connector 347"/>
          <p:cNvCxnSpPr/>
          <p:nvPr/>
        </p:nvCxnSpPr>
        <p:spPr>
          <a:xfrm flipV="1">
            <a:off x="11457864" y="1307591"/>
            <a:ext cx="20599" cy="3471"/>
          </a:xfrm>
          <a:prstGeom prst="line">
            <a:avLst/>
          </a:prstGeom>
          <a:ln w="19050">
            <a:solidFill>
              <a:srgbClr val="8C1D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9" name="Connector 348"/>
          <p:cNvCxnSpPr/>
          <p:nvPr/>
        </p:nvCxnSpPr>
        <p:spPr>
          <a:xfrm>
            <a:off x="8182660" y="3308603"/>
            <a:ext cx="3295803" cy="0"/>
          </a:xfrm>
          <a:prstGeom prst="line">
            <a:avLst/>
          </a:prstGeom>
          <a:ln w="9525">
            <a:solidFill>
              <a:srgbClr val="88888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0" name="Oval 349"/>
          <p:cNvSpPr/>
          <p:nvPr/>
        </p:nvSpPr>
        <p:spPr>
          <a:xfrm>
            <a:off x="8690813" y="3267455"/>
            <a:ext cx="82296" cy="82296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1" name="Oval 350"/>
          <p:cNvSpPr/>
          <p:nvPr/>
        </p:nvSpPr>
        <p:spPr>
          <a:xfrm>
            <a:off x="9789414" y="3267455"/>
            <a:ext cx="82296" cy="82296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2" name="Oval 351"/>
          <p:cNvSpPr/>
          <p:nvPr/>
        </p:nvSpPr>
        <p:spPr>
          <a:xfrm>
            <a:off x="10888014" y="3267455"/>
            <a:ext cx="82296" cy="82296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3" name="Oval 352"/>
          <p:cNvSpPr/>
          <p:nvPr/>
        </p:nvSpPr>
        <p:spPr>
          <a:xfrm>
            <a:off x="8155228" y="1280159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4" name="Oval 353"/>
          <p:cNvSpPr/>
          <p:nvPr/>
        </p:nvSpPr>
        <p:spPr>
          <a:xfrm>
            <a:off x="8402413" y="1759590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5" name="Oval 354"/>
          <p:cNvSpPr/>
          <p:nvPr/>
        </p:nvSpPr>
        <p:spPr>
          <a:xfrm>
            <a:off x="8649599" y="2968144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6" name="Oval 355"/>
          <p:cNvSpPr/>
          <p:nvPr/>
        </p:nvSpPr>
        <p:spPr>
          <a:xfrm>
            <a:off x="8896784" y="2235646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7" name="Oval 356"/>
          <p:cNvSpPr/>
          <p:nvPr/>
        </p:nvSpPr>
        <p:spPr>
          <a:xfrm>
            <a:off x="9143969" y="1378096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8" name="Oval 357"/>
          <p:cNvSpPr/>
          <p:nvPr/>
        </p:nvSpPr>
        <p:spPr>
          <a:xfrm>
            <a:off x="9391154" y="1432477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9" name="Oval 358"/>
          <p:cNvSpPr/>
          <p:nvPr/>
        </p:nvSpPr>
        <p:spPr>
          <a:xfrm>
            <a:off x="9638339" y="2372731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0" name="Oval 359"/>
          <p:cNvSpPr/>
          <p:nvPr/>
        </p:nvSpPr>
        <p:spPr>
          <a:xfrm>
            <a:off x="9885525" y="2814045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1" name="Oval 360"/>
          <p:cNvSpPr/>
          <p:nvPr/>
        </p:nvSpPr>
        <p:spPr>
          <a:xfrm>
            <a:off x="10132710" y="1662319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2" name="Oval 361"/>
          <p:cNvSpPr/>
          <p:nvPr/>
        </p:nvSpPr>
        <p:spPr>
          <a:xfrm>
            <a:off x="10379895" y="1286328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3" name="Oval 362"/>
          <p:cNvSpPr/>
          <p:nvPr/>
        </p:nvSpPr>
        <p:spPr>
          <a:xfrm>
            <a:off x="10627080" y="1866242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4" name="Oval 363"/>
          <p:cNvSpPr/>
          <p:nvPr/>
        </p:nvSpPr>
        <p:spPr>
          <a:xfrm>
            <a:off x="10874265" y="3124174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5" name="Oval 364"/>
          <p:cNvSpPr/>
          <p:nvPr/>
        </p:nvSpPr>
        <p:spPr>
          <a:xfrm>
            <a:off x="11121450" y="2105006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6" name="Oval 365"/>
          <p:cNvSpPr/>
          <p:nvPr/>
        </p:nvSpPr>
        <p:spPr>
          <a:xfrm>
            <a:off x="11368636" y="1335448"/>
            <a:ext cx="54864" cy="54864"/>
          </a:xfrm>
          <a:prstGeom prst="ellipse">
            <a:avLst/>
          </a:prstGeom>
          <a:solidFill>
            <a:srgbClr val="3B6F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7" name="Oval 366"/>
          <p:cNvSpPr/>
          <p:nvPr/>
        </p:nvSpPr>
        <p:spPr>
          <a:xfrm>
            <a:off x="8132368" y="1257299"/>
            <a:ext cx="100584" cy="100584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8" name="Oval 367"/>
          <p:cNvSpPr/>
          <p:nvPr/>
        </p:nvSpPr>
        <p:spPr>
          <a:xfrm>
            <a:off x="9582521" y="2186116"/>
            <a:ext cx="100584" cy="100584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9" name="Oval 368"/>
          <p:cNvSpPr/>
          <p:nvPr/>
        </p:nvSpPr>
        <p:spPr>
          <a:xfrm>
            <a:off x="11032674" y="2406322"/>
            <a:ext cx="100584" cy="100584"/>
          </a:xfrm>
          <a:prstGeom prst="ellipse">
            <a:avLst/>
          </a:prstGeom>
          <a:solidFill>
            <a:srgbClr val="8888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70" name="Connector 369"/>
          <p:cNvCxnSpPr/>
          <p:nvPr/>
        </p:nvCxnSpPr>
        <p:spPr>
          <a:xfrm>
            <a:off x="8731961" y="3473195"/>
            <a:ext cx="1098601" cy="0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1" name="Connector 370"/>
          <p:cNvCxnSpPr/>
          <p:nvPr/>
        </p:nvCxnSpPr>
        <p:spPr>
          <a:xfrm>
            <a:off x="8731961" y="3418331"/>
            <a:ext cx="0" cy="109728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2" name="Connector 371"/>
          <p:cNvCxnSpPr/>
          <p:nvPr/>
        </p:nvCxnSpPr>
        <p:spPr>
          <a:xfrm>
            <a:off x="9830562" y="3418331"/>
            <a:ext cx="0" cy="109728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3" name="TextBox 372"/>
          <p:cNvSpPr txBox="1"/>
          <p:nvPr/>
        </p:nvSpPr>
        <p:spPr>
          <a:xfrm>
            <a:off x="8274761" y="3546347"/>
            <a:ext cx="20130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1/Δf = 9 ms ≈ coherence time</a:t>
            </a:r>
          </a:p>
        </p:txBody>
      </p:sp>
      <p:sp>
        <p:nvSpPr>
          <p:cNvPr id="374" name="TextBox 373"/>
          <p:cNvSpPr txBox="1"/>
          <p:nvPr/>
        </p:nvSpPr>
        <p:spPr>
          <a:xfrm>
            <a:off x="530352" y="384809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주파수 차이 = 위상차가 도는 속도 · 초당 110바퀴면 9 ms마다 골 · 위 그림의 7.5 cm를 초속 8.3 m로 나눠도 9 ms</a:t>
            </a:r>
          </a:p>
        </p:txBody>
      </p:sp>
      <p:sp>
        <p:nvSpPr>
          <p:cNvPr id="375" name="TextBox 374"/>
          <p:cNvSpPr txBox="1"/>
          <p:nvPr/>
        </p:nvSpPr>
        <p:spPr>
          <a:xfrm>
            <a:off x="530352" y="403097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푸른 점(간격 2 ms)은 곡선을 따라가고, 회색 큰 점(간격 12 ms)은 골을 건너뛴다 → reference signal 시간 간격의 상한</a:t>
            </a:r>
          </a:p>
        </p:txBody>
      </p:sp>
      <p:sp>
        <p:nvSpPr>
          <p:cNvPr id="376" name="Rectangle 375"/>
          <p:cNvSpPr/>
          <p:nvPr/>
        </p:nvSpPr>
        <p:spPr>
          <a:xfrm>
            <a:off x="329184" y="4341875"/>
            <a:ext cx="5669280" cy="226009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7" name="TextBox 376"/>
          <p:cNvSpPr txBox="1"/>
          <p:nvPr/>
        </p:nvSpPr>
        <p:spPr>
          <a:xfrm>
            <a:off x="475488" y="442417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Doppler shift와 Doppler spread는 다르다</a:t>
            </a:r>
          </a:p>
        </p:txBody>
      </p:sp>
      <p:sp>
        <p:nvSpPr>
          <p:cNvPr id="378" name="TextBox 377"/>
          <p:cNvSpPr txBox="1"/>
          <p:nvPr/>
        </p:nvSpPr>
        <p:spPr>
          <a:xfrm>
            <a:off x="475488" y="4698491"/>
            <a:ext cx="5376672" cy="1812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shift: 한 경로의 주파수가 v/λ·cosθ 만큼 밀리는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경로 하나뿐이면 진폭은 불변, 위상만 일정하게 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그것은 주파수 오프셋이고 frequency synchronization이 잡는다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spread: 경로들 사이 shift의 차이 (최대 2v/λ)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이것만이 채널을 시간에 따라 뒤집는다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교과서마다 상수가 다른 이유: Tse와 Viswanath는 최대 차이, Molisch는 rms 폭, Rappaport는 사방 산란 가정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coherence time은 shift가 아니라 spread의 역수</a:t>
            </a:r>
          </a:p>
        </p:txBody>
      </p:sp>
      <p:sp>
        <p:nvSpPr>
          <p:cNvPr id="379" name="Rectangle 378"/>
          <p:cNvSpPr/>
          <p:nvPr/>
        </p:nvSpPr>
        <p:spPr>
          <a:xfrm>
            <a:off x="6199632" y="4341875"/>
            <a:ext cx="5669280" cy="226009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0" name="TextBox 379"/>
          <p:cNvSpPr txBox="1"/>
          <p:nvPr/>
        </p:nvSpPr>
        <p:spPr>
          <a:xfrm>
            <a:off x="6345936" y="442417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숫자와 specification의 연결</a:t>
            </a:r>
          </a:p>
        </p:txBody>
      </p:sp>
      <p:sp>
        <p:nvSpPr>
          <p:cNvPr id="381" name="TextBox 380"/>
          <p:cNvSpPr txBox="1"/>
          <p:nvPr/>
        </p:nvSpPr>
        <p:spPr>
          <a:xfrm>
            <a:off x="6345936" y="4698491"/>
            <a:ext cx="5376672" cy="1812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 GHz: 30 km/h → spread 110 Hz, 9 ms · 120 km/h → 440 Hz, 2.3 ms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3.5 GHz 120 km/h → 780 Hz, 1.3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slot 하나가 1 ms(15 kHz)이니 고속에서는 slot 안에서도 채널이 변한다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NR은 slot 안에 DM-RS를 추가로 넣는 설정을 둔다 (블록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사방에서 경로가 오면 spectrum이 −v/λ에서 +v/λ까지 띠가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띠의 폭이 spread, 그 역수가 coherence time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자주 하는 오해 다섯 가지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질문이 나오면 이 다섯 가지부터 의심하라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6227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1. "Doppler shift 때문에 채널이 빨리 변한다"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1746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틀렸다. 경로 하나의 shift는 주파수 오프셋일 뿐이다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정지한 UE에 송신기 oscillator가 어긋나 있어도 똑같이 생긴다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채널을 뒤집는 것은 경로들 사이의 shift 차이(spread)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Rappaport의 0.423/f_m 류 식은 사방 산란 모델(spread = 2f_m)을 전제로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검증: 정지한 UE 옆을 지나가는 트럭(움직이는 반사체)도 spread를 만든다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 속도가 0이어도 채널은 변한다. Doppler는 상대 운동의 이야기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정확한 문장: coherence time ≈ Doppler spread의 역수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537118"/>
            <a:ext cx="5669280" cy="306484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619414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2. "높은 주파수는 공기가 흡수해서 손실이 크다"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893734"/>
            <a:ext cx="5376672" cy="261679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틀렸다. 자유 공간 손실의 주파수 항은 수신 안테나 넓이에서 온다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크기 안테나면 오히려 이득이 커져 손실이 상쇄된다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흡수는 60 GHz 산소, 비 감쇠처럼 특정 조건에서만 큰 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FR2가 어려운 진짜 이유: 회절이 약해 그늘이 깊고, 빔을 맞춰야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파장 1 cm는 손바닥에도 가려진다. 2 GHz의 15 cm는 사람을 돌아 나온다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검증: 위성 통신은 20 GHz 이상을 수만 km 거리에서 쓴다. 흡수가 지배적이면 불가능했을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60 GHz 산소 흡수는 km당 15 dB. 그 대역이 실내 근거리 무선에 쓰이는 이유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3. "fading은 잡음이다"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39572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틀렸다. fading은 기하가 정하는 결정론적 값이다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잴 수 있고, 보고할 수 있고, 예측까지 시도한다 (6주차 CSI prediction)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잡음은 잴 수 없다. 평균 세기만 알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SNR의 S는 fading을 겪은 값, N은 수신기 온도가 정하는 값 (블록 1)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간섭도 잡음이 아니다. 다른 송신기의 신호이고 그쪽 채널을 겪는다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SINR의 I는 스케줄링으로 줄일 수 있고 N은 못 줄인다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구별이 블록 5의 RSRP, RSSI, RSRQ 정의를 낳는다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758184"/>
            <a:ext cx="5669280" cy="28437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8404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4. "reference signal을 촘촘히 넣으면 채널을 다 안다"  5. "LOS면 문제없다"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114800"/>
            <a:ext cx="5376672" cy="2395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4: 간격 조건은 필요조건이다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잡음 속에서 잰 값이라 추정 오차가 있고, 오프셋 동기가 따로 필요하다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그리고 촘촘할수록 데이터 자리가 준다 (오버헤드)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5: LOS라도 반사파가 있으면 Rician fading이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골이 얕아질 뿐 사라지지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위성 링크는 LOS이지만 Doppler가 커서 다른 문제가 생긴다 (8주차)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다섯 가지의 공통점: 경로 하나의 성질을 경로들의 합의 성질로 착각한 것. 두 경로 그림으로 돌아가라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숫자로 감 잡기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자릿수만 맞추면 된다. 정확한 상수는 정의에 따라 다르다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1352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delay spread와 coherence bandwidth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6872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실내: 수십 ns → coherence bandwidth 수십 MHz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도심 매크로: 수백 ns에서 1 μs → 1 MHz 안팎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산악, 교외 장거리: 수 μs → 수백 kHz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Resource Block 하나(180 kHz)는 대개 평탄하다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RB 단위 할당과 subband CQI가 말이 된다 (블록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38.901은 delay spread를 시나리오별 log-normal로 뽑는다 (clause 7.5 Step 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경로 차 300 m가 1 μs. 셀 반경 1 km 도심에서 수 μs 에코는 드물다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반사체가 먼 산이면 수십 μs도 나온다. 그래서 시나리오 표가 필요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049657"/>
            <a:ext cx="5669280" cy="255231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413195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Cyclic Prefix와의 대조 (블록 3 예고)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406273"/>
            <a:ext cx="5376672" cy="21042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정상 CP 길이: 15 kHz 4.7 μs, 30 kHz 2.3 μs, 60 kHz 1.2 μs, 120 kHz 0.59 μs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CP가 delay spread보다 길어야 symbol 간 간섭이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도심 1 μs는 30 kHz까지 여유, 산악 수 μs는 15 kHz도 빠듯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FR2 120 kHz는 0.59 μs. 그 대신 셀이 작고 빔이 좁아 경로가 적다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정렬 오차(Timing Advance)도 CP 안에서 흡수해야 한다 (블록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numerology 선택의 첫 제약이 delay spread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7623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Doppler spread와 coherence time (2v/λ 기준)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3142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 GHz, 30 km/h: 110 Hz → 9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 GHz, 120 km/h: 440 Hz → 2.3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3.5 GHz, 120 km/h: 780 Hz → 1.3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28 GHz, 30 km/h: 1.6 kHz → 0.6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500 km/h 고속철, 2 GHz: 1.9 kHz → 0.5 ms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slot(1 ms)보다 짧다. 그래서 고속철 시나리오가 따로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저궤도 위성 7.5 km/s: shift가 kHz의 수십 배 (8주차)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spread는 작다(경로가 하나). shift가 문제인 유일한 경우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정확한 상수는 상관 기준에 따라 절반 안팎으로 움직인다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676743"/>
            <a:ext cx="5669280" cy="292522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759039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숫자들이 정하는 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033359"/>
            <a:ext cx="5376672" cy="2477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DM-RS 시간 간격: slot 안 위치 수 (블록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CSI 보고 주기: 몇 ms에서 수십 ms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보고가 coherence time보다 느린 것이 보통이다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 틈을 outer loop link adaptation과 HARQ가 메운다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Subcarrier Spacing: Doppler ≪ 간격이어야 직교성이 산다 (블록 3)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HARQ 왕복(수 ms)이 coherence time보다 짧으면 재전송은 같은 골 안에서 일어난다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그때는 시간 다이버시티가 없다. 그래서 재전송에 주파수를 바꾸기도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표의 값은 대부분 이 계산의 결과다. 계산해 보면 표가 규칙으로 보인다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LOS 여부: Rayleigh와 Rician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직접파 하나가 있느냐 없느냐가 통계를 바꾼다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95681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Rayleigh fading (LOS 없음)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5087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비슷한 세기의 경로가 여럿 겹친다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합의 진폭이 Rayleigh 분포를 따른다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골이 깊다. 평균보다 10 dB 낮은 순간이 10%, 20 dB 낮은 순간이 1%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도심 NLOS의 기본 가정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설계 결과: 깊은 골을 견디려면 재전송과 다이버시티가 필수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다이버시티 = 서로 다른 골을 겪는 사본을 여러 개 갖는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안테나를 반 파장 이상 떨어뜨리거나, 주파수를 바꾸거나, 시간을 두고 다시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독립 사본 두 개면 20 dB 골의 확률이 1%에서 0.01%로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871211"/>
            <a:ext cx="5669280" cy="273075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953507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Rician fading (LOS 있음)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227827"/>
            <a:ext cx="5376672" cy="2282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센 직접파 하나 + 흩어진 반사파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직접파 대 반사파 전력비를 K-factor라 부른다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K가 클수록 골이 얕아지고 Rayleigh에서 멀어진다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K = 10 dB면 20 dB 골은 사실상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38.901은 LOS일 때 K를 시나리오별로 뽑는다 (clause 7.5 Step 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설계 결과: LOS가 확보되는 배치는 더 높은 MCS를 오래 쓸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FR2 실내 소형 셀이 256QAM을 쓸 수 있는 배경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평균이 0이 아닌 복소 가우시안. 평균 성분이 직접파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11180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LOS는 확률로 다룬다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66375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거리라도 LOS일 수도 아닐 수도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38.901 clause 7.4.2가 거리의 함수로 LOS probability를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가까우면 1에 가깝고 멀수록 떨어진다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평가 절차는 UE마다 LOS/NLOS를 먼저 뽑고 그 다음 path loss를 계산한다 (Step 2와 3)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논문에서 남의 결과를 읽을 때 LOS 가정을 확인하지 않으면 비교가 안 된다 (13주차)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실측으로 번역하면: 같은 거리에서 RSRP가 두 무리로 갈린다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LOS 무리와 NLOS 무리. 평균만 보면 둘 다 놓친다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026209"/>
            <a:ext cx="5669280" cy="257575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4108505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코스에서 LOS가 갈림길이 되는 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382825"/>
            <a:ext cx="5376672" cy="21277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8주차 NTN: 위성은 대개 LOS. 대신 Doppler와 지연이 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9주차 사이드링크: 차량 사이 LOS가 다른 차에 자주 막힌다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차량 채널 모델은 TR 38.901이 아니라 TR 37.885에 따로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10주차 ISAC: 센싱은 반사파 자체가 신호다. LOS 관점이 뒤집힌다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13주차 TR 38.901: LOS와 NLOS의 spread 분포가 따로 있다. 표의 행이 두 배인 이유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같은 물리 현상이 모듈마다 다른 얼굴로 나타난다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TR 38.901 clause 7.5의 열두 단계를 미리 훑는다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채널 모델은 공식이 아니라 절차다. 열두 단계가 무엇을 뽑는지만 알면 13주차가 쉬워진다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Step 1~3: 무대를 세운다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39572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1: 환경, 망 배치, 안테나 파라미터를 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시나리오 표(clause 7.2)가 여기서 쓰인다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2: UE마다 LOS인지 NLOS인지 뽑는다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clause 7.4.2의 LOS probability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3: path loss를 계산한다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clause 7.4.1의 시나리오별 공식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시뮬레이션에서는 UE를 뿌리고(Step 1) 각 UE에 이 셋을 순서대로 적용한다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여기까지가 블록 2 앞부분에서 본 '느린 두 성분'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758184"/>
            <a:ext cx="5669280" cy="28437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8404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Step 4~7: 큰 규모 파라미터에서 작은 규모로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114800"/>
            <a:ext cx="5376672" cy="2395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4: delay spread, angle spread, K-factor, shadowing을 뽑는다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서로 상관을 갖는 log-normal 값들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5: 클러스터별 지연을 뽑는다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6: 클러스터별 전력을 뽑는다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늦게 오는 클러스터일수록 약하다 (지수 감쇠)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7: 도착각과 출발각을 뽑는다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각도는 빔과 MIMO 평가에 쓰인다. 각도 퍼짐이 크면 빔이 새고 rank는 오른다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여기까지가 필독. 'multipath가 어떻게 만들어지는가'가 이 네 단계다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86707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Step 8~12: 계수를 만든다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419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8: 광선(ray)을 짝짓는다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9: 편파 비(XPR)를 뽑는다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10: 광선마다 초기 위상을 무작위로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경로 그림의 '위상차'가 여기서 생긴다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11: 채널 계수를 만든다 (안테나 응답 × 광선 합)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12: path loss와 shadowing을 곱한다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세 규모가 마지막에 합쳐지는 자리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시간에 따른 변화(Doppler)는 Step 11의 계수에 위상 회전으로 들어온다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 속도 벡터와 각 광선의 방향으로 계산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781472"/>
            <a:ext cx="5669280" cy="282049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863768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왜 이 순서인가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138088"/>
            <a:ext cx="5376672" cy="23724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느린 것에서 빠른 것으로, 큰 규모에서 작은 규모로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앞 단계의 값이 뒤 단계의 분포를 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delay spread(Step 4)가 클러스터 지연(Step 5)의 폭을 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논문의 시뮬레이션이 이 절차를 따랐는지가 결과의 신뢰도를 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13주차에 각 단계의 실제 문장을 읽는다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계층적 난수 생성 파이프라인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상위 파라미터를 뽑고 조건부로 하위를 뽑는다. 재현하려면 seed와 단계별 분포가 다 필요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지금은 골격만 외워 두면 된다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specification에서 이것이 나오는 자리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9280" cy="274566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TR 38.901 (13주차)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6672" cy="22976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clause 7.4.1 path loss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clause 7.4.2 LOS probability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clause 7.4.3 실외 대 실내 penetration loss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clause 7.5 multipath 채널 생성 절차 (열두 단계)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Step 1~7까지가 필독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clause 7.2 시나리오와 평가 파라미터 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남의 논문의 가정 표를 읽는 기준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38.913 clause 7.10: 커버리지 requirements (MaxCL)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37.885: 차량 사이 채널 (9주차)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605198"/>
            <a:ext cx="5669280" cy="299676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475488" y="3687494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NTN에서는 자릿수가 다르다 (8주차)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3961814"/>
            <a:ext cx="5376672" cy="254871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38.913이 위성 왕복 지연을 적어 두었다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정지궤도 최대 600 ms, 중궤도 180 ms, 저궤도 50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지상망은 셀 반경이 정하는 범위 안의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위성에서는 타이밍 보상이 별도 절차로 필요해진다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38.300 clause 16.14.2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Doppler도 kHz 단위라 주파수 보상이 별도 절차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38.821이 NTN 채널과 링크 예산의 출처 (8주차)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지상망 파라미터로는 표현조차 안 되는 값들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HARQ 프로세스 수, TA 명령 비트 수, 타이머 상한이 전부 확장 대상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숫자가 자릿수를 넘으면 절차가 새로 생긴다 (블록 4, 5)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9632" y="731520"/>
            <a:ext cx="5669280" cy="325754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345936" y="81381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블록 2 자가 점검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5936" y="1088136"/>
            <a:ext cx="5376672" cy="28094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1. delay spread 1 μs인 채널의 coherence bandwidth는?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2. 시속 120 km, 4 GHz에서 최대 Doppler shift는? Doppler spread와 coherence time은?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3. 위 두 값이 reference signal의 시간 축 및 주파수 축 배치 간격에 각각 어떤 상한을 주는가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4. LOS 경로 하나뿐인 채널의 coherence time은 얼마인가. 왜 그런가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5. 거리 두 배, 주파수 두 배일 때 자유 공간 손실은 각각 몇 dB 늘어나는가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6. 핸드오버 hysteresis를 shadowing 표준편차보다 훨씬 작게 잡으면 무슨 일이 생기는가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9632" y="4117083"/>
            <a:ext cx="5669280" cy="24848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45936" y="4199379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풀이의 실마리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5936" y="4473699"/>
            <a:ext cx="5376672" cy="20368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1, 2번은 역수 관계와 v/λ 하나로 끝난다. 자릿수를 맞추면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4번은 shift와 spread의 구별. 이 블록의 핵심 함정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5번은 6 dB와 6 dB. 이유는 다르다 (퍼짐 대 안테나 넓이)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2번의 함정: 4 GHz 파장은 7.5 cm. 2 GHz 값을 그대로 쓰면 2배 틀린다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6번은 핑퐁. 그 대가로 무엇을 잃는지까지 말해야 답이다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답이 아니라 이유를 말할 수 있어야 구술에서 살아남는다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physical layer 예습 · 블록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 i="0">
                <a:solidFill>
                  <a:srgbClr val="FFFFFF"/>
                </a:solidFill>
                <a:latin typeface="Arial"/>
              </a:rPr>
              <a:t>OFDM과 resource grid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>이 코스에서 읽는 거의 모든 specification이 시간과 주파수를 격자로 나눈 뒤 그 칸을 할당하는 이야기를 한다. 격자의 단위를 모르면 자원 할당 절차를 읽을 수 없다.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/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>이 블록은 '왜 격자인가'에서 출발한다. 격자는 편의가 아니라 블록 2의 채널이 강요한 답이다.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589532"/>
            <a:ext cx="4754880" cy="3678936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949440" y="1726691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092451"/>
            <a:ext cx="4297680" cy="3020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단일 반송파의 문제: symbol 간 간섭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왜 OFDM인가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직교성의 뜻과 FFT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Cyclic Prefix의 정체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Doppler가 직교성을 깨는 방식 (ICI)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numerology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D8DEE8"/>
                </a:solidFill>
                <a:latin typeface="Arial"/>
              </a:rPr>
              <a:t>Subcarrier Spacing을 정하는 세 제약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시간 단위: frame, subframe, slot, symbol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주파수 단위: Resource Element, Resource Block, BWP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할당의 언어: grant가 격자를 가리키는 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계산 연습: 표를 공식으로 읽기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Ambient IoT의 다른 격자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자가 점검 5문항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단일 반송파의 문제를 먼저 본다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OFDM은 편의가 아니라 블록 2의 채널이 강요한 답이다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86576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빨리 보내면 symbol이 겹친다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4177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100 Mbps를 반송파 하나로 보내려면 symbol 하나가 10 ns 안팎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도심 delay spread는 1 μs 안팎 (블록 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늦게 온 반사파가 뒤따르는 symbol 100개를 덮는다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이것이 symbol 간 간섭 (ISI)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수신기는 100개가 뒤섞인 것을 풀어야 한다 → 등화기(equalizer)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채널이 변할 때마다 다시 풀어야 하고 계산량이 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한 글자 보내는 시간이 에코의 길이보다 짧아서 에코 위에 다음 글자가 겹친다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에코를 지우려면 지난 100글자를 기억하며 빼야 한다. 그 필터 길이가 계산량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780165"/>
            <a:ext cx="5669280" cy="282180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86246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주파수 축에서 같은 문제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136781"/>
            <a:ext cx="5376672" cy="23737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대역이 coherence bandwidth보다 넓으면 주파수마다 채널이 다르다 (frequency selectivity)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반송파 하나가 그 넓은 대역을 통째로 쓰면 어떤 주파수는 세고 어떤 주파수는 죽어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수신기는 죽은 주파수 성분을 되살려야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죽은 성분을 키우면 잡음도 함께 커진다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LTE 이전 세대(WCDMA)는 5 MHz 대역을 반송파 하나로 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등화 대신 RAKE 수신기로 경로를 하나씩 모았다. 20 MHz에서는 감당이 안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시간 축의 ISI와 주파수 축의 selectivity는 같은 현상의 두 얼굴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86707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발상의 전환: 느리게, 여러 개를 동시에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419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사람이 빨리 말하는 대신 여러 사람이 천천히 동시에 말한다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100 Mbps를 1000개의 가는 반송파로 나누면 각 반송파는 100 kbps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symbol 하나가 수십 μs → delay spread 1 μs는 symbol의 몇 퍼센트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가는 반송파 하나는 coherence bandwidth보다 좁다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 안에서는 채널이 평탄하다 → 등화가 곱셈 하나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이것이 OFDM의 출발점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15 kHz 반송파의 symbol 66.7 μs, delay spread 1 μs는 그 1.5%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100 Mbps 단일 반송파의 10 ns symbol에서는 10,000%였다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느리게 보내는 대신 3276개를 동시에 보내니 총량은 같다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781472"/>
            <a:ext cx="5669280" cy="282049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863768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무엇을 얻고 무엇이 남는가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138088"/>
            <a:ext cx="5376672" cy="23724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얻는 것: 등화가 subcarrier마다 복소수 곱셈 하나로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얻는 것: 좋은 주파수와 나쁜 주파수를 골라 쓸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죽은 subcarrier에는 데이터를 안 싣거나 낮은 MCS (블록 5의 스케줄링)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남는 문제 1: 반송파가 촘촘하면 서로 새어 들어간다 → 직교성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남는 문제 2: symbol 경계에 반사파 꼬리가 남는다 → Cyclic Prefix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남는 문제 3: 이동하면 반송파가 흔들린다 → Doppler와 ICI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남는 문제 4: 여러 파를 더하면 peak가 튄다 → PAPR, 상향의 DFT-s-OFDM (블록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다음 세 슬라이드가 문제 1, 2, 3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직교성의 뜻, 그리고 OFDM이 FFT인 이유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겹쳐 있어도 서로 보이지 않게 배치할 수 있다. 그 배치를 FFT가 공짜로 준다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9701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직교성은 '정수 개의 주기'다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52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symbol 시간 T 동안 subcarrier k는 정확히 k개의 주기를 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이웃 subcarrier와의 간격은 1/T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15 kHz 간격 → T = 66.7 μs, 30 kHz → 33.3 μs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 동안 곱해서 적분하면 다른 subcarrier는 정확히 0이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subcarrier의 정점에서 나머지는 모두 0 (앞 그림)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겹쳐 있어도 서로 보이지 않는다. 가드밴드가 필요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고전 FDM은 반송파 사이에 빈 띠를 두어 필터로 갈랐다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OFDM은 띠 없이 겹쳐 놓아 대역 효율이 두 배 가까이 오른다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직교 기저. 내적이 0인 벡터들은 섞어 놓아도 각각 되찾을 수 있다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884500"/>
            <a:ext cx="5669280" cy="271746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96679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그 적분이 곧 DFT다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241116"/>
            <a:ext cx="5376672" cy="22694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송신: N개 subcarrier의 값을 IFFT 한 번으로 시간 파형으로 만든다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수신: 시간 파형을 FFT 한 번으로 N개 값으로 되돌린다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N개의 필터 뱅크를 만들 필요가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OFDM이 1990년대 이후에야 실용화된 이유가 FFT 연산량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 관점: OFDM = FFT 위에 세운 변조 방식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복잡도 N log N. 4096점이면 symbol마다 5만 번 안팎의 곱셈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33 μs마다 한 번이니 초당 15억 번. 휴대폰이 감당하는 이유가 전용 하드웨어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직교성은 물리가 아니라 수학이 보장한다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88675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NR의 실제 크기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4386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30 kHz 간격, 100 MHz 반송파: 273 RB × 12 = 3276 subcarrier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FFT 크기 4096 (2의 거듭제곱으로 올림)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샘플링 4096 × 30 kHz = 122.88 MHz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남는 4096 − 3276 = 820 칸이 양쪽 가드밴드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15 kHz, 20 MHz: 106 RB × 12 = 1272 subcarrier, FFT 2048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표의 RB 수는 이 계산에서 가드밴드를 뺀 결과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가운데 DC subcarrier 문제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LTE는 DC를 비웠고 NR은 쓴다. 수신기 오프셋 보정이 좋아진 결과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FFT 크기는 specification이 정하지 않는다. 구현이 고른다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specification이 정하는 것은 subcarrier 수와 간격뿐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801151"/>
            <a:ext cx="5669280" cy="280081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883447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직교성이 깨지는 세 경우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157767"/>
            <a:ext cx="5376672" cy="2352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1. 주파수가 어긋난다: Doppler 또는 oscillator 오차 → 이웃으로 샌다 (ICI)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슬라이드 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2. 시간이 어긋난다: 반사파 꼬리가 다음 symbol을 침범 → Cyclic Prefix가 막는다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다음 슬라이드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3. 위상이 흔들린다: FR2의 phase noise → PT-RS로 추적 (블록 5)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oscillator가 흔들리면 모든 subcarrier가 함께 돌고, 그 잔여가 이웃으로 샌다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셋 다 '정수 개의 주기'라는 전제가 깨지는 경우다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specification의 여러 파라미터가 이 세 경우를 막기 위한 값이다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Cyclic Prefix의 정체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빈 보호 구간이 아니라 꼬리의 사본이다. 그래야 채널이 '곱셈'이 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644139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530352" y="896112"/>
            <a:ext cx="5486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Cyclic Prefix: symbol 꼬리의 사본을 머리에 붙인다</a:t>
            </a:r>
          </a:p>
        </p:txBody>
      </p:sp>
      <p:sp>
        <p:nvSpPr>
          <p:cNvPr id="6" name="Rectangle 5"/>
          <p:cNvSpPr/>
          <p:nvPr/>
        </p:nvSpPr>
        <p:spPr>
          <a:xfrm>
            <a:off x="1444752" y="1399032"/>
            <a:ext cx="4023360" cy="41148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4828032" y="1399032"/>
            <a:ext cx="640080" cy="411480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444752" y="1490472"/>
            <a:ext cx="33832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>OFDM symbol (N 샘플)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28032" y="149047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FFFFFF"/>
                </a:solidFill>
                <a:latin typeface="Arial"/>
              </a:rPr>
              <a:t>꼬리</a:t>
            </a:r>
          </a:p>
        </p:txBody>
      </p:sp>
      <p:cxnSp>
        <p:nvCxnSpPr>
          <p:cNvPr id="10" name="Connector 9"/>
          <p:cNvCxnSpPr/>
          <p:nvPr/>
        </p:nvCxnSpPr>
        <p:spPr>
          <a:xfrm flipH="1">
            <a:off x="1124712" y="1810512"/>
            <a:ext cx="4023360" cy="685800"/>
          </a:xfrm>
          <a:prstGeom prst="line">
            <a:avLst/>
          </a:prstGeom>
          <a:ln w="15875">
            <a:solidFill>
              <a:srgbClr val="8C1D1D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04672" y="2542032"/>
            <a:ext cx="640080" cy="411480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1444752" y="2542032"/>
            <a:ext cx="4023360" cy="41148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4828032" y="2542032"/>
            <a:ext cx="640080" cy="411480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04672" y="263347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FFFFFF"/>
                </a:solidFill>
                <a:latin typeface="Arial"/>
              </a:rPr>
              <a:t>CP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4752" y="2633472"/>
            <a:ext cx="33832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>보낼 파형 = CP + symbol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3008376"/>
            <a:ext cx="46634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수신기는 CP를 버리고 뒤의 N 샘플만 FFT에 넣는다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55664" y="896112"/>
            <a:ext cx="53035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왜 0이 아니라 사본인가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47104" y="1399032"/>
            <a:ext cx="548640" cy="365760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7095744" y="1399032"/>
            <a:ext cx="2651760" cy="36576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433304" y="1472184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직진 경로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67144" y="1965960"/>
            <a:ext cx="548640" cy="365760"/>
          </a:xfrm>
          <a:prstGeom prst="rect">
            <a:avLst/>
          </a:prstGeom>
          <a:solidFill>
            <a:srgbClr val="B570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7415784" y="1965960"/>
            <a:ext cx="2651760" cy="365760"/>
          </a:xfrm>
          <a:prstGeom prst="rect">
            <a:avLst/>
          </a:prstGeom>
          <a:solidFill>
            <a:srgbClr val="E3E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433304" y="2039112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888888"/>
                </a:solidFill>
                <a:latin typeface="Arial"/>
              </a:rPr>
              <a:t>반사 경로 (지연 τ₁)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95744" y="2532888"/>
            <a:ext cx="548640" cy="365760"/>
          </a:xfrm>
          <a:prstGeom prst="rect">
            <a:avLst/>
          </a:prstGeom>
          <a:solidFill>
            <a:srgbClr val="B570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ctangle 24"/>
          <p:cNvSpPr/>
          <p:nvPr/>
        </p:nvSpPr>
        <p:spPr>
          <a:xfrm>
            <a:off x="7644384" y="2532888"/>
            <a:ext cx="2651760" cy="365760"/>
          </a:xfrm>
          <a:prstGeom prst="rect">
            <a:avLst/>
          </a:prstGeom>
          <a:solidFill>
            <a:srgbClr val="E3E6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433304" y="2606040"/>
            <a:ext cx="14630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888888"/>
                </a:solidFill>
                <a:latin typeface="Arial"/>
              </a:rPr>
              <a:t>반사 경로 (지연 τ₂)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095744" y="1307592"/>
            <a:ext cx="0" cy="1700783"/>
          </a:xfrm>
          <a:prstGeom prst="line">
            <a:avLst/>
          </a:prstGeom>
          <a:ln w="19050">
            <a:solidFill>
              <a:srgbClr val="3B6FB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9747504" y="1307592"/>
            <a:ext cx="0" cy="1700783"/>
          </a:xfrm>
          <a:prstGeom prst="line">
            <a:avLst/>
          </a:prstGeom>
          <a:ln w="19050">
            <a:solidFill>
              <a:srgbClr val="3B6FB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364224" y="3054096"/>
            <a:ext cx="4846319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3B6FB6"/>
                </a:solidFill>
                <a:latin typeface="Arial"/>
              </a:rPr>
              <a:t>FFT 창 안에서는 모든 경로가 같은 symbol의 순환 이동으로 보인다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0352" y="346709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지연된 사본이 CP 길이 안에 들어오면 FFT 창 안의 파형은 같은 symbol을 순환 이동한 것 · 순환 이동은 주파수 축에서 위상 곱셈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0352" y="364997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그래서 subcarrier마다 복소수 하나만 곱하면 등화가 끝난다 · CP보다 긴 지연은 앞 symbol을 끌고 들어와 ISI가 된다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29184" y="3960875"/>
            <a:ext cx="5669280" cy="264109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475488" y="404317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비용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5488" y="4317491"/>
            <a:ext cx="5376672" cy="2193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CP는 데이터를 싣지 않는 시간이다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정상 CP: 15 kHz에서 4.7 μs / 71.4 μs ≈ 6.6%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모든 numerology에서 비율이 같다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확장 CP: 60 kHz에만 있고 slot당 symbol이 12개로 준다. delay spread가 큰 곳을 위한 옵션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6.6%는 링크 전체 오버헤드의 일부일 뿐이다 (reference signal, 제어 채널, 블록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CP를 더 길게 두면 어떤가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delay spread 여유는 늘지만 그만큼 처리량을 잃는다. 1 μs 도심에서 4.7 μs는 이미 여유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99632" y="3960875"/>
            <a:ext cx="5669280" cy="264109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345936" y="404317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CS로 번역하면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45936" y="4317491"/>
            <a:ext cx="5376672" cy="2193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선형 컨볼루션을 순환 컨볼루션으로 바꾸는 트릭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순환 컨볼루션은 DFT 영역에서 원소별 곱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0을 채우면 순환이 안 되어 곱셈이 되지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'보호 구간'이 아니라 '순환 접두어'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수신기는 CP를 버리지만 헛것은 아니다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CP와 꼬리가 같다는 사실로 symbol 경계와 주파수 오프셋을 찾는다 (동기)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CP 길이 ≥ delay spread + 정렬 오차(TA, 블록 5) 가 블록 2와 3을 잇는 부등식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Doppler가 직교성을 깨는 방식: ICI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블록 2의 Doppler spread가 여기서 Subcarrier Spacing의 하한이 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94684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주파수가 어긋나면 적분이 0이 아니다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49879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subcarrier가 정수 주기를 돌지 않으면 이웃과의 적분이 0이 아니게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어긋난 만큼 이웃 subcarrier의 신호가 새어 들어온다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이것이 inter-carrier interference (ICI)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어긋남의 원인 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Doppler shift와 spread (블록 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송수신 oscillator 오차 (ppm 단위)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ppm 감 잡기: 0.1 ppm이면 2 GHz에서 200 Hz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UE는 SSB에 맞춰 0.1 ppm 안쪽으로 맞춘다 (TS 38.101-1의 주파수 오차 requirements)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두 시계의 드리프트. 주기적으로 맞추지 않으면 벌어진다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861249"/>
            <a:ext cx="5669280" cy="274071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943545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얼마나 어긋나야 문제인가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217865"/>
            <a:ext cx="5376672" cy="22926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기준은 Subcarrier Spacing 대비 비율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15 kHz 간격에 Doppler 1 kHz면 6.7%. 이미 눈에 띄는 간섭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30 kHz 간격이면 같은 Doppler가 3.3%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경험칙: Doppler spread가 간격의 몇 퍼센트 안쪽이어야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고속철 500 km/h, 2 GHz: shift 0.9 kHz, spread 1.9 kHz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15 kHz는 빠듯하고 30 kHz가 편하다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ICI는 잡음처럼 보인다. SINR 상한을 만든다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아무리 세게 보내도 ICI가 함께 커지니 높은 MCS가 막힌다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Subcarrier Spacing의 하한은 Doppler가 정한다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06586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shift는 잡고, spread는 남는다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617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공통 shift는 frequency synchronization이 추정해 되돌린다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SSB와 TRS로 오프셋을 잰다 (블록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spread는 경로마다 달라 한 값으로 못 되돌린다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남는 spread가 ICI의 실체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위성 링크: shift가 kHz 단위로 커서 UE가 미리 보상한다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8주차. UE 위치와 위성 궤도로 계산해 pre-compensation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보상이 틀리면 남은 shift가 그대로 ICI. 그래서 위치 정확도가 링크 품질이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고속철은 반대로 shift가 빠르게 뒤집힌다 (기지국을 지나칠 때 부호가 바뀐다)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동기 loop가 따라가야 한다. 그래서 고속철 전용 requirements가 있다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980266"/>
            <a:ext cx="5669280" cy="262170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4062562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슬라이드의 결론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336882"/>
            <a:ext cx="5376672" cy="2173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Subcarrier Spacing은 두 방향에서 쫓긴다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좁히면 Doppler와 oscillator 오차에 약하다 (ICI)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넓히면 CP가 짧아져 delay spread에 약하다 (ISI)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FR1은 15/30 kHz로 타협, FR2는 120 kHz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FR2는 파장이 짧아 같은 속도에서 Doppler가 10배, phase noise도 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6G 논의에서 7에서 24 GHz 대역(FR3)의 numerology가 쟁점인 이유가 같은 부등식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12주차 RAN 총회 결산에서 다시 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numerology 표는 이 두 부등식의 해집합이다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Subcarrier Spacing을 정하는 세 제약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표를 외우지 말고 부등식 세 개를 외워라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1300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계산된 값 한 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6819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15 kHz: symbol 66.7 μs, CP 4.69 μs, slot 1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30 kHz: symbol 33.3 μs, CP 2.34 μs, slot 0.5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60 kHz: symbol 16.7 μs, CP 1.17 μs, slot 0.25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120 kHz: symbol 8.33 μs, CP 0.59 μs, slot 0.125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간격 두 배 → 모든 시간 길이가 절반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symbol = 1/간격, CP = symbol의 약 7%, slot = 14 symbol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slot 수: 1 ms에 1, 2, 4, 8개. subframe과 frame은 고정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240 kHz는 SSB 전용, 480과 960 kHz는 Rel-17 FR2-2(52.6 GHz 이상)용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간격이 두 배씩 늘어난 이유: 같은 1 ms subframe 안에 정수 개의 slot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044445"/>
            <a:ext cx="5669280" cy="255752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412674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제약 1: CP ≥ delay spread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401061"/>
            <a:ext cx="5376672" cy="21094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도심 매크로 delay spread 1 μs → 30 kHz(2.34 μs)까지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교외 장거리 수 μs → 15 kHz도 빠듯, 60 kHz 확장 CP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FR2 실내 소형 셀 수십 ns → 120 kHz(0.59 μs)로 충분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CP는 delay spread의 '최대'가 아니라 '대부분'을 덮으면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CP 밖으로 새는 소량은 잡음처럼 취급된다. 이 잔여가 성능 평가의 한 항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조금 넘으면 성능 저하, 크게 넘으면 복호 실패. 경계가 부드럽다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셀이 클수록, 지형이 거칠수록 좁은 간격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44909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제약 2: Doppler와 phase noise ≪ 간격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0010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고속 이동, 높은 반송파 → 넓은 간격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FR2는 oscillator의 phase noise가 커서 좁은 간격을 못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FR2 데이터는 120 kHz, SSB는 120 또는 240 kHz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phase noise는 반송파 주파수에 비례해 커진다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28 GHz의 oscillator는 2 GHz보다 14배 흔들린다. 같은 흔들림을 견디려면 간격도 넓어야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주파수가 높을수록, 빠를수록 넓은 간격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363495"/>
            <a:ext cx="5669280" cy="323847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44579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제약 3: slot 길이 = 지연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720111"/>
            <a:ext cx="5376672" cy="27904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스케줄링 단위가 slot이므로 slot이 짧아야 지연이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URLLC는 넓은 간격 또는 slot보다 짧은 할당(mini-slot)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반대로 커버리지는 좁은 간격이 유리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symbol이 길수록 symbol당 에너지가 크다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셀 하나에 두 numerology를 섞으면 경계에서 서로 새어 든다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섞는 데도 guard가 필요하고, 섞을 이유(지연 대 커버리지)가 있어야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세 제약이 한 점에서 만나지 않으니 specification은 선택지를 열어 두고 설정으로 넘겼다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6주차 토론 후보: 왜 한 셀에서 여러 numerology를 섞어 쓸 수 있게 했는가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할당의 언어: grant가 격자를 가리키는 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specification의 자원 할당 문장은 전부 이 좌표계 위의 직사각형 이야기다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1778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한 번의 할당이 담는 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7298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시간: 어느 slot의 몇 번째 symbol부터 몇 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38.214의 time domain resource allocation 표를 인덱스로 가리킨다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주파수: 어느 Resource Block부터 몇 개, 또는 RB 묶음(RBG)의 비트맵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방식이 있어 resource allocation type 0과 1로 부른다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둘이 격자 위의 직사각형 하나를 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여기에 MCS와 HARQ 정보가 붙어 grant가 된다 (블록 4,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왜 표 인덱스인가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가능한 조합을 미리 표로 만들어 두면 몇 비트로 가리킬 수 있다. MCS 표와 같은 발상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표의 내용은 RRC로 설정하고 DCI는 인덱스만. 느린 설정과 빠른 지시의 분업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4092257"/>
            <a:ext cx="5669280" cy="250971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417455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왜 Resource Block이 12 subcarrier인가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448873"/>
            <a:ext cx="5376672" cy="20616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LTE에서 물려받은 값. 15 kHz × 12 = 180 kHz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12는 약수가 많다 (2, 3, 4, 6)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reference signal 패턴과 안테나 포트를 나누기 좋다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RB 하나는 대개 coherence bandwidth 안에 들어간다 (블록 2)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RB 단위로 채널이 좋다 나쁘다를 말할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RBG: RB를 2, 4, 8, 16개씩 묶은 것. 비트맵 길이를 줄이기 위해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대역이 넓을수록 묶음이 크다. 세밀함과 비트 수의 교환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할당 단위 = 채널이 평탄하다고 볼 수 있는 단위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9632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좌표계: 어디가 0번인가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5152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모든 RB 번호는 공통 기준점(Point A)에서 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38.211 clause 4.4.4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BWP는 그 좌표계 위의 구간이고 BWP 안에서 다시 0부터 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UE의 RB 번호와 다른 UE의 RB 번호가 같은 주파수를 가리키게 하는 장치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specification의 자원 할당 문장은 늘 '어느 좌표계의 번호인가'를 먼저 확인해야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절대 주소와 세그먼트 상대 주소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common RB가 절대 주소, BWP 안의 physical RB가 상대 주소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numerology가 다르면 같은 주파수라도 RB 번호가 다르다. 그래서 numerology마다 좌표계가 따로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877657"/>
            <a:ext cx="5669280" cy="272431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95995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언어가 다시 나오는 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234273"/>
            <a:ext cx="5376672" cy="22762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9주차 사이드링크: RB 여러 개를 묶은 subchannel이 주파수 단위, slot이 시간 단위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모드 2는 이 격자에서 빈 칸을 스스로 고른다 (TS 38.214 clause 8.1.4)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설정된 grant: 한 번 정한 직사각형을 주기적으로 반복 사용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매번 제어 채널을 쓰지 않아 지연과 오버헤드를 줄인다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3주차 Ambient IoT: 이 좌표계를 device가 갖지 않는다. reader가 격자에 맞춰 보내고 device는 시간만 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8주차 NTN: 격자는 같지만 slot 번호와 실제 시각 사이에 수십 ms 오프셋이 생긴다. K1, K2 같은 오프셋 값이 확장된 이유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격자를 읽을 수 있으면 자원 할당 clause의 절반은 읽은 것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BWP의 직관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UE가 감시하는 창을 줄이는 것이 첫 번째 전력 절감이다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6048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문제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1568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반송파는 100 MHz인데 UE가 늘 100 MHz를 볼 필요는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수신기의 RF 대역폭과 FFT 크기는 전력을 먹는다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넓게 볼수록 ADC 속도와 연산량이 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데이터가 없을 때도 100 MHz를 감시하면 배터리가 남지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 대역폭이 5배면 ADC와 기저대역 소비 전력도 그 정도 늘어난다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서비스마다 다른 numerology를 쓰고 싶을 수도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 능력이 반송파보다 좁을 수도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저가 UE(RedCap)는 20 MHz만 본다. 100 MHz 셀 안에 20 MHz 창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519261"/>
            <a:ext cx="5669280" cy="308270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601557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해법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875877"/>
            <a:ext cx="5376672" cy="2634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반송파 안에 UE별로 구간(BWP)을 정해 주고 그 안에서만 동작하게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UE마다 최대 4개 설정, 한 번에 하나만 활성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활성 BWP 전환은 제어 채널 지시 또는 타이머로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BWP마다 numerology를 따로 둘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전력 절감의 기본 수단 중 하나 (5주차 DRX와 짝)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초기 접속용 BWP는 따로 있다 (initial BWP)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UE가 설정을 받기 전에도 SSB와 시스템 정보를 읽어야 하므로 좁고 고정된 창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전환에 시간이 든다. 수 slot 동안은 송수신 불가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너무 자주 바꾸면 손해. 타이머 값이 그 교환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CS로 번역하면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39572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가상 메모리의 페이지처럼 '지금 보는 창'만 매핑한다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창 밖은 존재하지만 보지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창의 위치와 크기가 설정이고, 그 안의 번호는 창 기준으로 다시 센다 (앞 슬라이드의 좌표계)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창을 좁히면 전력이 줄고 처리량 상한도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스케줄러 관점: UE마다 창이 다르면 주파수 축에서 UE를 갈라 놓을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간섭 조정과 부하 분산의 도구가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 관점: 창 밖의 이웃 셀 측정은 별도 gap이 필요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758184"/>
            <a:ext cx="5669280" cy="28437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8404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specification에서의 자리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114800"/>
            <a:ext cx="5376672" cy="2395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38.300 clause 6의 bandwidth adaptation 항목 (다음 주 참조)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설정은 TS 38.331 (RRC), 동작은 TS 38.213과 38.214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사이드링크에도 BWP가 있으나 하나뿐이다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Ambient IoT device에는 BWP 개념 자체가 없다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5주차 전력 절감의 도구 목록에서 첫 자리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DRX가 시간 축의 창이라면 BWP는 주파수 축의 창. 둘을 곱한 것이 UE가 실제로 켜 두는 자원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BWP는 '전체 대역을 항상 볼 필요가 없다'는 한 문장에서 나온 기능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계산 연습: 표를 공식으로 읽기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specification의 표는 대부분 이 계산의 결과다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08270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RB 수: 40 MHz, 30 kHz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634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RB 폭 = 12 × 30 kHz = 360 kHz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40 MHz / 360 kHz = 111.1 → 계산상 111개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specification 표는 106개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106 × 360 kHz = 38.16 MHz. 양쪽 가드밴드가 1.84 MHz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가드밴드는 이웃 대역으로 새는 전력을 막는 몫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100 MHz, 30 kHz: 273개 (98.28 MHz)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가드밴드 비율 1.7%. 40 MHz의 4.6%보다 작다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넓은 반송파일수록 효율이 좋다. 좁은 반송파 여러 개보다 넓은 하나가 유리한 이유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표의 값 = 계산값에서 가드밴드를 뺀 것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997106"/>
            <a:ext cx="5669280" cy="260486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4079402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slot당 Resource Element 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353722"/>
            <a:ext cx="5376672" cy="21568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RB 하나, slot 하나: 12 subcarrier × 14 symbol = 168 RE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273 RB: 168 × 273 = 45,864 RE / slot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30 kHz는 1 ms에 slot 2개 → 91,728 RE /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중 일부는 reference signal과 제어 채널이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대략 10에서 20%. 배치와 설정에 따라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15 kHz로 같은 계산: 106 RB × 168 × 1 slot/ms = 17,808 RE/ms (20 MHz)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대역이 5배면 RE도 5배. numerology는 RE 총량을 바꾸지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 하나가 '자원'의 최소 단위이고 모든 처리량 계산이 여기서 출발한다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49006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최대 처리량 어림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0420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256QAM(8비트) × code rate 0.93 × 4 layer ≈ 30 비트 / RE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91,728 RE/ms × 30 ≈ 2.7 Gbit/s (오버헤드 제외 전)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오버헤드 15%를 빼면 2.3 Gbit/s 안팎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38.306에 이 계산을 공식으로 적어 두었다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 능력 표의 '최대 데이터율'이 그 결과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반송파 두 개를 묶으면(carrier aggregation) 두 배. 그래서 광고는 늘 묶은 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실제 평균은 최대의 1/5에서 1/10. 채널, 부하, 오버헤드가 다 깎는다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광고 수치가 어디서 나오는지 이제 역산할 수 있다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404463"/>
            <a:ext cx="5669280" cy="319750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486759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숫자 하나를 바꿔 보면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761079"/>
            <a:ext cx="5376672" cy="2749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15 kHz로 바꾸면: RB 폭 180 kHz, slot 1 ms, RE/ms는 거의 같다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처리량은 numerology와 거의 무관하다. 바뀌는 것은 지연과 CP 여유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QPSK로 내리면: 2비트 → 처리량 1/4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대신 필요한 SNR이 15 dB 이상 낮다 (블록 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layer를 1로 줄이면: 1/4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안테나 수와 채널 rank가 정한다 (블록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30 kHz 대신 60 kHz: RE/ms 같고 slot이 0.25 ms → 지연은 절반, CP는 1.17 μs로 절반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논문 표에서 이 계산과 어긋나는 값이 있으면 가정이 숨어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오버헤드 비율, layer 수, MCS 상한 중 하나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표는 목록이 아니라 공식의 결과다. 논문의 평가 결과를 읽을 때 직접 쓴다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블록 3 자가 점검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9280" cy="281797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문제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6672" cy="23699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1. Subcarrier Spacing이 30 kHz일 때 1 ms 안에 slot이 몇 개 들어가는가. slot 하나의 길이는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2. 같은 조건에서 40 MHz 대역은 대략 몇 개의 Resource Block에 해당하는가. 표의 값과 왜 다른가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3. delay spread가 큰 환경에서 Subcarrier Spacing을 넓히면 무엇이 좋아지고 무엇이 나빠지는가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4. Cyclic Prefix를 0으로 채우면 왜 안 되는가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5. 고속철 시나리오에서 15 kHz보다 30 kHz가 편한 이유를 ICI로 설명하라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3677508"/>
            <a:ext cx="5669280" cy="292445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475488" y="3759804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블록이 여는 specification clause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034124"/>
            <a:ext cx="5376672" cy="247640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38.300 clause 5.1 waveform, numerology, frame 구조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38.211 clause 4 frame 구조와 physical resource (참조)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38.291 clause 4와 clause 5 Ambient IoT의 별도 격자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38.214 clause 8.1.4 사이드링크의 slot과 subchannel 격자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38.101-1의 대역폭별 RB 수 표 (참조). 106과 273이 여기서 나온다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사이드링크에서는 RB를 여러 개 묶은 subchannel이 할당 단위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 축은 slot, 주파수 축은 subchannel. 어느 칸을 고를지가 9주차의 문제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9632" y="731520"/>
            <a:ext cx="5669280" cy="282380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345936" y="81381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생각해 볼 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5936" y="1088136"/>
            <a:ext cx="5376672" cy="23757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2번의 계산값과 표의 값이 다른 이유가 가드밴드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3번은 이 블록의 핵심 교환 관계. 한쪽만 답하면 절반만 답한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4번은 '순환'이라는 말을 쓰지 않고 답할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5번은 블록 2의 spread 숫자를 그대로 가져오면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보너스: 100 MHz 반송파에서 UE가 20 MHz BWP만 쓸 때 잃는 것과 얻는 것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답에 RE 수와 소비 전력이 모두 들어가야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숫자를 넣을 때는 단위를 먼저 쓴다. kHz와 μs, RB와 RE를 섞으면 반드시 틀린다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9632" y="3683337"/>
            <a:ext cx="5669280" cy="291863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45936" y="376563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계산 연습이 왜 필요한가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5936" y="4039953"/>
            <a:ext cx="5376672" cy="24705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specification의 표는 대부분 이 계산의 결과다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대역폭별 Resource Block 수 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numerology별 slot 설정 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계산을 해 보면 표가 목록이 아니라 공식으로 보인다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논문에서 남의 평가 결과를 읽을 때 직접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학기말 논문에서도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자원 낭비나 지연을 주장하려면 RE 수와 slot 수로 계산해 보여야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사전 질문 후보: 표의 어느 값이 계산으로 재현되지 않는가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숫자를 넣어 보는 습관이 이 코스에서 기르는 능력의 절반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physical layer 예습 · 블록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 i="0">
                <a:solidFill>
                  <a:srgbClr val="FFFFFF"/>
                </a:solidFill>
                <a:latin typeface="Arial"/>
              </a:rPr>
              <a:t>비트에서 symbol까지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>specification에서 Transport Block Size, modulation order, code rate, 재전송이라는 말이 끊임없이 나온다.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>이 사슬을 한 번 훑어 두면 그 표현들이 서로 어떻게 연결되는지 보인다.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/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>이 블록의 모든 단계는 교환 관계다. 무엇을 주고 무엇을 받는지를 매번 묻는다.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589532"/>
            <a:ext cx="4754880" cy="3678936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949440" y="1726691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092451"/>
            <a:ext cx="4297680" cy="3020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전송 사슬: Transport Block에서 resource grid까지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CRC: 무엇이고 왜 24비트인가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채널 부호의 직관: 잉여로 오류를 이긴다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채널 부호가 셋으로 갈린다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D8DEE8"/>
                </a:solidFill>
                <a:latin typeface="Arial"/>
              </a:rPr>
              <a:t>LDPC, Polar, convolutional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변조: 비트를 별자리에 놓는다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MCS 표를 실제로 읽는다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왜 한 코드워드 안에서 MCS가 하나인가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재전송과 Incremental Redundancy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HARQ 타이밍을 숫자로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soft combining의 직관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Ambient IoT의 NACK만 있는 구조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자가 점검 5문항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CRC는 무엇이고 왜 24비트인가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오류를 고치는 것과 오류가 있는지 아는 것은 다른 일이다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60088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CRC 한 문장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15282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데이터 비트열을 정해진 다항식으로 나눈 나머지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송신단이 나머지를 뒤에 붙이고, 수신단이 다시 나눠 0인지 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0이 아니면 어딘가 틀렸다. 어디가 틀렸는지는 모른다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오류 정정이 아니라 오류 검출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정정은 채널 부호의 몫, 검출은 CRC의 몫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해시. 단, 암호학적 해시가 아니라 선형 해시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선형이라 하드웨어가 싸고, 특정 오류 패턴(홀수 개, 짧은 burst)을 반드시 잡는다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515282"/>
            <a:ext cx="5669280" cy="308668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597578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왜 24비트인가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871898"/>
            <a:ext cx="5376672" cy="263862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무작위 오류 패턴이 검출을 빠져나갈 확률 ≈ 2^−24 ≈ 6 × 10^−8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Transport Block이 크면(3824비트 초과) 24비트, 작으면 16비트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38.212의 CRC 부가 절차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긴 블록은 잘라서 부호화하고 조각(code block)마다 24비트 CRC를 또 붙인다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조각 단위로 성공 여부를 알 수 있어 재전송 판단이 정밀해진다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조각 최대 길이는 base graph에 따라 8448 또는 3840비트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100 kbit짜리 Transport Block이면 조각 12개, CRC 24비트 × 13 = 312비트. 0.3%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검출 실패 확률과 오버헤드 사이의 타협이 24라는 숫자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21042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CRC가 왜 시스템 전체를 떠받치는가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7623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수신단의 CRC 판정 결과가 곧 ACK/NACK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 한 비트가 재전송, link adaptation, RLC 재전송까지 움직인다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CRC가 틀린 것을 맞다고 하면(undetected error) 상위 계층까지 오염된다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검출 실패 확률을 매우 낮게 잡는다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 관점: 체크섬과 같은 자리이지만 하드웨어에서 시프트 레지스터로 계산된다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복호기도 CRC를 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Polar의 list 복호는 후보 여러 개 중 CRC가 맞는 것을 고른다. 검출이 정정을 돕는 경우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LDPC 반복 복호도 CRC가 맞으면 일찍 멈춘다. 전력 절감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4124829"/>
            <a:ext cx="5669280" cy="247713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4207125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Ambient IoT에서의 대조 (3주차)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481445"/>
            <a:ext cx="5376672" cy="202908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38.291 clause 8이 CRC와 채널 부호화, 변조를 공통 함수로 묶는다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device의 계산 능력이 극히 작으므로 모든 것이 짧고 단순하다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CRC 길이도 목적에 맞게 줄어든다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실제 값은 3주차에 본문에서 확인한다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device가 CRC 실패를 알려도 reader가 못 들을 수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NACK만 있는 구조가 검출 실패와 어떻게 얽히는지가 4주차 질문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'왜 그 길이인가'를 물으면 항상 오류율 목표와 오버헤드가 답이다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채널 부호의 직관: 잉여로 오류를 이긴다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잉여를 얼마나, 어떤 구조로 넣느냐가 부호의 전부다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9615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가장 단순한 부호: 세 번 반복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5134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0 → 000, 1 → 111. 수신단은 다수결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비트 하나가 뒤집혀도 살아남는다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대가: 보낼 양이 세 배 (code rate 1/3)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이득: 같은 오류율을 더 낮은 SNR에서 얻는다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그러나 반복은 가장 비효율적인 부호다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잉여로 훨씬 많은 오류를 잡는 방법이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비트 오류율 1%에서 세 번 반복하면 0.03%. 같은 rate 1/3의 LDPC는 사실상 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그런데도 NR이 반복을 쓰는 곳이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커버리지 확장(PUSCH repetition)과 Ambient IoT. 복호기가 없거나 SNR이 너무 낮을 때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875900"/>
            <a:ext cx="5669280" cy="272606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95819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패리티를 섞어 넣는다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232516"/>
            <a:ext cx="5376672" cy="22780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비트들을 섞어서 만든 검사 비트(패리티)를 함께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비트의 오류가 여러 패리티에 흔적을 남긴다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흔적의 조합에서 어디가 틀렸는지 역추적한다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code rate = 정보 비트 / 전체 비트. 1/3이면 잉여가 정보의 두 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Shannon: 주어진 SNR에서 오류 없이 보낼 수 있는 최대 rate(용량)가 존재한다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LDPC와 Polar는 그 한계 가까이 간다. 반복 부호는 한참 못 미친다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용량 = log2(1 + SNR) bit/symbol. SNR 10 dB(10배)면 3.46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16(16QAM, 0.64)의 효율 2.57은 그 74%. 나머지는 실용 부호와 유한 블록의 값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71746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rate matching: 잉여의 양을 조절한다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2694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부호기는 늘 낮은 rate(많은 패리티)로 만든다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보낼 때 패리티를 얼마나 잘라낼지(또는 반복할지)를 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잘라내면 rate가 올라가고 (더 많은 정보, 덜 견딤)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덜 잘라내면 rate가 내려간다 (더 견딤, 처리량 감소)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NR MCS 표의 code rate는 120/1024 ≈ 0.12 에서 948/1024 ≈ 0.93 까지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재전송에 다른 패리티를 보내는 것도 이 잘라내기의 응용 (뒤의 IR)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부호기 출력을 원형 buffer에 넣고 읽기 시작점(RV)과 길이만 바꾼다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부호기로 모든 rate를 만든다. 부호기가 하나면 하드웨어도 하나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631867"/>
            <a:ext cx="5669280" cy="297010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71416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CS로 번역하면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988483"/>
            <a:ext cx="5376672" cy="252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에러 정정 부호 = 잡음 채널 위의 압축의 반대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압축은 잉여를 빼고, 부호화는 잉여를 계획적으로 넣는다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복호 = 받은 잡음 섞인 벡터에서 가장 그럴듯한 코드워드를 찾는 탐색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탐색 공간이 지수적이라 구조 있는 부호와 근사 알고리즘이 필요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LDPC의 복호가 그래프 위의 메시지 전달(belief propagation)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복호 실패는 두 얼굴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틀린 코드워드로 수렴(CRC가 잡는다) 또는 수렴 안 함(반복 상한에서 포기)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반복 상한이 곧 지연과 전력. 그래서 UE 능력에 들어간다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부호 선택 = 얼마나 잘 잡을까와 얼마나 빨리 풀까의 교환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LDPC와 Polar를 한 장으로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둘 다 '용량 한계에 가까운 부호'다. 갈라진 이유는 블록 길이와 복호기 구조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76788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LDPC: 성긴 검사 행렬 위의 메시지 전달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31983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패리티 검사식이 각각 소수의 비트만 건드린다 (성긴 행렬)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비트 노드와 검사 노드의 이분 그래프로 그린다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복호: 노드들이 '내가 0일 확률'을 이웃에게 주고받으며 반복 갱신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병렬 처리가 쉬워 Gbit/s 급 처리량에 맞다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NR 데이터 채널의 부호. base graph가 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큰 블록과 높은 rate용, 작은 블록과 낮은 rate용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긴 블록에서 용량 한계에 가깝다. 짧은 블록에서는 손해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수백 비트 아래에서는 성긴 그래프에 짧은 순환이 생겨 메시지가 맴돈다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확률 그래프 모델의 loopy belief propagation. 근사이지만 실전에서 잘 된다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682287"/>
            <a:ext cx="5669280" cy="291968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76458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Polar: 채널을 좋은 쪽과 나쁜 쪽으로 가른다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038903"/>
            <a:ext cx="5376672" cy="2471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채널을 여러 번 쓰되 비트를 섞어 '거의 완벽한 자리'와 '거의 무용한 자리'로 양극화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정보는 좋은 자리에, 나쁜 자리는 0으로 고정(frozen)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복호: 순차 소거 + 후보 목록 유지 (successive cancellation list)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직렬이라 긴 블록에는 느리지만 짧은 블록에서 성능이 좋다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NR 제어 채널과 방송 채널의 부호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PDCCH, PBCH, UCI처럼 짧고 신뢰도가 중요한 곳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채널 조합으로 만든 정렬 알고리즘. 좋은 자리를 골라 쓰는 것이 핵심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어느 자리가 좋은지는 SNR에 따라 달라 specification이 순서(reliability sequence)를 표로 못박았다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306119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왜 하나로 통일하지 않았나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6131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데이터: 길고 빠르게 → 병렬 복호가 되는 LDPC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제어: 짧고 확실하게 → 짧은 블록에 강한 Polar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Ambient IoT: 아주 단순하게 → 시프트 레지스터로 끝나는 convolutional code (앞 슬라이드)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성능 최적화가 아니라 복잡도 예산 안의 타협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LTE는 turbo code 하나로 데이터를 다 처리했다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NR이 LDPC로 바꾼 이유: turbo 복호기는 직렬이라 Gbit/s에서 전력이 감당 안 됐다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세대가 바뀌며 부호가 바뀐 것은 처리량 목표가 바뀌었기 때문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같은 질문을 3주차 토론 1번에서 본문으로 확인한다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975598"/>
            <a:ext cx="5669280" cy="262636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4057894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specification에서 읽게 되는 표현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332214"/>
            <a:ext cx="5376672" cy="217831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code block segmentation: 큰 Transport Block을 조각내는 규칙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base graph 선택: 블록 크기와 rate로 결정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rate matching과 redundancy version: 잘라내기와 재전송 순서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셋이 TS 38.212의 골격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코스에서는 본문을 읽지 않고 이름만 알아 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사이드링크도 같은 부호를 쓴다 (PSSCH는 LDPC, PSCCH는 Polar)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9주차에 부호 이야기는 나오지 않는다. 격자와 자원 선택만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'부호'라는 말이 나오면 데이터인지 제어인지부터 가려라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변조: 비트를 별자리에 놓는다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modulation order가 올라갈수록 symbol당 비트는 늘고 필요한 SNR도 는다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793491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" name="Connector 4"/>
          <p:cNvCxnSpPr/>
          <p:nvPr/>
        </p:nvCxnSpPr>
        <p:spPr>
          <a:xfrm>
            <a:off x="1335024" y="2157984"/>
            <a:ext cx="1737360" cy="0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2203704" y="1289304"/>
            <a:ext cx="0" cy="1737360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645920" y="1600200"/>
            <a:ext cx="109728" cy="10972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2651760" y="1600200"/>
            <a:ext cx="109728" cy="10972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1645920" y="2606040"/>
            <a:ext cx="109728" cy="10972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2651760" y="2606040"/>
            <a:ext cx="109728" cy="10972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35024" y="1033272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1" i="0">
                <a:solidFill>
                  <a:srgbClr val="1A1A1A"/>
                </a:solidFill>
                <a:latin typeface="Arial"/>
              </a:rPr>
              <a:t>QPSK: 4점, 2비트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3063240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5A5A5A"/>
                </a:solidFill>
                <a:latin typeface="Arial"/>
              </a:rPr>
              <a:t>점 사이가 멀다 → 잡음에 강하다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5424" y="2157984"/>
            <a:ext cx="1737360" cy="0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5404104" y="1289304"/>
            <a:ext cx="0" cy="1737360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4645152" y="2825496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4645152" y="2350008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4645152" y="1874520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4645152" y="1399032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5120640" y="2825496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5120640" y="2350008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5120640" y="1874520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5120640" y="1399032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5596128" y="2825496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5596128" y="2350008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5596128" y="1874520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5596128" y="1399032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6071616" y="2825496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Oval 27"/>
          <p:cNvSpPr/>
          <p:nvPr/>
        </p:nvSpPr>
        <p:spPr>
          <a:xfrm>
            <a:off x="6071616" y="2350008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Oval 28"/>
          <p:cNvSpPr/>
          <p:nvPr/>
        </p:nvSpPr>
        <p:spPr>
          <a:xfrm>
            <a:off x="6071616" y="1874520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Oval 29"/>
          <p:cNvSpPr/>
          <p:nvPr/>
        </p:nvSpPr>
        <p:spPr>
          <a:xfrm>
            <a:off x="6071616" y="1399032"/>
            <a:ext cx="91440" cy="91440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4535424" y="1033272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1" i="0">
                <a:solidFill>
                  <a:srgbClr val="1A1A1A"/>
                </a:solidFill>
                <a:latin typeface="Arial"/>
              </a:rPr>
              <a:t>16QAM: 16점, 4비트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78224" y="3063240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5A5A5A"/>
                </a:solidFill>
                <a:latin typeface="Arial"/>
              </a:rPr>
              <a:t>같은 전력이면 점 사이가 약 45% → 7 dB 더 필요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7735823" y="2157984"/>
            <a:ext cx="1737360" cy="0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8604503" y="1289304"/>
            <a:ext cx="0" cy="1737360"/>
          </a:xfrm>
          <a:prstGeom prst="line">
            <a:avLst/>
          </a:prstGeom>
          <a:ln w="9525">
            <a:solidFill>
              <a:srgbClr val="88888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7836407" y="286207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Oval 35"/>
          <p:cNvSpPr/>
          <p:nvPr/>
        </p:nvSpPr>
        <p:spPr>
          <a:xfrm>
            <a:off x="7836407" y="265176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Oval 36"/>
          <p:cNvSpPr/>
          <p:nvPr/>
        </p:nvSpPr>
        <p:spPr>
          <a:xfrm>
            <a:off x="7836407" y="244144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Oval 37"/>
          <p:cNvSpPr/>
          <p:nvPr/>
        </p:nvSpPr>
        <p:spPr>
          <a:xfrm>
            <a:off x="7836407" y="2231136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Oval 38"/>
          <p:cNvSpPr/>
          <p:nvPr/>
        </p:nvSpPr>
        <p:spPr>
          <a:xfrm>
            <a:off x="7836407" y="2020824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Oval 39"/>
          <p:cNvSpPr/>
          <p:nvPr/>
        </p:nvSpPr>
        <p:spPr>
          <a:xfrm>
            <a:off x="7836407" y="181051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Oval 40"/>
          <p:cNvSpPr/>
          <p:nvPr/>
        </p:nvSpPr>
        <p:spPr>
          <a:xfrm>
            <a:off x="7836407" y="160020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Oval 41"/>
          <p:cNvSpPr/>
          <p:nvPr/>
        </p:nvSpPr>
        <p:spPr>
          <a:xfrm>
            <a:off x="7836407" y="138988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Oval 42"/>
          <p:cNvSpPr/>
          <p:nvPr/>
        </p:nvSpPr>
        <p:spPr>
          <a:xfrm>
            <a:off x="8046719" y="286207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Oval 43"/>
          <p:cNvSpPr/>
          <p:nvPr/>
        </p:nvSpPr>
        <p:spPr>
          <a:xfrm>
            <a:off x="8046719" y="265176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Oval 44"/>
          <p:cNvSpPr/>
          <p:nvPr/>
        </p:nvSpPr>
        <p:spPr>
          <a:xfrm>
            <a:off x="8046719" y="244144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Oval 45"/>
          <p:cNvSpPr/>
          <p:nvPr/>
        </p:nvSpPr>
        <p:spPr>
          <a:xfrm>
            <a:off x="8046719" y="2231136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Oval 46"/>
          <p:cNvSpPr/>
          <p:nvPr/>
        </p:nvSpPr>
        <p:spPr>
          <a:xfrm>
            <a:off x="8046719" y="2020824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Oval 47"/>
          <p:cNvSpPr/>
          <p:nvPr/>
        </p:nvSpPr>
        <p:spPr>
          <a:xfrm>
            <a:off x="8046719" y="181051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Oval 48"/>
          <p:cNvSpPr/>
          <p:nvPr/>
        </p:nvSpPr>
        <p:spPr>
          <a:xfrm>
            <a:off x="8046719" y="160020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Oval 49"/>
          <p:cNvSpPr/>
          <p:nvPr/>
        </p:nvSpPr>
        <p:spPr>
          <a:xfrm>
            <a:off x="8046719" y="138988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Oval 50"/>
          <p:cNvSpPr/>
          <p:nvPr/>
        </p:nvSpPr>
        <p:spPr>
          <a:xfrm>
            <a:off x="8257031" y="286207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Oval 51"/>
          <p:cNvSpPr/>
          <p:nvPr/>
        </p:nvSpPr>
        <p:spPr>
          <a:xfrm>
            <a:off x="8257031" y="265176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Oval 52"/>
          <p:cNvSpPr/>
          <p:nvPr/>
        </p:nvSpPr>
        <p:spPr>
          <a:xfrm>
            <a:off x="8257031" y="244144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Oval 53"/>
          <p:cNvSpPr/>
          <p:nvPr/>
        </p:nvSpPr>
        <p:spPr>
          <a:xfrm>
            <a:off x="8257031" y="2231136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Oval 54"/>
          <p:cNvSpPr/>
          <p:nvPr/>
        </p:nvSpPr>
        <p:spPr>
          <a:xfrm>
            <a:off x="8257031" y="2020824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Oval 55"/>
          <p:cNvSpPr/>
          <p:nvPr/>
        </p:nvSpPr>
        <p:spPr>
          <a:xfrm>
            <a:off x="8257031" y="181051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Oval 56"/>
          <p:cNvSpPr/>
          <p:nvPr/>
        </p:nvSpPr>
        <p:spPr>
          <a:xfrm>
            <a:off x="8257031" y="160020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Oval 57"/>
          <p:cNvSpPr/>
          <p:nvPr/>
        </p:nvSpPr>
        <p:spPr>
          <a:xfrm>
            <a:off x="8257031" y="138988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Oval 58"/>
          <p:cNvSpPr/>
          <p:nvPr/>
        </p:nvSpPr>
        <p:spPr>
          <a:xfrm>
            <a:off x="8467343" y="286207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Oval 59"/>
          <p:cNvSpPr/>
          <p:nvPr/>
        </p:nvSpPr>
        <p:spPr>
          <a:xfrm>
            <a:off x="8467343" y="265176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Oval 60"/>
          <p:cNvSpPr/>
          <p:nvPr/>
        </p:nvSpPr>
        <p:spPr>
          <a:xfrm>
            <a:off x="8467343" y="244144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Oval 61"/>
          <p:cNvSpPr/>
          <p:nvPr/>
        </p:nvSpPr>
        <p:spPr>
          <a:xfrm>
            <a:off x="8467343" y="2231136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Oval 62"/>
          <p:cNvSpPr/>
          <p:nvPr/>
        </p:nvSpPr>
        <p:spPr>
          <a:xfrm>
            <a:off x="8467343" y="2020824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Oval 63"/>
          <p:cNvSpPr/>
          <p:nvPr/>
        </p:nvSpPr>
        <p:spPr>
          <a:xfrm>
            <a:off x="8467343" y="181051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Oval 64"/>
          <p:cNvSpPr/>
          <p:nvPr/>
        </p:nvSpPr>
        <p:spPr>
          <a:xfrm>
            <a:off x="8467343" y="160020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Oval 65"/>
          <p:cNvSpPr/>
          <p:nvPr/>
        </p:nvSpPr>
        <p:spPr>
          <a:xfrm>
            <a:off x="8467343" y="138988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Oval 66"/>
          <p:cNvSpPr/>
          <p:nvPr/>
        </p:nvSpPr>
        <p:spPr>
          <a:xfrm>
            <a:off x="8677655" y="286207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Oval 67"/>
          <p:cNvSpPr/>
          <p:nvPr/>
        </p:nvSpPr>
        <p:spPr>
          <a:xfrm>
            <a:off x="8677655" y="265176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Oval 68"/>
          <p:cNvSpPr/>
          <p:nvPr/>
        </p:nvSpPr>
        <p:spPr>
          <a:xfrm>
            <a:off x="8677655" y="244144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Oval 69"/>
          <p:cNvSpPr/>
          <p:nvPr/>
        </p:nvSpPr>
        <p:spPr>
          <a:xfrm>
            <a:off x="8677655" y="2231136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Oval 70"/>
          <p:cNvSpPr/>
          <p:nvPr/>
        </p:nvSpPr>
        <p:spPr>
          <a:xfrm>
            <a:off x="8677655" y="2020824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2" name="Oval 71"/>
          <p:cNvSpPr/>
          <p:nvPr/>
        </p:nvSpPr>
        <p:spPr>
          <a:xfrm>
            <a:off x="8677655" y="181051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Oval 72"/>
          <p:cNvSpPr/>
          <p:nvPr/>
        </p:nvSpPr>
        <p:spPr>
          <a:xfrm>
            <a:off x="8677655" y="160020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Oval 73"/>
          <p:cNvSpPr/>
          <p:nvPr/>
        </p:nvSpPr>
        <p:spPr>
          <a:xfrm>
            <a:off x="8677655" y="138988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Oval 74"/>
          <p:cNvSpPr/>
          <p:nvPr/>
        </p:nvSpPr>
        <p:spPr>
          <a:xfrm>
            <a:off x="8887967" y="286207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6" name="Oval 75"/>
          <p:cNvSpPr/>
          <p:nvPr/>
        </p:nvSpPr>
        <p:spPr>
          <a:xfrm>
            <a:off x="8887967" y="265176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Oval 76"/>
          <p:cNvSpPr/>
          <p:nvPr/>
        </p:nvSpPr>
        <p:spPr>
          <a:xfrm>
            <a:off x="8887967" y="244144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8" name="Oval 77"/>
          <p:cNvSpPr/>
          <p:nvPr/>
        </p:nvSpPr>
        <p:spPr>
          <a:xfrm>
            <a:off x="8887967" y="2231136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9" name="Oval 78"/>
          <p:cNvSpPr/>
          <p:nvPr/>
        </p:nvSpPr>
        <p:spPr>
          <a:xfrm>
            <a:off x="8887967" y="2020824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Oval 79"/>
          <p:cNvSpPr/>
          <p:nvPr/>
        </p:nvSpPr>
        <p:spPr>
          <a:xfrm>
            <a:off x="8887967" y="181051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1" name="Oval 80"/>
          <p:cNvSpPr/>
          <p:nvPr/>
        </p:nvSpPr>
        <p:spPr>
          <a:xfrm>
            <a:off x="8887967" y="160020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Oval 81"/>
          <p:cNvSpPr/>
          <p:nvPr/>
        </p:nvSpPr>
        <p:spPr>
          <a:xfrm>
            <a:off x="8887967" y="138988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Oval 82"/>
          <p:cNvSpPr/>
          <p:nvPr/>
        </p:nvSpPr>
        <p:spPr>
          <a:xfrm>
            <a:off x="9098279" y="286207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Oval 83"/>
          <p:cNvSpPr/>
          <p:nvPr/>
        </p:nvSpPr>
        <p:spPr>
          <a:xfrm>
            <a:off x="9098279" y="265176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5" name="Oval 84"/>
          <p:cNvSpPr/>
          <p:nvPr/>
        </p:nvSpPr>
        <p:spPr>
          <a:xfrm>
            <a:off x="9098279" y="244144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Oval 85"/>
          <p:cNvSpPr/>
          <p:nvPr/>
        </p:nvSpPr>
        <p:spPr>
          <a:xfrm>
            <a:off x="9098279" y="2231136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7" name="Oval 86"/>
          <p:cNvSpPr/>
          <p:nvPr/>
        </p:nvSpPr>
        <p:spPr>
          <a:xfrm>
            <a:off x="9098279" y="2020824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8" name="Oval 87"/>
          <p:cNvSpPr/>
          <p:nvPr/>
        </p:nvSpPr>
        <p:spPr>
          <a:xfrm>
            <a:off x="9098279" y="181051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9" name="Oval 88"/>
          <p:cNvSpPr/>
          <p:nvPr/>
        </p:nvSpPr>
        <p:spPr>
          <a:xfrm>
            <a:off x="9098279" y="160020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Oval 89"/>
          <p:cNvSpPr/>
          <p:nvPr/>
        </p:nvSpPr>
        <p:spPr>
          <a:xfrm>
            <a:off x="9098279" y="138988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1" name="Oval 90"/>
          <p:cNvSpPr/>
          <p:nvPr/>
        </p:nvSpPr>
        <p:spPr>
          <a:xfrm>
            <a:off x="9308591" y="286207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2" name="Oval 91"/>
          <p:cNvSpPr/>
          <p:nvPr/>
        </p:nvSpPr>
        <p:spPr>
          <a:xfrm>
            <a:off x="9308591" y="265176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3" name="Oval 92"/>
          <p:cNvSpPr/>
          <p:nvPr/>
        </p:nvSpPr>
        <p:spPr>
          <a:xfrm>
            <a:off x="9308591" y="244144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4" name="Oval 93"/>
          <p:cNvSpPr/>
          <p:nvPr/>
        </p:nvSpPr>
        <p:spPr>
          <a:xfrm>
            <a:off x="9308591" y="2231136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5" name="Oval 94"/>
          <p:cNvSpPr/>
          <p:nvPr/>
        </p:nvSpPr>
        <p:spPr>
          <a:xfrm>
            <a:off x="9308591" y="2020824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6" name="Oval 95"/>
          <p:cNvSpPr/>
          <p:nvPr/>
        </p:nvSpPr>
        <p:spPr>
          <a:xfrm>
            <a:off x="9308591" y="1810512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Oval 96"/>
          <p:cNvSpPr/>
          <p:nvPr/>
        </p:nvSpPr>
        <p:spPr>
          <a:xfrm>
            <a:off x="9308591" y="1600200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8" name="Oval 97"/>
          <p:cNvSpPr/>
          <p:nvPr/>
        </p:nvSpPr>
        <p:spPr>
          <a:xfrm>
            <a:off x="9308591" y="1389888"/>
            <a:ext cx="64008" cy="64008"/>
          </a:xfrm>
          <a:prstGeom prst="ellipse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TextBox 98"/>
          <p:cNvSpPr txBox="1"/>
          <p:nvPr/>
        </p:nvSpPr>
        <p:spPr>
          <a:xfrm>
            <a:off x="7735823" y="1033272"/>
            <a:ext cx="173736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1" i="0">
                <a:solidFill>
                  <a:srgbClr val="1A1A1A"/>
                </a:solidFill>
                <a:latin typeface="Arial"/>
              </a:rPr>
              <a:t>64QAM: 64점, 6비트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278623" y="3063240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5A5A5A"/>
                </a:solidFill>
                <a:latin typeface="Arial"/>
              </a:rPr>
              <a:t>점 사이가 약 22% → 다시 6 dB 더 필요</a:t>
            </a:r>
          </a:p>
        </p:txBody>
      </p:sp>
      <p:sp>
        <p:nvSpPr>
          <p:cNvPr id="101" name="Oval 100"/>
          <p:cNvSpPr/>
          <p:nvPr/>
        </p:nvSpPr>
        <p:spPr>
          <a:xfrm>
            <a:off x="2359152" y="1307592"/>
            <a:ext cx="694944" cy="694944"/>
          </a:xfrm>
          <a:prstGeom prst="ellipse">
            <a:avLst/>
          </a:prstGeom>
          <a:noFill/>
          <a:ln w="12700">
            <a:solidFill>
              <a:srgbClr val="3B6FB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5294376" y="1572768"/>
            <a:ext cx="694944" cy="694944"/>
          </a:xfrm>
          <a:prstGeom prst="ellipse">
            <a:avLst/>
          </a:prstGeom>
          <a:noFill/>
          <a:ln w="12700">
            <a:solidFill>
              <a:srgbClr val="3B6FB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362187" y="1705356"/>
            <a:ext cx="694944" cy="694944"/>
          </a:xfrm>
          <a:prstGeom prst="ellipse">
            <a:avLst/>
          </a:prstGeom>
          <a:noFill/>
          <a:ln w="12700">
            <a:solidFill>
              <a:srgbClr val="3B6FB6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9976104" y="1335024"/>
            <a:ext cx="1737360" cy="1828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푸른 원은 같은 세기의 잡음이 점을 흔드는 범위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/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원이 이웃 점까지 닿으면 비트가 뒤집힌다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/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점을 늘릴수록 같은 잡음에 더 자주 뒤집힌다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30352" y="3616451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symbol 하나 = 별자리의 점 하나 · 점의 수가 2^(비트 수) · 같은 송신 전력이면 점이 많을수록 점 사이가 좁다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530352" y="3799331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경험칙: 비트 2개를 더 얹을 때마다 필요한 SNR이 6에서 7 dB 늘어난다 · 그래서 채널이 좋을 때만 높은 order를 쓴다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29184" y="4110227"/>
            <a:ext cx="5669280" cy="24917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8" name="TextBox 107"/>
          <p:cNvSpPr txBox="1"/>
          <p:nvPr/>
        </p:nvSpPr>
        <p:spPr>
          <a:xfrm>
            <a:off x="475488" y="419252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왜 QPSK가 셀 가장자리의 기본값인가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75488" y="4466843"/>
            <a:ext cx="5376672" cy="20436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점이 넷뿐이라 잡음 원이 커도 안 겹친다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자원에 2비트뿐이지만 복호가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256QAM은 8비트를 얹지만 점 사이가 QPSK의 약 1/9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실내나 셀 중심의 좋은 채널에서만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modulation order는 '얼마나 촘촘한 별자리를 견디는가'의 표현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송신 전력은 왜 못 올리나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UE는 23 dBm 상한, gNB는 규제 상한. 그리고 세게 보내면 이웃 셀 간섭이 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SNR을 올리는 대신 별자리를 성기게 한다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6199632" y="4110227"/>
            <a:ext cx="5669280" cy="249174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TextBox 110"/>
          <p:cNvSpPr txBox="1"/>
          <p:nvPr/>
        </p:nvSpPr>
        <p:spPr>
          <a:xfrm>
            <a:off x="6345936" y="419252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변조와 부호는 함께 움직인다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345936" y="4466843"/>
            <a:ext cx="5376672" cy="20436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높은 order + 높은 code rate = 좋은 채널용 조합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낮은 order + 낮은 code rate = 나쁜 채널용 조합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 조합의 목록이 MCS 표 (다음 슬라이드)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Ambient IoT는 OOK와 BPSK뿐. 1비트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device가 위상을 잴 수 없기 때문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상향에서 QPSK와 낮은 rate를 선호하는 또 다른 이유: PAPR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성긴 별자리일수록 파형의 peak가 낮아 증폭기 효율이 좋다 (블록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별자리의 촘촘함과 패리티의 양, 두 손잡이를 같이 돌린다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MCS 표를 실제로 읽는다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specification은 이 표의 인덱스만 시그널링한다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6048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TS 38.214 Table 5.1.3.1-1 (64QAM 표)에서 뽑은 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1568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0: QPSK, R = 120/1024, 효율 0.23 bit/RE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4: QPSK, 308/1024, 0.60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9: QPSK, 679/1024, 1.33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10: 16QAM, 340/1024, 1.33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16: 16QAM, 658/1024, 2.57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17: 64QAM, 438/1024, 2.57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28: 64QAM, 948/1024, 5.55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효율 = modulation order × code rate. 29 이상은 재전송 전용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519261"/>
            <a:ext cx="5669280" cy="308270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601557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표에서 보이는 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875877"/>
            <a:ext cx="5376672" cy="2634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효율이 0.23에서 5.55까지 단조 증가. 24배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modulation order가 바뀌는 경계에서 효율이 거의 같다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9와 10, 16과 17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낮은 order + 높은 rate와 높은 order + 낮은 rate가 만나는 지점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표가 셋: 64QAM 표, 256QAM 표, 저효율(URLLC) 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어느 표를 쓸지는 RRC 설정. 시그널링은 5비트 인덱스뿐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표의 간격은 SNR로 약 1 dB씩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28단계 × 1 dB ≈ 30 dB 범위. 셀 가장자리에서 중심까지의 SNR 폭과 맞는다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송수신단이 같은 표를 보고 실제 값을 얻는다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7623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Transport Block Size가 나오는 절차 (TS 38.214 clause 5.1.3.2)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3142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1. RB 하나 안에서 데이터가 쓸 수 있는 RE 수를 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12 × symbol 수에서 DM-RS와 오버헤드를 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2. RB 수를 곱해 전체 RE 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3. RE 수 × code rate × modulation order × layer 수 = 정보 비트 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4. 그 값을 표 또는 공식으로 양자화해 code block에 맞게 맞춘다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결과가 Transport Block Size. 이 절차가 본문에 그대로 적혀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왜 양자화하는가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조각 크기를 8비트 단위로 맞추고, 조각 수로 나누어떨어지게 하려고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실제 code rate는 표의 목표값과 조금 다르다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676743"/>
            <a:ext cx="5669280" cy="292522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759039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숫자로 하나만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033359"/>
            <a:ext cx="5376672" cy="2477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 RB, 12 symbol, MCS 16, layer 1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 ≈ (12×12 − 12) × 10 = 1320 (DM-RS 12개 가정)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비트 ≈ 1320 × 4 × 0.643 ≈ 3394 → 양자화 후 근처 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자원에 MCS 4면 1320 × 2 × 0.30 ≈ 794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4배 이상 차이. 대신 필요한 SNR이 10 dB 이상 낮다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사이드링크(9주차)는 표는 같고 고르는 주체가 다르다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gNB가 아니라 송신 UE가 고른다. 피드백이 없으면 무엇을 근거로 고르는가가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MCS 하나가 처리량과 신뢰도를 동시에 정한다. 그래서 link adaptation이 이 인덱스를 고른다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왜 한 코드워드 안에서 MCS가 하나인가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specification은 이유를 적지 않는다. 이유는 토론에서 재구성한다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7952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질문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3471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주파수마다 채널이 다르다면(블록 2) RB마다 다른 MCS를 쓰면 더 좋지 않은가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38.300 clause 5.2.5.1: 한 전송 구간의 한 코드워드 안에서는 모든 RB group에 같은 변조와 code rate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6주차 토론에서 다시 묻는 질문. 여기서 답의 재료를 모아 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비교 대상: Wi-Fi도 한 프레임에 MCS 하나. DSL은 반대로 톤(subcarrier)마다 비트 수가 다르다(bit loading)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DSL 채널은 거의 변하지 않는다. 그래서 톤마다 맞출 수 있다. 차이는 coherence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709618"/>
            <a:ext cx="5669280" cy="289234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791914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재료 1: 시그널링 비용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066234"/>
            <a:ext cx="5376672" cy="244429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MCS는 grant마다 5비트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RB group마다 따로 주면 그룹 수만큼 곱해진다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제어 채널 자체가 오버헤드 (블록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UE가 보고하는 CQI도 subband 단위로 줄 수는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그러나 보고가 낡는 속도(coherence time)를 생각하면 세밀함의 이득이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100 MHz에 RBG 16개, MCS 5비트씩이면 80비트. DCI 전체가 수십 비트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제어 채널이 두 배로 늘어나는 셈. 그 자원은 데이터에서 나온다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76103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재료 2: 부호가 블록 전체에 걸쳐 있다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3129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LDPC 코드워드는 Transport Block 전체를 한 덩어리로 부호화한다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좋은 RB의 비트와 나쁜 RB의 비트가 같은 부호 안에서 섞인다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부호가 평균을 낸다. 나쁜 RB의 손해를 좋은 RB가 메운다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'평균 채널'에 맞춘 MCS 하나면 큰 손해가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정말 나쁜 RB는 MCS를 낮추는 대신 아예 할당에서 빼면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frequency selective scheduling (블록 5)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부호가 이미 interleaving으로 오류를 흩뿌려 놓았다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RB의 burst 오류가 코드워드 전체에 얇게 퍼진다. 그래서 평균이 통한다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675437"/>
            <a:ext cx="5669280" cy="292653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75773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재료 3: 계층은 예외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032053"/>
            <a:ext cx="5376672" cy="24784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코드워드를 쓸 때(layer 5개 이상)는 코드워드마다 MCS가 다르다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layer마다 SINR이 크게 다르기 때문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즉 specification은 '주파수 축은 하나, 공간 축은 둘'로 선을 그었다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답의 골격: 세밀함의 이득 &lt; 시그널링 비용 + 부호의 평균 효과, 단 공간 축은 이득이 커서 예외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이런 '왜'는 TS에 없다. 6주차 토론 자료가 될 만한 TR을 찾는 것이 사전 질문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힌트: LTE 초기 RAN1 기고와 TR 25.814. 결정은 Rel-8에서 났고 NR이 물려받았다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문서 번호는 각자 확인할 것. 이 슬라이드의 번호도 검증 대상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HARQ 타이밍을 숫자로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프로세스 수가 왕복 시간을 덮어야 링크가 놀지 않는다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644139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530352" y="896112"/>
            <a:ext cx="73152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stop-and-wait 프로세스 하나는 왕복 시간 동안 논다 · 그래서 여러 프로세스를 돌린다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399032"/>
            <a:ext cx="10058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1" i="0">
                <a:solidFill>
                  <a:srgbClr val="1A1A1A"/>
                </a:solidFill>
                <a:latin typeface="Arial"/>
              </a:rPr>
              <a:t>지상망</a:t>
            </a:r>
          </a:p>
        </p:txBody>
      </p:sp>
      <p:sp>
        <p:nvSpPr>
          <p:cNvPr id="7" name="Rectangle 6"/>
          <p:cNvSpPr/>
          <p:nvPr/>
        </p:nvSpPr>
        <p:spPr>
          <a:xfrm>
            <a:off x="1536192" y="1399032"/>
            <a:ext cx="621792" cy="29260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536192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FFFFFF"/>
                </a:solidFill>
                <a:latin typeface="Arial"/>
              </a:rPr>
              <a:t>P0</a:t>
            </a:r>
          </a:p>
        </p:txBody>
      </p:sp>
      <p:sp>
        <p:nvSpPr>
          <p:cNvPr id="9" name="Rectangle 8"/>
          <p:cNvSpPr/>
          <p:nvPr/>
        </p:nvSpPr>
        <p:spPr>
          <a:xfrm>
            <a:off x="2194560" y="1399032"/>
            <a:ext cx="621792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2194560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P1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52928" y="1399032"/>
            <a:ext cx="621792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2852928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P2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11296" y="1399032"/>
            <a:ext cx="621792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511296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P3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69664" y="1399032"/>
            <a:ext cx="621792" cy="29260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4169664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FFFFFF"/>
                </a:solidFill>
                <a:latin typeface="Arial"/>
              </a:rPr>
              <a:t>P0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28031" y="1399032"/>
            <a:ext cx="621792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828031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P1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0" y="1399032"/>
            <a:ext cx="621792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486400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P2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44768" y="1399032"/>
            <a:ext cx="621792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144768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P3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03136" y="1399032"/>
            <a:ext cx="621792" cy="29260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803136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FFFFFF"/>
                </a:solidFill>
                <a:latin typeface="Arial"/>
              </a:rPr>
              <a:t>P0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61504" y="1399032"/>
            <a:ext cx="621792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461504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P1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19871" y="1399032"/>
            <a:ext cx="621792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119871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P2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78240" y="1399032"/>
            <a:ext cx="621792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8778240" y="1453896"/>
            <a:ext cx="6217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P3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719072" y="1728216"/>
            <a:ext cx="2267712" cy="0"/>
          </a:xfrm>
          <a:prstGeom prst="line">
            <a:avLst/>
          </a:prstGeom>
          <a:ln w="9525">
            <a:solidFill>
              <a:srgbClr val="888888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536192" y="1801368"/>
            <a:ext cx="400507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5A5A5A"/>
                </a:solidFill>
                <a:latin typeface="Arial"/>
              </a:rPr>
              <a:t>RTT = 4 slot → P0의 다음 전송이 바로 이어진다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91472" y="1453896"/>
            <a:ext cx="219456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5A5A5A"/>
                </a:solidFill>
                <a:latin typeface="Arial"/>
              </a:rPr>
              <a:t>각 칸 = slot 하나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0352" y="2359152"/>
            <a:ext cx="10058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1" i="0">
                <a:solidFill>
                  <a:srgbClr val="1A1A1A"/>
                </a:solidFill>
                <a:latin typeface="Arial"/>
              </a:rPr>
              <a:t>저궤도 위성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536192" y="2359152"/>
            <a:ext cx="301751" cy="292608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ectangle 35"/>
          <p:cNvSpPr/>
          <p:nvPr/>
        </p:nvSpPr>
        <p:spPr>
          <a:xfrm>
            <a:off x="1865376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ectangle 36"/>
          <p:cNvSpPr/>
          <p:nvPr/>
        </p:nvSpPr>
        <p:spPr>
          <a:xfrm>
            <a:off x="2194560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ectangle 37"/>
          <p:cNvSpPr/>
          <p:nvPr/>
        </p:nvSpPr>
        <p:spPr>
          <a:xfrm>
            <a:off x="2523744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ectangle 38"/>
          <p:cNvSpPr/>
          <p:nvPr/>
        </p:nvSpPr>
        <p:spPr>
          <a:xfrm>
            <a:off x="2852928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ectangle 39"/>
          <p:cNvSpPr/>
          <p:nvPr/>
        </p:nvSpPr>
        <p:spPr>
          <a:xfrm>
            <a:off x="3182112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ectangle 40"/>
          <p:cNvSpPr/>
          <p:nvPr/>
        </p:nvSpPr>
        <p:spPr>
          <a:xfrm>
            <a:off x="3511296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ectangle 41"/>
          <p:cNvSpPr/>
          <p:nvPr/>
        </p:nvSpPr>
        <p:spPr>
          <a:xfrm>
            <a:off x="3840480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ectangle 42"/>
          <p:cNvSpPr/>
          <p:nvPr/>
        </p:nvSpPr>
        <p:spPr>
          <a:xfrm>
            <a:off x="4169664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ectangle 43"/>
          <p:cNvSpPr/>
          <p:nvPr/>
        </p:nvSpPr>
        <p:spPr>
          <a:xfrm>
            <a:off x="4498848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ectangle 44"/>
          <p:cNvSpPr/>
          <p:nvPr/>
        </p:nvSpPr>
        <p:spPr>
          <a:xfrm>
            <a:off x="4828031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ectangle 45"/>
          <p:cNvSpPr/>
          <p:nvPr/>
        </p:nvSpPr>
        <p:spPr>
          <a:xfrm>
            <a:off x="5157216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ectangle 46"/>
          <p:cNvSpPr/>
          <p:nvPr/>
        </p:nvSpPr>
        <p:spPr>
          <a:xfrm>
            <a:off x="5486400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ectangle 47"/>
          <p:cNvSpPr/>
          <p:nvPr/>
        </p:nvSpPr>
        <p:spPr>
          <a:xfrm>
            <a:off x="5815583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ectangle 48"/>
          <p:cNvSpPr/>
          <p:nvPr/>
        </p:nvSpPr>
        <p:spPr>
          <a:xfrm>
            <a:off x="6144768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ectangle 49"/>
          <p:cNvSpPr/>
          <p:nvPr/>
        </p:nvSpPr>
        <p:spPr>
          <a:xfrm>
            <a:off x="6473952" y="2359152"/>
            <a:ext cx="301751" cy="292608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1536192" y="2414016"/>
            <a:ext cx="3017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FFFFFF"/>
                </a:solidFill>
                <a:latin typeface="Arial"/>
              </a:rPr>
              <a:t>P0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473952" y="2414016"/>
            <a:ext cx="3017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1A1A1A"/>
                </a:solidFill>
                <a:latin typeface="Arial"/>
              </a:rPr>
              <a:t>P15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848855" y="2359152"/>
            <a:ext cx="2743200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88888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6848855" y="2414016"/>
            <a:ext cx="27432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8C1D1D"/>
                </a:solidFill>
                <a:latin typeface="Arial"/>
              </a:rPr>
              <a:t>P0의 응답이 아직 안 왔다 → 논다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1673352" y="2688336"/>
            <a:ext cx="8741663" cy="0"/>
          </a:xfrm>
          <a:prstGeom prst="line">
            <a:avLst/>
          </a:prstGeom>
          <a:ln w="9525">
            <a:solidFill>
              <a:srgbClr val="888888"/>
            </a:solidFill>
            <a:headEnd type="triangl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536192" y="2761488"/>
            <a:ext cx="8878824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5A5A5A"/>
                </a:solidFill>
                <a:latin typeface="Arial"/>
              </a:rPr>
              <a:t>RTT 수십 ms = slot 수십 개. 16 프로세스로는 덮지 못한다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36192" y="3017520"/>
            <a:ext cx="100584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대응: 프로세스 수를 32로 늘리고, 그래도 모자라면 HARQ 재전송을 끄고 RLC 재전송에 맡긴다 (Rel-17 NTN)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30352" y="346709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지상망: 처리 지연 포함 RTT 몇 slot → Rel-15의 최대 16 프로세스로 충분 · 응답 시각(K1)은 grant가 slot 단위로 지시한다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0352" y="364997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위성: RTT가 slot 수십에서 수백 개 → 8주차의 HARQ 확장이 여기서 나온다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29184" y="3960875"/>
            <a:ext cx="5669280" cy="264109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TextBox 60"/>
          <p:cNvSpPr txBox="1"/>
          <p:nvPr/>
        </p:nvSpPr>
        <p:spPr>
          <a:xfrm>
            <a:off x="475488" y="404317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specification이 정하는 숫자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75488" y="4317491"/>
            <a:ext cx="5376672" cy="2193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프로세스 수: UE마다 설정, 지상망 최대 16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Rel-17 NTN에서 32까지 확장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피드백 시각 K1: PDSCH를 받은 slot에서 몇 slot 뒤에 ACK/NACK을 보낼지, grant가 지시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프로세스 번호와 새 데이터 표시(NDI), redundancy version이 grant에 실린다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수신단은 이 셋으로 '새것인지 재전송인지, 어느 조각인지'를 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NDI가 1비트인 이유: 이전 값과 같은지만 보면 된다. CS의 alternating bit protocol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NACK을 ACK으로 잘못 들으면 그 블록은 잃는다. 최종 보루는 RLC 재전송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99632" y="3960875"/>
            <a:ext cx="5669280" cy="264109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6345936" y="404317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왜 이것이 설계 문제인가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345936" y="4317491"/>
            <a:ext cx="5376672" cy="2193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프로세스마다 soft buffer가 필요하다 (메모리 = 비용 = 전력)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프로세스를 늘리면 buffer가 늘고, 줄이면 링크가 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RTT는 거리와 처리 시간이 정하고 UE가 바꿀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위성에서는 '재전송을 끈다'는 선택지까지 열었다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신뢰도는 낮은 MCS와 RLC 재전송으로 메운다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RTT 8 ms, 2 Gbit/s면 16 Mbit의 soft buffer. LLR 6비트씩이면 96 Mbit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최고 속도 UE는 buffer 상한을 두고 그 위는 잘라낸다 (limited buffer rate matching)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지연 × 처리량 = 필요한 buffer. CS의 bandwidth-delay product와 같은 식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soft combining의 직관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실패한 전송을 버리지 않는다는 말의 실제 내용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hard와 soft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39572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hard 판정: 각 비트를 0 또는 1로 결정해 버린다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soft 판정: '0일 확률 대 1일 확률'의 비를 log로 갖고 있는다 (LLR)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잡음이 심한 비트는 0 근처, 확실한 비트는 큰 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복호기는 soft 값을 받아야 제 성능이 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hard 판정으로 시작하면 2 dB 안팎을 잃는다. 확신 정보를 버리는 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재전송분도 soft 값으로 받아 이전 값과 더한다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LLR = log(P(0)/P(1)). 독립 관측이면 LLR은 그냥 더해진다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결합이 덧셈 하나. CS로 번역하면 log-odds의 베이즈 갱신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758184"/>
            <a:ext cx="5669280" cy="28437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8404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Chase combining: 같은 것을 다시 보낸다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114800"/>
            <a:ext cx="5376672" cy="2395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비트열을 다시 보내고 LLR을 더한다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신호는 두 배, 잡음은 √2배 → SNR 3 dB 이득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단순하고 buffer 관리가 쉽다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그러나 code rate는 그대로. 부호화 이득이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그래도 쓰는 경우: 첫 전송의 rate가 이미 낮을 때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rate 1/3 아래에서는 더 보낼 새 패리티가 없다. 그때는 반복이 곧 IR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RV 순서를 돌다 보면 결국 같은 비트를 다시 보내게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반복은 SNR만 올린다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9701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Incremental Redundancy: 새 패리티를 보낸다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52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첫 전송에서 잘라냈던 패리티(RV1, 2, 3)를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결합하면 실효 code rate가 내려간다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0.9로 시작해 두 번 결합하면 0.3 근처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SNR 이득에 부호화 이득이 더해진다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대가: 수신단이 어느 RV인지 알아야 하고 buffer가 커야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첫 전송이 아예 안 잡히면(제어 채널 실패) 체계 비트가 없는 RV만 남아 손해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RV 순서를 0, 2, 3, 1로 두는 관례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RV0와 RV3에는 체계 비트가 있고 RV1, RV2는 거의 패리티뿐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이득의 크기: 첫 전송 rate 0.9에서 IR 한 번이면 Chase보다 2에서 3 dB 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884500"/>
            <a:ext cx="5669280" cy="271746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96679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buffer가 곧 전력이다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241116"/>
            <a:ext cx="5376672" cy="22694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LLR 하나에 몇 비트, 프로세스마다 코드워드 길이만큼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고속 UE는 수 Mbit의 soft buffer를 유지한다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메모리를 읽고 쓰는 것이 전력. 5주차 DRX 논의와 만난다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specification은 buffer 상한을 UE 능력으로 정하고 그에 맞춰 잘라낸다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limited buffer rate matching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Ambient IoT device에는 soft buffer가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결합도 없고, 재전송은 처음부터 다시 받는 것과 같다. 반복이 곧 재전송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재전송 구조의 비용은 시간이 아니라 메모리와 전력으로 낸다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블록 4 자가 점검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9280" cy="340833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문제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6672" cy="296027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1. 같은 자원을 할당받고 변조를 64QAM에서 QPSK로 낮추면 Transport Block Size는 어떻게 변하는가. 무엇을 얻는가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2. Incremental Redundancy 방식의 재전송이 단순 반복보다 나은 이유는 무엇인가. 대신 무엇이 필요한가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3. Ambient IoT가 LDPC 대신 convolutional code를 고른 이유를 device 쪽 제약으로 설명하라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4. CRC가 24비트인 이유를 '검출 실패 확률'과 '오버헤드'로 설명하라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5. 저궤도 위성에서 HARQ 프로세스가 16개로 모자라는 이유를 slot 수로 계산하라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6. MCS 9(QPSK 679/1024)와 MCS 10(16QAM 340/1024)은 효율이 같다. 같은 SNR에서 어느 쪽이 유리한가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힌트: 별자리의 점 간격과 code rate가 각각 무엇을 바꾸는지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4267869"/>
            <a:ext cx="5669280" cy="233409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475488" y="4350165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블록이 여는 specification clause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624485"/>
            <a:ext cx="5376672" cy="18860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38.300 clause 5.2.5 link adaptation과 재전송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38.214 clause 5.1.3 MCS 표와 Transport Block Size (참조)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38.214 clause 8.1.3 사이드링크 MCS와 TBS 결정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38.291 clause 8 Ambient IoT 공통 함수 (3주차)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8.2 채널 부호화, 8.4 변조 사상, 8.5 line coding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38.321 clause 5.22.1.3 사이드링크 HARQ 동작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38.391 clause 6.2.1.5 NACK 피드백 (4주차)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9632" y="731520"/>
            <a:ext cx="5669280" cy="321955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345936" y="81381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한 문장으로 요약하면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5936" y="1088136"/>
            <a:ext cx="5376672" cy="277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전송 사슬의 각 단계는 모두 교환 관계다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부호는 신뢰도와 복잡도를 바꾼다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변조는 처리량과 커버리지를 바꾼다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재전송은 지연과 신뢰도를 바꾼다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specification은 그 교환의 눈금만 정하고 어느 눈금을 고를지는 스케줄러에 맡긴다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눈금의 이름들: MCS 인덱스, code rate, redundancy version, HARQ 프로세스 수, soft buffer 크기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다섯 단어가 나오면 이 블록의 어느 슬라이드인지 떠올릴 수 있어야 한다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9632" y="4079087"/>
            <a:ext cx="5669280" cy="252288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45936" y="416138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연결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5936" y="4435703"/>
            <a:ext cx="5376672" cy="20748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3번은 3주차 토론 질문 1번과 같다. 다음 주에 본문으로 다시 확인한다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2번은 5주차의 전력 논의로 이어진다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soft buffer를 유지한다는 것은 깨어 있다는 뜻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5번은 8주차의 첫 질문이다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6번은 정답이 없다. 실무 표가 두 조합을 다 둔 이유를 설명하면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구현마다 다른 답을 내고, 그 차이가 논문의 베이스라인 차이로 나타난다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자가 점검은 예고편이다. 답을 못 해도 어느 주에 답이 나오는지 알면 된다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8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22960" y="960120"/>
            <a:ext cx="5852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physical layer 예습 · 블록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53312"/>
            <a:ext cx="585216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3000" b="1" i="0">
                <a:solidFill>
                  <a:srgbClr val="FFFFFF"/>
                </a:solidFill>
                <a:latin typeface="Arial"/>
              </a:rPr>
              <a:t>되먹임, 다중 접속, 측정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240280"/>
            <a:ext cx="5577840" cy="4023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>앞의 블록들이 링크 하나를 다루었다면 이 블록은 여러 UE가 자원을 나눠 쓰는 문제를 다룬다.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>이 코스의 specification 대부분이 실제로는 이 문제에 관한 것이다.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/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200" b="0" i="0">
                <a:solidFill>
                  <a:srgbClr val="C9D2E0"/>
                </a:solidFill>
                <a:latin typeface="Arial"/>
              </a:rPr>
              <a:t>네 가지 사실이 이 블록을 관통한다. 채널이 변한다, 자원이 모자란다, 송신단이 채널을 모른다, UE의 배터리가 유한하다.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20840" y="1589532"/>
            <a:ext cx="4754880" cy="3678936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949440" y="1726691"/>
            <a:ext cx="42976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E09292"/>
                </a:solidFill>
                <a:latin typeface="Arial"/>
              </a:rPr>
              <a:t>이 파트에서 다루는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0" y="2092451"/>
            <a:ext cx="4297680" cy="30205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link adaptation의 순환과 그 구조가 낳는 두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CSI 보고의 내용물: CQI, PMI, RI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outer loop: 보고가 낡아도 돌아가는 이유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reference signal 다섯 종류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D8DEE8"/>
                </a:solidFill>
                <a:latin typeface="Arial"/>
              </a:rPr>
              <a:t>DM-RS 배치를 격자 위에서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TDD 상호성과 SRS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빔과 SSB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Random Access과 스케줄링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D8DEE8"/>
                </a:solidFill>
                <a:latin typeface="Arial"/>
              </a:rPr>
              <a:t>OFDMA, grant의 해부, SR과 BSR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측정량 네 가지와 측정의 시간 구조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Timing Advance와 DRX를 숫자로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네 가지 사실로 다시 묶기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D8DEE8"/>
                </a:solidFill>
                <a:latin typeface="Arial"/>
              </a:rPr>
              <a:t>자가 점검 6문항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CSI 보고의 내용물: CQI, PMI, RI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UE는 채널을 알고 gNB는 나머지를 안다. 그래서 힌트만 보낸다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86510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CQI: 얼마나 좋은가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417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4비트 인덱스. 16단계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뜻: 'BLER 10% 이내로 받을 수 있는 가장 높은 modulation과 code rate'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38.214 clause 5.2.2.1의 CQI 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URLLC용으로 BLER 0.001% 기준 표가 따로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wideband 하나 또는 subband마다 하나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UE가 MCS를 직접 고르지 않고 CQI만 주는 이유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gNB만 부하, 간섭 조정, 다른 UE와의 우선순위를 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CQI는 힌트이고 결정은 스케줄러의 몫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CQI 15는 256QAM 표에서 code rate 0.93. 그 위는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표의 상한이 곧 UE가 보고할 수 있는 최고 채널 품질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779506"/>
            <a:ext cx="5669280" cy="282246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861802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PMI와 RI: 어느 방향으로, 몇 겹으로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136122"/>
            <a:ext cx="5376672" cy="237440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RI: 동시에 보낼 수 있는 독립 데이터 흐름(layer) 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안테나 수와 채널의 rank가 상한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PMI: 미리 정한 precoding 목록(codebook)에서 고른 인덱스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Type I: 수십 비트. 빔 하나를 고르는 수준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Type II: 수백 비트. 여러 빔을 가중 합성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보고 비트가 느는 주된 원인이 PMI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채널 행렬의 손실 압축. codebook은 양자화 사전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사전이 클수록 정밀하지만 인덱스가 길다. Type II는 사전 대신 기저 계수를 직접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압축이 문제가 되는 이유가 여기 있다 (6주차)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8437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보고의 시간 구조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39572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주기적 보고: 설정된 주기로 PUCCH에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주기는 몇 slot에서 수백 slot까지 설정 가능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비주기적 보고: gNB가 요청하면 PUSCH에 한 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측정 시점과 보고 도착 시점 사이에 처리 지연이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 slot. 그 사이 채널이 변하면 보고는 이미 낡았다 (블록 2)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30 kHz, 주기 10 slot = 5 ms. 120 km/h 2 GHz의 coherence time 2.3 ms보다 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보고가 한 번 오는 사이 채널이 두 번 뒤집힌다. 그런데도 돌아가는 이유가 다음 슬라이드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정확도, 주기, 오버헤드의 삼각 교환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758184"/>
            <a:ext cx="5669280" cy="284378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8404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이것이 6주차와 7주차로 이어지는 방식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114800"/>
            <a:ext cx="5376672" cy="23957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38.843 clause 5.1의 CSI feedback enhancement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압축: Type II의 수백 비트를 양쪽 모델로 줄인다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예측: 낡은 보고로 다음 시점의 채널을 맞힌다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갈래 모두 이 슬라이드의 두 문제에서 나왔다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평가 지표도 여기서 정해진다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압축은 같은 비트 수에서 정확도(코사인 유사도 등), 예측은 낡은 보고 대비 처리량 이득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 38.843의 평가 표를 읽을 때 이 두 지표가 무엇을 뜻하는지가 7주차 질문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무엇을 보고하는지 모르면 무엇을 압축하고 예측하는지도 모른다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outer loop: 보고가 낡아도 시스템이 돌아가는 이유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specification은 CQI를 정의하고, 그것을 믿을지는 구현이 정한다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58059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문제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1325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CQI는 몇 ms 전의 채널이고 오차도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그대로 MCS를 고르면 BLER이 목표(10%)에서 벗어난다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낙관적이면 실패가 잦고, 비관적이면 처리량을 버린다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보고 주기를 줄이면 오버헤드가 는다 (앞 슬라이드)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UE마다 CQI의 버릇이 다르다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채널에서 어떤 UE는 후하게, 어떤 UE는 박하게 보고한다. 구현 차이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즉 CQI는 정확하지도, 균일하지도, 신선하지도 않다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494993"/>
            <a:ext cx="5669280" cy="3106974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577289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해법: 결과로 보정한다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851609"/>
            <a:ext cx="5376672" cy="265891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gNB가 CQI에 오프셋을 더해 MCS를 고른다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ACK이 오면 오프셋을 조금 올리고, NACK이 오면 크게 내린다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올림과 내림의 비가 목표 BLER을 정한다 (1:9면 10%)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보고가 낡아도 실제 성공률이 목표에 수렴한다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이것을 outer loop link adaptation이라 부른다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제어 루프. CQI는 feedforward, ACK/NACK은 feedback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TCP 혼잡 제어와 같은 꼴. 성공하면 조금 올리고 실패하면 크게 내린다(AIMD)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올림 0.1 dB, 내림 0.9 dB면 BLER 10%에서 균형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80015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specification에는 없다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35210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38.214는 CQI를 정의하고, TS 38.300은 link adaptation의 존재만 적는다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오프셋을 어떻게 움직일지는 전부 구현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논문의 '베이스라인'이 대개 이 자리에서 갈린다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남의 결과를 읽을 때 outer loop 유무를 확인하지 않으면 비교가 안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자리에 있는 것들: 스케줄러, 전력 제어의 목표값, 빔 선택 규칙, 핸드오버 파라미터 값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specification은 인터페이스(무엇을 주고받는가)를 정하고 알고리즘(무엇을 할 것인가)은 비워 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specification이 정하지 않은 것을 아는 것도 읽기 능력이다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714557"/>
            <a:ext cx="5669280" cy="288741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79685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사이드링크에서는 (9주차 예고)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071173"/>
            <a:ext cx="5376672" cy="243935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모드 2 브로드캐스트에는 피드백이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CQI도 ACK도 없으니 outer loop가 성립하지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그룹캐스트는 PSFCH로 NACK만 받는 옵션이 있다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누가 실패했는지 모르는 NACK으로 무엇을 보정할 수 있는가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틈이 연구 주제가 되는 자리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NACK 수를 세어 MCS를 내리는 것, 그룹의 최악 수신자에 맞추는 것, 거리로 어림하는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Ambient IoT는 reader가 응답 유무로만 판단한다 (4주차)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침묵이 성공인지 실패인지 모르는 구조에서의 link adaptation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되먹임이 없는 곳에서 link adaptation은 다른 얼굴이 된다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reference signal 다섯 종류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같은 '미리 약속된 신호'라도 목적이 다르면 위치와 밀도가 다르다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78919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무엇을 위한 신호인가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3411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DM-RS: 데이터와 같은 자원 안에 섞여 복조용 채널을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데이터가 있는 곳에만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CSI-RS: 채널 상태 측정용. 데이터와 무관하게 주기적으로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CQI, PMI, RI가 여기서 나온다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SRS: 상향 sounding. UE가 보내고 gNB가 상향 채널을 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PT-RS: FR2의 phase noise 추적용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SSB: 동기와 빔 선택용 (PSS, SSS, PBCH)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주기 기본 20 ms. UE가 처음 켜질 때 이것부터 찾는다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TRS: 시간과 주파수 추적용 CSI-RS의 변종. oscillator 드리프트를 잡는다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블록 3의 shift 보정이 여기서 이루어진다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703599"/>
            <a:ext cx="5669280" cy="289836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785895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밀도를 정하는 손잡이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060215"/>
            <a:ext cx="5376672" cy="24503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DM-RS 시간 축: slot 안 추가 위치 0에서 3개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Doppler spread가 크면 늘린다 (블록 2)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DM-RS 주파수 축: type 1은 subcarrier 두 개마다, type 2는 인접한 두 칸 쌍으로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CSI-RS 주기: slot 단위 설정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SRS 주기와 대역폭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채널을 샘플링하는 것. 나이퀴스트 조건이 블록 2의 두 부등식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 축은 Doppler spread의 2배 이상, 주파수 축은 delay spread의 역수보다 촘촘하게. 실제는 그 몇 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모든 손잡이가 오버헤드와 추정 정확도의 교환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86543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한 슬롯 안의 오버헤드 어림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4173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DM-RS 1 symbol, type 1, 1 port: 14 symbol 중 절반 subcarrier 하나 → 약 3.6%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DM-RS 2 symbol이면 7%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여기에 제어 채널 1에서 3 symbol, CSI-RS, CP 6.6%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합치면 15에서 25%가 데이터 아닌 자리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계산 연습(블록 3)의 '오버헤드 15%'가 이것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port가 늘면 DM-RS도 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4 layer면 DM-RS 칸이 두 배. MIMO의 숨은 비용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 PSSCH는 DM-RS를 slot에 2에서 4 symbol 넣는다 (9주차)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차량 속도를 미리 감안한 값. 왜 그 수인지가 이 블록의 응용 문제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779831"/>
            <a:ext cx="5669280" cy="282213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862127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specification에서의 자리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136447"/>
            <a:ext cx="5376672" cy="2374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38.211이 각 신호의 생성과 격자 위치를 정한다 (참조)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38.214가 CSI-RS 기반 보고 절차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38.331이 밀도와 주기의 설정값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사이드링크는 PSSCH 안의 DM-RS와 PSFCH뿐. CSI-RS는 unicast에만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Ambient IoT는 preamble 하나로 동기와 채널을 다 한다 (3주차)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6G 논의에서 reference signal은 통째로 재설계 후보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AI 기반 채널 추정이면 밀도를 줄일 수 있는가가 12주차 RAN 총회 결산의 한 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신호의 종류를 가리면 어느 문서의 어느 절차인지 반은 보인다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DM-RS 배치를 격자 위에서 본다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블록 2의 두 상한이 격자 위의 붉은 칸으로 나타난다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3025139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530352" y="896112"/>
            <a:ext cx="6400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slot 하나 (14 symbol) × Resource Block 하나 (12 subcarrier)</a:t>
            </a:r>
          </a:p>
        </p:txBody>
      </p:sp>
      <p:sp>
        <p:nvSpPr>
          <p:cNvPr id="6" name="Rectangle 5"/>
          <p:cNvSpPr/>
          <p:nvPr/>
        </p:nvSpPr>
        <p:spPr>
          <a:xfrm>
            <a:off x="1033271" y="1307592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1033271" y="147967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1033271" y="1651761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1033271" y="182384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1033271" y="1995931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1033271" y="216801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1033271" y="2340101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1033271" y="251218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1033271" y="2684271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1033271" y="285635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1033271" y="3028441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1033271" y="320052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1362455" y="1307592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1362455" y="147967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1362455" y="1651761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1362455" y="182384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1362455" y="1995931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1362455" y="216801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1362455" y="2340101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ectangle 24"/>
          <p:cNvSpPr/>
          <p:nvPr/>
        </p:nvSpPr>
        <p:spPr>
          <a:xfrm>
            <a:off x="1362455" y="251218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1362455" y="2684271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1362455" y="285635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1362455" y="3028441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1362455" y="3200526"/>
            <a:ext cx="329184" cy="172084"/>
          </a:xfrm>
          <a:prstGeom prst="rect">
            <a:avLst/>
          </a:prstGeom>
          <a:solidFill>
            <a:srgbClr val="D3D8E0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ectangle 29"/>
          <p:cNvSpPr/>
          <p:nvPr/>
        </p:nvSpPr>
        <p:spPr>
          <a:xfrm>
            <a:off x="1691639" y="1307592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1691639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ectangle 31"/>
          <p:cNvSpPr/>
          <p:nvPr/>
        </p:nvSpPr>
        <p:spPr>
          <a:xfrm>
            <a:off x="1691639" y="1651761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ectangle 32"/>
          <p:cNvSpPr/>
          <p:nvPr/>
        </p:nvSpPr>
        <p:spPr>
          <a:xfrm>
            <a:off x="1691639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1691639" y="1995931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ectangle 34"/>
          <p:cNvSpPr/>
          <p:nvPr/>
        </p:nvSpPr>
        <p:spPr>
          <a:xfrm>
            <a:off x="1691639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ectangle 35"/>
          <p:cNvSpPr/>
          <p:nvPr/>
        </p:nvSpPr>
        <p:spPr>
          <a:xfrm>
            <a:off x="1691639" y="2340101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ectangle 36"/>
          <p:cNvSpPr/>
          <p:nvPr/>
        </p:nvSpPr>
        <p:spPr>
          <a:xfrm>
            <a:off x="1691639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ectangle 37"/>
          <p:cNvSpPr/>
          <p:nvPr/>
        </p:nvSpPr>
        <p:spPr>
          <a:xfrm>
            <a:off x="1691639" y="2684271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ectangle 38"/>
          <p:cNvSpPr/>
          <p:nvPr/>
        </p:nvSpPr>
        <p:spPr>
          <a:xfrm>
            <a:off x="1691639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ectangle 39"/>
          <p:cNvSpPr/>
          <p:nvPr/>
        </p:nvSpPr>
        <p:spPr>
          <a:xfrm>
            <a:off x="1691639" y="3028441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ectangle 40"/>
          <p:cNvSpPr/>
          <p:nvPr/>
        </p:nvSpPr>
        <p:spPr>
          <a:xfrm>
            <a:off x="1691639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ectangle 41"/>
          <p:cNvSpPr/>
          <p:nvPr/>
        </p:nvSpPr>
        <p:spPr>
          <a:xfrm>
            <a:off x="2020824" y="1307592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ectangle 42"/>
          <p:cNvSpPr/>
          <p:nvPr/>
        </p:nvSpPr>
        <p:spPr>
          <a:xfrm>
            <a:off x="2020824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ectangle 43"/>
          <p:cNvSpPr/>
          <p:nvPr/>
        </p:nvSpPr>
        <p:spPr>
          <a:xfrm>
            <a:off x="2020824" y="165176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ectangle 44"/>
          <p:cNvSpPr/>
          <p:nvPr/>
        </p:nvSpPr>
        <p:spPr>
          <a:xfrm>
            <a:off x="2020824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ectangle 45"/>
          <p:cNvSpPr/>
          <p:nvPr/>
        </p:nvSpPr>
        <p:spPr>
          <a:xfrm>
            <a:off x="2020824" y="199593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ectangle 46"/>
          <p:cNvSpPr/>
          <p:nvPr/>
        </p:nvSpPr>
        <p:spPr>
          <a:xfrm>
            <a:off x="2020824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ectangle 47"/>
          <p:cNvSpPr/>
          <p:nvPr/>
        </p:nvSpPr>
        <p:spPr>
          <a:xfrm>
            <a:off x="2020824" y="234010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ectangle 48"/>
          <p:cNvSpPr/>
          <p:nvPr/>
        </p:nvSpPr>
        <p:spPr>
          <a:xfrm>
            <a:off x="2020824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ectangle 49"/>
          <p:cNvSpPr/>
          <p:nvPr/>
        </p:nvSpPr>
        <p:spPr>
          <a:xfrm>
            <a:off x="2020824" y="268427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Rectangle 50"/>
          <p:cNvSpPr/>
          <p:nvPr/>
        </p:nvSpPr>
        <p:spPr>
          <a:xfrm>
            <a:off x="2020824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Rectangle 51"/>
          <p:cNvSpPr/>
          <p:nvPr/>
        </p:nvSpPr>
        <p:spPr>
          <a:xfrm>
            <a:off x="2020824" y="302844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ectangle 52"/>
          <p:cNvSpPr/>
          <p:nvPr/>
        </p:nvSpPr>
        <p:spPr>
          <a:xfrm>
            <a:off x="2020824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ectangle 53"/>
          <p:cNvSpPr/>
          <p:nvPr/>
        </p:nvSpPr>
        <p:spPr>
          <a:xfrm>
            <a:off x="2350008" y="1307592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ectangle 54"/>
          <p:cNvSpPr/>
          <p:nvPr/>
        </p:nvSpPr>
        <p:spPr>
          <a:xfrm>
            <a:off x="2350008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ectangle 55"/>
          <p:cNvSpPr/>
          <p:nvPr/>
        </p:nvSpPr>
        <p:spPr>
          <a:xfrm>
            <a:off x="2350008" y="165176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Rectangle 56"/>
          <p:cNvSpPr/>
          <p:nvPr/>
        </p:nvSpPr>
        <p:spPr>
          <a:xfrm>
            <a:off x="2350008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Rectangle 57"/>
          <p:cNvSpPr/>
          <p:nvPr/>
        </p:nvSpPr>
        <p:spPr>
          <a:xfrm>
            <a:off x="2350008" y="199593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Rectangle 58"/>
          <p:cNvSpPr/>
          <p:nvPr/>
        </p:nvSpPr>
        <p:spPr>
          <a:xfrm>
            <a:off x="2350008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Rectangle 59"/>
          <p:cNvSpPr/>
          <p:nvPr/>
        </p:nvSpPr>
        <p:spPr>
          <a:xfrm>
            <a:off x="2350008" y="234010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Rectangle 60"/>
          <p:cNvSpPr/>
          <p:nvPr/>
        </p:nvSpPr>
        <p:spPr>
          <a:xfrm>
            <a:off x="2350008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Rectangle 61"/>
          <p:cNvSpPr/>
          <p:nvPr/>
        </p:nvSpPr>
        <p:spPr>
          <a:xfrm>
            <a:off x="2350008" y="268427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3" name="Rectangle 62"/>
          <p:cNvSpPr/>
          <p:nvPr/>
        </p:nvSpPr>
        <p:spPr>
          <a:xfrm>
            <a:off x="2350008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Rectangle 63"/>
          <p:cNvSpPr/>
          <p:nvPr/>
        </p:nvSpPr>
        <p:spPr>
          <a:xfrm>
            <a:off x="2350008" y="302844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Rectangle 64"/>
          <p:cNvSpPr/>
          <p:nvPr/>
        </p:nvSpPr>
        <p:spPr>
          <a:xfrm>
            <a:off x="2350008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Rectangle 65"/>
          <p:cNvSpPr/>
          <p:nvPr/>
        </p:nvSpPr>
        <p:spPr>
          <a:xfrm>
            <a:off x="2679191" y="1307592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Rectangle 66"/>
          <p:cNvSpPr/>
          <p:nvPr/>
        </p:nvSpPr>
        <p:spPr>
          <a:xfrm>
            <a:off x="2679191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Rectangle 67"/>
          <p:cNvSpPr/>
          <p:nvPr/>
        </p:nvSpPr>
        <p:spPr>
          <a:xfrm>
            <a:off x="2679191" y="165176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Rectangle 68"/>
          <p:cNvSpPr/>
          <p:nvPr/>
        </p:nvSpPr>
        <p:spPr>
          <a:xfrm>
            <a:off x="2679191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Rectangle 69"/>
          <p:cNvSpPr/>
          <p:nvPr/>
        </p:nvSpPr>
        <p:spPr>
          <a:xfrm>
            <a:off x="2679191" y="199593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Rectangle 70"/>
          <p:cNvSpPr/>
          <p:nvPr/>
        </p:nvSpPr>
        <p:spPr>
          <a:xfrm>
            <a:off x="2679191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2" name="Rectangle 71"/>
          <p:cNvSpPr/>
          <p:nvPr/>
        </p:nvSpPr>
        <p:spPr>
          <a:xfrm>
            <a:off x="2679191" y="234010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Rectangle 72"/>
          <p:cNvSpPr/>
          <p:nvPr/>
        </p:nvSpPr>
        <p:spPr>
          <a:xfrm>
            <a:off x="2679191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Rectangle 73"/>
          <p:cNvSpPr/>
          <p:nvPr/>
        </p:nvSpPr>
        <p:spPr>
          <a:xfrm>
            <a:off x="2679191" y="268427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Rectangle 74"/>
          <p:cNvSpPr/>
          <p:nvPr/>
        </p:nvSpPr>
        <p:spPr>
          <a:xfrm>
            <a:off x="2679191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6" name="Rectangle 75"/>
          <p:cNvSpPr/>
          <p:nvPr/>
        </p:nvSpPr>
        <p:spPr>
          <a:xfrm>
            <a:off x="2679191" y="302844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Rectangle 76"/>
          <p:cNvSpPr/>
          <p:nvPr/>
        </p:nvSpPr>
        <p:spPr>
          <a:xfrm>
            <a:off x="2679191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8" name="Rectangle 77"/>
          <p:cNvSpPr/>
          <p:nvPr/>
        </p:nvSpPr>
        <p:spPr>
          <a:xfrm>
            <a:off x="3008376" y="1307592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9" name="Rectangle 78"/>
          <p:cNvSpPr/>
          <p:nvPr/>
        </p:nvSpPr>
        <p:spPr>
          <a:xfrm>
            <a:off x="3008376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Rectangle 79"/>
          <p:cNvSpPr/>
          <p:nvPr/>
        </p:nvSpPr>
        <p:spPr>
          <a:xfrm>
            <a:off x="3008376" y="165176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1" name="Rectangle 80"/>
          <p:cNvSpPr/>
          <p:nvPr/>
        </p:nvSpPr>
        <p:spPr>
          <a:xfrm>
            <a:off x="3008376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Rectangle 81"/>
          <p:cNvSpPr/>
          <p:nvPr/>
        </p:nvSpPr>
        <p:spPr>
          <a:xfrm>
            <a:off x="3008376" y="199593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Rectangle 82"/>
          <p:cNvSpPr/>
          <p:nvPr/>
        </p:nvSpPr>
        <p:spPr>
          <a:xfrm>
            <a:off x="3008376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Rectangle 83"/>
          <p:cNvSpPr/>
          <p:nvPr/>
        </p:nvSpPr>
        <p:spPr>
          <a:xfrm>
            <a:off x="3008376" y="234010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5" name="Rectangle 84"/>
          <p:cNvSpPr/>
          <p:nvPr/>
        </p:nvSpPr>
        <p:spPr>
          <a:xfrm>
            <a:off x="3008376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Rectangle 85"/>
          <p:cNvSpPr/>
          <p:nvPr/>
        </p:nvSpPr>
        <p:spPr>
          <a:xfrm>
            <a:off x="3008376" y="268427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7" name="Rectangle 86"/>
          <p:cNvSpPr/>
          <p:nvPr/>
        </p:nvSpPr>
        <p:spPr>
          <a:xfrm>
            <a:off x="3008376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8" name="Rectangle 87"/>
          <p:cNvSpPr/>
          <p:nvPr/>
        </p:nvSpPr>
        <p:spPr>
          <a:xfrm>
            <a:off x="3008376" y="302844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9" name="Rectangle 88"/>
          <p:cNvSpPr/>
          <p:nvPr/>
        </p:nvSpPr>
        <p:spPr>
          <a:xfrm>
            <a:off x="3008376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Rectangle 89"/>
          <p:cNvSpPr/>
          <p:nvPr/>
        </p:nvSpPr>
        <p:spPr>
          <a:xfrm>
            <a:off x="3337560" y="1307592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1" name="Rectangle 90"/>
          <p:cNvSpPr/>
          <p:nvPr/>
        </p:nvSpPr>
        <p:spPr>
          <a:xfrm>
            <a:off x="3337560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2" name="Rectangle 91"/>
          <p:cNvSpPr/>
          <p:nvPr/>
        </p:nvSpPr>
        <p:spPr>
          <a:xfrm>
            <a:off x="3337560" y="165176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3" name="Rectangle 92"/>
          <p:cNvSpPr/>
          <p:nvPr/>
        </p:nvSpPr>
        <p:spPr>
          <a:xfrm>
            <a:off x="3337560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4" name="Rectangle 93"/>
          <p:cNvSpPr/>
          <p:nvPr/>
        </p:nvSpPr>
        <p:spPr>
          <a:xfrm>
            <a:off x="3337560" y="199593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5" name="Rectangle 94"/>
          <p:cNvSpPr/>
          <p:nvPr/>
        </p:nvSpPr>
        <p:spPr>
          <a:xfrm>
            <a:off x="3337560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6" name="Rectangle 95"/>
          <p:cNvSpPr/>
          <p:nvPr/>
        </p:nvSpPr>
        <p:spPr>
          <a:xfrm>
            <a:off x="3337560" y="234010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Rectangle 96"/>
          <p:cNvSpPr/>
          <p:nvPr/>
        </p:nvSpPr>
        <p:spPr>
          <a:xfrm>
            <a:off x="3337560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8" name="Rectangle 97"/>
          <p:cNvSpPr/>
          <p:nvPr/>
        </p:nvSpPr>
        <p:spPr>
          <a:xfrm>
            <a:off x="3337560" y="268427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Rectangle 98"/>
          <p:cNvSpPr/>
          <p:nvPr/>
        </p:nvSpPr>
        <p:spPr>
          <a:xfrm>
            <a:off x="3337560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Rectangle 99"/>
          <p:cNvSpPr/>
          <p:nvPr/>
        </p:nvSpPr>
        <p:spPr>
          <a:xfrm>
            <a:off x="3337560" y="302844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Rectangle 100"/>
          <p:cNvSpPr/>
          <p:nvPr/>
        </p:nvSpPr>
        <p:spPr>
          <a:xfrm>
            <a:off x="3337560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Rectangle 101"/>
          <p:cNvSpPr/>
          <p:nvPr/>
        </p:nvSpPr>
        <p:spPr>
          <a:xfrm>
            <a:off x="3666744" y="1307592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Rectangle 102"/>
          <p:cNvSpPr/>
          <p:nvPr/>
        </p:nvSpPr>
        <p:spPr>
          <a:xfrm>
            <a:off x="3666744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Rectangle 103"/>
          <p:cNvSpPr/>
          <p:nvPr/>
        </p:nvSpPr>
        <p:spPr>
          <a:xfrm>
            <a:off x="3666744" y="165176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Rectangle 104"/>
          <p:cNvSpPr/>
          <p:nvPr/>
        </p:nvSpPr>
        <p:spPr>
          <a:xfrm>
            <a:off x="3666744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Rectangle 105"/>
          <p:cNvSpPr/>
          <p:nvPr/>
        </p:nvSpPr>
        <p:spPr>
          <a:xfrm>
            <a:off x="3666744" y="199593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Rectangle 106"/>
          <p:cNvSpPr/>
          <p:nvPr/>
        </p:nvSpPr>
        <p:spPr>
          <a:xfrm>
            <a:off x="3666744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8" name="Rectangle 107"/>
          <p:cNvSpPr/>
          <p:nvPr/>
        </p:nvSpPr>
        <p:spPr>
          <a:xfrm>
            <a:off x="3666744" y="234010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9" name="Rectangle 108"/>
          <p:cNvSpPr/>
          <p:nvPr/>
        </p:nvSpPr>
        <p:spPr>
          <a:xfrm>
            <a:off x="3666744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0" name="Rectangle 109"/>
          <p:cNvSpPr/>
          <p:nvPr/>
        </p:nvSpPr>
        <p:spPr>
          <a:xfrm>
            <a:off x="3666744" y="268427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Rectangle 110"/>
          <p:cNvSpPr/>
          <p:nvPr/>
        </p:nvSpPr>
        <p:spPr>
          <a:xfrm>
            <a:off x="3666744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2" name="Rectangle 111"/>
          <p:cNvSpPr/>
          <p:nvPr/>
        </p:nvSpPr>
        <p:spPr>
          <a:xfrm>
            <a:off x="3666744" y="302844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3" name="Rectangle 112"/>
          <p:cNvSpPr/>
          <p:nvPr/>
        </p:nvSpPr>
        <p:spPr>
          <a:xfrm>
            <a:off x="3666744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4" name="Rectangle 113"/>
          <p:cNvSpPr/>
          <p:nvPr/>
        </p:nvSpPr>
        <p:spPr>
          <a:xfrm>
            <a:off x="3995927" y="1307592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5" name="Rectangle 114"/>
          <p:cNvSpPr/>
          <p:nvPr/>
        </p:nvSpPr>
        <p:spPr>
          <a:xfrm>
            <a:off x="3995927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6" name="Rectangle 115"/>
          <p:cNvSpPr/>
          <p:nvPr/>
        </p:nvSpPr>
        <p:spPr>
          <a:xfrm>
            <a:off x="3995927" y="165176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7" name="Rectangle 116"/>
          <p:cNvSpPr/>
          <p:nvPr/>
        </p:nvSpPr>
        <p:spPr>
          <a:xfrm>
            <a:off x="3995927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8" name="Rectangle 117"/>
          <p:cNvSpPr/>
          <p:nvPr/>
        </p:nvSpPr>
        <p:spPr>
          <a:xfrm>
            <a:off x="3995927" y="199593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9" name="Rectangle 118"/>
          <p:cNvSpPr/>
          <p:nvPr/>
        </p:nvSpPr>
        <p:spPr>
          <a:xfrm>
            <a:off x="3995927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0" name="Rectangle 119"/>
          <p:cNvSpPr/>
          <p:nvPr/>
        </p:nvSpPr>
        <p:spPr>
          <a:xfrm>
            <a:off x="3995927" y="234010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1" name="Rectangle 120"/>
          <p:cNvSpPr/>
          <p:nvPr/>
        </p:nvSpPr>
        <p:spPr>
          <a:xfrm>
            <a:off x="3995927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2" name="Rectangle 121"/>
          <p:cNvSpPr/>
          <p:nvPr/>
        </p:nvSpPr>
        <p:spPr>
          <a:xfrm>
            <a:off x="3995927" y="268427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3" name="Rectangle 122"/>
          <p:cNvSpPr/>
          <p:nvPr/>
        </p:nvSpPr>
        <p:spPr>
          <a:xfrm>
            <a:off x="3995927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4" name="Rectangle 123"/>
          <p:cNvSpPr/>
          <p:nvPr/>
        </p:nvSpPr>
        <p:spPr>
          <a:xfrm>
            <a:off x="3995927" y="302844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5" name="Rectangle 124"/>
          <p:cNvSpPr/>
          <p:nvPr/>
        </p:nvSpPr>
        <p:spPr>
          <a:xfrm>
            <a:off x="3995927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6" name="Rectangle 125"/>
          <p:cNvSpPr/>
          <p:nvPr/>
        </p:nvSpPr>
        <p:spPr>
          <a:xfrm>
            <a:off x="4325112" y="1307592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7" name="Rectangle 126"/>
          <p:cNvSpPr/>
          <p:nvPr/>
        </p:nvSpPr>
        <p:spPr>
          <a:xfrm>
            <a:off x="4325112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8" name="Rectangle 127"/>
          <p:cNvSpPr/>
          <p:nvPr/>
        </p:nvSpPr>
        <p:spPr>
          <a:xfrm>
            <a:off x="4325112" y="165176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9" name="Rectangle 128"/>
          <p:cNvSpPr/>
          <p:nvPr/>
        </p:nvSpPr>
        <p:spPr>
          <a:xfrm>
            <a:off x="4325112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0" name="Rectangle 129"/>
          <p:cNvSpPr/>
          <p:nvPr/>
        </p:nvSpPr>
        <p:spPr>
          <a:xfrm>
            <a:off x="4325112" y="199593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1" name="Rectangle 130"/>
          <p:cNvSpPr/>
          <p:nvPr/>
        </p:nvSpPr>
        <p:spPr>
          <a:xfrm>
            <a:off x="4325112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2" name="Rectangle 131"/>
          <p:cNvSpPr/>
          <p:nvPr/>
        </p:nvSpPr>
        <p:spPr>
          <a:xfrm>
            <a:off x="4325112" y="234010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3" name="Rectangle 132"/>
          <p:cNvSpPr/>
          <p:nvPr/>
        </p:nvSpPr>
        <p:spPr>
          <a:xfrm>
            <a:off x="4325112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Rectangle 133"/>
          <p:cNvSpPr/>
          <p:nvPr/>
        </p:nvSpPr>
        <p:spPr>
          <a:xfrm>
            <a:off x="4325112" y="268427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Rectangle 134"/>
          <p:cNvSpPr/>
          <p:nvPr/>
        </p:nvSpPr>
        <p:spPr>
          <a:xfrm>
            <a:off x="4325112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Rectangle 135"/>
          <p:cNvSpPr/>
          <p:nvPr/>
        </p:nvSpPr>
        <p:spPr>
          <a:xfrm>
            <a:off x="4325112" y="302844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7" name="Rectangle 136"/>
          <p:cNvSpPr/>
          <p:nvPr/>
        </p:nvSpPr>
        <p:spPr>
          <a:xfrm>
            <a:off x="4325112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8" name="Rectangle 137"/>
          <p:cNvSpPr/>
          <p:nvPr/>
        </p:nvSpPr>
        <p:spPr>
          <a:xfrm>
            <a:off x="4654296" y="1307592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Rectangle 138"/>
          <p:cNvSpPr/>
          <p:nvPr/>
        </p:nvSpPr>
        <p:spPr>
          <a:xfrm>
            <a:off x="4654296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Rectangle 139"/>
          <p:cNvSpPr/>
          <p:nvPr/>
        </p:nvSpPr>
        <p:spPr>
          <a:xfrm>
            <a:off x="4654296" y="1651761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1" name="Rectangle 140"/>
          <p:cNvSpPr/>
          <p:nvPr/>
        </p:nvSpPr>
        <p:spPr>
          <a:xfrm>
            <a:off x="4654296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Rectangle 141"/>
          <p:cNvSpPr/>
          <p:nvPr/>
        </p:nvSpPr>
        <p:spPr>
          <a:xfrm>
            <a:off x="4654296" y="1995931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Rectangle 142"/>
          <p:cNvSpPr/>
          <p:nvPr/>
        </p:nvSpPr>
        <p:spPr>
          <a:xfrm>
            <a:off x="4654296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Rectangle 143"/>
          <p:cNvSpPr/>
          <p:nvPr/>
        </p:nvSpPr>
        <p:spPr>
          <a:xfrm>
            <a:off x="4654296" y="2340101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Rectangle 144"/>
          <p:cNvSpPr/>
          <p:nvPr/>
        </p:nvSpPr>
        <p:spPr>
          <a:xfrm>
            <a:off x="4654296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6" name="Rectangle 145"/>
          <p:cNvSpPr/>
          <p:nvPr/>
        </p:nvSpPr>
        <p:spPr>
          <a:xfrm>
            <a:off x="4654296" y="2684271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Rectangle 146"/>
          <p:cNvSpPr/>
          <p:nvPr/>
        </p:nvSpPr>
        <p:spPr>
          <a:xfrm>
            <a:off x="4654296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Rectangle 147"/>
          <p:cNvSpPr/>
          <p:nvPr/>
        </p:nvSpPr>
        <p:spPr>
          <a:xfrm>
            <a:off x="4654296" y="3028441"/>
            <a:ext cx="329184" cy="172084"/>
          </a:xfrm>
          <a:prstGeom prst="rect">
            <a:avLst/>
          </a:prstGeom>
          <a:solidFill>
            <a:srgbClr val="8C1D1D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Rectangle 148"/>
          <p:cNvSpPr/>
          <p:nvPr/>
        </p:nvSpPr>
        <p:spPr>
          <a:xfrm>
            <a:off x="4654296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0" name="Rectangle 149"/>
          <p:cNvSpPr/>
          <p:nvPr/>
        </p:nvSpPr>
        <p:spPr>
          <a:xfrm>
            <a:off x="4983480" y="1307592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Rectangle 150"/>
          <p:cNvSpPr/>
          <p:nvPr/>
        </p:nvSpPr>
        <p:spPr>
          <a:xfrm>
            <a:off x="4983480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2" name="Rectangle 151"/>
          <p:cNvSpPr/>
          <p:nvPr/>
        </p:nvSpPr>
        <p:spPr>
          <a:xfrm>
            <a:off x="4983480" y="165176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3" name="Rectangle 152"/>
          <p:cNvSpPr/>
          <p:nvPr/>
        </p:nvSpPr>
        <p:spPr>
          <a:xfrm>
            <a:off x="4983480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Rectangle 153"/>
          <p:cNvSpPr/>
          <p:nvPr/>
        </p:nvSpPr>
        <p:spPr>
          <a:xfrm>
            <a:off x="4983480" y="199593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5" name="Rectangle 154"/>
          <p:cNvSpPr/>
          <p:nvPr/>
        </p:nvSpPr>
        <p:spPr>
          <a:xfrm>
            <a:off x="4983480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6" name="Rectangle 155"/>
          <p:cNvSpPr/>
          <p:nvPr/>
        </p:nvSpPr>
        <p:spPr>
          <a:xfrm>
            <a:off x="4983480" y="234010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7" name="Rectangle 156"/>
          <p:cNvSpPr/>
          <p:nvPr/>
        </p:nvSpPr>
        <p:spPr>
          <a:xfrm>
            <a:off x="4983480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8" name="Rectangle 157"/>
          <p:cNvSpPr/>
          <p:nvPr/>
        </p:nvSpPr>
        <p:spPr>
          <a:xfrm>
            <a:off x="4983480" y="268427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9" name="Rectangle 158"/>
          <p:cNvSpPr/>
          <p:nvPr/>
        </p:nvSpPr>
        <p:spPr>
          <a:xfrm>
            <a:off x="4983480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0" name="Rectangle 159"/>
          <p:cNvSpPr/>
          <p:nvPr/>
        </p:nvSpPr>
        <p:spPr>
          <a:xfrm>
            <a:off x="4983480" y="302844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1" name="Rectangle 160"/>
          <p:cNvSpPr/>
          <p:nvPr/>
        </p:nvSpPr>
        <p:spPr>
          <a:xfrm>
            <a:off x="4983480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2" name="Rectangle 161"/>
          <p:cNvSpPr/>
          <p:nvPr/>
        </p:nvSpPr>
        <p:spPr>
          <a:xfrm>
            <a:off x="5312664" y="1307592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3" name="Rectangle 162"/>
          <p:cNvSpPr/>
          <p:nvPr/>
        </p:nvSpPr>
        <p:spPr>
          <a:xfrm>
            <a:off x="5312664" y="147967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4" name="Rectangle 163"/>
          <p:cNvSpPr/>
          <p:nvPr/>
        </p:nvSpPr>
        <p:spPr>
          <a:xfrm>
            <a:off x="5312664" y="165176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5" name="Rectangle 164"/>
          <p:cNvSpPr/>
          <p:nvPr/>
        </p:nvSpPr>
        <p:spPr>
          <a:xfrm>
            <a:off x="5312664" y="182384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6" name="Rectangle 165"/>
          <p:cNvSpPr/>
          <p:nvPr/>
        </p:nvSpPr>
        <p:spPr>
          <a:xfrm>
            <a:off x="5312664" y="199593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7" name="Rectangle 166"/>
          <p:cNvSpPr/>
          <p:nvPr/>
        </p:nvSpPr>
        <p:spPr>
          <a:xfrm>
            <a:off x="5312664" y="216801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8" name="Rectangle 167"/>
          <p:cNvSpPr/>
          <p:nvPr/>
        </p:nvSpPr>
        <p:spPr>
          <a:xfrm>
            <a:off x="5312664" y="234010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9" name="Rectangle 168"/>
          <p:cNvSpPr/>
          <p:nvPr/>
        </p:nvSpPr>
        <p:spPr>
          <a:xfrm>
            <a:off x="5312664" y="251218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0" name="Rectangle 169"/>
          <p:cNvSpPr/>
          <p:nvPr/>
        </p:nvSpPr>
        <p:spPr>
          <a:xfrm>
            <a:off x="5312664" y="268427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1" name="Rectangle 170"/>
          <p:cNvSpPr/>
          <p:nvPr/>
        </p:nvSpPr>
        <p:spPr>
          <a:xfrm>
            <a:off x="5312664" y="285635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2" name="Rectangle 171"/>
          <p:cNvSpPr/>
          <p:nvPr/>
        </p:nvSpPr>
        <p:spPr>
          <a:xfrm>
            <a:off x="5312664" y="3028441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3" name="Rectangle 172"/>
          <p:cNvSpPr/>
          <p:nvPr/>
        </p:nvSpPr>
        <p:spPr>
          <a:xfrm>
            <a:off x="5312664" y="3200526"/>
            <a:ext cx="329184" cy="172084"/>
          </a:xfrm>
          <a:prstGeom prst="rect">
            <a:avLst/>
          </a:prstGeom>
          <a:solidFill>
            <a:srgbClr val="FFFFFF"/>
          </a:solidFill>
          <a:ln w="3175">
            <a:solidFill>
              <a:srgbClr val="C8CC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4" name="TextBox 173"/>
          <p:cNvSpPr txBox="1"/>
          <p:nvPr/>
        </p:nvSpPr>
        <p:spPr>
          <a:xfrm>
            <a:off x="530351" y="1289304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sub-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530351" y="1435607"/>
            <a:ext cx="4572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carrier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1033271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0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1362455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1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691639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2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2020824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3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2350008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4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2679191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5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008376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6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3337560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7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666744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8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3995927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9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4325112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10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4654296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11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4983480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12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5312664" y="3390899"/>
            <a:ext cx="32918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800" b="0" i="0">
                <a:solidFill>
                  <a:srgbClr val="5A5A5A"/>
                </a:solidFill>
                <a:latin typeface="Arial"/>
              </a:rPr>
              <a:t>13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1033271" y="3555491"/>
            <a:ext cx="460857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5A5A5A"/>
                </a:solidFill>
                <a:latin typeface="Arial"/>
              </a:rPr>
              <a:t>symbol 번호 →   회색: 제어 채널 · 붉은색: DM-RS · 흰색: 데이터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6099048" y="1307592"/>
            <a:ext cx="5580583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격자 위에서 블록 2를 다시 본다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6099048" y="1600200"/>
            <a:ext cx="5580583" cy="2011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>붉은 칸 = DM-RS: symbol 2와 11, subcarrier 두 개마다 (type 1, additional position 1)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/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>주파수 축: DM-RS 간격 2 subcarrier = 30 kHz (15 kHz 기준)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>→ coherence bandwidth 수백 kHz보다 훨씬 촘촘. 여유가 크다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/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>시간 축: DM-RS 간격 9 symbol ≈ 0.64 ms (15 kHz 기준)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>→ 120 km/h, 2 GHz의 coherence time 2.3 ms 안에는 들지만</a:t>
            </a:r>
          </a:p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1A1A1A"/>
                </a:solidFill>
                <a:latin typeface="Arial"/>
              </a:rPr>
              <a:t>   고속철 0.5 ms에는 못 든다 → 추가 위치를 3개까지 늘린다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530352" y="384809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reference signal의 주파수 축 간격 &lt; coherence bandwidth · 시간 축 간격 &lt; coherence time · 두 부등식이 붉은 칸의 개수를 정한다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530352" y="4030979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붉은 칸이 늘면 흰 칸(데이터)이 준다 · 그래서 밀도는 설정값이고, 어느 값이 맞는지는 배치(속도, 주파수, 지형)가 정한다</a:t>
            </a:r>
          </a:p>
        </p:txBody>
      </p:sp>
      <p:sp>
        <p:nvSpPr>
          <p:cNvPr id="195" name="Rectangle 194"/>
          <p:cNvSpPr/>
          <p:nvPr/>
        </p:nvSpPr>
        <p:spPr>
          <a:xfrm>
            <a:off x="329184" y="4341875"/>
            <a:ext cx="5669280" cy="226009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6" name="TextBox 195"/>
          <p:cNvSpPr txBox="1"/>
          <p:nvPr/>
        </p:nvSpPr>
        <p:spPr>
          <a:xfrm>
            <a:off x="475488" y="442417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설정의 언어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475488" y="4698491"/>
            <a:ext cx="5376672" cy="1812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dmrs-AdditionalPosition = 0, 1, 2, 3 (TS 38.331)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0이면 앞쪽 1 symbol만. 고정 UE나 저속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3이면 slot에 4번. 고속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mapping type A는 slot 앞 symbol 2 또는 3에서 시작, type B는 데이터 시작 symbol에서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port 수가 늘면 같은 칸을 code로 나누거나 칸을 더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설정값은 gNB가 UE의 속도를 모르고 정한다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배치 기준(도심, 고속도로)으로 고르고, 나머지는 여유로 덮는다</a:t>
            </a:r>
          </a:p>
        </p:txBody>
      </p:sp>
      <p:sp>
        <p:nvSpPr>
          <p:cNvPr id="198" name="Rectangle 197"/>
          <p:cNvSpPr/>
          <p:nvPr/>
        </p:nvSpPr>
        <p:spPr>
          <a:xfrm>
            <a:off x="6199632" y="4341875"/>
            <a:ext cx="5669280" cy="226009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9" name="TextBox 198"/>
          <p:cNvSpPr txBox="1"/>
          <p:nvPr/>
        </p:nvSpPr>
        <p:spPr>
          <a:xfrm>
            <a:off x="6345936" y="442417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수신기가 하는 일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6345936" y="4698491"/>
            <a:ext cx="5376672" cy="1812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붉은 칸에서 채널을 재고 흰 칸의 채널은 보간한다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주파수 축은 촘촘해 보간이 쉽다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 축은 두 점뿐이라 직선 보간. 그 사이가 coherence time 안이어야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추정 오차는 잡음에도 비례한다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낮은 SNR에서는 여러 칸을 평균해야 하고, 그러려면 더 많은 붉은 칸이 필요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밀도의 하한을 정하는 것은 채널이고, 상한을 정하는 것은 오버헤드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TDD 상호성과 SRS: 보고 없이 채널을 아는 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상향 채널을 재면 하향 채널을 안다. 단, 조건이 붙는다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95681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FDD와 TDD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5087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FDD: 상향과 하향이 다른 주파수. 하향 채널은 UE만 안다 → PMI 보고 필수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TDD: 같은 주파수를 시간으로 나눠 쓴다. 하향 채널 ≈ 상향 채널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전파 경로는 방향에 무관 (상호성)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gNB가 UE의 SRS를 받아 하향 채널을 직접 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보고 비트 없이 안테나 수십 개짜리 precoding이 가능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3.5 GHz massive MIMO가 이 방식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64 안테나 채널을 PMI로 보고하려면 Type II로도 수백 비트, SRS면 0비트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대신 UE가 SRS를 보내는 상향 자원을 쓴다. 공짜는 아니다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871211"/>
            <a:ext cx="5669280" cy="273075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953507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상호성이 성립하는 조건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227827"/>
            <a:ext cx="5376672" cy="2282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상향 측정과 하향 전송이 coherence time 안에 있어야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TDD 주기가 수 ms이니 고속에서는 깨진다 (블록 2)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송수신 RF 회로는 상호적이지 않다 → 보정(calibration) 필요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간섭은 상호적이지 않다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UE가 겪는 간섭은 UE만 안다. 그래서 TDD에서도 CQI는 필요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TDD 자체의 비용: 상향과 하향을 시간으로 나누니 각각의 지연이 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하향 7 slot, 상향 2 slot 같은 패턴에서 상향 기회는 10 slot에 두 번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상호성은 채널에는 성립하고 간섭과 회로에는 성립하지 않는다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9824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SRS의 비용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53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UE가 전 대역에 걸쳐 주기적으로 보내야 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상향 자원과 UE 전력을 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 안테나가 4개면 4개를 돌아가며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셀에 UE가 많으면 SRS 자원이 병목이 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주기와 대역폭이 설정값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 송신 전력 23 dBm은 gNB의 43 dBm보다 100배 작다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채널이라도 상향 SRS의 SNR이 낮아 추정이 거칠다. 상호성의 실용적 한계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셀 가장자리 UE의 SRS는 잘 안 들린다. 그런 UE에는 다시 PMI 보고가 낫다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896816"/>
            <a:ext cx="5669280" cy="270515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979112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슬라이드가 여는 질문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253432"/>
            <a:ext cx="5376672" cy="22570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6주차 CSI 압축이 FDD 문제인가 TDD 문제인가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압축의 필요성은 PMI가 큰 FDD에서 절실하다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9주차 사이드링크는 TDD 같은 상호성을 쓸 수 있는가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UE가 같은 자원을 번갈아 쓰지 않으면 성립하지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10주차 ISAC은 반사파를 읽는다. 송신과 수신이 같은 장치면 상호성이 아니라 레이더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통신의 채널 추정 도구가 센싱의 도구로 재활용되는 지점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되먹임의 형태는 duplex 방식이 절반을 정한다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다중 접속: 격자를 사람에게 나눈다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격자를 나누는 방식이 곧 다중 접속이다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04270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네 가지 나누기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594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시간으로(TDMA), 주파수로(FDMA), 부호로(CDMA), 격자 칸으로(OFDMA)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OFDMA = 블록 3의 격자를 UE별로 칸 단위 배분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시간과 주파수를 동시에 나누므로 앞의 셋을 포함한다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NR 하향은 OFDMA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상향은 CP-OFDM 또는 DFT-s-OFDM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DFT-s-OFDM은 파형의 peak를 낮춰 UE 전력 증폭기를 아낀다 (PAPR)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PAPR 한 줄: 수천 개의 파를 더하면 가끔 모두 같은 위상이 되어 peak가 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증폭기는 peak에 맞춰 여유를 둬야 하니 평균 효율이 떨어진다. 배터리 문제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사이드링크는 UE끼리이므로 상향 파형 규칙을 따른다 (9주차)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957105"/>
            <a:ext cx="5669280" cy="264486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403940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좋은 칸을 좋은 사람에게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313721"/>
            <a:ext cx="5376672" cy="21968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주파수마다 채널이 다르고(블록 2) UE마다 다르다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 A에 나쁜 RB가 UE B에는 좋을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스케줄러가 UE별 subband CQI를 보고 각자 좋은 RB를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frequency selective scheduling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UE가 많을수록 '누군가에게는 좋은 칸'이 늘어난다 (multiuser diversity)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숫자: UE 10명이면 RB마다 최고 채널이 평균보다 몇 dB 위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Rayleigh에서 10명 중 최대는 평균의 약 3배(5 dB). 이것이 스케줄링 이득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조건: subband CQI가 신선해야 한다. 고속에서는 이득이 사라진다 (블록 2)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fading이 손해만이 아니라 기회가 되는 지점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9701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무엇을 근거로 나누는가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52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UE가 보고한 채널 상태 (CQI, PMI, RI)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버퍼에 쌓인 데이터의 양과 우선순위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서비스별 지연 requirements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공평성: 오래 못 받은 UE를 배려 (proportional fair 계열)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specification은 이 중 무엇을 어떻게 쓰라고 정하지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38.300 clause 10은 스케줄러가 무엇을 알 수 있는지만 정한다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slot에 결정할 것: UE 수십 명 × RB 수백 개 × MCS × layer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1 ms 안에 풀어야 하니 최적화가 아니라 휴리스틱. 학기말 논문의 흔한 주제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 모드 2는 이 결정을 UE마다 분산해서 내린다 (9주차)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884500"/>
            <a:ext cx="5669280" cy="271746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96679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CS로 번역하면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241116"/>
            <a:ext cx="5376672" cy="22694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OS 스케줄러와 같은 문제. 자원은 격자 칸, 프로세스는 UE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다른 점: 칸의 '성능'이 프로세스마다 다르고 시시각각 변한다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CPU는 누가 써도 같은 CPU이지만, RB는 UE마다 다른 RB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스케줄러가 채널 정보를 먹어야 하고, 그 정보가 낡는다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두 번째 다른 점: 자원이 서로 간섭한다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이웃 셀이 같은 RB를 쓰면 내 RB의 성능이 떨어진다. CPU 코어는 서로 간섭하지 않는다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셀 사이 조정(ICIC)이라는 별도 절차가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이 코스 specification의 절반이 '스케줄러가 알 수 있는 것'을 정하는 문서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grant의 해부: DCI 하나에 무엇이 들어 있나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블록 3, 4, 5가 한 메시지 안에서 만난다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81813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어디에 (블록 3)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3700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주파수 축 자원 할당: RB 시작과 개수, 또는 RBG 비트맵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 축 자원 할당: 표 인덱스 → slot 오프셋, 시작 symbol, 길이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BWP 지시: 어느 창 안의 번호인가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셋이 격자 위의 직사각형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반송파 지시: 여러 반송파를 묶었을 때 어느 반송파인가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반송파의 제어 채널이 다른 반송파의 데이터를 가리킬 수 있다 (cross-carrier scheduling)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주파수 축 필드가 가장 길다. 100 MHz면 수십 비트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732530"/>
            <a:ext cx="5669280" cy="286943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81482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무엇을 (블록 4)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089146"/>
            <a:ext cx="5376672" cy="24213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MCS 인덱스 5비트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새 데이터 표시(NDI) 1비트: 새것인가 재전송인가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redundancy version 2비트: 어느 패리티 조각인가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HARQ 프로세스 번호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코드워드가 둘이면 MCS, NDI, RV가 두 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재전송 DCI는 MCS 29에서 31로 modulation만 알린다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TBS는 첫 전송과 같아야 하므로 다시 보낼 필요가 없다. 비트를 아낀다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다섯 필드가 블록 4 전체의 요약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62636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되돌아올 것 (블록 5)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17831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ACK/NACK을 언제(K1) 어디(PUCCH 자원)에 보낼지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PUCCH 송신 전력 조정 명령(TPC)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안테나 포트와 layer 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모든 것이 수십 비트 안에 들어간다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DCI 자체가 Polar 부호로 보호되고 CRC로 UE를 지목한다 (RNTI)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UE는 자기 것인지 모르는 DCI 후보를 수십 개 복호해 본다 (blind decoding)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CRC가 자기 RNTI로 맞으면 자기 것. 아니면 버린다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이 복호 횟수가 UE 전력의 큰 몫. DRX가 줄이려는 것이 바로 이 감시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540769"/>
            <a:ext cx="5669280" cy="3061198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623065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왜 이것을 알아야 하는가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897385"/>
            <a:ext cx="5376672" cy="261314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자원 할당 clause의 문장은 전부 이 필드들의 뜻을 푸는 문장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설정된 grant(configured grant, SPS): 이 정보를 한 번 주고 주기적으로 반복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매번 DCI를 쓰지 않아 지연과 제어 채널 부담이 준다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9주차 사이드링크 모드 1의 configured grant가 같은 발상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Ambient IoT에는 DCI에 해당하는 것이 극히 단순하다 (3주차, 4주차)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사이드링크는 DCI 대신 SCI(sidelink control information)를 UE가 UE에게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필드는 비슷하고, 여기에 '예약' 정보가 더 있다. 모드 2 센싱이 읽는 것이 그것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grant 한 장을 읽을 수 있으면 세 블록을 다 쓴 것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상향은 요청부터: SR, BSR, 그리고 지연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자원을 쥔 쪽과 데이터를 쥔 쪽이 다르면 요청이 생긴다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55752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하향과 상향의 비대칭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10946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하향: gNB가 데이터를 갖고 있고 자원도 갖고 있다. 바로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상향: 데이터는 UE에 있고 자원은 gNB에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UE는 자원을 받기 전에는 보낼 수 없다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'보낼 것이 있다'는 신호부터 보낸다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서버 push 대 클라이언트 pull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하향은 push, 상향은 요청 후 pull. 인터럽트 대 폴링의 교환과 같은 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Wi-Fi는 반대로 아무나 먼저 말한다 (CSMA). 충돌의 비용을 지연 대신 낸다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471922"/>
            <a:ext cx="5669280" cy="3130045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554218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세 단계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3828538"/>
            <a:ext cx="5376672" cy="26819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1. scheduling request: PUCCH의 1비트. '자원을 달라'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설정된 주기에만 보낼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2. gNB가 작은 grant를 준다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3. buffer status report: 논리 채널 그룹별로 얼마나 쌓였는지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TS 38.321의 MAC control element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4. gNB가 그만큼 grant를 준다 → 데이터 전송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BSR은 바이트 수를 로그 눈금의 인덱스로 보낸다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정확한 양이 아니라 자릿수. 5비트 안팎으로 수십 바이트에서 수 MB까지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최소 두 번의 왕복이 데이터보다 앞선다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95681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지연을 숫자로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5087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SR 주기 10 ms면 평균 5 ms를 기다린다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grant까지 수 slot, BSR과 다음 grant에 다시 수 slot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총 10에서 20 ms. URLLC의 1 ms 목표와 맞지 않는다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해법: configured grant. 자원을 미리 주기적으로 열어 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쓰지 않으면 낭비, 쓰면 즉시. 지연과 효율의 교환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또 하나의 해법: 트래픽 주기를 알면 grant를 예약한다 (SPS, VoIP 20 ms 주기)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주기적이지 않은 트래픽에는 안 맞는다. 트래픽 모델이 곧 절차 선택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SR 기회를 늘리면 지연은 줄지만 PUCCH 자원이 는다. 여기도 교환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871211"/>
            <a:ext cx="5669280" cy="2730756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953507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구조가 다시 나오는 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227827"/>
            <a:ext cx="5376672" cy="2282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9주차 사이드링크 모드 1: UE가 gNB에게 사이드링크 자원을 요청한다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SR과 BSR 구조가 사이드링크용으로 확장되어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9주차 모드 2: 요청할 gNB가 없으니 스스로 고른다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4주차 Ambient IoT: device는 요청할 수 없다. reader가 물어야 답한다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inventory 절차가 SR의 자리를 대신한다. 요청이 아니라 호명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8주차 NTN: 왕복이 수십 ms이니 두 번의 왕복이 100 ms를 넘는다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위성에서는 configured grant와 더 큰 첫 grant가 중요해진다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'누가 자원을 쥐고 있는가'가 접속 절차의 골격을 정한다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측정의 시간 구조: 무엇을 걸러내고 무엇을 남기는가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블록 2의 세 시간 규모가 이 파이프라인의 각 단계에 대응한다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11533327" cy="2793491"/>
          </a:xfrm>
          <a:prstGeom prst="rect">
            <a:avLst/>
          </a:prstGeom>
          <a:solidFill>
            <a:srgbClr val="FAFA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530352" y="896112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물리계층 측정에서 보고까지: 빠른 흔들림을 걸러내는 파이프라인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792" y="1780793"/>
            <a:ext cx="1600200" cy="960120"/>
          </a:xfrm>
          <a:prstGeom prst="rect">
            <a:avLst/>
          </a:prstGeom>
          <a:solidFill>
            <a:srgbClr val="8C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94943" y="1835657"/>
            <a:ext cx="145389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1" i="0">
                <a:solidFill>
                  <a:srgbClr val="FFFFFF"/>
                </a:solidFill>
                <a:latin typeface="Arial"/>
              </a:rPr>
              <a:t>L1 측정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3" y="2073401"/>
            <a:ext cx="1453896" cy="6400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FFFFFF"/>
                </a:solidFill>
                <a:latin typeface="Arial"/>
              </a:rPr>
              <a:t>reference signal RE의</a:t>
            </a:r>
          </a:p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FFFFFF"/>
                </a:solidFill>
                <a:latin typeface="Arial"/>
              </a:rPr>
              <a:t>전력을 잰다</a:t>
            </a:r>
          </a:p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FFFFFF"/>
                </a:solidFill>
                <a:latin typeface="Arial"/>
              </a:rPr>
              <a:t>(수 ms마다)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258568" y="2260853"/>
            <a:ext cx="246888" cy="0"/>
          </a:xfrm>
          <a:prstGeom prst="line">
            <a:avLst/>
          </a:prstGeom>
          <a:ln w="12700">
            <a:solidFill>
              <a:srgbClr val="88888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542032" y="1780793"/>
            <a:ext cx="1600200" cy="96012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2615184" y="1835657"/>
            <a:ext cx="145389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1" i="0">
                <a:solidFill>
                  <a:srgbClr val="1A1A1A"/>
                </a:solidFill>
                <a:latin typeface="Arial"/>
              </a:rPr>
              <a:t>L1 필터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15184" y="2073401"/>
            <a:ext cx="1453896" cy="6400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몇 개를 평균한다</a:t>
            </a:r>
          </a:p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(구현)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178808" y="2260853"/>
            <a:ext cx="246888" cy="0"/>
          </a:xfrm>
          <a:prstGeom prst="line">
            <a:avLst/>
          </a:prstGeom>
          <a:ln w="12700">
            <a:solidFill>
              <a:srgbClr val="88888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4462272" y="1780793"/>
            <a:ext cx="1600200" cy="96012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535424" y="1835657"/>
            <a:ext cx="145389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1" i="0">
                <a:solidFill>
                  <a:srgbClr val="1A1A1A"/>
                </a:solidFill>
                <a:latin typeface="Arial"/>
              </a:rPr>
              <a:t>L3 필터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5424" y="2073401"/>
            <a:ext cx="1453896" cy="6400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이전 값과 가중 평균</a:t>
            </a:r>
          </a:p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계수는 설정값</a:t>
            </a:r>
          </a:p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(TS 38.331)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099048" y="2260853"/>
            <a:ext cx="246888" cy="0"/>
          </a:xfrm>
          <a:prstGeom prst="line">
            <a:avLst/>
          </a:prstGeom>
          <a:ln w="12700">
            <a:solidFill>
              <a:srgbClr val="88888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382512" y="1780793"/>
            <a:ext cx="1600200" cy="96012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55664" y="1835657"/>
            <a:ext cx="145389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1" i="0">
                <a:solidFill>
                  <a:srgbClr val="1A1A1A"/>
                </a:solidFill>
                <a:latin typeface="Arial"/>
              </a:rPr>
              <a:t>event 판정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073401"/>
            <a:ext cx="1453896" cy="6400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A3: 이웃이 offset만큼</a:t>
            </a:r>
          </a:p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더 셀 때</a:t>
            </a:r>
          </a:p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+ hysteresis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019288" y="2260853"/>
            <a:ext cx="246888" cy="0"/>
          </a:xfrm>
          <a:prstGeom prst="line">
            <a:avLst/>
          </a:prstGeom>
          <a:ln w="12700">
            <a:solidFill>
              <a:srgbClr val="88888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8302752" y="1780793"/>
            <a:ext cx="1600200" cy="960120"/>
          </a:xfrm>
          <a:prstGeom prst="rect">
            <a:avLst/>
          </a:prstGeom>
          <a:solidFill>
            <a:srgbClr val="D3D8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375904" y="1835657"/>
            <a:ext cx="145389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1" i="0">
                <a:solidFill>
                  <a:srgbClr val="1A1A1A"/>
                </a:solidFill>
                <a:latin typeface="Arial"/>
              </a:rPr>
              <a:t>time-to-trigger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75904" y="2073401"/>
            <a:ext cx="1453896" cy="6400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그 상태가 정해진</a:t>
            </a:r>
          </a:p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1A1A1A"/>
                </a:solidFill>
                <a:latin typeface="Arial"/>
              </a:rPr>
              <a:t>시간 이어지면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939528" y="2260853"/>
            <a:ext cx="246888" cy="0"/>
          </a:xfrm>
          <a:prstGeom prst="line">
            <a:avLst/>
          </a:prstGeom>
          <a:ln w="12700">
            <a:solidFill>
              <a:srgbClr val="88888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0222992" y="1780793"/>
            <a:ext cx="1600200" cy="960120"/>
          </a:xfrm>
          <a:prstGeom prst="rect">
            <a:avLst/>
          </a:prstGeom>
          <a:solidFill>
            <a:srgbClr val="2E36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10296144" y="1835657"/>
            <a:ext cx="1453896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1" i="0">
                <a:solidFill>
                  <a:srgbClr val="FFFFFF"/>
                </a:solidFill>
                <a:latin typeface="Arial"/>
              </a:rPr>
              <a:t>measurement report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96144" y="2073401"/>
            <a:ext cx="1453896" cy="6400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FFFFFF"/>
                </a:solidFill>
                <a:latin typeface="Arial"/>
              </a:rPr>
              <a:t>RRC 메시지로</a:t>
            </a:r>
          </a:p>
          <a:p>
            <a:pPr marL="0" indent="0" algn="ctr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FFFFFF"/>
                </a:solidFill>
                <a:latin typeface="Arial"/>
              </a:rPr>
              <a:t>gNB에 보고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1792" y="2850641"/>
            <a:ext cx="111556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900" b="0" i="0">
                <a:solidFill>
                  <a:srgbClr val="5A5A5A"/>
                </a:solidFill>
                <a:latin typeface="Arial"/>
              </a:rPr>
              <a:t>multipath fading(cm 규모)은 L1과 L3 필터가 지운다 · shadowing(수십 m 규모)은 남겨서 판정에 쓴다 · path loss는 기준선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0352" y="3616451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필터는 '어느 규모의 변화에 반응할 것인가'를 정하는 장치 · 핸드오버는 shadowing 규모, link adaptation은 multipath 규모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0352" y="3799331"/>
            <a:ext cx="11130991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100" b="1" i="0">
                <a:solidFill>
                  <a:srgbClr val="1A1A1A"/>
                </a:solidFill>
                <a:latin typeface="Arial"/>
              </a:rPr>
              <a:t>같은 RSRP라도 어느 단계의 값인지에 따라 뜻이 다르다 · 사이드링크 센싱의 RSRP는 L1 값이다 (9주차)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29184" y="4110227"/>
            <a:ext cx="5669280" cy="24917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475488" y="419252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L3 필터를 한 줄로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5488" y="4466843"/>
            <a:ext cx="5376672" cy="20436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새 값 = (1 − a) × 이전 값 + a × 이번 측정값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a가 작을수록 느리고 매끈하다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설정 계수 k로 a = 1/2^(k/4)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k = 4면 a = 0.5, k = 8이면 0.25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 관점: exponential moving average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계수를 키우면 핑퐁이 줄고 반응이 늦는다. 블록 2의 hysteresis와 같은 교환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측정 주기 200 ms, k = 4면 시상수 약 300 ms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차량 20 m/s면 6 m. correlation distance(수십 m) 안. 설계 의도가 숫자로 확인된다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99632" y="4110227"/>
            <a:ext cx="5669280" cy="249174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345936" y="419252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코스에서 측정이 중심이 되는 주차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45936" y="4466843"/>
            <a:ext cx="5376672" cy="20436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9주차 사이드링크 센싱: L1 RSRP와 문턱값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필터 없이 slot 단위 값을 쓴다. 왜 그런가가 토론 질문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7주차 CSI 피드백: L1 측정이 그대로 보고된다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13주차 채널 모델: 평가 결과의 측정 정의를 확인한다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10주차 ISAC: 측정 자체가 서비스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측정에도 비용이 있다: 다른 주파수를 재려면 수신을 멈춰야 한다 (measurement gap)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gap 동안은 데이터를 못 받는다. 얼마나 자주 잴지도 교환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측정량의 정의와 시간 구조를 함께 읽어야 값의 뜻이 정해진다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측정량을 숫자로 읽는다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정의를 알았으면 자릿수를 익힌다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06586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RSRP 감 잡기 (dBm)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617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−70 이상: 셀 중심. 최고 MCS가 가능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−90 근처: 보통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−105 안팎: 셀 가장자리. 핸드오버 후보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−120 이하: 겨우 붙어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자릿수 확인: 기지국 43 dBm에서 출발해 120 dB 넘게 잃는다 (블록 1의 링크 예산)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보고는 dB 단위 계단으로 양자화된다. 범위와 계단은 TS 38.133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RSRP는 셀 선택의 기준이기도 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유휴 UE는 SS-RSRP가 문턱 이상인 셀에만 붙는다. 그 문턱이 시스템 정보로 방송된다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 센싱 문턱값도 같은 dBm 눈금 위에 있다 (9주차)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980266"/>
            <a:ext cx="5669280" cy="2621701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4062562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RSRQ와 SINR 감 잡기 (dB)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336882"/>
            <a:ext cx="5376672" cy="21736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RSRQ = N × RSRP / RSSI. N은 RSSI를 잰 RB 수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간섭과 부하가 늘면 RSSI가 커져 RSRQ가 떨어진다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RSRQ −10 안쪽이면 양호, −15 아래면 간섭 많음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SINR 20 dB 이상이면 64QAM 이상, 0 dB 근처면 QPSK 낮은 rate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블록 4의 별자리 그림이 여기서 숫자로 돌아온다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자가 점검 2번의 상황을 숫자로: RSRP −85 dBm인데 RSRQ −18 dB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신호는 충분한데 대역 안 총 전력이 훨씬 크다. 이웃 셀 간섭이나 자기 셀 부하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RSRP는 '얼마나 가까운가', RSRQ와 SINR은 '얼마나 시끄러운가'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94848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어느 신호로 재는가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500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SS-RSRP: SSB로 잰다. 유휴 상태와 셀 선택, 핸드오버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CSI-RSRP: CSI-RS로 잰다. 연결 상태의 빔 관리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사이드링크: PSSCH 또는 PSCCH의 DM-RS로 잰 RSRP (9주차)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같은 이름이라도 앞의 접두어가 다르면 다른 양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정의는 TS 38.215, requirements는 TS 38.133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빔이 여러 개면 RSRP도 빔마다 하나씩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셀 값은 가장 센 빔 몇 개의 평균. 몇 개를 쓸지도 설정값(7주차 beam management)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측정 정확도 requirements는 ±수 dB. 1 dB 차이로 판정하는 절차는 애초에 무리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862888"/>
            <a:ext cx="5669280" cy="273907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945184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숫자를 읽을 때의 함정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219504"/>
            <a:ext cx="5376672" cy="229102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RSRP는 RE 하나당 전력. 대역폭을 곱하지 않았다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대역이 달라도 비교할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RSSI는 대역 안 전체 전력. 대역이 넓으면 커진다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dBm과 dB를 섞지 말 것. RSRP는 dBm, RSRQ와 SINR은 dB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논문의 SNR이 RE당인지 symbol당인지 확인하지 않으면 3 dB, 10 dB가 어긋난다 (13주차)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dB 차이와 배수: 3 dB = 2배, 10 dB = 10배, 20 dB = 100배 (블록 1)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RSRP 10 dB 차이는 거리로는 지수 3.5에서 약 2배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단위와 정의를 묻는 것이 측정 문장을 읽는 첫 동작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Timing Advance와 DRX를 숫자로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자릿수를 알면 절차가 왜 그렇게 생겼는지 보인다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304270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Timing Advance의 단위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594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전파 1 km 왕복 = 6.7 μs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15 kHz에서 TA 한 눈금 = 0.52 μs (거리 78 m에 해당)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눈금은 numerology에 따라 절반씩 줄어든다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Random Access 응답의 TA 명령은 12비트 → 최대 약 2 ms 왕복 → 셀 반경 약 300 km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연결 중에는 6비트 증감 명령으로 따라간다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CP(4.7 μs)보다 정렬 오차가 작아야 symbol 간 간섭이 없다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TA 눈금이 CP보다 한 자릿수 작다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UE가 움직이면 TA도 움직인다. 30 m/s면 1초에 0.2 μs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타이머(timeAlignmentTimer) 안에 갱신이 없으면 UE는 정렬을 잃은 것으로 보고 다시 Random Access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957105"/>
            <a:ext cx="5669280" cy="264486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4039401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위성에서는 (8주차)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313721"/>
            <a:ext cx="5376672" cy="21968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저궤도 600 km: 편도 2 ms 이상, 왕복 수 ms에서 수십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정지궤도: 왕복 약 540 ms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12비트 TA 명령으로는 못 덮는다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해법: UE가 자기 위치(GNSS)와 위성 궤도로 지연을 계산해 미리 당긴다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공통 부분은 망이 방송, UE별 부분은 UE가 계산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GNSS 의존이 생기고, Rel-19가 그 의존을 줄이는 작업을 시작했다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Doppler도 같은 방식: 위치와 궤도로 계산해 미리 주파수를 당긴다 (블록 3)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시간과 주파수를 함께 보상하니 UE 위치 오차가 둘 다에 번진다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숫자가 자릿수를 넘으면 절차가 새로 생긴다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74768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DRX 타이머의 이름과 역할 (TS 38.321 clause 5.7)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2996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drx-onDurationTimer: 주기마다 깨어 있는 최소 시간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drx-InactivityTimer: 데이터가 오면 이만큼 더 깨어 있는다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drx-LongCycleStartOffset과 drx-ShortCycle: 긴 주기와 짧은 주기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drx-HARQ-RTT-Timer: 재전송이 올 리 없는 시간은 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drx-RetransmissionTimer: 재전송이 올 수 있는 시간은 깬다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블록 4의 HARQ 구조가 타이머 이름에 들어와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CS로 번역하면: 상태 기계. 타이머 만료와 데이터 도착이 이벤트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5주차에 읽을 clause 5.7은 그 상태 기계를 산문으로 적어 둔 것. 그림으로 옮기며 읽으면 쉽다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위성에서는 HARQ-RTT 타이머가 수십 ms로 늘어난다 (8주차)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662084"/>
            <a:ext cx="5669280" cy="2939883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7443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숫자 하나로 감 잡기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4018700"/>
            <a:ext cx="5376672" cy="249182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long cycle 160 ms, on duration 10 ms, 데이터 없음 → 깨어 있는 비율 6%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inactivity 100 ms를 켜 두면 패킷 하나에 100 ms를 더 깬다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채팅처럼 드문 트래픽에는 큰 손해. 그래서 short cycle을 둔다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깨어 있는 동안만 제어 채널을 감시하므로 지연이 최대 주기만큼 늘 수 있다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전력 대 지연의 교환. 5주차 토론의 축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깨어 있다는 것의 비용: 제어 채널 blind decoding(앞 슬라이드)과 수신 RF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데이터가 없어도 slot마다 수십 번 복호를 시도한다. 그래서 '감시'가 곧 전력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gNB의 cell DTX/DRX(TS 38.321 clause 5.34)는 같은 발상을 기지국에 적용한 것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specification은 타이머의 뜻만 정하고 값은 설정으로 넘겼다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네 가지 사실로 다시 묶는다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9184" y="585216"/>
            <a:ext cx="1153332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000" b="0" i="0">
                <a:solidFill>
                  <a:srgbClr val="5A5A5A"/>
                </a:solidFill>
                <a:latin typeface="Arial"/>
              </a:rPr>
              <a:t>specification의 절차는 대부분 이 네 사실 중 하나에 대한 대응이다</a:t>
            </a:r>
          </a:p>
        </p:txBody>
      </p:sp>
      <p:sp>
        <p:nvSpPr>
          <p:cNvPr id="4" name="Rectangle 3"/>
          <p:cNvSpPr/>
          <p:nvPr/>
        </p:nvSpPr>
        <p:spPr>
          <a:xfrm>
            <a:off x="329184" y="786384"/>
            <a:ext cx="5669280" cy="281813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475488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1. 채널이 변한다 (블록 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5488" y="1143000"/>
            <a:ext cx="5376672" cy="23700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느리게: path loss → 전력 제어, 스케줄링 기준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중간: shadowing → 필터, hysteresis, time-to-trigger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빠르게: multipath → reference signal 밀도, link adaptation, HARQ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주파수마다: frequency selectivity → OFDM, RB 단위 할당, subband CQI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시간마다: time selectivity → DM-RS 추가 위치, CSI 주기, outer loop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자릿수가 다를 때: NTN → TA와 Doppler pre-compensation, HARQ 확장 (8주차)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측정 정의가 여기서 나온다: 어느 규모를 볼 것인가가 곧 필터</a:t>
            </a:r>
          </a:p>
        </p:txBody>
      </p:sp>
      <p:sp>
        <p:nvSpPr>
          <p:cNvPr id="7" name="Rectangle 6"/>
          <p:cNvSpPr/>
          <p:nvPr/>
        </p:nvSpPr>
        <p:spPr>
          <a:xfrm>
            <a:off x="329184" y="3732530"/>
            <a:ext cx="5669280" cy="2869437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75488" y="381482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2. 자원이 모자란다 (블록 3, 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" y="4089146"/>
            <a:ext cx="5376672" cy="24213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격자로 나눈다 → OFDMA, RB, slot, BWP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누구에게 줄지 정한다 → 스케줄러, SR, BSR, grant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데이터 아닌 자리를 깎는다 → CP, DM-RS, 제어 채널의 오버헤드 교환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좋은 칸을 골라 준다 → multiuser diversity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사이드링크는 스케줄러 없이 이 문제를 푼다 (9주차)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센싱으로 남의 예약을 읽고 빈 칸을 고른다. 분산 스케줄링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Ambient IoT는 자원보다 에너지가 모자란다 (3, 4주차)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그래서 격자도 스케줄러도 device 쪽에는 없다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9632" y="786384"/>
            <a:ext cx="5669280" cy="2717467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5936" y="868680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3. 송신단이 채널을 모른다 (블록 4, 5)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1143000"/>
            <a:ext cx="5376672" cy="226941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수신단이 알려 준다 → CSI (CQI, PMI, RI)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알려 준 것이 낡는다 → outer loop, HARQ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알려 주지 않아도 안다 → TDD 상호성, SRS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알려 줄 방법이 없다 → 브로드캐스트의 고정 MCS, Ambient IoT의 NACK만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AI/ML은 '낡은 것을 예측'하고 '큰 것을 압축'한다 (6, 7주차)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빔에서는 '어느 빔인지'가 채널 정보 (7주차 beam management)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전부 재지 않고 일부만 재서 나머지를 맞히는 것이 AI/ML의 두 번째 유스케이스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ISAC은 채널을 알아내는 것 자체가 목적 (10주차)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2" y="3631867"/>
            <a:ext cx="5669280" cy="2970100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45936" y="3714163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4. UE의 배터리가 유한하다 (블록 3, 5)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5936" y="3988483"/>
            <a:ext cx="5376672" cy="25220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보는 창을 줄인다 → BWP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자는 시간을 만든다 → DRX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보내는 전력을 줄인다 → 전력 제어, DFT-s-OFDM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아예 전원을 없앤다 → Ambient IoT (3, 4주차)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기지국도 쉰다 → cell DTX/DRX (5주차)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덜 복호한다 → 낮은 order 변조, 짧은 부호, blind decoding 횟수 제한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네 사실은 서로 부딪힌다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자주 재면(1) 배터리가 준다(4). 많이 보고하면(3) 자원이 준다(2). 절차는 그 타협의 기록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어떤 clause를 읽다 막히면 이 넷 중 무엇에 대한 대응인지 먼저 물어보라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29184" y="201168"/>
            <a:ext cx="11533327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2100" b="1" i="0">
                <a:solidFill>
                  <a:srgbClr val="1A1A1A"/>
                </a:solidFill>
                <a:latin typeface="Arial"/>
              </a:rPr>
              <a:t>블록 5 자가 점검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84" y="731520"/>
            <a:ext cx="5669280" cy="319024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75488" y="81381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문제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088136"/>
            <a:ext cx="5376672" cy="2742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1. 채널 상태 보고 주기를 늘리면 오버헤드는 줄지만 무엇이 나빠지는가. 그 손해가 커지는 조건은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2. RSRP가 높은데 RSRQ가 낮은 상황은 어떤 상황인가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3. 사이드링크 센싱이 RSSI가 아니라 RSRP를 쓰는 이유는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4. 저궤도 위성에서 Timing Advance를 UE가 스스로 계산하려면 무엇을 알아야 하는가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5. TDD에서 SRS로 하향 채널을 알 수 있는데 CQI는 왜 여전히 필요한가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6. DM-RS 추가 위치를 3으로 올려야 하는 UE의 속도를 2 GHz에서 어림하라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7. SR 주기를 1 slot로 줄이면 무엇이 좋아지고 무엇이 나빠지는가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8. outer loop가 있으면 CQI 보고 주기를 얼마나 늘려도 되는가. 그 한계는 무엇이 정하는가</a:t>
            </a:r>
          </a:p>
        </p:txBody>
      </p:sp>
      <p:sp>
        <p:nvSpPr>
          <p:cNvPr id="6" name="Rectangle 5"/>
          <p:cNvSpPr/>
          <p:nvPr/>
        </p:nvSpPr>
        <p:spPr>
          <a:xfrm>
            <a:off x="329184" y="4049776"/>
            <a:ext cx="5669280" cy="2552192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475488" y="4132072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세 블록을 관통하는 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" y="4406392"/>
            <a:ext cx="5376672" cy="21041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specification의 절차는 대부분 네 가지 사실 중 하나에 대한 대응이다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채널이 변한다, 자원이 모자란다, 송신단이 채널을 모른다, 배터리가 유한하다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어떤 clause를 읽다 막히면 이 넷 중 무엇에 대한 대응인지 먼저 물어보라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대개 길이 열린다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한 절차가 둘 이상에 대응하는 경우가 많다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DRX는 4번이지만 지연(2번의 이면)을 건드리고, HARQ는 1번이지만 buffer로 4번을 건드린다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어느 사실이 주이고 어느 사실이 비용인지를 가리는 것이 읽기의 핵심</a:t>
            </a:r>
          </a:p>
        </p:txBody>
      </p:sp>
      <p:sp>
        <p:nvSpPr>
          <p:cNvPr id="9" name="Rectangle 8"/>
          <p:cNvSpPr/>
          <p:nvPr/>
        </p:nvSpPr>
        <p:spPr>
          <a:xfrm>
            <a:off x="6199632" y="731520"/>
            <a:ext cx="5669280" cy="3269712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345936" y="813816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풀이의 실마리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5936" y="1088136"/>
            <a:ext cx="5376672" cy="2821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1번: 낡은 보고. coherence time이 짧을수록 (고속, 높은 주파수)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2번: 신호는 센데 간섭이 더 센 상황. 셀 경계나 밀집 배치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3번: 누가 만든 전력인지 구별해야 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4번: 자기 위치와 위성 궤도, 그리고 시각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5번: 간섭은 상호적이지 않다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6번: slot 안 간격을 coherence time과 비교하면 된다</a:t>
            </a:r>
          </a:p>
          <a:p>
            <a:pPr marL="324612" indent="-141732">
              <a:lnSpc>
                <a:spcPct val="94000"/>
              </a:lnSpc>
              <a:spcAft>
                <a:spcPts val="324"/>
              </a:spcAft>
              <a:buFont typeface="Arial"/>
              <a:buChar char="–"/>
            </a:pPr>
            <a:r>
              <a:rPr sz="1200" b="0" i="0">
                <a:solidFill>
                  <a:srgbClr val="1A1A1A"/>
                </a:solidFill>
                <a:latin typeface="Arial"/>
              </a:rPr>
              <a:t>추가 위치 1(간격 9 symbol)이 모자라는 속도가 답. 2v/λ와 0.64 ms에서 거꾸로 푼다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7번: 지연 대 PUCCH 자원. 8번: 한계는 BLER이 아니라 처리량(너무 보수적으로 수렴)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99632" y="4129248"/>
            <a:ext cx="5669280" cy="2472719"/>
          </a:xfrm>
          <a:prstGeom prst="rect">
            <a:avLst/>
          </a:prstGeom>
          <a:solidFill>
            <a:srgbClr val="E6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45936" y="4211544"/>
            <a:ext cx="5376672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0" indent="0">
              <a:lnSpc>
                <a:spcPct val="94000"/>
              </a:lnSpc>
              <a:spcAft>
                <a:spcPts val="324"/>
              </a:spcAft>
              <a:buNone/>
            </a:pPr>
            <a:r>
              <a:rPr sz="1300" b="1" i="0">
                <a:solidFill>
                  <a:srgbClr val="8C1D1D"/>
                </a:solidFill>
                <a:latin typeface="Arial"/>
              </a:rPr>
              <a:t>이 문제들이 가리키는 주차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5936" y="4485864"/>
            <a:ext cx="5376672" cy="20246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1번, 5번 → 6주차, 7주차 (AI/ML CSI)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2번, 3번, 6번 → 9주차 (사이드링크)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4번 → 8주차 (NTN)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7번, 8번 → 이 블록 안에서 끝난다. 그러나 9주차 사이드링크와 5주차 DRX에서 같은 꼴이 반복된다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0" i="0">
                <a:solidFill>
                  <a:srgbClr val="1A1A1A"/>
                </a:solidFill>
                <a:latin typeface="Arial"/>
              </a:rPr>
              <a:t>자가 점검 문제는 예고편이다</a:t>
            </a:r>
          </a:p>
          <a:p>
            <a:pPr marL="141732" indent="-141732">
              <a:lnSpc>
                <a:spcPct val="94000"/>
              </a:lnSpc>
              <a:spcAft>
                <a:spcPts val="324"/>
              </a:spcAft>
              <a:buFont typeface="Arial"/>
              <a:buChar char="▪"/>
            </a:pPr>
            <a:r>
              <a:rPr sz="1200" b="1" i="0">
                <a:solidFill>
                  <a:srgbClr val="1A1A1A"/>
                </a:solidFill>
                <a:latin typeface="Arial"/>
              </a:rPr>
              <a:t>답을 못 해도 어느 주에 답이 나오는지 알면 된다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