
<file path=[Content_Types].xml><?xml version="1.0" encoding="utf-8"?>
<Types xmlns="http://schemas.openxmlformats.org/package/2006/content-types">
  <Default Extension="png" ContentType="image/png"/>
  <Default Extension="emf" ContentType="image/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0"/>
  </p:notesMasterIdLst>
  <p:sldIdLst>
    <p:sldId id="256" r:id="rId2"/>
    <p:sldId id="257" r:id="rId3"/>
    <p:sldId id="258" r:id="rId4"/>
    <p:sldId id="259" r:id="rId5"/>
    <p:sldId id="260" r:id="rId6"/>
    <p:sldId id="261" r:id="rId7"/>
    <p:sldId id="262" r:id="rId8"/>
    <p:sldId id="263" r:id="rId9"/>
    <p:sldId id="264" r:id="rId10"/>
    <p:sldId id="265" r:id="rId11"/>
    <p:sldId id="266" r:id="rId12"/>
    <p:sldId id="299" r:id="rId13"/>
    <p:sldId id="267" r:id="rId14"/>
    <p:sldId id="268" r:id="rId15"/>
    <p:sldId id="269" r:id="rId16"/>
    <p:sldId id="270" r:id="rId17"/>
    <p:sldId id="271" r:id="rId18"/>
    <p:sldId id="272" r:id="rId19"/>
    <p:sldId id="300"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301" r:id="rId33"/>
    <p:sldId id="285" r:id="rId34"/>
    <p:sldId id="286" r:id="rId35"/>
    <p:sldId id="287" r:id="rId36"/>
    <p:sldId id="288" r:id="rId37"/>
    <p:sldId id="289" r:id="rId38"/>
    <p:sldId id="290" r:id="rId39"/>
    <p:sldId id="291" r:id="rId40"/>
    <p:sldId id="292" r:id="rId41"/>
    <p:sldId id="293" r:id="rId42"/>
    <p:sldId id="302" r:id="rId43"/>
    <p:sldId id="294" r:id="rId44"/>
    <p:sldId id="295" r:id="rId45"/>
    <p:sldId id="296" r:id="rId46"/>
    <p:sldId id="297" r:id="rId47"/>
    <p:sldId id="298" r:id="rId48"/>
    <p:sldId id="303" r:id="rId4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64" d="100"/>
          <a:sy n="164" d="100"/>
        </p:scale>
        <p:origin x="149" y="1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9357252"/>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emf"/></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emf"/></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4.emf"/><Relationship Id="rId5" Type="http://schemas.openxmlformats.org/officeDocument/2006/relationships/image" Target="../media/image23.emf"/><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8" Type="http://schemas.openxmlformats.org/officeDocument/2006/relationships/hyperlink" Target="https://academo.org/demos/spectrum-analyzer/" TargetMode="External"/><Relationship Id="rId3" Type="http://schemas.openxmlformats.org/officeDocument/2006/relationships/hyperlink" Target="https://www.youtube.com/watch?v=i8CmibhvZ0c" TargetMode="External"/><Relationship Id="rId7" Type="http://schemas.openxmlformats.org/officeDocument/2006/relationships/hyperlink" Target="https://musiclab.chromeexperiments.com/Sound-Waves/" TargetMode="External"/><Relationship Id="rId2" Type="http://schemas.openxmlformats.org/officeDocument/2006/relationships/hyperlink" Target="https://www.youtube.com/playlist?list=PLowKtXNTBypH19whXTVoG3oKSuOcw_XeW" TargetMode="External"/><Relationship Id="rId1" Type="http://schemas.openxmlformats.org/officeDocument/2006/relationships/slideLayout" Target="../slideLayouts/slideLayout1.xml"/><Relationship Id="rId6" Type="http://schemas.openxmlformats.org/officeDocument/2006/relationships/hyperlink" Target="https://phet.colorado.edu/en/simulations/wave-on-a-string" TargetMode="External"/><Relationship Id="rId11" Type="http://schemas.openxmlformats.org/officeDocument/2006/relationships/hyperlink" Target="https://www.falstad.com/mathphysics.html" TargetMode="External"/><Relationship Id="rId5" Type="http://schemas.openxmlformats.org/officeDocument/2006/relationships/hyperlink" Target="https://phet.colorado.edu/en/simulations/waves-intro" TargetMode="External"/><Relationship Id="rId10" Type="http://schemas.openxmlformats.org/officeDocument/2006/relationships/hyperlink" Target="https://academo.org/demos/" TargetMode="External"/><Relationship Id="rId4" Type="http://schemas.openxmlformats.org/officeDocument/2006/relationships/hyperlink" Target="https://academo.org/demos/virtual-oscilloscope/" TargetMode="External"/><Relationship Id="rId9" Type="http://schemas.openxmlformats.org/officeDocument/2006/relationships/hyperlink" Target="https://musiclab.chromeexperiments.com/Spectrogra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30.emf"/><Relationship Id="rId7" Type="http://schemas.openxmlformats.org/officeDocument/2006/relationships/image" Target="../media/image34.emf"/><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3.emf"/><Relationship Id="rId5" Type="http://schemas.openxmlformats.org/officeDocument/2006/relationships/image" Target="../media/image32.emf"/><Relationship Id="rId10" Type="http://schemas.openxmlformats.org/officeDocument/2006/relationships/image" Target="../media/image37.emf"/><Relationship Id="rId4" Type="http://schemas.openxmlformats.org/officeDocument/2006/relationships/image" Target="../media/image31.emf"/><Relationship Id="rId9" Type="http://schemas.openxmlformats.org/officeDocument/2006/relationships/image" Target="../media/image36.emf"/></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hyperlink" Target="https://betterexplained.com/articles/an-interactive-guide-to-the-fourier-transform/" TargetMode="External"/><Relationship Id="rId3" Type="http://schemas.openxmlformats.org/officeDocument/2006/relationships/hyperlink" Target="https://www.falstad.com/fourier/" TargetMode="External"/><Relationship Id="rId7" Type="http://schemas.openxmlformats.org/officeDocument/2006/relationships/hyperlink" Target="https://en.wikipedia.org/wiki/Square_wave_(waveform)" TargetMode="External"/><Relationship Id="rId2" Type="http://schemas.openxmlformats.org/officeDocument/2006/relationships/hyperlink" Target="https://phet.colorado.edu/en/simulations/fourier-making-waves" TargetMode="External"/><Relationship Id="rId1" Type="http://schemas.openxmlformats.org/officeDocument/2006/relationships/slideLayout" Target="../slideLayouts/slideLayout1.xml"/><Relationship Id="rId6" Type="http://schemas.openxmlformats.org/officeDocument/2006/relationships/hyperlink" Target="https://en.wikipedia.org/wiki/Fourier_series" TargetMode="External"/><Relationship Id="rId11" Type="http://schemas.openxmlformats.org/officeDocument/2006/relationships/hyperlink" Target="https://musiclab.chromeexperiments.com/Spectrogram/" TargetMode="External"/><Relationship Id="rId5" Type="http://schemas.openxmlformats.org/officeDocument/2006/relationships/hyperlink" Target="https://www.youtube.com/watch?v=spUNpyF58BY" TargetMode="External"/><Relationship Id="rId10" Type="http://schemas.openxmlformats.org/officeDocument/2006/relationships/hyperlink" Target="http://websdr.ewi.utwente.nl:8901/" TargetMode="External"/><Relationship Id="rId4" Type="http://schemas.openxmlformats.org/officeDocument/2006/relationships/hyperlink" Target="https://www.jezzamon.com/fourier/" TargetMode="External"/><Relationship Id="rId9" Type="http://schemas.openxmlformats.org/officeDocument/2006/relationships/hyperlink" Target="https://www.dsprelated.com/foundations/sum-of-sinusoids.php"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53.png"/><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58.png"/><Relationship Id="rId4" Type="http://schemas.openxmlformats.org/officeDocument/2006/relationships/image" Target="../media/image57.png"/></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60.png"/></Relationships>
</file>

<file path=ppt/slides/_rels/slide2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2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65.png"/><Relationship Id="rId4" Type="http://schemas.openxmlformats.org/officeDocument/2006/relationships/image" Target="../media/image64.png"/></Relationships>
</file>

<file path=ppt/slides/_rels/slide2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2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75.png"/><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8" Type="http://schemas.openxmlformats.org/officeDocument/2006/relationships/hyperlink" Target="http://websdr.ewi.utwente.nl:8901/" TargetMode="External"/><Relationship Id="rId3" Type="http://schemas.openxmlformats.org/officeDocument/2006/relationships/hyperlink" Target="https://en.wikipedia.org/wiki/Gibbs_phenomenon" TargetMode="External"/><Relationship Id="rId7" Type="http://schemas.openxmlformats.org/officeDocument/2006/relationships/hyperlink" Target="https://academo.org/demos/amplitude-modulation/" TargetMode="External"/><Relationship Id="rId2" Type="http://schemas.openxmlformats.org/officeDocument/2006/relationships/hyperlink" Target="https://www.dsprelated.com/foundations/sum-of-sinusoids.php" TargetMode="External"/><Relationship Id="rId1" Type="http://schemas.openxmlformats.org/officeDocument/2006/relationships/slideLayout" Target="../slideLayouts/slideLayout1.xml"/><Relationship Id="rId6" Type="http://schemas.openxmlformats.org/officeDocument/2006/relationships/hyperlink" Target="https://www.falstad.com/dfilter/" TargetMode="External"/><Relationship Id="rId11" Type="http://schemas.openxmlformats.org/officeDocument/2006/relationships/hyperlink" Target="https://www.jezzamon.com/fourier/" TargetMode="External"/><Relationship Id="rId5" Type="http://schemas.openxmlformats.org/officeDocument/2006/relationships/hyperlink" Target="https://www.falstad.com/fourier/" TargetMode="External"/><Relationship Id="rId10" Type="http://schemas.openxmlformats.org/officeDocument/2006/relationships/hyperlink" Target="https://phet.colorado.edu/en/simulations/fourier-making-waves" TargetMode="External"/><Relationship Id="rId4" Type="http://schemas.openxmlformats.org/officeDocument/2006/relationships/hyperlink" Target="https://www.gaussianwaves.com/2010/04/gibbs-phenomena-a-demonstration/" TargetMode="External"/><Relationship Id="rId9" Type="http://schemas.openxmlformats.org/officeDocument/2006/relationships/hyperlink" Target="https://www.youtube.com/watch?v=i8CmibhvZ0c"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3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86.png"/></Relationships>
</file>

<file path=ppt/slides/_rels/slide3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3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92.png"/></Relationships>
</file>

<file path=ppt/slides/_rels/slide37.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 Id="rId9" Type="http://schemas.openxmlformats.org/officeDocument/2006/relationships/image" Target="../media/image99.png"/></Relationships>
</file>

<file path=ppt/slides/_rels/slide3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103.png"/><Relationship Id="rId4" Type="http://schemas.openxmlformats.org/officeDocument/2006/relationships/image" Target="../media/image102.png"/></Relationships>
</file>

<file path=ppt/slides/_rels/slide4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4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42.xml.rels><?xml version="1.0" encoding="UTF-8" standalone="yes"?>
<Relationships xmlns="http://schemas.openxmlformats.org/package/2006/relationships"><Relationship Id="rId8" Type="http://schemas.openxmlformats.org/officeDocument/2006/relationships/hyperlink" Target="https://en.wikipedia.org/wiki/Aliasing" TargetMode="External"/><Relationship Id="rId3" Type="http://schemas.openxmlformats.org/officeDocument/2006/relationships/hyperlink" Target="http://websdr.ewi.utwente.nl:8901/" TargetMode="External"/><Relationship Id="rId7" Type="http://schemas.openxmlformats.org/officeDocument/2006/relationships/hyperlink" Target="https://en.wikipedia.org/wiki/Nyquist%E2%80%93Shannon_sampling_theorem" TargetMode="External"/><Relationship Id="rId2" Type="http://schemas.openxmlformats.org/officeDocument/2006/relationships/hyperlink" Target="https://resources.altium.com/p/what-eye-diagram" TargetMode="External"/><Relationship Id="rId1" Type="http://schemas.openxmlformats.org/officeDocument/2006/relationships/slideLayout" Target="../slideLayouts/slideLayout1.xml"/><Relationship Id="rId6" Type="http://schemas.openxmlformats.org/officeDocument/2006/relationships/hyperlink" Target="https://en.wikipedia.org/wiki/Shannon%E2%80%93Hartley_theorem" TargetMode="External"/><Relationship Id="rId11" Type="http://schemas.openxmlformats.org/officeDocument/2006/relationships/hyperlink" Target="https://www.ingenu.com/2016/07/back-to-basics-the-shannon-hartley-theorem/" TargetMode="External"/><Relationship Id="rId5" Type="http://schemas.openxmlformats.org/officeDocument/2006/relationships/hyperlink" Target="https://www.submarinecablemap.com" TargetMode="External"/><Relationship Id="rId10" Type="http://schemas.openxmlformats.org/officeDocument/2006/relationships/hyperlink" Target="https://www.falstad.com/fourier/" TargetMode="External"/><Relationship Id="rId4" Type="http://schemas.openxmlformats.org/officeDocument/2006/relationships/hyperlink" Target="https://academo.org/demos/spectrum-analyzer/" TargetMode="External"/><Relationship Id="rId9" Type="http://schemas.openxmlformats.org/officeDocument/2006/relationships/hyperlink" Target="https://www.dsprelated.com/foundations/sampling.php"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_rels/slide4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118.png"/></Relationships>
</file>

<file path=ppt/slides/_rels/slide4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0.png"/></Relationships>
</file>

<file path=ppt/slides/_rels/slide48.xml.rels><?xml version="1.0" encoding="UTF-8" standalone="yes"?>
<Relationships xmlns="http://schemas.openxmlformats.org/package/2006/relationships"><Relationship Id="rId8" Type="http://schemas.openxmlformats.org/officeDocument/2006/relationships/hyperlink" Target="https://www.submarinecablemap.com" TargetMode="External"/><Relationship Id="rId3" Type="http://schemas.openxmlformats.org/officeDocument/2006/relationships/hyperlink" Target="https://www.waveform.com/tools/bufferbloat" TargetMode="External"/><Relationship Id="rId7" Type="http://schemas.openxmlformats.org/officeDocument/2006/relationships/hyperlink" Target="https://www.youtube.com/watch?v=9eyFDBPk4Yw" TargetMode="External"/><Relationship Id="rId2" Type="http://schemas.openxmlformats.org/officeDocument/2006/relationships/hyperlink" Target="https://speed.cloudflare.com/" TargetMode="External"/><Relationship Id="rId1" Type="http://schemas.openxmlformats.org/officeDocument/2006/relationships/slideLayout" Target="../slideLayouts/slideLayout1.xml"/><Relationship Id="rId6" Type="http://schemas.openxmlformats.org/officeDocument/2006/relationships/hyperlink" Target="https://samwho.dev/numbers/" TargetMode="External"/><Relationship Id="rId11" Type="http://schemas.openxmlformats.org/officeDocument/2006/relationships/hyperlink" Target="https://radar.cloudflare.com/quality" TargetMode="External"/><Relationship Id="rId5" Type="http://schemas.openxmlformats.org/officeDocument/2006/relationships/hyperlink" Target="https://colin-scott.github.io/personal_website/research/interactive_latency.html" TargetMode="External"/><Relationship Id="rId10" Type="http://schemas.openxmlformats.org/officeDocument/2006/relationships/hyperlink" Target="https://en.wikipedia.org/wiki/Bufferbloat" TargetMode="External"/><Relationship Id="rId4" Type="http://schemas.openxmlformats.org/officeDocument/2006/relationships/hyperlink" Target="https://www.bufferbloat.net/projects/bloat/wiki/Tests_for_Bufferbloat/" TargetMode="External"/><Relationship Id="rId9" Type="http://schemas.openxmlformats.org/officeDocument/2006/relationships/hyperlink" Target="https://resources.telegeography.com/2026-submarine-cable-map"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3252E"/>
        </a:solidFill>
        <a:effectLst/>
      </p:bgPr>
    </p:bg>
    <p:spTree>
      <p:nvGrpSpPr>
        <p:cNvPr id="1" name=""/>
        <p:cNvGrpSpPr/>
        <p:nvPr/>
      </p:nvGrpSpPr>
      <p:grpSpPr>
        <a:xfrm>
          <a:off x="0" y="0"/>
          <a:ext cx="0" cy="0"/>
          <a:chOff x="0" y="0"/>
          <a:chExt cx="0" cy="0"/>
        </a:xfrm>
      </p:grpSpPr>
      <p:sp>
        <p:nvSpPr>
          <p:cNvPr id="2" name="Text 0"/>
          <p:cNvSpPr/>
          <p:nvPr/>
        </p:nvSpPr>
        <p:spPr>
          <a:xfrm>
            <a:off x="182880" y="658368"/>
            <a:ext cx="5120640" cy="548640"/>
          </a:xfrm>
          <a:prstGeom prst="rect">
            <a:avLst/>
          </a:prstGeom>
          <a:noFill/>
          <a:ln/>
        </p:spPr>
        <p:txBody>
          <a:bodyPr wrap="square" lIns="0" tIns="0" rIns="0" bIns="0" rtlCol="0" anchor="ctr"/>
          <a:lstStyle/>
          <a:p>
            <a:pPr marL="0" indent="0">
              <a:buNone/>
            </a:pPr>
            <a:r>
              <a:rPr lang="en-US" sz="2600" b="1" dirty="0">
                <a:solidFill>
                  <a:srgbClr val="5CC8C2"/>
                </a:solidFill>
                <a:latin typeface="Cambria" pitchFamily="34" charset="0"/>
                <a:ea typeface="Cambria" pitchFamily="34" charset="-122"/>
                <a:cs typeface="Cambria" pitchFamily="34" charset="-120"/>
              </a:rPr>
              <a:t>Chapter 3</a:t>
            </a:r>
            <a:endParaRPr lang="en-US" sz="2600" dirty="0"/>
          </a:p>
        </p:txBody>
      </p:sp>
      <p:sp>
        <p:nvSpPr>
          <p:cNvPr id="3" name="Text 1"/>
          <p:cNvSpPr/>
          <p:nvPr/>
        </p:nvSpPr>
        <p:spPr>
          <a:xfrm>
            <a:off x="182880" y="1188720"/>
            <a:ext cx="5120640" cy="1463040"/>
          </a:xfrm>
          <a:prstGeom prst="rect">
            <a:avLst/>
          </a:prstGeom>
          <a:noFill/>
          <a:ln/>
        </p:spPr>
        <p:txBody>
          <a:bodyPr wrap="square" lIns="0" tIns="0" rIns="0" bIns="0" rtlCol="0" anchor="t"/>
          <a:lstStyle/>
          <a:p>
            <a:pPr marL="0" indent="0">
              <a:lnSpc>
                <a:spcPct val="100000"/>
              </a:lnSpc>
              <a:buNone/>
            </a:pPr>
            <a:r>
              <a:rPr lang="en-US" sz="3400" b="1" dirty="0">
                <a:solidFill>
                  <a:srgbClr val="FFFFFF"/>
                </a:solidFill>
                <a:latin typeface="Cambria" pitchFamily="34" charset="0"/>
                <a:ea typeface="Cambria" pitchFamily="34" charset="-122"/>
                <a:cs typeface="Cambria" pitchFamily="34" charset="-120"/>
              </a:rPr>
              <a:t>Introduction to</a:t>
            </a:r>
            <a:endParaRPr lang="en-US" sz="3400" dirty="0"/>
          </a:p>
          <a:p>
            <a:pPr marL="0" indent="0">
              <a:lnSpc>
                <a:spcPct val="100000"/>
              </a:lnSpc>
              <a:buNone/>
            </a:pPr>
            <a:r>
              <a:rPr lang="en-US" sz="3400" b="1" dirty="0">
                <a:solidFill>
                  <a:srgbClr val="FFFFFF"/>
                </a:solidFill>
                <a:latin typeface="Cambria" pitchFamily="34" charset="0"/>
                <a:ea typeface="Cambria" pitchFamily="34" charset="-122"/>
                <a:cs typeface="Cambria" pitchFamily="34" charset="-120"/>
              </a:rPr>
              <a:t>the Physical Layer</a:t>
            </a:r>
            <a:endParaRPr lang="en-US" sz="3400" dirty="0"/>
          </a:p>
        </p:txBody>
      </p:sp>
      <p:sp>
        <p:nvSpPr>
          <p:cNvPr id="4" name="Shape 2"/>
          <p:cNvSpPr/>
          <p:nvPr/>
        </p:nvSpPr>
        <p:spPr>
          <a:xfrm>
            <a:off x="182880" y="2788920"/>
            <a:ext cx="5120640" cy="3017520"/>
          </a:xfrm>
          <a:prstGeom prst="roundRect">
            <a:avLst>
              <a:gd name="adj" fmla="val 909"/>
            </a:avLst>
          </a:prstGeom>
          <a:solidFill>
            <a:srgbClr val="13252E"/>
          </a:solidFill>
          <a:ln w="12700">
            <a:solidFill>
              <a:srgbClr val="13252E"/>
            </a:solidFill>
            <a:prstDash val="solid"/>
          </a:ln>
        </p:spPr>
      </p:sp>
      <p:sp>
        <p:nvSpPr>
          <p:cNvPr id="5" name="Text 3"/>
          <p:cNvSpPr/>
          <p:nvPr/>
        </p:nvSpPr>
        <p:spPr>
          <a:xfrm>
            <a:off x="310896" y="2916936"/>
            <a:ext cx="4864608" cy="365760"/>
          </a:xfrm>
          <a:prstGeom prst="rect">
            <a:avLst/>
          </a:prstGeom>
          <a:noFill/>
          <a:ln/>
        </p:spPr>
        <p:txBody>
          <a:bodyPr wrap="square" lIns="0" tIns="0" rIns="0" bIns="0" rtlCol="0" anchor="ctr"/>
          <a:lstStyle/>
          <a:p>
            <a:pPr marL="0" indent="0">
              <a:buNone/>
            </a:pPr>
            <a:r>
              <a:rPr lang="en-US" sz="1700" b="1" dirty="0">
                <a:solidFill>
                  <a:srgbClr val="5CC8C2"/>
                </a:solidFill>
                <a:latin typeface="Cambria" pitchFamily="34" charset="0"/>
                <a:ea typeface="Cambria" pitchFamily="34" charset="-122"/>
                <a:cs typeface="Cambria" pitchFamily="34" charset="-120"/>
              </a:rPr>
              <a:t>Where we are</a:t>
            </a:r>
            <a:endParaRPr lang="en-US" sz="1700" dirty="0"/>
          </a:p>
        </p:txBody>
      </p:sp>
      <p:sp>
        <p:nvSpPr>
          <p:cNvPr id="6" name="Text 4"/>
          <p:cNvSpPr/>
          <p:nvPr/>
        </p:nvSpPr>
        <p:spPr>
          <a:xfrm>
            <a:off x="310896" y="3337560"/>
            <a:ext cx="4864608" cy="2340864"/>
          </a:xfrm>
          <a:prstGeom prst="rect">
            <a:avLst/>
          </a:prstGeom>
          <a:noFill/>
          <a:ln/>
        </p:spPr>
        <p:txBody>
          <a:bodyPr wrap="square" lIns="0" tIns="0" rIns="0" bIns="0" rtlCol="0" anchor="t"/>
          <a:lstStyle/>
          <a:p>
            <a:pPr marL="165100" indent="-165100">
              <a:lnSpc>
                <a:spcPct val="126000"/>
              </a:lnSpc>
              <a:spcAft>
                <a:spcPts val="400"/>
              </a:spcAft>
              <a:buSzPct val="100000"/>
              <a:buChar char="•"/>
            </a:pPr>
            <a:r>
              <a:rPr lang="en-US" sz="1300" dirty="0">
                <a:solidFill>
                  <a:srgbClr val="C4D6DC"/>
                </a:solidFill>
                <a:latin typeface="Arial" pitchFamily="34" charset="0"/>
                <a:ea typeface="Arial" pitchFamily="34" charset="-122"/>
                <a:cs typeface="Arial" pitchFamily="34" charset="-120"/>
              </a:rPr>
              <a:t>Layer 1 of the tower, in detail.</a:t>
            </a:r>
            <a:endParaRPr lang="en-US" sz="1300" dirty="0"/>
          </a:p>
          <a:p>
            <a:pPr marL="165100" indent="-165100">
              <a:lnSpc>
                <a:spcPct val="126000"/>
              </a:lnSpc>
              <a:spcAft>
                <a:spcPts val="400"/>
              </a:spcAft>
              <a:buSzPct val="100000"/>
              <a:buChar char="•"/>
            </a:pPr>
            <a:r>
              <a:rPr lang="en-US" sz="1300" dirty="0">
                <a:solidFill>
                  <a:srgbClr val="C4D6DC"/>
                </a:solidFill>
                <a:latin typeface="Arial" pitchFamily="34" charset="0"/>
                <a:ea typeface="Arial" pitchFamily="34" charset="-122"/>
                <a:cs typeface="Arial" pitchFamily="34" charset="-120"/>
              </a:rPr>
              <a:t>Everything a bit has to survive between one device and the next.</a:t>
            </a:r>
            <a:endParaRPr lang="en-US" sz="1300" dirty="0"/>
          </a:p>
          <a:p>
            <a:pPr marL="165100" indent="-165100">
              <a:lnSpc>
                <a:spcPct val="126000"/>
              </a:lnSpc>
              <a:spcAft>
                <a:spcPts val="400"/>
              </a:spcAft>
              <a:buSzPct val="100000"/>
              <a:buChar char="•"/>
            </a:pPr>
            <a:r>
              <a:rPr lang="en-US" sz="1300" dirty="0">
                <a:solidFill>
                  <a:srgbClr val="C4D6DC"/>
                </a:solidFill>
                <a:latin typeface="Arial" pitchFamily="34" charset="0"/>
                <a:ea typeface="Arial" pitchFamily="34" charset="-122"/>
                <a:cs typeface="Arial" pitchFamily="34" charset="-120"/>
              </a:rPr>
              <a:t>Data becomes a signal, the signal travels through a medium that damages it, and the damage sets a hard ceiling on how fast we may send.</a:t>
            </a:r>
            <a:endParaRPr lang="en-US" sz="1300" dirty="0"/>
          </a:p>
          <a:p>
            <a:pPr marL="165100" indent="-165100">
              <a:lnSpc>
                <a:spcPct val="126000"/>
              </a:lnSpc>
              <a:spcAft>
                <a:spcPts val="400"/>
              </a:spcAft>
              <a:buSzPct val="100000"/>
              <a:buChar char="•"/>
            </a:pPr>
            <a:r>
              <a:rPr lang="en-US" sz="1300" dirty="0">
                <a:solidFill>
                  <a:srgbClr val="C4D6DC"/>
                </a:solidFill>
                <a:latin typeface="Arial" pitchFamily="34" charset="0"/>
                <a:ea typeface="Arial" pitchFamily="34" charset="-122"/>
                <a:cs typeface="Arial" pitchFamily="34" charset="-120"/>
              </a:rPr>
              <a:t>That ceiling, and how to measure our distance from it, is the whole chapter.</a:t>
            </a:r>
            <a:endParaRPr lang="en-US" sz="1300" dirty="0"/>
          </a:p>
        </p:txBody>
      </p:sp>
      <p:sp>
        <p:nvSpPr>
          <p:cNvPr id="7" name="Text 5"/>
          <p:cNvSpPr/>
          <p:nvPr/>
        </p:nvSpPr>
        <p:spPr>
          <a:xfrm>
            <a:off x="182880" y="5760720"/>
            <a:ext cx="5120640" cy="548640"/>
          </a:xfrm>
          <a:prstGeom prst="rect">
            <a:avLst/>
          </a:prstGeom>
          <a:noFill/>
          <a:ln/>
        </p:spPr>
        <p:txBody>
          <a:bodyPr wrap="square" lIns="0" tIns="0" rIns="0" bIns="0" rtlCol="0" anchor="ctr"/>
          <a:lstStyle/>
          <a:p>
            <a:pPr marL="0" indent="0">
              <a:lnSpc>
                <a:spcPct val="115000"/>
              </a:lnSpc>
              <a:buNone/>
            </a:pPr>
            <a:r>
              <a:rPr lang="en-US" sz="900" dirty="0">
                <a:solidFill>
                  <a:srgbClr val="8FA6AF"/>
                </a:solidFill>
                <a:latin typeface="Arial" pitchFamily="34" charset="0"/>
                <a:ea typeface="Arial" pitchFamily="34" charset="-122"/>
                <a:cs typeface="Arial" pitchFamily="34" charset="-120"/>
              </a:rPr>
              <a:t>Copyright © The McGraw-Hill Companies, Inc. Permission required for reproduction or display.</a:t>
            </a:r>
            <a:endParaRPr lang="en-US" sz="900" dirty="0"/>
          </a:p>
        </p:txBody>
      </p:sp>
      <p:sp>
        <p:nvSpPr>
          <p:cNvPr id="8" name="Text 6"/>
          <p:cNvSpPr/>
          <p:nvPr/>
        </p:nvSpPr>
        <p:spPr>
          <a:xfrm>
            <a:off x="5449824" y="182880"/>
            <a:ext cx="3502152" cy="45720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Chapter 3: Outline</a:t>
            </a:r>
            <a:endParaRPr lang="en-US" sz="2200" dirty="0"/>
          </a:p>
        </p:txBody>
      </p:sp>
      <p:sp>
        <p:nvSpPr>
          <p:cNvPr id="9" name="Shape 7"/>
          <p:cNvSpPr/>
          <p:nvPr/>
        </p:nvSpPr>
        <p:spPr>
          <a:xfrm>
            <a:off x="5449824" y="749808"/>
            <a:ext cx="3502152" cy="914400"/>
          </a:xfrm>
          <a:prstGeom prst="roundRect">
            <a:avLst>
              <a:gd name="adj" fmla="val 3000"/>
            </a:avLst>
          </a:prstGeom>
          <a:solidFill>
            <a:srgbClr val="1D3A47"/>
          </a:solidFill>
          <a:ln w="12700">
            <a:solidFill>
              <a:srgbClr val="1D3A47"/>
            </a:solidFill>
            <a:prstDash val="solid"/>
          </a:ln>
        </p:spPr>
      </p:sp>
      <p:sp>
        <p:nvSpPr>
          <p:cNvPr id="10" name="Shape 8"/>
          <p:cNvSpPr/>
          <p:nvPr/>
        </p:nvSpPr>
        <p:spPr>
          <a:xfrm>
            <a:off x="5650992" y="969264"/>
            <a:ext cx="475488" cy="475488"/>
          </a:xfrm>
          <a:prstGeom prst="ellipse">
            <a:avLst/>
          </a:prstGeom>
          <a:solidFill>
            <a:srgbClr val="E2A03F"/>
          </a:solidFill>
          <a:ln w="12700">
            <a:solidFill>
              <a:srgbClr val="E2A03F"/>
            </a:solidFill>
            <a:prstDash val="solid"/>
          </a:ln>
        </p:spPr>
      </p:sp>
      <p:sp>
        <p:nvSpPr>
          <p:cNvPr id="11" name="Text 9"/>
          <p:cNvSpPr/>
          <p:nvPr/>
        </p:nvSpPr>
        <p:spPr>
          <a:xfrm>
            <a:off x="5650992" y="969264"/>
            <a:ext cx="475488" cy="475488"/>
          </a:xfrm>
          <a:prstGeom prst="rect">
            <a:avLst/>
          </a:prstGeom>
          <a:noFill/>
          <a:ln/>
        </p:spPr>
        <p:txBody>
          <a:bodyPr wrap="square" lIns="0" tIns="0" rIns="0" bIns="0" rtlCol="0" anchor="ctr"/>
          <a:lstStyle/>
          <a:p>
            <a:pPr marL="0" indent="0" algn="ctr">
              <a:buNone/>
            </a:pPr>
            <a:r>
              <a:rPr lang="en-US" sz="1100" b="1" dirty="0">
                <a:solidFill>
                  <a:srgbClr val="13252E"/>
                </a:solidFill>
                <a:latin typeface="Arial" pitchFamily="34" charset="0"/>
                <a:ea typeface="Arial" pitchFamily="34" charset="-122"/>
                <a:cs typeface="Arial" pitchFamily="34" charset="-120"/>
              </a:rPr>
              <a:t>3.1</a:t>
            </a:r>
            <a:endParaRPr lang="en-US" sz="1100" dirty="0"/>
          </a:p>
        </p:txBody>
      </p:sp>
      <p:sp>
        <p:nvSpPr>
          <p:cNvPr id="12" name="Text 10"/>
          <p:cNvSpPr/>
          <p:nvPr/>
        </p:nvSpPr>
        <p:spPr>
          <a:xfrm>
            <a:off x="6254496" y="749808"/>
            <a:ext cx="2532888" cy="91440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Data and Signals</a:t>
            </a:r>
            <a:endParaRPr lang="en-US" sz="1700" dirty="0"/>
          </a:p>
        </p:txBody>
      </p:sp>
      <p:sp>
        <p:nvSpPr>
          <p:cNvPr id="13" name="Shape 11"/>
          <p:cNvSpPr/>
          <p:nvPr/>
        </p:nvSpPr>
        <p:spPr>
          <a:xfrm>
            <a:off x="5449824" y="1746504"/>
            <a:ext cx="3502152" cy="914400"/>
          </a:xfrm>
          <a:prstGeom prst="roundRect">
            <a:avLst>
              <a:gd name="adj" fmla="val 3000"/>
            </a:avLst>
          </a:prstGeom>
          <a:solidFill>
            <a:srgbClr val="1D3A47"/>
          </a:solidFill>
          <a:ln w="12700">
            <a:solidFill>
              <a:srgbClr val="1D3A47"/>
            </a:solidFill>
            <a:prstDash val="solid"/>
          </a:ln>
        </p:spPr>
      </p:sp>
      <p:sp>
        <p:nvSpPr>
          <p:cNvPr id="14" name="Shape 12"/>
          <p:cNvSpPr/>
          <p:nvPr/>
        </p:nvSpPr>
        <p:spPr>
          <a:xfrm>
            <a:off x="5650992" y="1965960"/>
            <a:ext cx="475488" cy="475488"/>
          </a:xfrm>
          <a:prstGeom prst="ellipse">
            <a:avLst/>
          </a:prstGeom>
          <a:solidFill>
            <a:srgbClr val="0F7A85"/>
          </a:solidFill>
          <a:ln w="12700">
            <a:solidFill>
              <a:srgbClr val="0F7A85"/>
            </a:solidFill>
            <a:prstDash val="solid"/>
          </a:ln>
        </p:spPr>
      </p:sp>
      <p:sp>
        <p:nvSpPr>
          <p:cNvPr id="15" name="Text 13"/>
          <p:cNvSpPr/>
          <p:nvPr/>
        </p:nvSpPr>
        <p:spPr>
          <a:xfrm>
            <a:off x="5650992" y="1965960"/>
            <a:ext cx="475488" cy="475488"/>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3.2</a:t>
            </a:r>
            <a:endParaRPr lang="en-US" sz="1100" dirty="0"/>
          </a:p>
        </p:txBody>
      </p:sp>
      <p:sp>
        <p:nvSpPr>
          <p:cNvPr id="16" name="Text 14"/>
          <p:cNvSpPr/>
          <p:nvPr/>
        </p:nvSpPr>
        <p:spPr>
          <a:xfrm>
            <a:off x="6254496" y="1746504"/>
            <a:ext cx="2532888" cy="91440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Periodic Analog Signals</a:t>
            </a:r>
            <a:endParaRPr lang="en-US" sz="1700" dirty="0"/>
          </a:p>
        </p:txBody>
      </p:sp>
      <p:sp>
        <p:nvSpPr>
          <p:cNvPr id="17" name="Shape 15"/>
          <p:cNvSpPr/>
          <p:nvPr/>
        </p:nvSpPr>
        <p:spPr>
          <a:xfrm>
            <a:off x="5449824" y="2743200"/>
            <a:ext cx="3502152" cy="914400"/>
          </a:xfrm>
          <a:prstGeom prst="roundRect">
            <a:avLst>
              <a:gd name="adj" fmla="val 3000"/>
            </a:avLst>
          </a:prstGeom>
          <a:solidFill>
            <a:srgbClr val="1D3A47"/>
          </a:solidFill>
          <a:ln w="12700">
            <a:solidFill>
              <a:srgbClr val="1D3A47"/>
            </a:solidFill>
            <a:prstDash val="solid"/>
          </a:ln>
        </p:spPr>
      </p:sp>
      <p:sp>
        <p:nvSpPr>
          <p:cNvPr id="18" name="Shape 16"/>
          <p:cNvSpPr/>
          <p:nvPr/>
        </p:nvSpPr>
        <p:spPr>
          <a:xfrm>
            <a:off x="5650992" y="2962656"/>
            <a:ext cx="475488" cy="475488"/>
          </a:xfrm>
          <a:prstGeom prst="ellipse">
            <a:avLst/>
          </a:prstGeom>
          <a:solidFill>
            <a:srgbClr val="E2A03F"/>
          </a:solidFill>
          <a:ln w="12700">
            <a:solidFill>
              <a:srgbClr val="E2A03F"/>
            </a:solidFill>
            <a:prstDash val="solid"/>
          </a:ln>
        </p:spPr>
      </p:sp>
      <p:sp>
        <p:nvSpPr>
          <p:cNvPr id="19" name="Text 17"/>
          <p:cNvSpPr/>
          <p:nvPr/>
        </p:nvSpPr>
        <p:spPr>
          <a:xfrm>
            <a:off x="5650992" y="2962656"/>
            <a:ext cx="475488" cy="475488"/>
          </a:xfrm>
          <a:prstGeom prst="rect">
            <a:avLst/>
          </a:prstGeom>
          <a:noFill/>
          <a:ln/>
        </p:spPr>
        <p:txBody>
          <a:bodyPr wrap="square" lIns="0" tIns="0" rIns="0" bIns="0" rtlCol="0" anchor="ctr"/>
          <a:lstStyle/>
          <a:p>
            <a:pPr marL="0" indent="0" algn="ctr">
              <a:buNone/>
            </a:pPr>
            <a:r>
              <a:rPr lang="en-US" sz="1100" b="1" dirty="0">
                <a:solidFill>
                  <a:srgbClr val="13252E"/>
                </a:solidFill>
                <a:latin typeface="Arial" pitchFamily="34" charset="0"/>
                <a:ea typeface="Arial" pitchFamily="34" charset="-122"/>
                <a:cs typeface="Arial" pitchFamily="34" charset="-120"/>
              </a:rPr>
              <a:t>3.3</a:t>
            </a:r>
            <a:endParaRPr lang="en-US" sz="1100" dirty="0"/>
          </a:p>
        </p:txBody>
      </p:sp>
      <p:sp>
        <p:nvSpPr>
          <p:cNvPr id="20" name="Text 18"/>
          <p:cNvSpPr/>
          <p:nvPr/>
        </p:nvSpPr>
        <p:spPr>
          <a:xfrm>
            <a:off x="6254496" y="2743200"/>
            <a:ext cx="2532888" cy="91440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Digital Signals</a:t>
            </a:r>
            <a:endParaRPr lang="en-US" sz="1700" dirty="0"/>
          </a:p>
        </p:txBody>
      </p:sp>
      <p:sp>
        <p:nvSpPr>
          <p:cNvPr id="21" name="Shape 19"/>
          <p:cNvSpPr/>
          <p:nvPr/>
        </p:nvSpPr>
        <p:spPr>
          <a:xfrm>
            <a:off x="5449824" y="3739896"/>
            <a:ext cx="3502152" cy="914400"/>
          </a:xfrm>
          <a:prstGeom prst="roundRect">
            <a:avLst>
              <a:gd name="adj" fmla="val 3000"/>
            </a:avLst>
          </a:prstGeom>
          <a:solidFill>
            <a:srgbClr val="1D3A47"/>
          </a:solidFill>
          <a:ln w="12700">
            <a:solidFill>
              <a:srgbClr val="1D3A47"/>
            </a:solidFill>
            <a:prstDash val="solid"/>
          </a:ln>
        </p:spPr>
      </p:sp>
      <p:sp>
        <p:nvSpPr>
          <p:cNvPr id="22" name="Shape 20"/>
          <p:cNvSpPr/>
          <p:nvPr/>
        </p:nvSpPr>
        <p:spPr>
          <a:xfrm>
            <a:off x="5650992" y="3959352"/>
            <a:ext cx="475488" cy="475488"/>
          </a:xfrm>
          <a:prstGeom prst="ellipse">
            <a:avLst/>
          </a:prstGeom>
          <a:solidFill>
            <a:srgbClr val="0F7A85"/>
          </a:solidFill>
          <a:ln w="12700">
            <a:solidFill>
              <a:srgbClr val="0F7A85"/>
            </a:solidFill>
            <a:prstDash val="solid"/>
          </a:ln>
        </p:spPr>
      </p:sp>
      <p:sp>
        <p:nvSpPr>
          <p:cNvPr id="23" name="Text 21"/>
          <p:cNvSpPr/>
          <p:nvPr/>
        </p:nvSpPr>
        <p:spPr>
          <a:xfrm>
            <a:off x="5650992" y="3959352"/>
            <a:ext cx="475488" cy="475488"/>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3.4</a:t>
            </a:r>
            <a:endParaRPr lang="en-US" sz="1100" dirty="0"/>
          </a:p>
        </p:txBody>
      </p:sp>
      <p:sp>
        <p:nvSpPr>
          <p:cNvPr id="24" name="Text 22"/>
          <p:cNvSpPr/>
          <p:nvPr/>
        </p:nvSpPr>
        <p:spPr>
          <a:xfrm>
            <a:off x="6254496" y="3739896"/>
            <a:ext cx="2532888" cy="91440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Transmission Impairment</a:t>
            </a:r>
            <a:endParaRPr lang="en-US" sz="1700" dirty="0"/>
          </a:p>
        </p:txBody>
      </p:sp>
      <p:sp>
        <p:nvSpPr>
          <p:cNvPr id="25" name="Shape 23"/>
          <p:cNvSpPr/>
          <p:nvPr/>
        </p:nvSpPr>
        <p:spPr>
          <a:xfrm>
            <a:off x="5449824" y="4736592"/>
            <a:ext cx="3502152" cy="914400"/>
          </a:xfrm>
          <a:prstGeom prst="roundRect">
            <a:avLst>
              <a:gd name="adj" fmla="val 3000"/>
            </a:avLst>
          </a:prstGeom>
          <a:solidFill>
            <a:srgbClr val="1D3A47"/>
          </a:solidFill>
          <a:ln w="12700">
            <a:solidFill>
              <a:srgbClr val="1D3A47"/>
            </a:solidFill>
            <a:prstDash val="solid"/>
          </a:ln>
        </p:spPr>
      </p:sp>
      <p:sp>
        <p:nvSpPr>
          <p:cNvPr id="26" name="Shape 24"/>
          <p:cNvSpPr/>
          <p:nvPr/>
        </p:nvSpPr>
        <p:spPr>
          <a:xfrm>
            <a:off x="5650992" y="4956048"/>
            <a:ext cx="475488" cy="475488"/>
          </a:xfrm>
          <a:prstGeom prst="ellipse">
            <a:avLst/>
          </a:prstGeom>
          <a:solidFill>
            <a:srgbClr val="E2A03F"/>
          </a:solidFill>
          <a:ln w="12700">
            <a:solidFill>
              <a:srgbClr val="E2A03F"/>
            </a:solidFill>
            <a:prstDash val="solid"/>
          </a:ln>
        </p:spPr>
      </p:sp>
      <p:sp>
        <p:nvSpPr>
          <p:cNvPr id="27" name="Text 25"/>
          <p:cNvSpPr/>
          <p:nvPr/>
        </p:nvSpPr>
        <p:spPr>
          <a:xfrm>
            <a:off x="5650992" y="4956048"/>
            <a:ext cx="475488" cy="475488"/>
          </a:xfrm>
          <a:prstGeom prst="rect">
            <a:avLst/>
          </a:prstGeom>
          <a:noFill/>
          <a:ln/>
        </p:spPr>
        <p:txBody>
          <a:bodyPr wrap="square" lIns="0" tIns="0" rIns="0" bIns="0" rtlCol="0" anchor="ctr"/>
          <a:lstStyle/>
          <a:p>
            <a:pPr marL="0" indent="0" algn="ctr">
              <a:buNone/>
            </a:pPr>
            <a:r>
              <a:rPr lang="en-US" sz="1100" b="1" dirty="0">
                <a:solidFill>
                  <a:srgbClr val="13252E"/>
                </a:solidFill>
                <a:latin typeface="Arial" pitchFamily="34" charset="0"/>
                <a:ea typeface="Arial" pitchFamily="34" charset="-122"/>
                <a:cs typeface="Arial" pitchFamily="34" charset="-120"/>
              </a:rPr>
              <a:t>3.5</a:t>
            </a:r>
            <a:endParaRPr lang="en-US" sz="1100" dirty="0"/>
          </a:p>
        </p:txBody>
      </p:sp>
      <p:sp>
        <p:nvSpPr>
          <p:cNvPr id="28" name="Text 26"/>
          <p:cNvSpPr/>
          <p:nvPr/>
        </p:nvSpPr>
        <p:spPr>
          <a:xfrm>
            <a:off x="6254496" y="4736592"/>
            <a:ext cx="2532888" cy="91440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Data Rate Limits</a:t>
            </a:r>
            <a:endParaRPr lang="en-US" sz="1700" dirty="0"/>
          </a:p>
        </p:txBody>
      </p:sp>
      <p:sp>
        <p:nvSpPr>
          <p:cNvPr id="29" name="Shape 27"/>
          <p:cNvSpPr/>
          <p:nvPr/>
        </p:nvSpPr>
        <p:spPr>
          <a:xfrm>
            <a:off x="5449824" y="5733288"/>
            <a:ext cx="3502152" cy="914400"/>
          </a:xfrm>
          <a:prstGeom prst="roundRect">
            <a:avLst>
              <a:gd name="adj" fmla="val 3000"/>
            </a:avLst>
          </a:prstGeom>
          <a:solidFill>
            <a:srgbClr val="1D3A47"/>
          </a:solidFill>
          <a:ln w="12700">
            <a:solidFill>
              <a:srgbClr val="1D3A47"/>
            </a:solidFill>
            <a:prstDash val="solid"/>
          </a:ln>
        </p:spPr>
      </p:sp>
      <p:sp>
        <p:nvSpPr>
          <p:cNvPr id="30" name="Shape 28"/>
          <p:cNvSpPr/>
          <p:nvPr/>
        </p:nvSpPr>
        <p:spPr>
          <a:xfrm>
            <a:off x="5650992" y="5952744"/>
            <a:ext cx="475488" cy="475488"/>
          </a:xfrm>
          <a:prstGeom prst="ellipse">
            <a:avLst/>
          </a:prstGeom>
          <a:solidFill>
            <a:srgbClr val="0F7A85"/>
          </a:solidFill>
          <a:ln w="12700">
            <a:solidFill>
              <a:srgbClr val="0F7A85"/>
            </a:solidFill>
            <a:prstDash val="solid"/>
          </a:ln>
        </p:spPr>
      </p:sp>
      <p:sp>
        <p:nvSpPr>
          <p:cNvPr id="31" name="Text 29"/>
          <p:cNvSpPr/>
          <p:nvPr/>
        </p:nvSpPr>
        <p:spPr>
          <a:xfrm>
            <a:off x="5650992" y="5952744"/>
            <a:ext cx="475488" cy="475488"/>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3.6</a:t>
            </a:r>
            <a:endParaRPr lang="en-US" sz="1100" dirty="0"/>
          </a:p>
        </p:txBody>
      </p:sp>
      <p:sp>
        <p:nvSpPr>
          <p:cNvPr id="32" name="Text 30"/>
          <p:cNvSpPr/>
          <p:nvPr/>
        </p:nvSpPr>
        <p:spPr>
          <a:xfrm>
            <a:off x="6254496" y="5733288"/>
            <a:ext cx="2532888" cy="91440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Performance</a:t>
            </a:r>
            <a:endParaRPr lang="en-US" sz="17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6126480" cy="1356970"/>
          </a:xfrm>
          <a:prstGeom prst="roundRect">
            <a:avLst>
              <a:gd name="adj" fmla="val 2022"/>
            </a:avLst>
          </a:prstGeom>
          <a:solidFill>
            <a:srgbClr val="FFFFFF"/>
          </a:solidFill>
          <a:ln w="12700">
            <a:solidFill>
              <a:srgbClr val="CFDCE0"/>
            </a:solidFill>
            <a:prstDash val="solid"/>
          </a:ln>
        </p:spPr>
      </p:sp>
      <p:sp>
        <p:nvSpPr>
          <p:cNvPr id="3" name="Shape 1"/>
          <p:cNvSpPr/>
          <p:nvPr/>
        </p:nvSpPr>
        <p:spPr>
          <a:xfrm>
            <a:off x="310896" y="310896"/>
            <a:ext cx="302666"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10896" y="310896"/>
            <a:ext cx="302666"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3-1</a:t>
            </a:r>
            <a:endParaRPr lang="en-US" sz="1000" dirty="0"/>
          </a:p>
        </p:txBody>
      </p:sp>
      <p:sp>
        <p:nvSpPr>
          <p:cNvPr id="5" name="Text 3"/>
          <p:cNvSpPr/>
          <p:nvPr/>
        </p:nvSpPr>
        <p:spPr>
          <a:xfrm>
            <a:off x="723290" y="256032"/>
            <a:ext cx="5000854"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DATA AND SIGNALS</a:t>
            </a:r>
            <a:endParaRPr lang="en-US" sz="1300" dirty="0"/>
          </a:p>
        </p:txBody>
      </p:sp>
      <p:sp>
        <p:nvSpPr>
          <p:cNvPr id="6" name="Text 4"/>
          <p:cNvSpPr/>
          <p:nvPr/>
        </p:nvSpPr>
        <p:spPr>
          <a:xfrm>
            <a:off x="5724144"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3.3</a:t>
            </a:r>
            <a:endParaRPr lang="en-US" sz="800" dirty="0"/>
          </a:p>
        </p:txBody>
      </p:sp>
      <p:sp>
        <p:nvSpPr>
          <p:cNvPr id="7" name="Text 5"/>
          <p:cNvSpPr/>
          <p:nvPr/>
        </p:nvSpPr>
        <p:spPr>
          <a:xfrm>
            <a:off x="310896" y="676656"/>
            <a:ext cx="5870448" cy="735178"/>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Figure 3.1 shows a scenario in which a scientist working in a research company, Sky Research, needs to order a book related to her research from an online bookseller, Scientific Books.</a:t>
            </a:r>
            <a:endParaRPr lang="en-US" sz="1300" dirty="0"/>
          </a:p>
        </p:txBody>
      </p:sp>
      <p:sp>
        <p:nvSpPr>
          <p:cNvPr id="8" name="Shape 6"/>
          <p:cNvSpPr/>
          <p:nvPr/>
        </p:nvSpPr>
        <p:spPr>
          <a:xfrm>
            <a:off x="182880" y="1686154"/>
            <a:ext cx="6126480" cy="2390546"/>
          </a:xfrm>
          <a:prstGeom prst="roundRect">
            <a:avLst>
              <a:gd name="adj" fmla="val 1148"/>
            </a:avLst>
          </a:prstGeom>
          <a:solidFill>
            <a:srgbClr val="FFFFFF"/>
          </a:solidFill>
          <a:ln w="12700">
            <a:solidFill>
              <a:srgbClr val="CFDCE0"/>
            </a:solidFill>
            <a:prstDash val="solid"/>
          </a:ln>
        </p:spPr>
      </p:sp>
      <p:sp>
        <p:nvSpPr>
          <p:cNvPr id="9" name="Shape 7"/>
          <p:cNvSpPr/>
          <p:nvPr/>
        </p:nvSpPr>
        <p:spPr>
          <a:xfrm>
            <a:off x="310896" y="1814170"/>
            <a:ext cx="443484" cy="256032"/>
          </a:xfrm>
          <a:prstGeom prst="roundRect">
            <a:avLst>
              <a:gd name="adj" fmla="val 25000"/>
            </a:avLst>
          </a:prstGeom>
          <a:solidFill>
            <a:srgbClr val="0F7A85"/>
          </a:solidFill>
          <a:ln w="12700">
            <a:solidFill>
              <a:srgbClr val="0F7A85"/>
            </a:solidFill>
            <a:prstDash val="solid"/>
          </a:ln>
        </p:spPr>
      </p:sp>
      <p:sp>
        <p:nvSpPr>
          <p:cNvPr id="10" name="Text 8"/>
          <p:cNvSpPr/>
          <p:nvPr/>
        </p:nvSpPr>
        <p:spPr>
          <a:xfrm>
            <a:off x="310896" y="1814170"/>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3.1.1</a:t>
            </a:r>
            <a:endParaRPr lang="en-US" sz="1000" dirty="0"/>
          </a:p>
        </p:txBody>
      </p:sp>
      <p:sp>
        <p:nvSpPr>
          <p:cNvPr id="11" name="Text 9"/>
          <p:cNvSpPr/>
          <p:nvPr/>
        </p:nvSpPr>
        <p:spPr>
          <a:xfrm>
            <a:off x="864108" y="1759306"/>
            <a:ext cx="4860036"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Analog and Digital Data</a:t>
            </a:r>
            <a:endParaRPr lang="en-US" sz="1300" dirty="0"/>
          </a:p>
        </p:txBody>
      </p:sp>
      <p:sp>
        <p:nvSpPr>
          <p:cNvPr id="12" name="Text 10"/>
          <p:cNvSpPr/>
          <p:nvPr/>
        </p:nvSpPr>
        <p:spPr>
          <a:xfrm>
            <a:off x="5724144" y="1786738"/>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3.5</a:t>
            </a:r>
            <a:endParaRPr lang="en-US" sz="800" dirty="0"/>
          </a:p>
        </p:txBody>
      </p:sp>
      <p:sp>
        <p:nvSpPr>
          <p:cNvPr id="13" name="Text 11"/>
          <p:cNvSpPr/>
          <p:nvPr/>
        </p:nvSpPr>
        <p:spPr>
          <a:xfrm>
            <a:off x="310896" y="2179930"/>
            <a:ext cx="5870448" cy="1768754"/>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Data can be analog or digital.</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term analog data refers to information that is continuous; digital data refers to information that has discrete states.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For example, an analog clock that has hour, minute, and second hands gives information in a continuous form; the movements of the hands are continuous.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On the other hand, a digital clock that reports the hours and the minutes will change suddenly from 8:05 to 8:06.</a:t>
            </a:r>
            <a:endParaRPr lang="en-US" sz="1300" dirty="0"/>
          </a:p>
        </p:txBody>
      </p:sp>
      <p:sp>
        <p:nvSpPr>
          <p:cNvPr id="14" name="Shape 12"/>
          <p:cNvSpPr/>
          <p:nvPr/>
        </p:nvSpPr>
        <p:spPr>
          <a:xfrm>
            <a:off x="182880" y="4223004"/>
            <a:ext cx="6126480" cy="2428646"/>
          </a:xfrm>
          <a:prstGeom prst="roundRect">
            <a:avLst>
              <a:gd name="adj" fmla="val 1130"/>
            </a:avLst>
          </a:prstGeom>
          <a:solidFill>
            <a:srgbClr val="FFFFFF"/>
          </a:solidFill>
          <a:ln w="12700">
            <a:solidFill>
              <a:srgbClr val="CFDCE0"/>
            </a:solidFill>
            <a:prstDash val="solid"/>
          </a:ln>
        </p:spPr>
      </p:sp>
      <p:sp>
        <p:nvSpPr>
          <p:cNvPr id="15" name="Shape 13"/>
          <p:cNvSpPr/>
          <p:nvPr/>
        </p:nvSpPr>
        <p:spPr>
          <a:xfrm>
            <a:off x="310896" y="4351020"/>
            <a:ext cx="443484" cy="256032"/>
          </a:xfrm>
          <a:prstGeom prst="roundRect">
            <a:avLst>
              <a:gd name="adj" fmla="val 25000"/>
            </a:avLst>
          </a:prstGeom>
          <a:solidFill>
            <a:srgbClr val="0F7A85"/>
          </a:solidFill>
          <a:ln w="12700">
            <a:solidFill>
              <a:srgbClr val="0F7A85"/>
            </a:solidFill>
            <a:prstDash val="solid"/>
          </a:ln>
        </p:spPr>
      </p:sp>
      <p:sp>
        <p:nvSpPr>
          <p:cNvPr id="16" name="Text 14"/>
          <p:cNvSpPr/>
          <p:nvPr/>
        </p:nvSpPr>
        <p:spPr>
          <a:xfrm>
            <a:off x="310896" y="4351020"/>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3.1.2</a:t>
            </a:r>
            <a:endParaRPr lang="en-US" sz="1000" dirty="0"/>
          </a:p>
        </p:txBody>
      </p:sp>
      <p:sp>
        <p:nvSpPr>
          <p:cNvPr id="17" name="Text 15"/>
          <p:cNvSpPr/>
          <p:nvPr/>
        </p:nvSpPr>
        <p:spPr>
          <a:xfrm>
            <a:off x="864108" y="4296156"/>
            <a:ext cx="4860036"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Analog and Digital Signals</a:t>
            </a:r>
            <a:endParaRPr lang="en-US" sz="1300" dirty="0"/>
          </a:p>
        </p:txBody>
      </p:sp>
      <p:sp>
        <p:nvSpPr>
          <p:cNvPr id="18" name="Text 16"/>
          <p:cNvSpPr/>
          <p:nvPr/>
        </p:nvSpPr>
        <p:spPr>
          <a:xfrm>
            <a:off x="5724144" y="4323588"/>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3.6</a:t>
            </a:r>
            <a:endParaRPr lang="en-US" sz="800" dirty="0"/>
          </a:p>
        </p:txBody>
      </p:sp>
      <p:sp>
        <p:nvSpPr>
          <p:cNvPr id="19" name="Text 17"/>
          <p:cNvSpPr/>
          <p:nvPr/>
        </p:nvSpPr>
        <p:spPr>
          <a:xfrm>
            <a:off x="310896" y="4716780"/>
            <a:ext cx="5870448" cy="1806854"/>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Like the data they represent, signals can be either analog or digital.</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An analog signal has infinitely many levels of intensity over a period of time.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As the wave moves from value A to value B, it passes through and includes an infinite number of values along its path.</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digital signal, on the other hand, can have only a limited number of defined values.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Although each value can be any number, it is often as simple as 1 and 0.</a:t>
            </a:r>
            <a:endParaRPr lang="en-US" sz="1300" dirty="0"/>
          </a:p>
        </p:txBody>
      </p:sp>
      <p:sp>
        <p:nvSpPr>
          <p:cNvPr id="20" name="Shape 18"/>
          <p:cNvSpPr/>
          <p:nvPr/>
        </p:nvSpPr>
        <p:spPr>
          <a:xfrm>
            <a:off x="6455664" y="182880"/>
            <a:ext cx="5550408" cy="6101842"/>
          </a:xfrm>
          <a:prstGeom prst="roundRect">
            <a:avLst>
              <a:gd name="adj" fmla="val 494"/>
            </a:avLst>
          </a:prstGeom>
          <a:solidFill>
            <a:srgbClr val="FFFFFF"/>
          </a:solidFill>
          <a:ln w="12700">
            <a:solidFill>
              <a:srgbClr val="CFDCE0"/>
            </a:solidFill>
            <a:prstDash val="solid"/>
          </a:ln>
        </p:spPr>
      </p:sp>
      <p:sp>
        <p:nvSpPr>
          <p:cNvPr id="21" name="Shape 19"/>
          <p:cNvSpPr/>
          <p:nvPr/>
        </p:nvSpPr>
        <p:spPr>
          <a:xfrm>
            <a:off x="6583680" y="310896"/>
            <a:ext cx="795528" cy="256032"/>
          </a:xfrm>
          <a:prstGeom prst="roundRect">
            <a:avLst>
              <a:gd name="adj" fmla="val 25000"/>
            </a:avLst>
          </a:prstGeom>
          <a:solidFill>
            <a:srgbClr val="0F7A85"/>
          </a:solidFill>
          <a:ln w="12700">
            <a:solidFill>
              <a:srgbClr val="0F7A85"/>
            </a:solidFill>
            <a:prstDash val="solid"/>
          </a:ln>
        </p:spPr>
      </p:sp>
      <p:sp>
        <p:nvSpPr>
          <p:cNvPr id="22" name="Text 20"/>
          <p:cNvSpPr/>
          <p:nvPr/>
        </p:nvSpPr>
        <p:spPr>
          <a:xfrm>
            <a:off x="6583680" y="310896"/>
            <a:ext cx="795528"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3.1</a:t>
            </a:r>
            <a:endParaRPr lang="en-US" sz="1000" dirty="0"/>
          </a:p>
        </p:txBody>
      </p:sp>
      <p:sp>
        <p:nvSpPr>
          <p:cNvPr id="23" name="Text 21"/>
          <p:cNvSpPr/>
          <p:nvPr/>
        </p:nvSpPr>
        <p:spPr>
          <a:xfrm>
            <a:off x="7488936" y="256032"/>
            <a:ext cx="3931920"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Communication at the physical layer</a:t>
            </a:r>
            <a:endParaRPr lang="en-US" sz="1300" dirty="0"/>
          </a:p>
        </p:txBody>
      </p:sp>
      <p:sp>
        <p:nvSpPr>
          <p:cNvPr id="24" name="Text 22"/>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3.4</a:t>
            </a:r>
            <a:endParaRPr lang="en-US" sz="800" dirty="0"/>
          </a:p>
        </p:txBody>
      </p:sp>
      <p:pic>
        <p:nvPicPr>
          <p:cNvPr id="25" name="Image 0" descr="un3/ppt/media/image3.png"/>
          <p:cNvPicPr>
            <a:picLocks noChangeAspect="1"/>
          </p:cNvPicPr>
          <p:nvPr/>
        </p:nvPicPr>
        <p:blipFill>
          <a:blip r:embed="rId3"/>
          <a:stretch>
            <a:fillRect/>
          </a:stretch>
        </p:blipFill>
        <p:spPr>
          <a:xfrm>
            <a:off x="6657530" y="676656"/>
            <a:ext cx="5146675" cy="5480050"/>
          </a:xfrm>
          <a:prstGeom prst="rect">
            <a:avLst/>
          </a:prstGeom>
        </p:spPr>
      </p:pic>
      <p:pic>
        <p:nvPicPr>
          <p:cNvPr id="26" name="Image 1" descr="un3/ppt/media/image4.emf"/>
          <p:cNvPicPr>
            <a:picLocks noChangeAspect="1"/>
          </p:cNvPicPr>
          <p:nvPr/>
        </p:nvPicPr>
        <p:blipFill>
          <a:blip r:embed="rId4"/>
          <a:stretch>
            <a:fillRect/>
          </a:stretch>
        </p:blipFill>
        <p:spPr>
          <a:xfrm>
            <a:off x="8924480" y="1484694"/>
            <a:ext cx="2193925" cy="4664075"/>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3549359" y="182880"/>
            <a:ext cx="5090234" cy="3736908"/>
          </a:xfrm>
          <a:prstGeom prst="roundRect">
            <a:avLst>
              <a:gd name="adj" fmla="val 734"/>
            </a:avLst>
          </a:prstGeom>
          <a:solidFill>
            <a:srgbClr val="FFFFFF"/>
          </a:solidFill>
          <a:ln w="12700">
            <a:solidFill>
              <a:srgbClr val="CFDCE0"/>
            </a:solidFill>
            <a:prstDash val="solid"/>
          </a:ln>
        </p:spPr>
      </p:sp>
      <p:sp>
        <p:nvSpPr>
          <p:cNvPr id="3" name="Shape 1"/>
          <p:cNvSpPr/>
          <p:nvPr/>
        </p:nvSpPr>
        <p:spPr>
          <a:xfrm>
            <a:off x="3677375" y="310896"/>
            <a:ext cx="795528"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677375" y="310896"/>
            <a:ext cx="795528"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3.2</a:t>
            </a:r>
            <a:endParaRPr lang="en-US" sz="1000" dirty="0"/>
          </a:p>
        </p:txBody>
      </p:sp>
      <p:sp>
        <p:nvSpPr>
          <p:cNvPr id="5" name="Text 3"/>
          <p:cNvSpPr/>
          <p:nvPr/>
        </p:nvSpPr>
        <p:spPr>
          <a:xfrm>
            <a:off x="4582631" y="256032"/>
            <a:ext cx="3471746"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Comparison of analog and digital signals</a:t>
            </a:r>
            <a:endParaRPr lang="en-US" sz="1300" dirty="0"/>
          </a:p>
        </p:txBody>
      </p:sp>
      <p:sp>
        <p:nvSpPr>
          <p:cNvPr id="6" name="Text 4"/>
          <p:cNvSpPr/>
          <p:nvPr/>
        </p:nvSpPr>
        <p:spPr>
          <a:xfrm>
            <a:off x="8054377"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3.7</a:t>
            </a:r>
            <a:endParaRPr lang="en-US" sz="800" dirty="0"/>
          </a:p>
        </p:txBody>
      </p:sp>
      <p:pic>
        <p:nvPicPr>
          <p:cNvPr id="7" name="Image 0" descr="un3/ppt/media/image5.png"/>
          <p:cNvPicPr>
            <a:picLocks noChangeAspect="1"/>
          </p:cNvPicPr>
          <p:nvPr/>
        </p:nvPicPr>
        <p:blipFill>
          <a:blip r:embed="rId3"/>
          <a:stretch>
            <a:fillRect/>
          </a:stretch>
        </p:blipFill>
        <p:spPr>
          <a:xfrm>
            <a:off x="3677375" y="676656"/>
            <a:ext cx="2248782" cy="1428044"/>
          </a:xfrm>
          <a:prstGeom prst="rect">
            <a:avLst/>
          </a:prstGeom>
        </p:spPr>
      </p:pic>
      <p:pic>
        <p:nvPicPr>
          <p:cNvPr id="8" name="Image 1" descr="un3/ppt/media/image6.png"/>
          <p:cNvPicPr>
            <a:picLocks noChangeAspect="1"/>
          </p:cNvPicPr>
          <p:nvPr/>
        </p:nvPicPr>
        <p:blipFill>
          <a:blip r:embed="rId4"/>
          <a:stretch>
            <a:fillRect/>
          </a:stretch>
        </p:blipFill>
        <p:spPr>
          <a:xfrm>
            <a:off x="5799069" y="2341414"/>
            <a:ext cx="2712508" cy="1450357"/>
          </a:xfrm>
          <a:prstGeom prst="rect">
            <a:avLst/>
          </a:prstGeom>
        </p:spPr>
      </p:pic>
      <p:pic>
        <p:nvPicPr>
          <p:cNvPr id="9" name="Image 2" descr="un3/ppt/media/image7.emf"/>
          <p:cNvPicPr>
            <a:picLocks noChangeAspect="1"/>
          </p:cNvPicPr>
          <p:nvPr/>
        </p:nvPicPr>
        <p:blipFill>
          <a:blip r:embed="rId5"/>
          <a:stretch>
            <a:fillRect/>
          </a:stretch>
        </p:blipFill>
        <p:spPr>
          <a:xfrm>
            <a:off x="4049908" y="1184038"/>
            <a:ext cx="1424164" cy="593725"/>
          </a:xfrm>
          <a:prstGeom prst="rect">
            <a:avLst/>
          </a:prstGeom>
        </p:spPr>
      </p:pic>
      <p:pic>
        <p:nvPicPr>
          <p:cNvPr id="10" name="Image 3" descr="un3/ppt/media/image8.emf"/>
          <p:cNvPicPr>
            <a:picLocks noChangeAspect="1"/>
          </p:cNvPicPr>
          <p:nvPr/>
        </p:nvPicPr>
        <p:blipFill>
          <a:blip r:embed="rId6"/>
          <a:stretch>
            <a:fillRect/>
          </a:stretch>
        </p:blipFill>
        <p:spPr>
          <a:xfrm>
            <a:off x="6179363" y="2577158"/>
            <a:ext cx="1735578" cy="981781"/>
          </a:xfrm>
          <a:prstGeom prst="rect">
            <a:avLst/>
          </a:prstGeom>
        </p:spPr>
      </p:pic>
      <p:sp>
        <p:nvSpPr>
          <p:cNvPr id="11" name="Shape 5"/>
          <p:cNvSpPr/>
          <p:nvPr/>
        </p:nvSpPr>
        <p:spPr>
          <a:xfrm>
            <a:off x="182880" y="4066092"/>
            <a:ext cx="11823192" cy="1701089"/>
          </a:xfrm>
          <a:prstGeom prst="roundRect">
            <a:avLst>
              <a:gd name="adj" fmla="val 1613"/>
            </a:avLst>
          </a:prstGeom>
          <a:solidFill>
            <a:srgbClr val="FFFFFF"/>
          </a:solidFill>
          <a:ln w="12700">
            <a:solidFill>
              <a:srgbClr val="CFDCE0"/>
            </a:solidFill>
            <a:prstDash val="solid"/>
          </a:ln>
        </p:spPr>
      </p:sp>
      <p:sp>
        <p:nvSpPr>
          <p:cNvPr id="12" name="Shape 6"/>
          <p:cNvSpPr/>
          <p:nvPr/>
        </p:nvSpPr>
        <p:spPr>
          <a:xfrm>
            <a:off x="310896" y="4194108"/>
            <a:ext cx="443484" cy="256032"/>
          </a:xfrm>
          <a:prstGeom prst="roundRect">
            <a:avLst>
              <a:gd name="adj" fmla="val 25000"/>
            </a:avLst>
          </a:prstGeom>
          <a:solidFill>
            <a:srgbClr val="0F7A85"/>
          </a:solidFill>
          <a:ln w="12700">
            <a:solidFill>
              <a:srgbClr val="0F7A85"/>
            </a:solidFill>
            <a:prstDash val="solid"/>
          </a:ln>
        </p:spPr>
      </p:sp>
      <p:sp>
        <p:nvSpPr>
          <p:cNvPr id="13" name="Text 7"/>
          <p:cNvSpPr/>
          <p:nvPr/>
        </p:nvSpPr>
        <p:spPr>
          <a:xfrm>
            <a:off x="310896" y="4194108"/>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3.1.3</a:t>
            </a:r>
            <a:endParaRPr lang="en-US" sz="1000" dirty="0"/>
          </a:p>
        </p:txBody>
      </p:sp>
      <p:sp>
        <p:nvSpPr>
          <p:cNvPr id="14" name="Text 8"/>
          <p:cNvSpPr/>
          <p:nvPr/>
        </p:nvSpPr>
        <p:spPr>
          <a:xfrm>
            <a:off x="864108" y="4139244"/>
            <a:ext cx="10556748"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Periodic and Nonperiodic</a:t>
            </a:r>
            <a:endParaRPr lang="en-US" sz="1300" dirty="0"/>
          </a:p>
        </p:txBody>
      </p:sp>
      <p:sp>
        <p:nvSpPr>
          <p:cNvPr id="15" name="Text 9"/>
          <p:cNvSpPr/>
          <p:nvPr/>
        </p:nvSpPr>
        <p:spPr>
          <a:xfrm>
            <a:off x="11420856" y="4166676"/>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3.8</a:t>
            </a:r>
            <a:endParaRPr lang="en-US" sz="800" dirty="0"/>
          </a:p>
        </p:txBody>
      </p:sp>
      <p:sp>
        <p:nvSpPr>
          <p:cNvPr id="16" name="Text 10"/>
          <p:cNvSpPr/>
          <p:nvPr/>
        </p:nvSpPr>
        <p:spPr>
          <a:xfrm>
            <a:off x="310896" y="4559868"/>
            <a:ext cx="11567160" cy="1079297"/>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periodic signal completes a pattern within a measurable time frame, called a period, and repeats that pattern over subsequent identical periods.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completion of one full pattern is called a cycle.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nonperiodic signal changes without exhibiting a pattern or cycle that repeats over time.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Both analog and digital signals.</a:t>
            </a:r>
            <a:endParaRPr lang="en-US" sz="13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11823192" cy="1308608"/>
          </a:xfrm>
          <a:prstGeom prst="roundRect">
            <a:avLst>
              <a:gd name="adj" fmla="val 2096"/>
            </a:avLst>
          </a:prstGeom>
          <a:solidFill>
            <a:srgbClr val="13252E"/>
          </a:solidFill>
          <a:ln w="12700">
            <a:solidFill>
              <a:srgbClr val="13252E"/>
            </a:solidFill>
            <a:prstDash val="solid"/>
          </a:ln>
        </p:spPr>
      </p:sp>
      <p:sp>
        <p:nvSpPr>
          <p:cNvPr id="3" name="Shape 1"/>
          <p:cNvSpPr/>
          <p:nvPr/>
        </p:nvSpPr>
        <p:spPr>
          <a:xfrm>
            <a:off x="310896" y="329184"/>
            <a:ext cx="713232" cy="292608"/>
          </a:xfrm>
          <a:prstGeom prst="roundRect">
            <a:avLst>
              <a:gd name="adj" fmla="val 21875"/>
            </a:avLst>
          </a:prstGeom>
          <a:solidFill>
            <a:srgbClr val="E2A03F"/>
          </a:solidFill>
          <a:ln w="12700">
            <a:solidFill>
              <a:srgbClr val="E2A03F"/>
            </a:solidFill>
            <a:prstDash val="solid"/>
          </a:ln>
        </p:spPr>
      </p:sp>
      <p:sp>
        <p:nvSpPr>
          <p:cNvPr id="4" name="Text 2"/>
          <p:cNvSpPr/>
          <p:nvPr/>
        </p:nvSpPr>
        <p:spPr>
          <a:xfrm>
            <a:off x="310896" y="329184"/>
            <a:ext cx="713232" cy="292608"/>
          </a:xfrm>
          <a:prstGeom prst="rect">
            <a:avLst/>
          </a:prstGeom>
          <a:noFill/>
          <a:ln/>
        </p:spPr>
        <p:txBody>
          <a:bodyPr wrap="square" lIns="0" tIns="0" rIns="0" bIns="0" rtlCol="0" anchor="ctr"/>
          <a:lstStyle/>
          <a:p>
            <a:pPr marL="0" indent="0" algn="ctr">
              <a:buNone/>
            </a:pPr>
            <a:r>
              <a:rPr lang="en-US" sz="1100" b="1" kern="0" spc="40" dirty="0">
                <a:solidFill>
                  <a:srgbClr val="13252E"/>
                </a:solidFill>
                <a:latin typeface="Arial" pitchFamily="34" charset="0"/>
                <a:ea typeface="Arial" pitchFamily="34" charset="-122"/>
                <a:cs typeface="Arial" pitchFamily="34" charset="-120"/>
              </a:rPr>
              <a:t>3-2</a:t>
            </a:r>
            <a:endParaRPr lang="en-US" sz="1100" dirty="0"/>
          </a:p>
        </p:txBody>
      </p:sp>
      <p:sp>
        <p:nvSpPr>
          <p:cNvPr id="5" name="Text 3"/>
          <p:cNvSpPr/>
          <p:nvPr/>
        </p:nvSpPr>
        <p:spPr>
          <a:xfrm>
            <a:off x="1133856" y="310896"/>
            <a:ext cx="4572000" cy="365760"/>
          </a:xfrm>
          <a:prstGeom prst="rect">
            <a:avLst/>
          </a:prstGeom>
          <a:noFill/>
          <a:ln/>
        </p:spPr>
        <p:txBody>
          <a:bodyPr wrap="square" lIns="0" tIns="0" rIns="0" bIns="0" rtlCol="0" anchor="ctr"/>
          <a:lstStyle/>
          <a:p>
            <a:pPr marL="0" indent="0">
              <a:buNone/>
            </a:pPr>
            <a:r>
              <a:rPr lang="en-US" sz="2100" b="1" dirty="0">
                <a:solidFill>
                  <a:srgbClr val="FFFFFF"/>
                </a:solidFill>
                <a:latin typeface="Cambria" pitchFamily="34" charset="0"/>
                <a:ea typeface="Cambria" pitchFamily="34" charset="-122"/>
                <a:cs typeface="Cambria" pitchFamily="34" charset="-120"/>
              </a:rPr>
              <a:t>PERIODIC ANALOG SIGNALS</a:t>
            </a:r>
            <a:endParaRPr lang="en-US" sz="2100" dirty="0"/>
          </a:p>
        </p:txBody>
      </p:sp>
      <p:sp>
        <p:nvSpPr>
          <p:cNvPr id="6" name="Text 4"/>
          <p:cNvSpPr/>
          <p:nvPr/>
        </p:nvSpPr>
        <p:spPr>
          <a:xfrm>
            <a:off x="5760720" y="310896"/>
            <a:ext cx="5660136" cy="1052576"/>
          </a:xfrm>
          <a:prstGeom prst="rect">
            <a:avLst/>
          </a:prstGeom>
          <a:noFill/>
          <a:ln/>
        </p:spPr>
        <p:txBody>
          <a:bodyPr wrap="square" lIns="0" tIns="0" rIns="0" bIns="0" rtlCol="0" anchor="t"/>
          <a:lstStyle/>
          <a:p>
            <a:pPr marL="165100" indent="-165100">
              <a:lnSpc>
                <a:spcPct val="120000"/>
              </a:lnSpc>
              <a:spcAft>
                <a:spcPts val="400"/>
              </a:spcAft>
              <a:buSzPct val="100000"/>
              <a:buChar char="•"/>
            </a:pPr>
            <a:r>
              <a:rPr lang="en-US" sz="1200" dirty="0">
                <a:solidFill>
                  <a:srgbClr val="C4D6DC"/>
                </a:solidFill>
                <a:latin typeface="Arial" pitchFamily="34" charset="0"/>
                <a:ea typeface="Arial" pitchFamily="34" charset="-122"/>
                <a:cs typeface="Arial" pitchFamily="34" charset="-120"/>
              </a:rPr>
              <a:t>Periodic analog signals can be classified as simple or composite.</a:t>
            </a:r>
            <a:endParaRPr lang="en-US" sz="1200" dirty="0"/>
          </a:p>
          <a:p>
            <a:pPr marL="165100" indent="-165100">
              <a:lnSpc>
                <a:spcPct val="120000"/>
              </a:lnSpc>
              <a:spcAft>
                <a:spcPts val="400"/>
              </a:spcAft>
              <a:buSzPct val="100000"/>
              <a:buChar char="•"/>
            </a:pPr>
            <a:r>
              <a:rPr lang="en-US" sz="1200" dirty="0">
                <a:solidFill>
                  <a:srgbClr val="C4D6DC"/>
                </a:solidFill>
                <a:latin typeface="Arial" pitchFamily="34" charset="0"/>
                <a:ea typeface="Arial" pitchFamily="34" charset="-122"/>
                <a:cs typeface="Arial" pitchFamily="34" charset="-120"/>
              </a:rPr>
              <a:t>A simple periodic analog signal, a sine wave, cannot be decomposed into simpler signals.</a:t>
            </a:r>
            <a:endParaRPr lang="en-US" sz="1200" dirty="0"/>
          </a:p>
          <a:p>
            <a:pPr marL="165100" indent="-165100">
              <a:lnSpc>
                <a:spcPct val="120000"/>
              </a:lnSpc>
              <a:spcAft>
                <a:spcPts val="400"/>
              </a:spcAft>
              <a:buSzPct val="100000"/>
              <a:buChar char="•"/>
            </a:pPr>
            <a:r>
              <a:rPr lang="en-US" sz="1200" dirty="0">
                <a:solidFill>
                  <a:srgbClr val="C4D6DC"/>
                </a:solidFill>
                <a:latin typeface="Arial" pitchFamily="34" charset="0"/>
                <a:ea typeface="Arial" pitchFamily="34" charset="-122"/>
                <a:cs typeface="Arial" pitchFamily="34" charset="-120"/>
              </a:rPr>
              <a:t>A composite periodic analog signal is composed of multiple sine waves.</a:t>
            </a:r>
            <a:endParaRPr lang="en-US" sz="1200" dirty="0"/>
          </a:p>
        </p:txBody>
      </p:sp>
      <p:sp>
        <p:nvSpPr>
          <p:cNvPr id="7" name="Text 5"/>
          <p:cNvSpPr/>
          <p:nvPr/>
        </p:nvSpPr>
        <p:spPr>
          <a:xfrm>
            <a:off x="11439144" y="1162304"/>
            <a:ext cx="457200" cy="237744"/>
          </a:xfrm>
          <a:prstGeom prst="rect">
            <a:avLst/>
          </a:prstGeom>
          <a:noFill/>
          <a:ln/>
        </p:spPr>
        <p:txBody>
          <a:bodyPr wrap="square" lIns="0" tIns="0" rIns="0" bIns="0" rtlCol="0" anchor="ctr"/>
          <a:lstStyle/>
          <a:p>
            <a:pPr marL="0" indent="0" algn="r">
              <a:buNone/>
            </a:pPr>
            <a:r>
              <a:rPr lang="en-US" sz="800" dirty="0">
                <a:solidFill>
                  <a:srgbClr val="7C949C"/>
                </a:solidFill>
                <a:latin typeface="Arial" pitchFamily="34" charset="0"/>
                <a:ea typeface="Arial" pitchFamily="34" charset="-122"/>
                <a:cs typeface="Arial" pitchFamily="34" charset="-120"/>
              </a:rPr>
              <a:t>3.9</a:t>
            </a:r>
            <a:endParaRPr lang="en-US" sz="800" dirty="0"/>
          </a:p>
        </p:txBody>
      </p:sp>
      <p:sp>
        <p:nvSpPr>
          <p:cNvPr id="8" name="Shape 6"/>
          <p:cNvSpPr/>
          <p:nvPr/>
        </p:nvSpPr>
        <p:spPr>
          <a:xfrm>
            <a:off x="182880" y="1637792"/>
            <a:ext cx="7687914" cy="1930908"/>
          </a:xfrm>
          <a:prstGeom prst="roundRect">
            <a:avLst>
              <a:gd name="adj" fmla="val 1421"/>
            </a:avLst>
          </a:prstGeom>
          <a:solidFill>
            <a:srgbClr val="FFFFFF"/>
          </a:solidFill>
          <a:ln w="12700">
            <a:solidFill>
              <a:srgbClr val="CFDCE0"/>
            </a:solidFill>
            <a:prstDash val="solid"/>
          </a:ln>
        </p:spPr>
      </p:sp>
      <p:sp>
        <p:nvSpPr>
          <p:cNvPr id="9" name="Shape 7"/>
          <p:cNvSpPr/>
          <p:nvPr/>
        </p:nvSpPr>
        <p:spPr>
          <a:xfrm>
            <a:off x="310896" y="1765808"/>
            <a:ext cx="443484" cy="256032"/>
          </a:xfrm>
          <a:prstGeom prst="roundRect">
            <a:avLst>
              <a:gd name="adj" fmla="val 25000"/>
            </a:avLst>
          </a:prstGeom>
          <a:solidFill>
            <a:srgbClr val="0F7A85"/>
          </a:solidFill>
          <a:ln w="12700">
            <a:solidFill>
              <a:srgbClr val="0F7A85"/>
            </a:solidFill>
            <a:prstDash val="solid"/>
          </a:ln>
        </p:spPr>
      </p:sp>
      <p:sp>
        <p:nvSpPr>
          <p:cNvPr id="10" name="Text 8"/>
          <p:cNvSpPr/>
          <p:nvPr/>
        </p:nvSpPr>
        <p:spPr>
          <a:xfrm>
            <a:off x="310896" y="1765808"/>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3.2.1</a:t>
            </a:r>
            <a:endParaRPr lang="en-US" sz="1000" dirty="0"/>
          </a:p>
        </p:txBody>
      </p:sp>
      <p:sp>
        <p:nvSpPr>
          <p:cNvPr id="11" name="Text 9"/>
          <p:cNvSpPr/>
          <p:nvPr/>
        </p:nvSpPr>
        <p:spPr>
          <a:xfrm>
            <a:off x="864108" y="1710944"/>
            <a:ext cx="6421470"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Sine Wave</a:t>
            </a:r>
            <a:endParaRPr lang="en-US" sz="1300" dirty="0"/>
          </a:p>
        </p:txBody>
      </p:sp>
      <p:sp>
        <p:nvSpPr>
          <p:cNvPr id="12" name="Text 10"/>
          <p:cNvSpPr/>
          <p:nvPr/>
        </p:nvSpPr>
        <p:spPr>
          <a:xfrm>
            <a:off x="7285578" y="1738376"/>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3.10</a:t>
            </a:r>
            <a:endParaRPr lang="en-US" sz="800" dirty="0"/>
          </a:p>
        </p:txBody>
      </p:sp>
      <p:sp>
        <p:nvSpPr>
          <p:cNvPr id="13" name="Text 11"/>
          <p:cNvSpPr/>
          <p:nvPr/>
        </p:nvSpPr>
        <p:spPr>
          <a:xfrm>
            <a:off x="310896" y="2131568"/>
            <a:ext cx="7431882" cy="1309116"/>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sine wave is the most fundamental form of a periodic analog signal.</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When we visualize it as a simple oscillating curve, its change over the course of a cycle is smooth and consistent, a continuous, rolling flow.</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Figure 3.3 shows a sine wave.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Each cycle consists of a single arc above the time axis followed by a single arc below it.</a:t>
            </a:r>
            <a:endParaRPr lang="en-US" sz="1300" dirty="0"/>
          </a:p>
        </p:txBody>
      </p:sp>
      <p:sp>
        <p:nvSpPr>
          <p:cNvPr id="14" name="Shape 12"/>
          <p:cNvSpPr/>
          <p:nvPr/>
        </p:nvSpPr>
        <p:spPr>
          <a:xfrm>
            <a:off x="182880" y="3715004"/>
            <a:ext cx="7687914" cy="2039747"/>
          </a:xfrm>
          <a:prstGeom prst="roundRect">
            <a:avLst>
              <a:gd name="adj" fmla="val 1345"/>
            </a:avLst>
          </a:prstGeom>
          <a:solidFill>
            <a:srgbClr val="FFFFFF"/>
          </a:solidFill>
          <a:ln w="12700">
            <a:solidFill>
              <a:srgbClr val="CFDCE0"/>
            </a:solidFill>
            <a:prstDash val="solid"/>
          </a:ln>
        </p:spPr>
      </p:sp>
      <p:sp>
        <p:nvSpPr>
          <p:cNvPr id="15" name="Shape 13"/>
          <p:cNvSpPr/>
          <p:nvPr/>
        </p:nvSpPr>
        <p:spPr>
          <a:xfrm>
            <a:off x="310896" y="3843020"/>
            <a:ext cx="795528" cy="256032"/>
          </a:xfrm>
          <a:prstGeom prst="roundRect">
            <a:avLst>
              <a:gd name="adj" fmla="val 25000"/>
            </a:avLst>
          </a:prstGeom>
          <a:solidFill>
            <a:srgbClr val="0F7A85"/>
          </a:solidFill>
          <a:ln w="12700">
            <a:solidFill>
              <a:srgbClr val="0F7A85"/>
            </a:solidFill>
            <a:prstDash val="solid"/>
          </a:ln>
        </p:spPr>
      </p:sp>
      <p:sp>
        <p:nvSpPr>
          <p:cNvPr id="16" name="Text 14"/>
          <p:cNvSpPr/>
          <p:nvPr/>
        </p:nvSpPr>
        <p:spPr>
          <a:xfrm>
            <a:off x="310896" y="3843020"/>
            <a:ext cx="795528"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3.3</a:t>
            </a:r>
            <a:endParaRPr lang="en-US" sz="1000" dirty="0"/>
          </a:p>
        </p:txBody>
      </p:sp>
      <p:sp>
        <p:nvSpPr>
          <p:cNvPr id="17" name="Text 15"/>
          <p:cNvSpPr/>
          <p:nvPr/>
        </p:nvSpPr>
        <p:spPr>
          <a:xfrm>
            <a:off x="1216152" y="3788156"/>
            <a:ext cx="6069426"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A sine wave</a:t>
            </a:r>
            <a:endParaRPr lang="en-US" sz="1300" dirty="0"/>
          </a:p>
        </p:txBody>
      </p:sp>
      <p:sp>
        <p:nvSpPr>
          <p:cNvPr id="18" name="Text 16"/>
          <p:cNvSpPr/>
          <p:nvPr/>
        </p:nvSpPr>
        <p:spPr>
          <a:xfrm>
            <a:off x="7285578" y="3815588"/>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3.11</a:t>
            </a:r>
            <a:endParaRPr lang="en-US" sz="800" dirty="0"/>
          </a:p>
        </p:txBody>
      </p:sp>
      <p:pic>
        <p:nvPicPr>
          <p:cNvPr id="19" name="Image 0" descr="un3/ppt/media/image9.png"/>
          <p:cNvPicPr>
            <a:picLocks noChangeAspect="1"/>
          </p:cNvPicPr>
          <p:nvPr/>
        </p:nvPicPr>
        <p:blipFill>
          <a:blip r:embed="rId3"/>
          <a:stretch>
            <a:fillRect/>
          </a:stretch>
        </p:blipFill>
        <p:spPr>
          <a:xfrm>
            <a:off x="1781556" y="4831080"/>
            <a:ext cx="3787140" cy="795655"/>
          </a:xfrm>
          <a:prstGeom prst="rect">
            <a:avLst/>
          </a:prstGeom>
        </p:spPr>
      </p:pic>
      <p:pic>
        <p:nvPicPr>
          <p:cNvPr id="20" name="Image 1" descr="un3/ppt/media/image10.emf"/>
          <p:cNvPicPr>
            <a:picLocks noChangeAspect="1"/>
          </p:cNvPicPr>
          <p:nvPr/>
        </p:nvPicPr>
        <p:blipFill>
          <a:blip r:embed="rId4"/>
          <a:stretch>
            <a:fillRect/>
          </a:stretch>
        </p:blipFill>
        <p:spPr>
          <a:xfrm>
            <a:off x="1568196" y="4208780"/>
            <a:ext cx="4917282" cy="1394619"/>
          </a:xfrm>
          <a:prstGeom prst="rect">
            <a:avLst/>
          </a:prstGeom>
        </p:spPr>
      </p:pic>
      <p:sp>
        <p:nvSpPr>
          <p:cNvPr id="21" name="Shape 17"/>
          <p:cNvSpPr/>
          <p:nvPr/>
        </p:nvSpPr>
        <p:spPr>
          <a:xfrm>
            <a:off x="8017098" y="1637792"/>
            <a:ext cx="3988974" cy="2352446"/>
          </a:xfrm>
          <a:prstGeom prst="roundRect">
            <a:avLst>
              <a:gd name="adj" fmla="val 1166"/>
            </a:avLst>
          </a:prstGeom>
          <a:solidFill>
            <a:srgbClr val="FFFFFF"/>
          </a:solidFill>
          <a:ln w="12700">
            <a:solidFill>
              <a:srgbClr val="CFDCE0"/>
            </a:solidFill>
            <a:prstDash val="solid"/>
          </a:ln>
        </p:spPr>
      </p:sp>
      <p:sp>
        <p:nvSpPr>
          <p:cNvPr id="22" name="Shape 18"/>
          <p:cNvSpPr/>
          <p:nvPr/>
        </p:nvSpPr>
        <p:spPr>
          <a:xfrm>
            <a:off x="8145114" y="1765808"/>
            <a:ext cx="443484" cy="256032"/>
          </a:xfrm>
          <a:prstGeom prst="roundRect">
            <a:avLst>
              <a:gd name="adj" fmla="val 25000"/>
            </a:avLst>
          </a:prstGeom>
          <a:solidFill>
            <a:srgbClr val="0F7A85"/>
          </a:solidFill>
          <a:ln w="12700">
            <a:solidFill>
              <a:srgbClr val="0F7A85"/>
            </a:solidFill>
            <a:prstDash val="solid"/>
          </a:ln>
        </p:spPr>
      </p:sp>
      <p:sp>
        <p:nvSpPr>
          <p:cNvPr id="23" name="Text 19"/>
          <p:cNvSpPr/>
          <p:nvPr/>
        </p:nvSpPr>
        <p:spPr>
          <a:xfrm>
            <a:off x="8145114" y="1765808"/>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3.2.1</a:t>
            </a:r>
            <a:endParaRPr lang="en-US" sz="1000" dirty="0"/>
          </a:p>
        </p:txBody>
      </p:sp>
      <p:sp>
        <p:nvSpPr>
          <p:cNvPr id="24" name="Text 20"/>
          <p:cNvSpPr/>
          <p:nvPr/>
        </p:nvSpPr>
        <p:spPr>
          <a:xfrm>
            <a:off x="8698326" y="1710944"/>
            <a:ext cx="2722530"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Three parameters</a:t>
            </a:r>
            <a:endParaRPr lang="en-US" sz="1300" dirty="0"/>
          </a:p>
        </p:txBody>
      </p:sp>
      <p:sp>
        <p:nvSpPr>
          <p:cNvPr id="25" name="Text 21"/>
          <p:cNvSpPr/>
          <p:nvPr/>
        </p:nvSpPr>
        <p:spPr>
          <a:xfrm>
            <a:off x="8145114" y="2131568"/>
            <a:ext cx="3732942" cy="1730654"/>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sine wave is fully described by three parameters: peak amplitude, frequency, and phase.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Peak amplitude is the highest intensity, proportional to the energy the signal carries.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For an electric signal, peak amplitude is measured in volts.</a:t>
            </a:r>
            <a:endParaRPr lang="en-US" sz="13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4548481" cy="3409140"/>
          </a:xfrm>
          <a:prstGeom prst="roundRect">
            <a:avLst>
              <a:gd name="adj" fmla="val 805"/>
            </a:avLst>
          </a:prstGeom>
          <a:solidFill>
            <a:srgbClr val="FFFFFF"/>
          </a:solidFill>
          <a:ln w="12700">
            <a:solidFill>
              <a:srgbClr val="CFDCE0"/>
            </a:solidFill>
            <a:prstDash val="solid"/>
          </a:ln>
        </p:spPr>
      </p:sp>
      <p:sp>
        <p:nvSpPr>
          <p:cNvPr id="3" name="Shape 1"/>
          <p:cNvSpPr/>
          <p:nvPr/>
        </p:nvSpPr>
        <p:spPr>
          <a:xfrm>
            <a:off x="310896" y="310896"/>
            <a:ext cx="795528"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10896" y="310896"/>
            <a:ext cx="795528"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3.4</a:t>
            </a:r>
            <a:endParaRPr lang="en-US" sz="1000" dirty="0"/>
          </a:p>
        </p:txBody>
      </p:sp>
      <p:sp>
        <p:nvSpPr>
          <p:cNvPr id="5" name="Text 3"/>
          <p:cNvSpPr/>
          <p:nvPr/>
        </p:nvSpPr>
        <p:spPr>
          <a:xfrm>
            <a:off x="1216152" y="256032"/>
            <a:ext cx="2929993"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Two signals with two different amplitudes</a:t>
            </a:r>
            <a:endParaRPr lang="en-US" sz="1300" dirty="0"/>
          </a:p>
        </p:txBody>
      </p:sp>
      <p:sp>
        <p:nvSpPr>
          <p:cNvPr id="6" name="Text 4"/>
          <p:cNvSpPr/>
          <p:nvPr/>
        </p:nvSpPr>
        <p:spPr>
          <a:xfrm>
            <a:off x="4146145"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3.12</a:t>
            </a:r>
            <a:endParaRPr lang="en-US" sz="800" dirty="0"/>
          </a:p>
        </p:txBody>
      </p:sp>
      <p:pic>
        <p:nvPicPr>
          <p:cNvPr id="7" name="Image 0" descr="un3/ppt/media/image11.png"/>
          <p:cNvPicPr>
            <a:picLocks noChangeAspect="1"/>
          </p:cNvPicPr>
          <p:nvPr/>
        </p:nvPicPr>
        <p:blipFill>
          <a:blip r:embed="rId3"/>
          <a:stretch>
            <a:fillRect/>
          </a:stretch>
        </p:blipFill>
        <p:spPr>
          <a:xfrm>
            <a:off x="310896" y="676656"/>
            <a:ext cx="4292449" cy="2787348"/>
          </a:xfrm>
          <a:prstGeom prst="rect">
            <a:avLst/>
          </a:prstGeom>
        </p:spPr>
      </p:pic>
      <p:pic>
        <p:nvPicPr>
          <p:cNvPr id="8" name="Image 1" descr="un3/ppt/media/image12.emf"/>
          <p:cNvPicPr>
            <a:picLocks noChangeAspect="1"/>
          </p:cNvPicPr>
          <p:nvPr/>
        </p:nvPicPr>
        <p:blipFill>
          <a:blip r:embed="rId4"/>
          <a:stretch>
            <a:fillRect/>
          </a:stretch>
        </p:blipFill>
        <p:spPr>
          <a:xfrm>
            <a:off x="917926" y="2545975"/>
            <a:ext cx="689353" cy="498929"/>
          </a:xfrm>
          <a:prstGeom prst="rect">
            <a:avLst/>
          </a:prstGeom>
        </p:spPr>
      </p:pic>
      <p:pic>
        <p:nvPicPr>
          <p:cNvPr id="9" name="Image 2" descr="un3/ppt/media/image12.emf"/>
          <p:cNvPicPr>
            <a:picLocks noChangeAspect="1"/>
          </p:cNvPicPr>
          <p:nvPr/>
        </p:nvPicPr>
        <p:blipFill>
          <a:blip r:embed="rId4"/>
          <a:stretch>
            <a:fillRect/>
          </a:stretch>
        </p:blipFill>
        <p:spPr>
          <a:xfrm>
            <a:off x="911273" y="809704"/>
            <a:ext cx="688521" cy="498929"/>
          </a:xfrm>
          <a:prstGeom prst="rect">
            <a:avLst/>
          </a:prstGeom>
        </p:spPr>
      </p:pic>
      <p:sp>
        <p:nvSpPr>
          <p:cNvPr id="10" name="Shape 5"/>
          <p:cNvSpPr/>
          <p:nvPr/>
        </p:nvSpPr>
        <p:spPr>
          <a:xfrm>
            <a:off x="182880" y="3738324"/>
            <a:ext cx="4548481" cy="2582266"/>
          </a:xfrm>
          <a:prstGeom prst="roundRect">
            <a:avLst>
              <a:gd name="adj" fmla="val 1062"/>
            </a:avLst>
          </a:prstGeom>
          <a:solidFill>
            <a:srgbClr val="FFFFFF"/>
          </a:solidFill>
          <a:ln w="12700">
            <a:solidFill>
              <a:srgbClr val="CFDCE0"/>
            </a:solidFill>
            <a:prstDash val="solid"/>
          </a:ln>
        </p:spPr>
      </p:sp>
      <p:sp>
        <p:nvSpPr>
          <p:cNvPr id="11" name="Shape 6"/>
          <p:cNvSpPr/>
          <p:nvPr/>
        </p:nvSpPr>
        <p:spPr>
          <a:xfrm>
            <a:off x="310896" y="3866340"/>
            <a:ext cx="865937" cy="256032"/>
          </a:xfrm>
          <a:prstGeom prst="roundRect">
            <a:avLst>
              <a:gd name="adj" fmla="val 25000"/>
            </a:avLst>
          </a:prstGeom>
          <a:solidFill>
            <a:srgbClr val="E2A03F"/>
          </a:solidFill>
          <a:ln w="12700">
            <a:solidFill>
              <a:srgbClr val="E2A03F"/>
            </a:solidFill>
            <a:prstDash val="solid"/>
          </a:ln>
        </p:spPr>
      </p:sp>
      <p:sp>
        <p:nvSpPr>
          <p:cNvPr id="12" name="Text 7"/>
          <p:cNvSpPr/>
          <p:nvPr/>
        </p:nvSpPr>
        <p:spPr>
          <a:xfrm>
            <a:off x="310896" y="3866340"/>
            <a:ext cx="865937"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3.1</a:t>
            </a:r>
            <a:endParaRPr lang="en-US" sz="1000" dirty="0"/>
          </a:p>
        </p:txBody>
      </p:sp>
      <p:sp>
        <p:nvSpPr>
          <p:cNvPr id="13" name="Text 8"/>
          <p:cNvSpPr/>
          <p:nvPr/>
        </p:nvSpPr>
        <p:spPr>
          <a:xfrm>
            <a:off x="4146145" y="3838908"/>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3.13</a:t>
            </a:r>
            <a:endParaRPr lang="en-US" sz="800" dirty="0"/>
          </a:p>
        </p:txBody>
      </p:sp>
      <p:sp>
        <p:nvSpPr>
          <p:cNvPr id="14" name="Text 9"/>
          <p:cNvSpPr/>
          <p:nvPr/>
        </p:nvSpPr>
        <p:spPr>
          <a:xfrm>
            <a:off x="310896" y="4232100"/>
            <a:ext cx="4292449" cy="1960474"/>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power in your house can be represented by a sine wave with a peak amplitude of 155 to 170 V. However, it is common knowledge that the voltage of the power in U.S. homes is 110 to 120 V. This discrepancy is due to the fact that these are root mean square (rms) values.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signal is squared and then the average amplitude is calculated.</a:t>
            </a:r>
            <a:endParaRPr lang="en-US" sz="1300" dirty="0"/>
          </a:p>
          <a:p>
            <a:pPr marL="165100" indent="-165100">
              <a:lnSpc>
                <a:spcPct val="116000"/>
              </a:lnSpc>
              <a:buSzPct val="100000"/>
              <a:buChar char="•"/>
            </a:pPr>
            <a:r>
              <a:rPr lang="en-US" sz="1300" dirty="0">
                <a:solidFill>
                  <a:srgbClr val="1E2E36"/>
                </a:solidFill>
                <a:latin typeface="Arial" pitchFamily="34" charset="0"/>
                <a:ea typeface="Arial" pitchFamily="34" charset="-122"/>
                <a:cs typeface="Arial" pitchFamily="34" charset="-120"/>
              </a:rPr>
              <a:t>The peak value is equal to 2</a:t>
            </a:r>
            <a:r>
              <a:rPr lang="en-US" sz="1300" baseline="30000" dirty="0">
                <a:solidFill>
                  <a:srgbClr val="1E2E36"/>
                </a:solidFill>
                <a:latin typeface="Arial" pitchFamily="34" charset="0"/>
                <a:ea typeface="Arial" pitchFamily="34" charset="-122"/>
                <a:cs typeface="Arial" pitchFamily="34" charset="-120"/>
              </a:rPr>
              <a:t>1/2</a:t>
            </a:r>
            <a:r>
              <a:rPr lang="en-US" sz="1300" dirty="0">
                <a:solidFill>
                  <a:srgbClr val="1E2E36"/>
                </a:solidFill>
                <a:latin typeface="Arial" pitchFamily="34" charset="0"/>
                <a:ea typeface="Arial" pitchFamily="34" charset="-122"/>
                <a:cs typeface="Arial" pitchFamily="34" charset="-120"/>
              </a:rPr>
              <a:t> × rms value.</a:t>
            </a:r>
            <a:endParaRPr lang="en-US" sz="1300" dirty="0"/>
          </a:p>
        </p:txBody>
      </p:sp>
      <p:sp>
        <p:nvSpPr>
          <p:cNvPr id="15" name="Shape 10"/>
          <p:cNvSpPr/>
          <p:nvPr/>
        </p:nvSpPr>
        <p:spPr>
          <a:xfrm>
            <a:off x="4877665" y="182880"/>
            <a:ext cx="7128407" cy="1395070"/>
          </a:xfrm>
          <a:prstGeom prst="roundRect">
            <a:avLst>
              <a:gd name="adj" fmla="val 1966"/>
            </a:avLst>
          </a:prstGeom>
          <a:solidFill>
            <a:srgbClr val="FFFFFF"/>
          </a:solidFill>
          <a:ln w="12700">
            <a:solidFill>
              <a:srgbClr val="CFDCE0"/>
            </a:solidFill>
            <a:prstDash val="solid"/>
          </a:ln>
        </p:spPr>
      </p:sp>
      <p:sp>
        <p:nvSpPr>
          <p:cNvPr id="16" name="Shape 11"/>
          <p:cNvSpPr/>
          <p:nvPr/>
        </p:nvSpPr>
        <p:spPr>
          <a:xfrm>
            <a:off x="5005681" y="310896"/>
            <a:ext cx="865937" cy="256032"/>
          </a:xfrm>
          <a:prstGeom prst="roundRect">
            <a:avLst>
              <a:gd name="adj" fmla="val 25000"/>
            </a:avLst>
          </a:prstGeom>
          <a:solidFill>
            <a:srgbClr val="E2A03F"/>
          </a:solidFill>
          <a:ln w="12700">
            <a:solidFill>
              <a:srgbClr val="E2A03F"/>
            </a:solidFill>
            <a:prstDash val="solid"/>
          </a:ln>
        </p:spPr>
      </p:sp>
      <p:sp>
        <p:nvSpPr>
          <p:cNvPr id="17" name="Text 12"/>
          <p:cNvSpPr/>
          <p:nvPr/>
        </p:nvSpPr>
        <p:spPr>
          <a:xfrm>
            <a:off x="5005681" y="310896"/>
            <a:ext cx="865937"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3.2</a:t>
            </a:r>
            <a:endParaRPr lang="en-US" sz="1000" dirty="0"/>
          </a:p>
        </p:txBody>
      </p:sp>
      <p:sp>
        <p:nvSpPr>
          <p:cNvPr id="18" name="Text 13"/>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3.14</a:t>
            </a:r>
            <a:endParaRPr lang="en-US" sz="800" dirty="0"/>
          </a:p>
        </p:txBody>
      </p:sp>
      <p:sp>
        <p:nvSpPr>
          <p:cNvPr id="19" name="Text 14"/>
          <p:cNvSpPr/>
          <p:nvPr/>
        </p:nvSpPr>
        <p:spPr>
          <a:xfrm>
            <a:off x="5005681" y="676656"/>
            <a:ext cx="6872375" cy="773278"/>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voltage of a battery is a constant; this constant value can be considered a sine wave, as we will see later.</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For example, the peak value of an AA battery is normally 1.5 V.</a:t>
            </a:r>
            <a:endParaRPr lang="en-US" sz="1300" dirty="0"/>
          </a:p>
        </p:txBody>
      </p:sp>
      <p:sp>
        <p:nvSpPr>
          <p:cNvPr id="20" name="Shape 15"/>
          <p:cNvSpPr/>
          <p:nvPr/>
        </p:nvSpPr>
        <p:spPr>
          <a:xfrm>
            <a:off x="4877665" y="1724254"/>
            <a:ext cx="7128407" cy="4450295"/>
          </a:xfrm>
          <a:prstGeom prst="roundRect">
            <a:avLst>
              <a:gd name="adj" fmla="val 616"/>
            </a:avLst>
          </a:prstGeom>
          <a:solidFill>
            <a:srgbClr val="FFFFFF"/>
          </a:solidFill>
          <a:ln w="12700">
            <a:solidFill>
              <a:srgbClr val="CFDCE0"/>
            </a:solidFill>
            <a:prstDash val="solid"/>
          </a:ln>
        </p:spPr>
      </p:sp>
      <p:sp>
        <p:nvSpPr>
          <p:cNvPr id="21" name="Shape 16"/>
          <p:cNvSpPr/>
          <p:nvPr/>
        </p:nvSpPr>
        <p:spPr>
          <a:xfrm>
            <a:off x="5005681" y="1852270"/>
            <a:ext cx="795528" cy="256032"/>
          </a:xfrm>
          <a:prstGeom prst="roundRect">
            <a:avLst>
              <a:gd name="adj" fmla="val 25000"/>
            </a:avLst>
          </a:prstGeom>
          <a:solidFill>
            <a:srgbClr val="0F7A85"/>
          </a:solidFill>
          <a:ln w="12700">
            <a:solidFill>
              <a:srgbClr val="0F7A85"/>
            </a:solidFill>
            <a:prstDash val="solid"/>
          </a:ln>
        </p:spPr>
      </p:sp>
      <p:sp>
        <p:nvSpPr>
          <p:cNvPr id="22" name="Text 17"/>
          <p:cNvSpPr/>
          <p:nvPr/>
        </p:nvSpPr>
        <p:spPr>
          <a:xfrm>
            <a:off x="5005681" y="1852270"/>
            <a:ext cx="795528"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3.5</a:t>
            </a:r>
            <a:endParaRPr lang="en-US" sz="1000" dirty="0"/>
          </a:p>
        </p:txBody>
      </p:sp>
      <p:sp>
        <p:nvSpPr>
          <p:cNvPr id="23" name="Text 18"/>
          <p:cNvSpPr/>
          <p:nvPr/>
        </p:nvSpPr>
        <p:spPr>
          <a:xfrm>
            <a:off x="5910937" y="1797406"/>
            <a:ext cx="5509919"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Two signals with the same phase and frequency, but different amplitudes</a:t>
            </a:r>
            <a:endParaRPr lang="en-US" sz="1300" dirty="0"/>
          </a:p>
        </p:txBody>
      </p:sp>
      <p:sp>
        <p:nvSpPr>
          <p:cNvPr id="24" name="Text 19"/>
          <p:cNvSpPr/>
          <p:nvPr/>
        </p:nvSpPr>
        <p:spPr>
          <a:xfrm>
            <a:off x="11420856" y="1824838"/>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3.15</a:t>
            </a:r>
            <a:endParaRPr lang="en-US" sz="800" dirty="0"/>
          </a:p>
        </p:txBody>
      </p:sp>
      <p:pic>
        <p:nvPicPr>
          <p:cNvPr id="25" name="Image 3" descr="un3/ppt/media/image13.png"/>
          <p:cNvPicPr>
            <a:picLocks noChangeAspect="1"/>
          </p:cNvPicPr>
          <p:nvPr/>
        </p:nvPicPr>
        <p:blipFill>
          <a:blip r:embed="rId5"/>
          <a:stretch>
            <a:fillRect/>
          </a:stretch>
        </p:blipFill>
        <p:spPr>
          <a:xfrm>
            <a:off x="5217328" y="2218030"/>
            <a:ext cx="3104712" cy="2200275"/>
          </a:xfrm>
          <a:prstGeom prst="rect">
            <a:avLst/>
          </a:prstGeom>
        </p:spPr>
      </p:pic>
      <p:pic>
        <p:nvPicPr>
          <p:cNvPr id="26" name="Image 4" descr="un3/ppt/media/image14.png"/>
          <p:cNvPicPr>
            <a:picLocks noChangeAspect="1"/>
          </p:cNvPicPr>
          <p:nvPr/>
        </p:nvPicPr>
        <p:blipFill>
          <a:blip r:embed="rId6"/>
          <a:stretch>
            <a:fillRect/>
          </a:stretch>
        </p:blipFill>
        <p:spPr>
          <a:xfrm>
            <a:off x="8561697" y="3836623"/>
            <a:ext cx="3104712" cy="220991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5902968" cy="1969008"/>
          </a:xfrm>
          <a:prstGeom prst="roundRect">
            <a:avLst>
              <a:gd name="adj" fmla="val 1393"/>
            </a:avLst>
          </a:prstGeom>
          <a:solidFill>
            <a:srgbClr val="FFFFFF"/>
          </a:solidFill>
          <a:ln w="12700">
            <a:solidFill>
              <a:srgbClr val="CFDCE0"/>
            </a:solidFill>
            <a:prstDash val="solid"/>
          </a:ln>
        </p:spPr>
      </p:sp>
      <p:sp>
        <p:nvSpPr>
          <p:cNvPr id="3" name="Shape 1"/>
          <p:cNvSpPr/>
          <p:nvPr/>
        </p:nvSpPr>
        <p:spPr>
          <a:xfrm>
            <a:off x="310896" y="310896"/>
            <a:ext cx="443484"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10896" y="310896"/>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3.2.1</a:t>
            </a:r>
            <a:endParaRPr lang="en-US" sz="1000" dirty="0"/>
          </a:p>
        </p:txBody>
      </p:sp>
      <p:sp>
        <p:nvSpPr>
          <p:cNvPr id="5" name="Text 3"/>
          <p:cNvSpPr/>
          <p:nvPr/>
        </p:nvSpPr>
        <p:spPr>
          <a:xfrm>
            <a:off x="864108" y="256032"/>
            <a:ext cx="4636524"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Period and frequency</a:t>
            </a:r>
            <a:endParaRPr lang="en-US" sz="1300" dirty="0"/>
          </a:p>
        </p:txBody>
      </p:sp>
      <p:sp>
        <p:nvSpPr>
          <p:cNvPr id="6" name="Text 4"/>
          <p:cNvSpPr/>
          <p:nvPr/>
        </p:nvSpPr>
        <p:spPr>
          <a:xfrm>
            <a:off x="310896" y="676656"/>
            <a:ext cx="5646936" cy="1347216"/>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Period is the time one cycle takes, measured in seconds.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Frequency is the number of periods in one second, measured in hertz.</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two are inverses: f = 1/T and T = 1/f.</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signal that never changes has frequency zero.</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signal that changes instantaneously has infinite frequency.</a:t>
            </a:r>
            <a:endParaRPr lang="en-US" sz="1300" dirty="0"/>
          </a:p>
        </p:txBody>
      </p:sp>
      <p:sp>
        <p:nvSpPr>
          <p:cNvPr id="7" name="Shape 5"/>
          <p:cNvSpPr/>
          <p:nvPr/>
        </p:nvSpPr>
        <p:spPr>
          <a:xfrm>
            <a:off x="182880" y="2298192"/>
            <a:ext cx="5902968" cy="2146486"/>
          </a:xfrm>
          <a:prstGeom prst="roundRect">
            <a:avLst>
              <a:gd name="adj" fmla="val 1278"/>
            </a:avLst>
          </a:prstGeom>
          <a:solidFill>
            <a:srgbClr val="FFFFFF"/>
          </a:solidFill>
          <a:ln w="12700">
            <a:solidFill>
              <a:srgbClr val="CFDCE0"/>
            </a:solidFill>
            <a:prstDash val="solid"/>
          </a:ln>
        </p:spPr>
      </p:sp>
      <p:sp>
        <p:nvSpPr>
          <p:cNvPr id="8" name="Shape 6"/>
          <p:cNvSpPr/>
          <p:nvPr/>
        </p:nvSpPr>
        <p:spPr>
          <a:xfrm>
            <a:off x="310896" y="2426208"/>
            <a:ext cx="725119" cy="256032"/>
          </a:xfrm>
          <a:prstGeom prst="roundRect">
            <a:avLst>
              <a:gd name="adj" fmla="val 25000"/>
            </a:avLst>
          </a:prstGeom>
          <a:solidFill>
            <a:srgbClr val="0F7A85"/>
          </a:solidFill>
          <a:ln w="12700">
            <a:solidFill>
              <a:srgbClr val="0F7A85"/>
            </a:solidFill>
            <a:prstDash val="solid"/>
          </a:ln>
        </p:spPr>
      </p:sp>
      <p:sp>
        <p:nvSpPr>
          <p:cNvPr id="9" name="Text 7"/>
          <p:cNvSpPr/>
          <p:nvPr/>
        </p:nvSpPr>
        <p:spPr>
          <a:xfrm>
            <a:off x="310896" y="2426208"/>
            <a:ext cx="725119"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Table 3.1</a:t>
            </a:r>
            <a:endParaRPr lang="en-US" sz="1000" dirty="0"/>
          </a:p>
        </p:txBody>
      </p:sp>
      <p:sp>
        <p:nvSpPr>
          <p:cNvPr id="10" name="Text 8"/>
          <p:cNvSpPr/>
          <p:nvPr/>
        </p:nvSpPr>
        <p:spPr>
          <a:xfrm>
            <a:off x="1145743" y="2371344"/>
            <a:ext cx="4354889"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Units of period and frequency</a:t>
            </a:r>
            <a:endParaRPr lang="en-US" sz="1300" dirty="0"/>
          </a:p>
        </p:txBody>
      </p:sp>
      <p:sp>
        <p:nvSpPr>
          <p:cNvPr id="11" name="Text 9"/>
          <p:cNvSpPr/>
          <p:nvPr/>
        </p:nvSpPr>
        <p:spPr>
          <a:xfrm>
            <a:off x="5500632" y="2398776"/>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3.16</a:t>
            </a:r>
            <a:endParaRPr lang="en-US" sz="800" dirty="0"/>
          </a:p>
        </p:txBody>
      </p:sp>
      <p:pic>
        <p:nvPicPr>
          <p:cNvPr id="12" name="Image 0" descr="un3/ppt/media/image15.png"/>
          <p:cNvPicPr>
            <a:picLocks noChangeAspect="1"/>
          </p:cNvPicPr>
          <p:nvPr/>
        </p:nvPicPr>
        <p:blipFill>
          <a:blip r:embed="rId3"/>
          <a:stretch>
            <a:fillRect/>
          </a:stretch>
        </p:blipFill>
        <p:spPr>
          <a:xfrm>
            <a:off x="310896" y="2791968"/>
            <a:ext cx="5646936" cy="1524694"/>
          </a:xfrm>
          <a:prstGeom prst="rect">
            <a:avLst/>
          </a:prstGeom>
        </p:spPr>
      </p:pic>
      <p:sp>
        <p:nvSpPr>
          <p:cNvPr id="13" name="Shape 10"/>
          <p:cNvSpPr/>
          <p:nvPr/>
        </p:nvSpPr>
        <p:spPr>
          <a:xfrm>
            <a:off x="6232152" y="182880"/>
            <a:ext cx="5773920" cy="2396871"/>
          </a:xfrm>
          <a:prstGeom prst="roundRect">
            <a:avLst>
              <a:gd name="adj" fmla="val 1144"/>
            </a:avLst>
          </a:prstGeom>
          <a:solidFill>
            <a:srgbClr val="FFFFFF"/>
          </a:solidFill>
          <a:ln w="12700">
            <a:solidFill>
              <a:srgbClr val="CFDCE0"/>
            </a:solidFill>
            <a:prstDash val="solid"/>
          </a:ln>
        </p:spPr>
      </p:sp>
      <p:sp>
        <p:nvSpPr>
          <p:cNvPr id="14" name="Shape 11"/>
          <p:cNvSpPr/>
          <p:nvPr/>
        </p:nvSpPr>
        <p:spPr>
          <a:xfrm>
            <a:off x="6360168" y="310896"/>
            <a:ext cx="865937" cy="256032"/>
          </a:xfrm>
          <a:prstGeom prst="roundRect">
            <a:avLst>
              <a:gd name="adj" fmla="val 25000"/>
            </a:avLst>
          </a:prstGeom>
          <a:solidFill>
            <a:srgbClr val="E2A03F"/>
          </a:solidFill>
          <a:ln w="12700">
            <a:solidFill>
              <a:srgbClr val="E2A03F"/>
            </a:solidFill>
            <a:prstDash val="solid"/>
          </a:ln>
        </p:spPr>
      </p:sp>
      <p:sp>
        <p:nvSpPr>
          <p:cNvPr id="15" name="Text 12"/>
          <p:cNvSpPr/>
          <p:nvPr/>
        </p:nvSpPr>
        <p:spPr>
          <a:xfrm>
            <a:off x="6360168" y="310896"/>
            <a:ext cx="865937"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3.4</a:t>
            </a:r>
            <a:endParaRPr lang="en-US" sz="1000" dirty="0"/>
          </a:p>
        </p:txBody>
      </p:sp>
      <p:sp>
        <p:nvSpPr>
          <p:cNvPr id="16" name="Text 13"/>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3.17</a:t>
            </a:r>
            <a:endParaRPr lang="en-US" sz="800" dirty="0"/>
          </a:p>
        </p:txBody>
      </p:sp>
      <p:sp>
        <p:nvSpPr>
          <p:cNvPr id="17" name="Text 14"/>
          <p:cNvSpPr/>
          <p:nvPr/>
        </p:nvSpPr>
        <p:spPr>
          <a:xfrm>
            <a:off x="6360168" y="676656"/>
            <a:ext cx="5517888" cy="1309116"/>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Express a period of 100 ms in microseconds.</a:t>
            </a:r>
            <a:endParaRPr lang="en-US" sz="1300" dirty="0"/>
          </a:p>
          <a:p>
            <a:pPr marL="0" indent="0">
              <a:lnSpc>
                <a:spcPct val="116000"/>
              </a:lnSpc>
              <a:spcAft>
                <a:spcPts val="300"/>
              </a:spcAft>
              <a:buNone/>
            </a:pPr>
            <a:r>
              <a:rPr lang="en-US" sz="1300" b="1" dirty="0">
                <a:solidFill>
                  <a:srgbClr val="0F7A85"/>
                </a:solidFill>
                <a:latin typeface="Arial" pitchFamily="34" charset="0"/>
                <a:ea typeface="Arial" pitchFamily="34" charset="-122"/>
                <a:cs typeface="Arial" pitchFamily="34" charset="-120"/>
              </a:rPr>
              <a:t>Solution</a:t>
            </a:r>
            <a:endParaRPr lang="en-US" sz="1300" dirty="0"/>
          </a:p>
          <a:p>
            <a:pPr marL="165100" indent="-165100">
              <a:lnSpc>
                <a:spcPct val="116000"/>
              </a:lnSpc>
              <a:buSzPct val="100000"/>
              <a:buChar char="•"/>
            </a:pPr>
            <a:r>
              <a:rPr lang="en-US" sz="1300" dirty="0">
                <a:solidFill>
                  <a:srgbClr val="1E2E36"/>
                </a:solidFill>
                <a:latin typeface="Arial" pitchFamily="34" charset="0"/>
                <a:ea typeface="Arial" pitchFamily="34" charset="-122"/>
                <a:cs typeface="Arial" pitchFamily="34" charset="-120"/>
              </a:rPr>
              <a:t>From Table 3.1 we find the equivalents of 1 ms (1 ms is 10</a:t>
            </a:r>
            <a:r>
              <a:rPr lang="en-US" sz="1300" baseline="30000" dirty="0">
                <a:solidFill>
                  <a:srgbClr val="1E2E36"/>
                </a:solidFill>
                <a:latin typeface="Arial" pitchFamily="34" charset="0"/>
                <a:ea typeface="Arial" pitchFamily="34" charset="-122"/>
                <a:cs typeface="Arial" pitchFamily="34" charset="-120"/>
              </a:rPr>
              <a:t>–3</a:t>
            </a:r>
            <a:r>
              <a:rPr lang="en-US" sz="1300" dirty="0">
                <a:solidFill>
                  <a:srgbClr val="1E2E36"/>
                </a:solidFill>
                <a:latin typeface="Arial" pitchFamily="34" charset="0"/>
                <a:ea typeface="Arial" pitchFamily="34" charset="-122"/>
                <a:cs typeface="Arial" pitchFamily="34" charset="-120"/>
              </a:rPr>
              <a:t> s) and 1 s (1 s is 10</a:t>
            </a:r>
            <a:r>
              <a:rPr lang="en-US" sz="1300" baseline="30000" dirty="0">
                <a:solidFill>
                  <a:srgbClr val="1E2E36"/>
                </a:solidFill>
                <a:latin typeface="Arial" pitchFamily="34" charset="0"/>
                <a:ea typeface="Arial" pitchFamily="34" charset="-122"/>
                <a:cs typeface="Arial" pitchFamily="34" charset="-120"/>
              </a:rPr>
              <a:t>6</a:t>
            </a:r>
            <a:r>
              <a:rPr lang="en-US" sz="1300" dirty="0">
                <a:solidFill>
                  <a:srgbClr val="1E2E36"/>
                </a:solidFill>
                <a:latin typeface="Arial" pitchFamily="34" charset="0"/>
                <a:ea typeface="Arial" pitchFamily="34" charset="-122"/>
                <a:cs typeface="Arial" pitchFamily="34" charset="-120"/>
              </a:rPr>
              <a:t> μs).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make the following substitutions:</a:t>
            </a:r>
            <a:endParaRPr lang="en-US" sz="1300" dirty="0"/>
          </a:p>
        </p:txBody>
      </p:sp>
      <p:pic>
        <p:nvPicPr>
          <p:cNvPr id="18" name="Image 1" descr="un3/ppt/media/image16.png"/>
          <p:cNvPicPr>
            <a:picLocks noChangeAspect="1"/>
          </p:cNvPicPr>
          <p:nvPr/>
        </p:nvPicPr>
        <p:blipFill>
          <a:blip r:embed="rId4"/>
          <a:stretch>
            <a:fillRect/>
          </a:stretch>
        </p:blipFill>
        <p:spPr>
          <a:xfrm>
            <a:off x="6654280" y="2040636"/>
            <a:ext cx="4929664" cy="356235"/>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7040880" cy="2167052"/>
          </a:xfrm>
          <a:prstGeom prst="roundRect">
            <a:avLst>
              <a:gd name="adj" fmla="val 1266"/>
            </a:avLst>
          </a:prstGeom>
          <a:solidFill>
            <a:srgbClr val="FFFFFF"/>
          </a:solidFill>
          <a:ln w="12700">
            <a:solidFill>
              <a:srgbClr val="CFDCE0"/>
            </a:solidFill>
            <a:prstDash val="solid"/>
          </a:ln>
        </p:spPr>
      </p:sp>
      <p:sp>
        <p:nvSpPr>
          <p:cNvPr id="3" name="Shape 1"/>
          <p:cNvSpPr/>
          <p:nvPr/>
        </p:nvSpPr>
        <p:spPr>
          <a:xfrm>
            <a:off x="310896" y="310896"/>
            <a:ext cx="865937" cy="256032"/>
          </a:xfrm>
          <a:prstGeom prst="roundRect">
            <a:avLst>
              <a:gd name="adj" fmla="val 25000"/>
            </a:avLst>
          </a:prstGeom>
          <a:solidFill>
            <a:srgbClr val="E2A03F"/>
          </a:solidFill>
          <a:ln w="12700">
            <a:solidFill>
              <a:srgbClr val="E2A03F"/>
            </a:solidFill>
            <a:prstDash val="solid"/>
          </a:ln>
        </p:spPr>
      </p:sp>
      <p:sp>
        <p:nvSpPr>
          <p:cNvPr id="4" name="Text 2"/>
          <p:cNvSpPr/>
          <p:nvPr/>
        </p:nvSpPr>
        <p:spPr>
          <a:xfrm>
            <a:off x="310896" y="310896"/>
            <a:ext cx="865937"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3.4</a:t>
            </a:r>
            <a:endParaRPr lang="en-US" sz="1000" dirty="0"/>
          </a:p>
        </p:txBody>
      </p:sp>
      <p:sp>
        <p:nvSpPr>
          <p:cNvPr id="5" name="Text 3"/>
          <p:cNvSpPr/>
          <p:nvPr/>
        </p:nvSpPr>
        <p:spPr>
          <a:xfrm>
            <a:off x="6638544"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3.17</a:t>
            </a:r>
            <a:endParaRPr lang="en-US" sz="800" dirty="0"/>
          </a:p>
        </p:txBody>
      </p:sp>
      <p:sp>
        <p:nvSpPr>
          <p:cNvPr id="6" name="Text 4"/>
          <p:cNvSpPr/>
          <p:nvPr/>
        </p:nvSpPr>
        <p:spPr>
          <a:xfrm>
            <a:off x="310896" y="676656"/>
            <a:ext cx="6784848" cy="1079297"/>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Express a period of 100 ms in microseconds.</a:t>
            </a:r>
            <a:endParaRPr lang="en-US" sz="1300" dirty="0"/>
          </a:p>
          <a:p>
            <a:pPr marL="0" indent="0">
              <a:lnSpc>
                <a:spcPct val="116000"/>
              </a:lnSpc>
              <a:spcAft>
                <a:spcPts val="300"/>
              </a:spcAft>
              <a:buNone/>
            </a:pPr>
            <a:r>
              <a:rPr lang="en-US" sz="1300" b="1" dirty="0">
                <a:solidFill>
                  <a:srgbClr val="0F7A85"/>
                </a:solidFill>
                <a:latin typeface="Arial" pitchFamily="34" charset="0"/>
                <a:ea typeface="Arial" pitchFamily="34" charset="-122"/>
                <a:cs typeface="Arial" pitchFamily="34" charset="-120"/>
              </a:rPr>
              <a:t>Solution</a:t>
            </a:r>
            <a:endParaRPr lang="en-US" sz="1300" dirty="0"/>
          </a:p>
          <a:p>
            <a:pPr marL="165100" indent="-165100">
              <a:lnSpc>
                <a:spcPct val="116000"/>
              </a:lnSpc>
              <a:buSzPct val="100000"/>
              <a:buChar char="•"/>
            </a:pPr>
            <a:r>
              <a:rPr lang="en-US" sz="1300" dirty="0">
                <a:solidFill>
                  <a:srgbClr val="1E2E36"/>
                </a:solidFill>
                <a:latin typeface="Arial" pitchFamily="34" charset="0"/>
                <a:ea typeface="Arial" pitchFamily="34" charset="-122"/>
                <a:cs typeface="Arial" pitchFamily="34" charset="-120"/>
              </a:rPr>
              <a:t>From Table 3.1 we find the equivalents of 1 ms (1 ms is 10</a:t>
            </a:r>
            <a:r>
              <a:rPr lang="en-US" sz="1300" baseline="30000" dirty="0">
                <a:solidFill>
                  <a:srgbClr val="1E2E36"/>
                </a:solidFill>
                <a:latin typeface="Arial" pitchFamily="34" charset="0"/>
                <a:ea typeface="Arial" pitchFamily="34" charset="-122"/>
                <a:cs typeface="Arial" pitchFamily="34" charset="-120"/>
              </a:rPr>
              <a:t>–3</a:t>
            </a:r>
            <a:r>
              <a:rPr lang="en-US" sz="1300" dirty="0">
                <a:solidFill>
                  <a:srgbClr val="1E2E36"/>
                </a:solidFill>
                <a:latin typeface="Arial" pitchFamily="34" charset="0"/>
                <a:ea typeface="Arial" pitchFamily="34" charset="-122"/>
                <a:cs typeface="Arial" pitchFamily="34" charset="-120"/>
              </a:rPr>
              <a:t> s) and 1 s (1 s is 10</a:t>
            </a:r>
            <a:r>
              <a:rPr lang="en-US" sz="1300" baseline="30000" dirty="0">
                <a:solidFill>
                  <a:srgbClr val="1E2E36"/>
                </a:solidFill>
                <a:latin typeface="Arial" pitchFamily="34" charset="0"/>
                <a:ea typeface="Arial" pitchFamily="34" charset="-122"/>
                <a:cs typeface="Arial" pitchFamily="34" charset="-120"/>
              </a:rPr>
              <a:t>6</a:t>
            </a:r>
            <a:r>
              <a:rPr lang="en-US" sz="1300" dirty="0">
                <a:solidFill>
                  <a:srgbClr val="1E2E36"/>
                </a:solidFill>
                <a:latin typeface="Arial" pitchFamily="34" charset="0"/>
                <a:ea typeface="Arial" pitchFamily="34" charset="-122"/>
                <a:cs typeface="Arial" pitchFamily="34" charset="-120"/>
              </a:rPr>
              <a:t> μs).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make the following substitutions:</a:t>
            </a:r>
            <a:endParaRPr lang="en-US" sz="1300" dirty="0"/>
          </a:p>
        </p:txBody>
      </p:sp>
      <p:pic>
        <p:nvPicPr>
          <p:cNvPr id="7" name="Image 0" descr="un3/ppt/media/image16.png"/>
          <p:cNvPicPr>
            <a:picLocks noChangeAspect="1"/>
          </p:cNvPicPr>
          <p:nvPr/>
        </p:nvPicPr>
        <p:blipFill>
          <a:blip r:embed="rId3"/>
          <a:stretch>
            <a:fillRect/>
          </a:stretch>
        </p:blipFill>
        <p:spPr>
          <a:xfrm>
            <a:off x="1238488" y="1810817"/>
            <a:ext cx="4929664" cy="356235"/>
          </a:xfrm>
          <a:prstGeom prst="rect">
            <a:avLst/>
          </a:prstGeom>
        </p:spPr>
      </p:pic>
      <p:sp>
        <p:nvSpPr>
          <p:cNvPr id="8" name="Shape 5"/>
          <p:cNvSpPr/>
          <p:nvPr/>
        </p:nvSpPr>
        <p:spPr>
          <a:xfrm>
            <a:off x="182880" y="2496236"/>
            <a:ext cx="7040880" cy="2261349"/>
          </a:xfrm>
          <a:prstGeom prst="roundRect">
            <a:avLst>
              <a:gd name="adj" fmla="val 1213"/>
            </a:avLst>
          </a:prstGeom>
          <a:solidFill>
            <a:srgbClr val="FFFFFF"/>
          </a:solidFill>
          <a:ln w="12700">
            <a:solidFill>
              <a:srgbClr val="CFDCE0"/>
            </a:solidFill>
            <a:prstDash val="solid"/>
          </a:ln>
        </p:spPr>
      </p:sp>
      <p:sp>
        <p:nvSpPr>
          <p:cNvPr id="9" name="Shape 6"/>
          <p:cNvSpPr/>
          <p:nvPr/>
        </p:nvSpPr>
        <p:spPr>
          <a:xfrm>
            <a:off x="310896" y="2624252"/>
            <a:ext cx="865937" cy="256032"/>
          </a:xfrm>
          <a:prstGeom prst="roundRect">
            <a:avLst>
              <a:gd name="adj" fmla="val 25000"/>
            </a:avLst>
          </a:prstGeom>
          <a:solidFill>
            <a:srgbClr val="E2A03F"/>
          </a:solidFill>
          <a:ln w="12700">
            <a:solidFill>
              <a:srgbClr val="E2A03F"/>
            </a:solidFill>
            <a:prstDash val="solid"/>
          </a:ln>
        </p:spPr>
      </p:sp>
      <p:sp>
        <p:nvSpPr>
          <p:cNvPr id="10" name="Text 7"/>
          <p:cNvSpPr/>
          <p:nvPr/>
        </p:nvSpPr>
        <p:spPr>
          <a:xfrm>
            <a:off x="310896" y="2624252"/>
            <a:ext cx="865937"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3.3</a:t>
            </a:r>
            <a:endParaRPr lang="en-US" sz="1000" dirty="0"/>
          </a:p>
        </p:txBody>
      </p:sp>
      <p:sp>
        <p:nvSpPr>
          <p:cNvPr id="11" name="Text 8"/>
          <p:cNvSpPr/>
          <p:nvPr/>
        </p:nvSpPr>
        <p:spPr>
          <a:xfrm>
            <a:off x="6638544" y="2596820"/>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3.18</a:t>
            </a:r>
            <a:endParaRPr lang="en-US" sz="800" dirty="0"/>
          </a:p>
        </p:txBody>
      </p:sp>
      <p:sp>
        <p:nvSpPr>
          <p:cNvPr id="12" name="Text 9"/>
          <p:cNvSpPr/>
          <p:nvPr/>
        </p:nvSpPr>
        <p:spPr>
          <a:xfrm>
            <a:off x="310896" y="2990012"/>
            <a:ext cx="6784848" cy="1079297"/>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power we use at home has a frequency of 60 Hz (50 Hz in Europe).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period of this sine wave can be determined as follows: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This means that the period of the power for our lights at home is 0.0166 s, or 16.6 ms.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Our eyes are not sensitive enough to distinguish these rapid changes in amplitude.</a:t>
            </a:r>
            <a:endParaRPr lang="en-US" sz="1300" dirty="0"/>
          </a:p>
        </p:txBody>
      </p:sp>
      <p:pic>
        <p:nvPicPr>
          <p:cNvPr id="13" name="Image 1" descr="un3/ppt/media/image17.png"/>
          <p:cNvPicPr>
            <a:picLocks noChangeAspect="1"/>
          </p:cNvPicPr>
          <p:nvPr/>
        </p:nvPicPr>
        <p:blipFill>
          <a:blip r:embed="rId4"/>
          <a:stretch>
            <a:fillRect/>
          </a:stretch>
        </p:blipFill>
        <p:spPr>
          <a:xfrm>
            <a:off x="1969294" y="4124173"/>
            <a:ext cx="3468053" cy="450533"/>
          </a:xfrm>
          <a:prstGeom prst="rect">
            <a:avLst/>
          </a:prstGeom>
        </p:spPr>
      </p:pic>
      <p:sp>
        <p:nvSpPr>
          <p:cNvPr id="14" name="Shape 10"/>
          <p:cNvSpPr/>
          <p:nvPr/>
        </p:nvSpPr>
        <p:spPr>
          <a:xfrm>
            <a:off x="182880" y="4903889"/>
            <a:ext cx="7040880" cy="1624889"/>
          </a:xfrm>
          <a:prstGeom prst="roundRect">
            <a:avLst>
              <a:gd name="adj" fmla="val 1688"/>
            </a:avLst>
          </a:prstGeom>
          <a:solidFill>
            <a:srgbClr val="FFFFFF"/>
          </a:solidFill>
          <a:ln w="12700">
            <a:solidFill>
              <a:srgbClr val="CFDCE0"/>
            </a:solidFill>
            <a:prstDash val="solid"/>
          </a:ln>
        </p:spPr>
      </p:sp>
      <p:sp>
        <p:nvSpPr>
          <p:cNvPr id="15" name="Shape 11"/>
          <p:cNvSpPr/>
          <p:nvPr/>
        </p:nvSpPr>
        <p:spPr>
          <a:xfrm>
            <a:off x="310896" y="5031905"/>
            <a:ext cx="443484" cy="256032"/>
          </a:xfrm>
          <a:prstGeom prst="roundRect">
            <a:avLst>
              <a:gd name="adj" fmla="val 25000"/>
            </a:avLst>
          </a:prstGeom>
          <a:solidFill>
            <a:srgbClr val="0F7A85"/>
          </a:solidFill>
          <a:ln w="12700">
            <a:solidFill>
              <a:srgbClr val="0F7A85"/>
            </a:solidFill>
            <a:prstDash val="solid"/>
          </a:ln>
        </p:spPr>
      </p:sp>
      <p:sp>
        <p:nvSpPr>
          <p:cNvPr id="16" name="Text 12"/>
          <p:cNvSpPr/>
          <p:nvPr/>
        </p:nvSpPr>
        <p:spPr>
          <a:xfrm>
            <a:off x="310896" y="5031905"/>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3.2.2</a:t>
            </a:r>
            <a:endParaRPr lang="en-US" sz="1000" dirty="0"/>
          </a:p>
        </p:txBody>
      </p:sp>
      <p:sp>
        <p:nvSpPr>
          <p:cNvPr id="17" name="Text 13"/>
          <p:cNvSpPr/>
          <p:nvPr/>
        </p:nvSpPr>
        <p:spPr>
          <a:xfrm>
            <a:off x="864108" y="4977041"/>
            <a:ext cx="5774436"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Phase</a:t>
            </a:r>
            <a:endParaRPr lang="en-US" sz="1300" dirty="0"/>
          </a:p>
        </p:txBody>
      </p:sp>
      <p:sp>
        <p:nvSpPr>
          <p:cNvPr id="18" name="Text 14"/>
          <p:cNvSpPr/>
          <p:nvPr/>
        </p:nvSpPr>
        <p:spPr>
          <a:xfrm>
            <a:off x="6638544" y="5004473"/>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3.20</a:t>
            </a:r>
            <a:endParaRPr lang="en-US" sz="800" dirty="0"/>
          </a:p>
        </p:txBody>
      </p:sp>
      <p:sp>
        <p:nvSpPr>
          <p:cNvPr id="19" name="Text 15"/>
          <p:cNvSpPr/>
          <p:nvPr/>
        </p:nvSpPr>
        <p:spPr>
          <a:xfrm>
            <a:off x="310896" y="5397665"/>
            <a:ext cx="6784848" cy="1003097"/>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term phase, or phase shift, describes the position of the waveform relative to time 0. If we think of the wave as something that can be shifted backward or forward along the time axis, phase describes the amount of that shift.</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It indicates the status of the first cycle.</a:t>
            </a:r>
            <a:endParaRPr lang="en-US" sz="1300" dirty="0"/>
          </a:p>
        </p:txBody>
      </p:sp>
      <p:sp>
        <p:nvSpPr>
          <p:cNvPr id="20" name="Shape 16"/>
          <p:cNvSpPr/>
          <p:nvPr/>
        </p:nvSpPr>
        <p:spPr>
          <a:xfrm>
            <a:off x="7370064" y="182880"/>
            <a:ext cx="4636008" cy="3082461"/>
          </a:xfrm>
          <a:prstGeom prst="roundRect">
            <a:avLst>
              <a:gd name="adj" fmla="val 890"/>
            </a:avLst>
          </a:prstGeom>
          <a:solidFill>
            <a:srgbClr val="FFFFFF"/>
          </a:solidFill>
          <a:ln w="12700">
            <a:solidFill>
              <a:srgbClr val="CFDCE0"/>
            </a:solidFill>
            <a:prstDash val="solid"/>
          </a:ln>
        </p:spPr>
      </p:sp>
      <p:sp>
        <p:nvSpPr>
          <p:cNvPr id="21" name="Shape 17"/>
          <p:cNvSpPr/>
          <p:nvPr/>
        </p:nvSpPr>
        <p:spPr>
          <a:xfrm>
            <a:off x="7498080" y="310896"/>
            <a:ext cx="865937" cy="256032"/>
          </a:xfrm>
          <a:prstGeom prst="roundRect">
            <a:avLst>
              <a:gd name="adj" fmla="val 25000"/>
            </a:avLst>
          </a:prstGeom>
          <a:solidFill>
            <a:srgbClr val="E2A03F"/>
          </a:solidFill>
          <a:ln w="12700">
            <a:solidFill>
              <a:srgbClr val="E2A03F"/>
            </a:solidFill>
            <a:prstDash val="solid"/>
          </a:ln>
        </p:spPr>
      </p:sp>
      <p:sp>
        <p:nvSpPr>
          <p:cNvPr id="22" name="Text 18"/>
          <p:cNvSpPr/>
          <p:nvPr/>
        </p:nvSpPr>
        <p:spPr>
          <a:xfrm>
            <a:off x="7498080" y="310896"/>
            <a:ext cx="865937"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3.5</a:t>
            </a:r>
            <a:endParaRPr lang="en-US" sz="1000" dirty="0"/>
          </a:p>
        </p:txBody>
      </p:sp>
      <p:sp>
        <p:nvSpPr>
          <p:cNvPr id="23" name="Text 19"/>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3.19</a:t>
            </a:r>
            <a:endParaRPr lang="en-US" sz="800" dirty="0"/>
          </a:p>
        </p:txBody>
      </p:sp>
      <p:sp>
        <p:nvSpPr>
          <p:cNvPr id="24" name="Text 20"/>
          <p:cNvSpPr/>
          <p:nvPr/>
        </p:nvSpPr>
        <p:spPr>
          <a:xfrm>
            <a:off x="7498080" y="676656"/>
            <a:ext cx="4379976" cy="1538935"/>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period of a signal is 100 ms.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What is its frequency in kilohertz?.</a:t>
            </a:r>
            <a:endParaRPr lang="en-US" sz="1300" dirty="0"/>
          </a:p>
          <a:p>
            <a:pPr marL="0" indent="0">
              <a:lnSpc>
                <a:spcPct val="116000"/>
              </a:lnSpc>
              <a:spcAft>
                <a:spcPts val="300"/>
              </a:spcAft>
              <a:buNone/>
            </a:pPr>
            <a:r>
              <a:rPr lang="en-US" sz="1300" b="1" dirty="0">
                <a:solidFill>
                  <a:srgbClr val="0F7A85"/>
                </a:solidFill>
                <a:latin typeface="Arial" pitchFamily="34" charset="0"/>
                <a:ea typeface="Arial" pitchFamily="34" charset="-122"/>
                <a:cs typeface="Arial" pitchFamily="34" charset="-120"/>
              </a:rPr>
              <a:t>Solution</a:t>
            </a:r>
            <a:endParaRPr lang="en-US" sz="1300" dirty="0"/>
          </a:p>
          <a:p>
            <a:pPr marL="165100" indent="-165100">
              <a:lnSpc>
                <a:spcPct val="116000"/>
              </a:lnSpc>
              <a:buSzPct val="100000"/>
              <a:buChar char="•"/>
            </a:pPr>
            <a:r>
              <a:rPr lang="en-US" sz="1300" dirty="0">
                <a:solidFill>
                  <a:srgbClr val="1E2E36"/>
                </a:solidFill>
                <a:latin typeface="Arial" pitchFamily="34" charset="0"/>
                <a:ea typeface="Arial" pitchFamily="34" charset="-122"/>
                <a:cs typeface="Arial" pitchFamily="34" charset="-120"/>
              </a:rPr>
              <a:t>First we change 100 ms to seconds, and then we calculate the frequency from the period (1 Hz = 10</a:t>
            </a:r>
            <a:r>
              <a:rPr lang="en-US" sz="1300" baseline="30000" dirty="0">
                <a:solidFill>
                  <a:srgbClr val="1E2E36"/>
                </a:solidFill>
                <a:latin typeface="Arial" pitchFamily="34" charset="0"/>
                <a:ea typeface="Arial" pitchFamily="34" charset="-122"/>
                <a:cs typeface="Arial" pitchFamily="34" charset="-120"/>
              </a:rPr>
              <a:t>–3</a:t>
            </a:r>
            <a:r>
              <a:rPr lang="en-US" sz="1300" dirty="0">
                <a:solidFill>
                  <a:srgbClr val="1E2E36"/>
                </a:solidFill>
                <a:latin typeface="Arial" pitchFamily="34" charset="0"/>
                <a:ea typeface="Arial" pitchFamily="34" charset="-122"/>
                <a:cs typeface="Arial" pitchFamily="34" charset="-120"/>
              </a:rPr>
              <a:t> kHz).</a:t>
            </a:r>
            <a:endParaRPr lang="en-US" sz="1300" dirty="0"/>
          </a:p>
        </p:txBody>
      </p:sp>
      <p:pic>
        <p:nvPicPr>
          <p:cNvPr id="25" name="Image 2" descr="un3/ppt/media/image18.png"/>
          <p:cNvPicPr>
            <a:picLocks noChangeAspect="1"/>
          </p:cNvPicPr>
          <p:nvPr/>
        </p:nvPicPr>
        <p:blipFill>
          <a:blip r:embed="rId5"/>
          <a:stretch>
            <a:fillRect/>
          </a:stretch>
        </p:blipFill>
        <p:spPr>
          <a:xfrm>
            <a:off x="7809976" y="2270455"/>
            <a:ext cx="3756184" cy="812006"/>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7758103" cy="4214078"/>
          </a:xfrm>
          <a:prstGeom prst="roundRect">
            <a:avLst>
              <a:gd name="adj" fmla="val 651"/>
            </a:avLst>
          </a:prstGeom>
          <a:solidFill>
            <a:srgbClr val="FFFFFF"/>
          </a:solidFill>
          <a:ln w="12700">
            <a:solidFill>
              <a:srgbClr val="CFDCE0"/>
            </a:solidFill>
            <a:prstDash val="solid"/>
          </a:ln>
        </p:spPr>
      </p:sp>
      <p:sp>
        <p:nvSpPr>
          <p:cNvPr id="3" name="Shape 1"/>
          <p:cNvSpPr/>
          <p:nvPr/>
        </p:nvSpPr>
        <p:spPr>
          <a:xfrm>
            <a:off x="310896" y="310896"/>
            <a:ext cx="795528"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10896" y="310896"/>
            <a:ext cx="795528"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3.6</a:t>
            </a:r>
            <a:endParaRPr lang="en-US" sz="1000" dirty="0"/>
          </a:p>
        </p:txBody>
      </p:sp>
      <p:sp>
        <p:nvSpPr>
          <p:cNvPr id="5" name="Text 3"/>
          <p:cNvSpPr/>
          <p:nvPr/>
        </p:nvSpPr>
        <p:spPr>
          <a:xfrm>
            <a:off x="1216152" y="256032"/>
            <a:ext cx="6139615"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Three sine waves with different phases</a:t>
            </a:r>
            <a:endParaRPr lang="en-US" sz="1300" dirty="0"/>
          </a:p>
        </p:txBody>
      </p:sp>
      <p:sp>
        <p:nvSpPr>
          <p:cNvPr id="6" name="Text 4"/>
          <p:cNvSpPr/>
          <p:nvPr/>
        </p:nvSpPr>
        <p:spPr>
          <a:xfrm>
            <a:off x="7355767"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3.21</a:t>
            </a:r>
            <a:endParaRPr lang="en-US" sz="800" dirty="0"/>
          </a:p>
        </p:txBody>
      </p:sp>
      <p:pic>
        <p:nvPicPr>
          <p:cNvPr id="7" name="Image 0" descr="un3/ppt/media/image19.png"/>
          <p:cNvPicPr>
            <a:picLocks noChangeAspect="1"/>
          </p:cNvPicPr>
          <p:nvPr/>
        </p:nvPicPr>
        <p:blipFill>
          <a:blip r:embed="rId3"/>
          <a:stretch>
            <a:fillRect/>
          </a:stretch>
        </p:blipFill>
        <p:spPr>
          <a:xfrm>
            <a:off x="1796796" y="676656"/>
            <a:ext cx="4530271" cy="1067707"/>
          </a:xfrm>
          <a:prstGeom prst="rect">
            <a:avLst/>
          </a:prstGeom>
        </p:spPr>
      </p:pic>
      <p:pic>
        <p:nvPicPr>
          <p:cNvPr id="8" name="Image 1" descr="un3/ppt/media/image20.png"/>
          <p:cNvPicPr>
            <a:picLocks noChangeAspect="1"/>
          </p:cNvPicPr>
          <p:nvPr/>
        </p:nvPicPr>
        <p:blipFill>
          <a:blip r:embed="rId4"/>
          <a:stretch>
            <a:fillRect/>
          </a:stretch>
        </p:blipFill>
        <p:spPr>
          <a:xfrm>
            <a:off x="1796796" y="1921982"/>
            <a:ext cx="4530271" cy="1086667"/>
          </a:xfrm>
          <a:prstGeom prst="rect">
            <a:avLst/>
          </a:prstGeom>
        </p:spPr>
      </p:pic>
      <p:pic>
        <p:nvPicPr>
          <p:cNvPr id="9" name="Image 2" descr="un3/ppt/media/image21.png"/>
          <p:cNvPicPr>
            <a:picLocks noChangeAspect="1"/>
          </p:cNvPicPr>
          <p:nvPr/>
        </p:nvPicPr>
        <p:blipFill>
          <a:blip r:embed="rId5"/>
          <a:stretch>
            <a:fillRect/>
          </a:stretch>
        </p:blipFill>
        <p:spPr>
          <a:xfrm>
            <a:off x="1796796" y="3259110"/>
            <a:ext cx="4530271" cy="1009831"/>
          </a:xfrm>
          <a:prstGeom prst="rect">
            <a:avLst/>
          </a:prstGeom>
        </p:spPr>
      </p:pic>
      <p:sp>
        <p:nvSpPr>
          <p:cNvPr id="10" name="Shape 5"/>
          <p:cNvSpPr/>
          <p:nvPr/>
        </p:nvSpPr>
        <p:spPr>
          <a:xfrm>
            <a:off x="182880" y="4543262"/>
            <a:ext cx="7758103" cy="1701089"/>
          </a:xfrm>
          <a:prstGeom prst="roundRect">
            <a:avLst>
              <a:gd name="adj" fmla="val 1613"/>
            </a:avLst>
          </a:prstGeom>
          <a:solidFill>
            <a:srgbClr val="FFFFFF"/>
          </a:solidFill>
          <a:ln w="12700">
            <a:solidFill>
              <a:srgbClr val="CFDCE0"/>
            </a:solidFill>
            <a:prstDash val="solid"/>
          </a:ln>
        </p:spPr>
      </p:sp>
      <p:sp>
        <p:nvSpPr>
          <p:cNvPr id="11" name="Shape 6"/>
          <p:cNvSpPr/>
          <p:nvPr/>
        </p:nvSpPr>
        <p:spPr>
          <a:xfrm>
            <a:off x="310896" y="4671278"/>
            <a:ext cx="443484" cy="256032"/>
          </a:xfrm>
          <a:prstGeom prst="roundRect">
            <a:avLst>
              <a:gd name="adj" fmla="val 25000"/>
            </a:avLst>
          </a:prstGeom>
          <a:solidFill>
            <a:srgbClr val="0F7A85"/>
          </a:solidFill>
          <a:ln w="12700">
            <a:solidFill>
              <a:srgbClr val="0F7A85"/>
            </a:solidFill>
            <a:prstDash val="solid"/>
          </a:ln>
        </p:spPr>
      </p:sp>
      <p:sp>
        <p:nvSpPr>
          <p:cNvPr id="12" name="Text 7"/>
          <p:cNvSpPr/>
          <p:nvPr/>
        </p:nvSpPr>
        <p:spPr>
          <a:xfrm>
            <a:off x="310896" y="4671278"/>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3.2.2</a:t>
            </a:r>
            <a:endParaRPr lang="en-US" sz="1000" dirty="0"/>
          </a:p>
        </p:txBody>
      </p:sp>
      <p:sp>
        <p:nvSpPr>
          <p:cNvPr id="13" name="Text 8"/>
          <p:cNvSpPr/>
          <p:nvPr/>
        </p:nvSpPr>
        <p:spPr>
          <a:xfrm>
            <a:off x="864108" y="4616414"/>
            <a:ext cx="6491659"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Reading phase</a:t>
            </a:r>
            <a:endParaRPr lang="en-US" sz="1300" dirty="0"/>
          </a:p>
        </p:txBody>
      </p:sp>
      <p:sp>
        <p:nvSpPr>
          <p:cNvPr id="14" name="Text 9"/>
          <p:cNvSpPr/>
          <p:nvPr/>
        </p:nvSpPr>
        <p:spPr>
          <a:xfrm>
            <a:off x="310896" y="5037038"/>
            <a:ext cx="7502071" cy="1079297"/>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Phase gives the position of the waveform relative to time 0.</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At 0 degrees the wave starts at zero amplitude and is rising.</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At 90 degrees it starts at peak amplitude and is falling.</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At 180 degrees it starts at zero amplitude and is falling.</a:t>
            </a:r>
            <a:endParaRPr lang="en-US" sz="1300" dirty="0"/>
          </a:p>
        </p:txBody>
      </p:sp>
      <p:sp>
        <p:nvSpPr>
          <p:cNvPr id="15" name="Shape 10"/>
          <p:cNvSpPr/>
          <p:nvPr/>
        </p:nvSpPr>
        <p:spPr>
          <a:xfrm>
            <a:off x="8087287" y="182880"/>
            <a:ext cx="3918785" cy="2714320"/>
          </a:xfrm>
          <a:prstGeom prst="roundRect">
            <a:avLst>
              <a:gd name="adj" fmla="val 1011"/>
            </a:avLst>
          </a:prstGeom>
          <a:solidFill>
            <a:srgbClr val="FFFFFF"/>
          </a:solidFill>
          <a:ln w="12700">
            <a:solidFill>
              <a:srgbClr val="CFDCE0"/>
            </a:solidFill>
            <a:prstDash val="solid"/>
          </a:ln>
        </p:spPr>
      </p:sp>
      <p:sp>
        <p:nvSpPr>
          <p:cNvPr id="16" name="Shape 11"/>
          <p:cNvSpPr/>
          <p:nvPr/>
        </p:nvSpPr>
        <p:spPr>
          <a:xfrm>
            <a:off x="8215303" y="310896"/>
            <a:ext cx="865937" cy="256032"/>
          </a:xfrm>
          <a:prstGeom prst="roundRect">
            <a:avLst>
              <a:gd name="adj" fmla="val 25000"/>
            </a:avLst>
          </a:prstGeom>
          <a:solidFill>
            <a:srgbClr val="E2A03F"/>
          </a:solidFill>
          <a:ln w="12700">
            <a:solidFill>
              <a:srgbClr val="E2A03F"/>
            </a:solidFill>
            <a:prstDash val="solid"/>
          </a:ln>
        </p:spPr>
      </p:sp>
      <p:sp>
        <p:nvSpPr>
          <p:cNvPr id="17" name="Text 12"/>
          <p:cNvSpPr/>
          <p:nvPr/>
        </p:nvSpPr>
        <p:spPr>
          <a:xfrm>
            <a:off x="8215303" y="310896"/>
            <a:ext cx="865937"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3.6</a:t>
            </a:r>
            <a:endParaRPr lang="en-US" sz="1000" dirty="0"/>
          </a:p>
        </p:txBody>
      </p:sp>
      <p:sp>
        <p:nvSpPr>
          <p:cNvPr id="18" name="Text 13"/>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3.22</a:t>
            </a:r>
            <a:endParaRPr lang="en-US" sz="800" dirty="0"/>
          </a:p>
        </p:txBody>
      </p:sp>
      <p:sp>
        <p:nvSpPr>
          <p:cNvPr id="19" name="Text 14"/>
          <p:cNvSpPr/>
          <p:nvPr/>
        </p:nvSpPr>
        <p:spPr>
          <a:xfrm>
            <a:off x="8215303" y="676656"/>
            <a:ext cx="3662753" cy="1500835"/>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sine wave is offset 1/6 cycle with respect to time 0. What is its phase in degrees and radians?</a:t>
            </a:r>
            <a:endParaRPr lang="en-US" sz="1300" dirty="0"/>
          </a:p>
          <a:p>
            <a:pPr marL="0" indent="0">
              <a:lnSpc>
                <a:spcPct val="116000"/>
              </a:lnSpc>
              <a:spcAft>
                <a:spcPts val="300"/>
              </a:spcAft>
              <a:buNone/>
            </a:pPr>
            <a:r>
              <a:rPr lang="en-US" sz="1300" b="1" dirty="0">
                <a:solidFill>
                  <a:srgbClr val="0F7A85"/>
                </a:solidFill>
                <a:latin typeface="Arial" pitchFamily="34" charset="0"/>
                <a:ea typeface="Arial" pitchFamily="34" charset="-122"/>
                <a:cs typeface="Arial" pitchFamily="34" charset="-120"/>
              </a:rPr>
              <a:t>Solution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know that 1 complete cycle is 360°. Therefore, 1/6 cycle is</a:t>
            </a:r>
            <a:endParaRPr lang="en-US" sz="1300" dirty="0"/>
          </a:p>
        </p:txBody>
      </p:sp>
      <p:pic>
        <p:nvPicPr>
          <p:cNvPr id="20" name="Image 3" descr="un3/ppt/media/image22.png"/>
          <p:cNvPicPr>
            <a:picLocks noChangeAspect="1"/>
          </p:cNvPicPr>
          <p:nvPr/>
        </p:nvPicPr>
        <p:blipFill>
          <a:blip r:embed="rId6"/>
          <a:stretch>
            <a:fillRect/>
          </a:stretch>
        </p:blipFill>
        <p:spPr>
          <a:xfrm>
            <a:off x="8283840" y="2232355"/>
            <a:ext cx="3525679" cy="481965"/>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7654881" cy="1395070"/>
          </a:xfrm>
          <a:prstGeom prst="roundRect">
            <a:avLst>
              <a:gd name="adj" fmla="val 1966"/>
            </a:avLst>
          </a:prstGeom>
          <a:solidFill>
            <a:srgbClr val="FFFFFF"/>
          </a:solidFill>
          <a:ln w="12700">
            <a:solidFill>
              <a:srgbClr val="CFDCE0"/>
            </a:solidFill>
            <a:prstDash val="solid"/>
          </a:ln>
        </p:spPr>
      </p:sp>
      <p:sp>
        <p:nvSpPr>
          <p:cNvPr id="3" name="Shape 1"/>
          <p:cNvSpPr/>
          <p:nvPr/>
        </p:nvSpPr>
        <p:spPr>
          <a:xfrm>
            <a:off x="310896" y="310896"/>
            <a:ext cx="443484"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10896" y="310896"/>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3.2.3</a:t>
            </a:r>
            <a:endParaRPr lang="en-US" sz="1000" dirty="0"/>
          </a:p>
        </p:txBody>
      </p:sp>
      <p:sp>
        <p:nvSpPr>
          <p:cNvPr id="5" name="Text 3"/>
          <p:cNvSpPr/>
          <p:nvPr/>
        </p:nvSpPr>
        <p:spPr>
          <a:xfrm>
            <a:off x="864108" y="256032"/>
            <a:ext cx="6388437"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Wavelength</a:t>
            </a:r>
            <a:endParaRPr lang="en-US" sz="1300" dirty="0"/>
          </a:p>
        </p:txBody>
      </p:sp>
      <p:sp>
        <p:nvSpPr>
          <p:cNvPr id="6" name="Text 4"/>
          <p:cNvSpPr/>
          <p:nvPr/>
        </p:nvSpPr>
        <p:spPr>
          <a:xfrm>
            <a:off x="7252545"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3.23</a:t>
            </a:r>
            <a:endParaRPr lang="en-US" sz="800" dirty="0"/>
          </a:p>
        </p:txBody>
      </p:sp>
      <p:sp>
        <p:nvSpPr>
          <p:cNvPr id="7" name="Text 5"/>
          <p:cNvSpPr/>
          <p:nvPr/>
        </p:nvSpPr>
        <p:spPr>
          <a:xfrm>
            <a:off x="310896" y="676656"/>
            <a:ext cx="7398849" cy="773278"/>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Wavelength is another characteristic of a signal traveling through a transmission medium.</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Wavelength binds the period or the frequency of a simple sine wave to the propagation speed of the medium (see Figure 3.7).</a:t>
            </a:r>
            <a:endParaRPr lang="en-US" sz="1300" dirty="0"/>
          </a:p>
        </p:txBody>
      </p:sp>
      <p:sp>
        <p:nvSpPr>
          <p:cNvPr id="8" name="Shape 6"/>
          <p:cNvSpPr/>
          <p:nvPr/>
        </p:nvSpPr>
        <p:spPr>
          <a:xfrm>
            <a:off x="182880" y="1724254"/>
            <a:ext cx="7654881" cy="4295634"/>
          </a:xfrm>
          <a:prstGeom prst="roundRect">
            <a:avLst>
              <a:gd name="adj" fmla="val 639"/>
            </a:avLst>
          </a:prstGeom>
          <a:solidFill>
            <a:srgbClr val="FFFFFF"/>
          </a:solidFill>
          <a:ln w="12700">
            <a:solidFill>
              <a:srgbClr val="CFDCE0"/>
            </a:solidFill>
            <a:prstDash val="solid"/>
          </a:ln>
        </p:spPr>
      </p:sp>
      <p:sp>
        <p:nvSpPr>
          <p:cNvPr id="9" name="Shape 7"/>
          <p:cNvSpPr/>
          <p:nvPr/>
        </p:nvSpPr>
        <p:spPr>
          <a:xfrm>
            <a:off x="310896" y="1852270"/>
            <a:ext cx="795528" cy="256032"/>
          </a:xfrm>
          <a:prstGeom prst="roundRect">
            <a:avLst>
              <a:gd name="adj" fmla="val 25000"/>
            </a:avLst>
          </a:prstGeom>
          <a:solidFill>
            <a:srgbClr val="0F7A85"/>
          </a:solidFill>
          <a:ln w="12700">
            <a:solidFill>
              <a:srgbClr val="0F7A85"/>
            </a:solidFill>
            <a:prstDash val="solid"/>
          </a:ln>
        </p:spPr>
      </p:sp>
      <p:sp>
        <p:nvSpPr>
          <p:cNvPr id="10" name="Text 8"/>
          <p:cNvSpPr/>
          <p:nvPr/>
        </p:nvSpPr>
        <p:spPr>
          <a:xfrm>
            <a:off x="310896" y="1852270"/>
            <a:ext cx="795528"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3.7</a:t>
            </a:r>
            <a:endParaRPr lang="en-US" sz="1000" dirty="0"/>
          </a:p>
        </p:txBody>
      </p:sp>
      <p:sp>
        <p:nvSpPr>
          <p:cNvPr id="11" name="Text 9"/>
          <p:cNvSpPr/>
          <p:nvPr/>
        </p:nvSpPr>
        <p:spPr>
          <a:xfrm>
            <a:off x="1216152" y="1797406"/>
            <a:ext cx="6036393"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Wavelength and period</a:t>
            </a:r>
            <a:endParaRPr lang="en-US" sz="1300" dirty="0"/>
          </a:p>
        </p:txBody>
      </p:sp>
      <p:sp>
        <p:nvSpPr>
          <p:cNvPr id="12" name="Text 10"/>
          <p:cNvSpPr/>
          <p:nvPr/>
        </p:nvSpPr>
        <p:spPr>
          <a:xfrm>
            <a:off x="7252545" y="1824838"/>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3.24</a:t>
            </a:r>
            <a:endParaRPr lang="en-US" sz="800" dirty="0"/>
          </a:p>
        </p:txBody>
      </p:sp>
      <p:pic>
        <p:nvPicPr>
          <p:cNvPr id="13" name="Image 0" descr="un3/ppt/media/image23.png"/>
          <p:cNvPicPr>
            <a:picLocks noChangeAspect="1"/>
          </p:cNvPicPr>
          <p:nvPr/>
        </p:nvPicPr>
        <p:blipFill>
          <a:blip r:embed="rId3"/>
          <a:stretch>
            <a:fillRect/>
          </a:stretch>
        </p:blipFill>
        <p:spPr>
          <a:xfrm>
            <a:off x="996696" y="2698920"/>
            <a:ext cx="6027249" cy="550740"/>
          </a:xfrm>
          <a:prstGeom prst="rect">
            <a:avLst/>
          </a:prstGeom>
        </p:spPr>
      </p:pic>
      <p:pic>
        <p:nvPicPr>
          <p:cNvPr id="14" name="Image 1" descr="un3/ppt/media/image24.png"/>
          <p:cNvPicPr>
            <a:picLocks noChangeAspect="1"/>
          </p:cNvPicPr>
          <p:nvPr/>
        </p:nvPicPr>
        <p:blipFill>
          <a:blip r:embed="rId4"/>
          <a:stretch>
            <a:fillRect/>
          </a:stretch>
        </p:blipFill>
        <p:spPr>
          <a:xfrm>
            <a:off x="996696" y="4876360"/>
            <a:ext cx="6027249" cy="565516"/>
          </a:xfrm>
          <a:prstGeom prst="rect">
            <a:avLst/>
          </a:prstGeom>
        </p:spPr>
      </p:pic>
      <p:pic>
        <p:nvPicPr>
          <p:cNvPr id="15" name="Image 2" descr="un3/ppt/media/image25.emf"/>
          <p:cNvPicPr>
            <a:picLocks noChangeAspect="1"/>
          </p:cNvPicPr>
          <p:nvPr/>
        </p:nvPicPr>
        <p:blipFill>
          <a:blip r:embed="rId5"/>
          <a:stretch>
            <a:fillRect/>
          </a:stretch>
        </p:blipFill>
        <p:spPr>
          <a:xfrm>
            <a:off x="5510081" y="2218030"/>
            <a:ext cx="1096108" cy="3673842"/>
          </a:xfrm>
          <a:prstGeom prst="rect">
            <a:avLst/>
          </a:prstGeom>
        </p:spPr>
      </p:pic>
      <p:pic>
        <p:nvPicPr>
          <p:cNvPr id="16" name="Image 3" descr="un3/ppt/media/image26.emf"/>
          <p:cNvPicPr>
            <a:picLocks noChangeAspect="1"/>
          </p:cNvPicPr>
          <p:nvPr/>
        </p:nvPicPr>
        <p:blipFill>
          <a:blip r:embed="rId6"/>
          <a:stretch>
            <a:fillRect/>
          </a:stretch>
        </p:blipFill>
        <p:spPr>
          <a:xfrm>
            <a:off x="3436073" y="3679507"/>
            <a:ext cx="1504462" cy="952378"/>
          </a:xfrm>
          <a:prstGeom prst="rect">
            <a:avLst/>
          </a:prstGeom>
        </p:spPr>
      </p:pic>
      <p:sp>
        <p:nvSpPr>
          <p:cNvPr id="17" name="Shape 11"/>
          <p:cNvSpPr/>
          <p:nvPr/>
        </p:nvSpPr>
        <p:spPr>
          <a:xfrm>
            <a:off x="7984065" y="182880"/>
            <a:ext cx="4022007" cy="2122627"/>
          </a:xfrm>
          <a:prstGeom prst="roundRect">
            <a:avLst>
              <a:gd name="adj" fmla="val 1292"/>
            </a:avLst>
          </a:prstGeom>
          <a:solidFill>
            <a:srgbClr val="FFFFFF"/>
          </a:solidFill>
          <a:ln w="12700">
            <a:solidFill>
              <a:srgbClr val="CFDCE0"/>
            </a:solidFill>
            <a:prstDash val="solid"/>
          </a:ln>
        </p:spPr>
      </p:sp>
      <p:sp>
        <p:nvSpPr>
          <p:cNvPr id="18" name="Shape 12"/>
          <p:cNvSpPr/>
          <p:nvPr/>
        </p:nvSpPr>
        <p:spPr>
          <a:xfrm>
            <a:off x="8112081" y="310896"/>
            <a:ext cx="443484" cy="256032"/>
          </a:xfrm>
          <a:prstGeom prst="roundRect">
            <a:avLst>
              <a:gd name="adj" fmla="val 25000"/>
            </a:avLst>
          </a:prstGeom>
          <a:solidFill>
            <a:srgbClr val="0F7A85"/>
          </a:solidFill>
          <a:ln w="12700">
            <a:solidFill>
              <a:srgbClr val="0F7A85"/>
            </a:solidFill>
            <a:prstDash val="solid"/>
          </a:ln>
        </p:spPr>
      </p:sp>
      <p:sp>
        <p:nvSpPr>
          <p:cNvPr id="19" name="Text 13"/>
          <p:cNvSpPr/>
          <p:nvPr/>
        </p:nvSpPr>
        <p:spPr>
          <a:xfrm>
            <a:off x="8112081" y="310896"/>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3.2.3</a:t>
            </a:r>
            <a:endParaRPr lang="en-US" sz="1000" dirty="0"/>
          </a:p>
        </p:txBody>
      </p:sp>
      <p:sp>
        <p:nvSpPr>
          <p:cNvPr id="20" name="Text 14"/>
          <p:cNvSpPr/>
          <p:nvPr/>
        </p:nvSpPr>
        <p:spPr>
          <a:xfrm>
            <a:off x="8665293" y="256032"/>
            <a:ext cx="2755563"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Wavelength and speed</a:t>
            </a:r>
            <a:endParaRPr lang="en-US" sz="1300" dirty="0"/>
          </a:p>
        </p:txBody>
      </p:sp>
      <p:sp>
        <p:nvSpPr>
          <p:cNvPr id="21" name="Text 15"/>
          <p:cNvSpPr/>
          <p:nvPr/>
        </p:nvSpPr>
        <p:spPr>
          <a:xfrm>
            <a:off x="8112081" y="676656"/>
            <a:ext cx="3765975" cy="1500835"/>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Wavelength is propagation speed times period, so wavelength is speed divided by frequency.</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Frequency does not depend on the medium, but wavelength does.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 optical fibre, wavelength is normally quoted in micrometres.</a:t>
            </a:r>
            <a:endParaRPr lang="en-US" sz="1300" dirty="0"/>
          </a:p>
        </p:txBody>
      </p:sp>
      <p:sp>
        <p:nvSpPr>
          <p:cNvPr id="22" name="Shape 16"/>
          <p:cNvSpPr/>
          <p:nvPr/>
        </p:nvSpPr>
        <p:spPr>
          <a:xfrm>
            <a:off x="7984065" y="2451811"/>
            <a:ext cx="4022007" cy="2850185"/>
          </a:xfrm>
          <a:prstGeom prst="roundRect">
            <a:avLst>
              <a:gd name="adj" fmla="val 962"/>
            </a:avLst>
          </a:prstGeom>
          <a:solidFill>
            <a:srgbClr val="FFFFFF"/>
          </a:solidFill>
          <a:ln w="12700">
            <a:solidFill>
              <a:srgbClr val="CFDCE0"/>
            </a:solidFill>
            <a:prstDash val="solid"/>
          </a:ln>
        </p:spPr>
      </p:sp>
      <p:sp>
        <p:nvSpPr>
          <p:cNvPr id="23" name="Shape 17"/>
          <p:cNvSpPr/>
          <p:nvPr/>
        </p:nvSpPr>
        <p:spPr>
          <a:xfrm>
            <a:off x="8112081" y="2579827"/>
            <a:ext cx="443484" cy="256032"/>
          </a:xfrm>
          <a:prstGeom prst="roundRect">
            <a:avLst>
              <a:gd name="adj" fmla="val 25000"/>
            </a:avLst>
          </a:prstGeom>
          <a:solidFill>
            <a:srgbClr val="0F7A85"/>
          </a:solidFill>
          <a:ln w="12700">
            <a:solidFill>
              <a:srgbClr val="0F7A85"/>
            </a:solidFill>
            <a:prstDash val="solid"/>
          </a:ln>
        </p:spPr>
      </p:sp>
      <p:sp>
        <p:nvSpPr>
          <p:cNvPr id="24" name="Text 18"/>
          <p:cNvSpPr/>
          <p:nvPr/>
        </p:nvSpPr>
        <p:spPr>
          <a:xfrm>
            <a:off x="8112081" y="2579827"/>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3.2.4</a:t>
            </a:r>
            <a:endParaRPr lang="en-US" sz="1000" dirty="0"/>
          </a:p>
        </p:txBody>
      </p:sp>
      <p:sp>
        <p:nvSpPr>
          <p:cNvPr id="25" name="Text 19"/>
          <p:cNvSpPr/>
          <p:nvPr/>
        </p:nvSpPr>
        <p:spPr>
          <a:xfrm>
            <a:off x="8665293" y="2524963"/>
            <a:ext cx="2755563"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Time and Frequency Domains</a:t>
            </a:r>
            <a:endParaRPr lang="en-US" sz="1300" dirty="0"/>
          </a:p>
        </p:txBody>
      </p:sp>
      <p:sp>
        <p:nvSpPr>
          <p:cNvPr id="26" name="Text 20"/>
          <p:cNvSpPr/>
          <p:nvPr/>
        </p:nvSpPr>
        <p:spPr>
          <a:xfrm>
            <a:off x="11420856" y="2552395"/>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3.25</a:t>
            </a:r>
            <a:endParaRPr lang="en-US" sz="800" dirty="0"/>
          </a:p>
        </p:txBody>
      </p:sp>
      <p:sp>
        <p:nvSpPr>
          <p:cNvPr id="27" name="Text 21"/>
          <p:cNvSpPr/>
          <p:nvPr/>
        </p:nvSpPr>
        <p:spPr>
          <a:xfrm>
            <a:off x="8112081" y="2945587"/>
            <a:ext cx="3765975" cy="2228393"/>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sine wave is comprehensively defined by its amplitude, frequency, and phase.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have been showing a sine wave by using what is called a time domain plot.</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time-domain plot shows changes in signal amplitude with respect to time (it is an amplitude-versus-time plot).</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Phase is not explicitly shown on a time-domain plot.</a:t>
            </a:r>
            <a:endParaRPr lang="en-US" sz="13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2874433" y="182880"/>
            <a:ext cx="6440085" cy="4198112"/>
          </a:xfrm>
          <a:prstGeom prst="roundRect">
            <a:avLst>
              <a:gd name="adj" fmla="val 653"/>
            </a:avLst>
          </a:prstGeom>
          <a:solidFill>
            <a:srgbClr val="FFFFFF"/>
          </a:solidFill>
          <a:ln w="12700">
            <a:solidFill>
              <a:srgbClr val="CFDCE0"/>
            </a:solidFill>
            <a:prstDash val="solid"/>
          </a:ln>
        </p:spPr>
      </p:sp>
      <p:sp>
        <p:nvSpPr>
          <p:cNvPr id="3" name="Shape 1"/>
          <p:cNvSpPr/>
          <p:nvPr/>
        </p:nvSpPr>
        <p:spPr>
          <a:xfrm>
            <a:off x="3002449" y="310896"/>
            <a:ext cx="795528"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002449" y="310896"/>
            <a:ext cx="795528"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3.8</a:t>
            </a:r>
            <a:endParaRPr lang="en-US" sz="1000" dirty="0"/>
          </a:p>
        </p:txBody>
      </p:sp>
      <p:sp>
        <p:nvSpPr>
          <p:cNvPr id="5" name="Text 3"/>
          <p:cNvSpPr/>
          <p:nvPr/>
        </p:nvSpPr>
        <p:spPr>
          <a:xfrm>
            <a:off x="3907705" y="256032"/>
            <a:ext cx="4821597"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The time-domain and frequency-domain plots of a sine wave</a:t>
            </a:r>
            <a:endParaRPr lang="en-US" sz="1300" dirty="0"/>
          </a:p>
        </p:txBody>
      </p:sp>
      <p:sp>
        <p:nvSpPr>
          <p:cNvPr id="6" name="Text 4"/>
          <p:cNvSpPr/>
          <p:nvPr/>
        </p:nvSpPr>
        <p:spPr>
          <a:xfrm>
            <a:off x="8729303"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3.26</a:t>
            </a:r>
            <a:endParaRPr lang="en-US" sz="800" dirty="0"/>
          </a:p>
        </p:txBody>
      </p:sp>
      <p:pic>
        <p:nvPicPr>
          <p:cNvPr id="7" name="Image 0" descr="un3/ppt/media/image27.png"/>
          <p:cNvPicPr>
            <a:picLocks noChangeAspect="1"/>
          </p:cNvPicPr>
          <p:nvPr/>
        </p:nvPicPr>
        <p:blipFill>
          <a:blip r:embed="rId3"/>
          <a:stretch>
            <a:fillRect/>
          </a:stretch>
        </p:blipFill>
        <p:spPr>
          <a:xfrm>
            <a:off x="3002449" y="676656"/>
            <a:ext cx="3051281" cy="1805623"/>
          </a:xfrm>
          <a:prstGeom prst="rect">
            <a:avLst/>
          </a:prstGeom>
        </p:spPr>
      </p:pic>
      <p:pic>
        <p:nvPicPr>
          <p:cNvPr id="8" name="Image 1" descr="un3/ppt/media/image28.png"/>
          <p:cNvPicPr>
            <a:picLocks noChangeAspect="1"/>
          </p:cNvPicPr>
          <p:nvPr/>
        </p:nvPicPr>
        <p:blipFill>
          <a:blip r:embed="rId4"/>
          <a:stretch>
            <a:fillRect/>
          </a:stretch>
        </p:blipFill>
        <p:spPr>
          <a:xfrm>
            <a:off x="6411129" y="2447354"/>
            <a:ext cx="2775373" cy="1805622"/>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7451458" cy="1662989"/>
          </a:xfrm>
          <a:prstGeom prst="roundRect">
            <a:avLst>
              <a:gd name="adj" fmla="val 1650"/>
            </a:avLst>
          </a:prstGeom>
          <a:solidFill>
            <a:srgbClr val="FFFFFF"/>
          </a:solidFill>
          <a:ln w="12700">
            <a:solidFill>
              <a:srgbClr val="CFDCE0"/>
            </a:solidFill>
            <a:prstDash val="solid"/>
          </a:ln>
        </p:spPr>
      </p:sp>
      <p:sp>
        <p:nvSpPr>
          <p:cNvPr id="3" name="Shape 1"/>
          <p:cNvSpPr/>
          <p:nvPr/>
        </p:nvSpPr>
        <p:spPr>
          <a:xfrm>
            <a:off x="310896" y="310896"/>
            <a:ext cx="865937" cy="256032"/>
          </a:xfrm>
          <a:prstGeom prst="roundRect">
            <a:avLst>
              <a:gd name="adj" fmla="val 25000"/>
            </a:avLst>
          </a:prstGeom>
          <a:solidFill>
            <a:srgbClr val="E2A03F"/>
          </a:solidFill>
          <a:ln w="12700">
            <a:solidFill>
              <a:srgbClr val="E2A03F"/>
            </a:solidFill>
            <a:prstDash val="solid"/>
          </a:ln>
        </p:spPr>
      </p:sp>
      <p:sp>
        <p:nvSpPr>
          <p:cNvPr id="4" name="Text 2"/>
          <p:cNvSpPr/>
          <p:nvPr/>
        </p:nvSpPr>
        <p:spPr>
          <a:xfrm>
            <a:off x="310896" y="310896"/>
            <a:ext cx="865937"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3.7</a:t>
            </a:r>
            <a:endParaRPr lang="en-US" sz="1000" dirty="0"/>
          </a:p>
        </p:txBody>
      </p:sp>
      <p:sp>
        <p:nvSpPr>
          <p:cNvPr id="5" name="Text 3"/>
          <p:cNvSpPr/>
          <p:nvPr/>
        </p:nvSpPr>
        <p:spPr>
          <a:xfrm>
            <a:off x="7049122"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3.27</a:t>
            </a:r>
            <a:endParaRPr lang="en-US" sz="800" dirty="0"/>
          </a:p>
        </p:txBody>
      </p:sp>
      <p:sp>
        <p:nvSpPr>
          <p:cNvPr id="6" name="Text 4"/>
          <p:cNvSpPr/>
          <p:nvPr/>
        </p:nvSpPr>
        <p:spPr>
          <a:xfrm>
            <a:off x="310896" y="676656"/>
            <a:ext cx="7195426" cy="1041197"/>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frequency domain is more compact and useful when we are dealing with more than one sine wave.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For example, Figure 3.9 shows three sine waves, each with different amplitude and frequency.</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All can be represented by three spikes in the frequency domain.</a:t>
            </a:r>
            <a:endParaRPr lang="en-US" sz="1300" dirty="0"/>
          </a:p>
        </p:txBody>
      </p:sp>
      <p:sp>
        <p:nvSpPr>
          <p:cNvPr id="7" name="Shape 5"/>
          <p:cNvSpPr/>
          <p:nvPr/>
        </p:nvSpPr>
        <p:spPr>
          <a:xfrm>
            <a:off x="182880" y="1992173"/>
            <a:ext cx="7451458" cy="4176916"/>
          </a:xfrm>
          <a:prstGeom prst="roundRect">
            <a:avLst>
              <a:gd name="adj" fmla="val 657"/>
            </a:avLst>
          </a:prstGeom>
          <a:solidFill>
            <a:srgbClr val="FFFFFF"/>
          </a:solidFill>
          <a:ln w="12700">
            <a:solidFill>
              <a:srgbClr val="CFDCE0"/>
            </a:solidFill>
            <a:prstDash val="solid"/>
          </a:ln>
        </p:spPr>
      </p:sp>
      <p:sp>
        <p:nvSpPr>
          <p:cNvPr id="8" name="Shape 6"/>
          <p:cNvSpPr/>
          <p:nvPr/>
        </p:nvSpPr>
        <p:spPr>
          <a:xfrm>
            <a:off x="310896" y="2120189"/>
            <a:ext cx="795528" cy="256032"/>
          </a:xfrm>
          <a:prstGeom prst="roundRect">
            <a:avLst>
              <a:gd name="adj" fmla="val 25000"/>
            </a:avLst>
          </a:prstGeom>
          <a:solidFill>
            <a:srgbClr val="0F7A85"/>
          </a:solidFill>
          <a:ln w="12700">
            <a:solidFill>
              <a:srgbClr val="0F7A85"/>
            </a:solidFill>
            <a:prstDash val="solid"/>
          </a:ln>
        </p:spPr>
      </p:sp>
      <p:sp>
        <p:nvSpPr>
          <p:cNvPr id="9" name="Text 7"/>
          <p:cNvSpPr/>
          <p:nvPr/>
        </p:nvSpPr>
        <p:spPr>
          <a:xfrm>
            <a:off x="310896" y="2120189"/>
            <a:ext cx="795528"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3.9</a:t>
            </a:r>
            <a:endParaRPr lang="en-US" sz="1000" dirty="0"/>
          </a:p>
        </p:txBody>
      </p:sp>
      <p:sp>
        <p:nvSpPr>
          <p:cNvPr id="10" name="Text 8"/>
          <p:cNvSpPr/>
          <p:nvPr/>
        </p:nvSpPr>
        <p:spPr>
          <a:xfrm>
            <a:off x="1216152" y="2065325"/>
            <a:ext cx="5832970"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The time domain and frequency domain of three sine waves</a:t>
            </a:r>
            <a:endParaRPr lang="en-US" sz="1300" dirty="0"/>
          </a:p>
        </p:txBody>
      </p:sp>
      <p:sp>
        <p:nvSpPr>
          <p:cNvPr id="11" name="Text 9"/>
          <p:cNvSpPr/>
          <p:nvPr/>
        </p:nvSpPr>
        <p:spPr>
          <a:xfrm>
            <a:off x="7049122" y="2092757"/>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3.28</a:t>
            </a:r>
            <a:endParaRPr lang="en-US" sz="800" dirty="0"/>
          </a:p>
        </p:txBody>
      </p:sp>
      <p:pic>
        <p:nvPicPr>
          <p:cNvPr id="12" name="Image 0" descr="un3/ppt/media/image29.png"/>
          <p:cNvPicPr>
            <a:picLocks noChangeAspect="1"/>
          </p:cNvPicPr>
          <p:nvPr/>
        </p:nvPicPr>
        <p:blipFill>
          <a:blip r:embed="rId3"/>
          <a:stretch>
            <a:fillRect/>
          </a:stretch>
        </p:blipFill>
        <p:spPr>
          <a:xfrm>
            <a:off x="1110996" y="2485949"/>
            <a:ext cx="3376886" cy="1814896"/>
          </a:xfrm>
          <a:prstGeom prst="rect">
            <a:avLst/>
          </a:prstGeom>
        </p:spPr>
      </p:pic>
      <p:pic>
        <p:nvPicPr>
          <p:cNvPr id="13" name="Image 1" descr="un3/ppt/media/image30.png"/>
          <p:cNvPicPr>
            <a:picLocks noChangeAspect="1"/>
          </p:cNvPicPr>
          <p:nvPr/>
        </p:nvPicPr>
        <p:blipFill>
          <a:blip r:embed="rId4"/>
          <a:stretch>
            <a:fillRect/>
          </a:stretch>
        </p:blipFill>
        <p:spPr>
          <a:xfrm>
            <a:off x="4198848" y="4566997"/>
            <a:ext cx="2507374" cy="1474076"/>
          </a:xfrm>
          <a:prstGeom prst="rect">
            <a:avLst/>
          </a:prstGeom>
        </p:spPr>
      </p:pic>
      <p:sp>
        <p:nvSpPr>
          <p:cNvPr id="14" name="Shape 10"/>
          <p:cNvSpPr/>
          <p:nvPr/>
        </p:nvSpPr>
        <p:spPr>
          <a:xfrm>
            <a:off x="7780642" y="182880"/>
            <a:ext cx="4225430" cy="4113581"/>
          </a:xfrm>
          <a:prstGeom prst="roundRect">
            <a:avLst>
              <a:gd name="adj" fmla="val 667"/>
            </a:avLst>
          </a:prstGeom>
          <a:solidFill>
            <a:srgbClr val="FFFFFF"/>
          </a:solidFill>
          <a:ln w="12700">
            <a:solidFill>
              <a:srgbClr val="CFDCE0"/>
            </a:solidFill>
            <a:prstDash val="solid"/>
          </a:ln>
        </p:spPr>
      </p:sp>
      <p:sp>
        <p:nvSpPr>
          <p:cNvPr id="15" name="Shape 11"/>
          <p:cNvSpPr/>
          <p:nvPr/>
        </p:nvSpPr>
        <p:spPr>
          <a:xfrm>
            <a:off x="7908658" y="310896"/>
            <a:ext cx="443484" cy="256032"/>
          </a:xfrm>
          <a:prstGeom prst="roundRect">
            <a:avLst>
              <a:gd name="adj" fmla="val 25000"/>
            </a:avLst>
          </a:prstGeom>
          <a:solidFill>
            <a:srgbClr val="0F7A85"/>
          </a:solidFill>
          <a:ln w="12700">
            <a:solidFill>
              <a:srgbClr val="0F7A85"/>
            </a:solidFill>
            <a:prstDash val="solid"/>
          </a:ln>
        </p:spPr>
      </p:sp>
      <p:sp>
        <p:nvSpPr>
          <p:cNvPr id="16" name="Text 12"/>
          <p:cNvSpPr/>
          <p:nvPr/>
        </p:nvSpPr>
        <p:spPr>
          <a:xfrm>
            <a:off x="7908658" y="310896"/>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3.2.5</a:t>
            </a:r>
            <a:endParaRPr lang="en-US" sz="1000" dirty="0"/>
          </a:p>
        </p:txBody>
      </p:sp>
      <p:sp>
        <p:nvSpPr>
          <p:cNvPr id="17" name="Text 13"/>
          <p:cNvSpPr/>
          <p:nvPr/>
        </p:nvSpPr>
        <p:spPr>
          <a:xfrm>
            <a:off x="8461870" y="256032"/>
            <a:ext cx="2958986"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Composite Signals</a:t>
            </a:r>
            <a:endParaRPr lang="en-US" sz="1300" dirty="0"/>
          </a:p>
        </p:txBody>
      </p:sp>
      <p:sp>
        <p:nvSpPr>
          <p:cNvPr id="18" name="Text 14"/>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3.29</a:t>
            </a:r>
            <a:endParaRPr lang="en-US" sz="800" dirty="0"/>
          </a:p>
        </p:txBody>
      </p:sp>
      <p:sp>
        <p:nvSpPr>
          <p:cNvPr id="19" name="Text 15"/>
          <p:cNvSpPr/>
          <p:nvPr/>
        </p:nvSpPr>
        <p:spPr>
          <a:xfrm>
            <a:off x="7908658" y="676656"/>
            <a:ext cx="3969398" cy="3491789"/>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So far, we have focused on simple sine waves.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Simple sine waves have many applications in daily life.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can send a single sine wave to carry electric energy from one place to another.</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For example, the power company sends a single sine wave with a frequency of 60 Hz to distribute electric energy to houses and businesses.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As another example, we can use a single sine wave to send an alarm to a security center when a burglar opens a door or window in the house.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 the first case, the sine wave is carrying</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energy; in the second, the sine wave is a signal of danger.</a:t>
            </a:r>
            <a:endParaRPr lang="en-US" sz="13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5769661"/>
          </a:xfrm>
          <a:prstGeom prst="roundRect">
            <a:avLst>
              <a:gd name="adj" fmla="val 396"/>
            </a:avLst>
          </a:prstGeom>
          <a:solidFill>
            <a:srgbClr val="FFFFFF"/>
          </a:solidFill>
          <a:ln w="12700">
            <a:solidFill>
              <a:srgbClr val="CFDCE0"/>
            </a:solidFill>
            <a:prstDash val="solid"/>
          </a:ln>
        </p:spPr>
      </p:sp>
      <p:sp>
        <p:nvSpPr>
          <p:cNvPr id="3" name="Shape 3"/>
          <p:cNvSpPr/>
          <p:nvPr/>
        </p:nvSpPr>
        <p:spPr>
          <a:xfrm>
            <a:off x="310896" y="310896"/>
            <a:ext cx="844675" cy="256032"/>
          </a:xfrm>
          <a:prstGeom prst="roundRect">
            <a:avLst>
              <a:gd name="adj" fmla="val 25000"/>
            </a:avLst>
          </a:prstGeom>
          <a:solidFill>
            <a:srgbClr val="E2A03F"/>
          </a:solidFill>
          <a:ln w="12700">
            <a:solidFill>
              <a:srgbClr val="E2A03F"/>
            </a:solidFill>
            <a:prstDash val="solid"/>
          </a:ln>
        </p:spPr>
      </p:sp>
      <p:sp>
        <p:nvSpPr>
          <p:cNvPr id="4" name="Text 4"/>
          <p:cNvSpPr/>
          <p:nvPr/>
        </p:nvSpPr>
        <p:spPr>
          <a:xfrm>
            <a:off x="310896" y="310896"/>
            <a:ext cx="844675"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13252E"/>
                </a:solidFill>
                <a:latin typeface="Arial" pitchFamily="34" charset="0"/>
                <a:ea typeface="Arial" pitchFamily="34" charset="-122"/>
                <a:cs typeface="Arial" pitchFamily="34" charset="-120"/>
              </a:rPr>
              <a:t>EXPLORE</a:t>
            </a:r>
          </a:p>
        </p:txBody>
      </p:sp>
      <p:sp>
        <p:nvSpPr>
          <p:cNvPr id="5" name="Text 5"/>
          <p:cNvSpPr/>
          <p:nvPr/>
        </p:nvSpPr>
        <p:spPr>
          <a:xfrm>
            <a:off x="1265299" y="310896"/>
            <a:ext cx="4638662"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Data, signals, and the three parameters of a sine wave</a:t>
            </a:r>
          </a:p>
        </p:txBody>
      </p:sp>
      <p:sp>
        <p:nvSpPr>
          <p:cNvPr id="6" name="Text 6"/>
          <p:cNvSpPr/>
          <p:nvPr/>
        </p:nvSpPr>
        <p:spPr>
          <a:xfrm>
            <a:off x="310896" y="694944"/>
            <a:ext cx="5593065" cy="5129581"/>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Ben Eater, Networking tutorial. </a:t>
            </a:r>
            <a:r>
              <a:rPr lang="en-US" sz="1300" dirty="0">
                <a:solidFill>
                  <a:srgbClr val="1E2E36"/>
                </a:solidFill>
                <a:latin typeface="Arial" pitchFamily="34" charset="0"/>
                <a:ea typeface="Arial" pitchFamily="34" charset="-122"/>
                <a:cs typeface="Arial" pitchFamily="34" charset="-120"/>
              </a:rPr>
              <a:t>Thirteen short videos that start at a bare copper wire.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Watch parts 1 to 4 before the next lecture.</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2"/>
              </a:rPr>
              <a:t>https://www.youtube.com/playlist?list=PLowKtXNTBypH19whXTVoG3oKSuOcw_XeW</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Ben Eater, Analyzing actual Ethernet encoding. </a:t>
            </a:r>
            <a:r>
              <a:rPr lang="en-US" sz="1300" dirty="0">
                <a:solidFill>
                  <a:srgbClr val="1E2E36"/>
                </a:solidFill>
                <a:latin typeface="Arial" pitchFamily="34" charset="0"/>
                <a:ea typeface="Arial" pitchFamily="34" charset="-122"/>
                <a:cs typeface="Arial" pitchFamily="34" charset="-120"/>
              </a:rPr>
              <a:t>A live 10BASE-T link on an oscilloscope.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Notice that the data leaves as an analog waveform.</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3"/>
              </a:rPr>
              <a:t>https://www.youtube.com/watch?v=i8CmibhvZ0c</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Academo, virtual oscilloscope. </a:t>
            </a:r>
            <a:r>
              <a:rPr lang="en-US" sz="1300" dirty="0">
                <a:solidFill>
                  <a:srgbClr val="1E2E36"/>
                </a:solidFill>
                <a:latin typeface="Arial" pitchFamily="34" charset="0"/>
                <a:ea typeface="Arial" pitchFamily="34" charset="-122"/>
                <a:cs typeface="Arial" pitchFamily="34" charset="-120"/>
              </a:rPr>
              <a:t>A scope in the browser, fed by your microphone.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Whistle, freeze the trace, read your own period.</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4"/>
              </a:rPr>
              <a:t>https://academo.org/demos/virtual-oscilloscope/</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PhET, Waves Intro. </a:t>
            </a:r>
            <a:r>
              <a:rPr lang="en-US" sz="1300" dirty="0">
                <a:solidFill>
                  <a:srgbClr val="1E2E36"/>
                </a:solidFill>
                <a:latin typeface="Arial" pitchFamily="34" charset="0"/>
                <a:ea typeface="Arial" pitchFamily="34" charset="-122"/>
                <a:cs typeface="Arial" pitchFamily="34" charset="-120"/>
              </a:rPr>
              <a:t>Water, sound and light from one control panel.</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Vary amplitude alone, then frequency alone.</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5"/>
              </a:rPr>
              <a:t>https://phet.colorado.edu/en/simulations/waves-intro</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PhET, Wave on a String. </a:t>
            </a:r>
            <a:r>
              <a:rPr lang="en-US" sz="1300" dirty="0">
                <a:solidFill>
                  <a:srgbClr val="1E2E36"/>
                </a:solidFill>
                <a:latin typeface="Arial" pitchFamily="34" charset="0"/>
                <a:ea typeface="Arial" pitchFamily="34" charset="-122"/>
                <a:cs typeface="Arial" pitchFamily="34" charset="-120"/>
              </a:rPr>
              <a:t>Propagation speed is set by the medium, not the source.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Hold frequency, change tension, watch the wavelength.</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6"/>
              </a:rPr>
              <a:t>https://phet.colorado.edu/en/simulations/wave-on-a-string</a:t>
            </a:r>
          </a:p>
        </p:txBody>
      </p:sp>
      <p:sp>
        <p:nvSpPr>
          <p:cNvPr id="7" name="Shape 7"/>
          <p:cNvSpPr/>
          <p:nvPr/>
        </p:nvSpPr>
        <p:spPr>
          <a:xfrm>
            <a:off x="6159993" y="182880"/>
            <a:ext cx="5849097" cy="5769661"/>
          </a:xfrm>
          <a:prstGeom prst="roundRect">
            <a:avLst>
              <a:gd name="adj" fmla="val 396"/>
            </a:avLst>
          </a:prstGeom>
          <a:solidFill>
            <a:srgbClr val="FFFFFF"/>
          </a:solidFill>
          <a:ln w="12700">
            <a:solidFill>
              <a:srgbClr val="CFDCE0"/>
            </a:solidFill>
            <a:prstDash val="solid"/>
          </a:ln>
        </p:spPr>
      </p:sp>
      <p:sp>
        <p:nvSpPr>
          <p:cNvPr id="8" name="Text 8"/>
          <p:cNvSpPr/>
          <p:nvPr/>
        </p:nvSpPr>
        <p:spPr>
          <a:xfrm>
            <a:off x="6288009" y="310896"/>
            <a:ext cx="5593065" cy="256032"/>
          </a:xfrm>
          <a:prstGeom prst="rect">
            <a:avLst/>
          </a:prstGeom>
          <a:noFill/>
          <a:ln/>
        </p:spPr>
        <p:txBody>
          <a:bodyPr wrap="square" lIns="0" tIns="0" rIns="0" bIns="0" rtlCol="0" anchor="ctr"/>
          <a:lstStyle/>
          <a:p>
            <a:pPr marL="0" indent="0">
              <a:lnSpc>
                <a:spcPct val="92000"/>
              </a:lnSpc>
              <a:buNone/>
            </a:pPr>
            <a:r>
              <a:rPr lang="en-US" sz="1300" b="1" dirty="0">
                <a:solidFill>
                  <a:srgbClr val="6B838D"/>
                </a:solidFill>
                <a:latin typeface="Arial" pitchFamily="34" charset="0"/>
                <a:ea typeface="Arial" pitchFamily="34" charset="-122"/>
                <a:cs typeface="Arial" pitchFamily="34" charset="-120"/>
              </a:rPr>
              <a:t>Continued</a:t>
            </a:r>
          </a:p>
        </p:txBody>
      </p:sp>
      <p:sp>
        <p:nvSpPr>
          <p:cNvPr id="9" name="Text 9"/>
          <p:cNvSpPr/>
          <p:nvPr/>
        </p:nvSpPr>
        <p:spPr>
          <a:xfrm>
            <a:off x="6288009" y="694944"/>
            <a:ext cx="5593065" cy="5129581"/>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Chrome Music Lab, Sound Waves. </a:t>
            </a:r>
            <a:r>
              <a:rPr lang="en-US" sz="1300" dirty="0">
                <a:solidFill>
                  <a:srgbClr val="1E2E36"/>
                </a:solidFill>
                <a:latin typeface="Arial" pitchFamily="34" charset="0"/>
                <a:ea typeface="Arial" pitchFamily="34" charset="-122"/>
                <a:cs typeface="Arial" pitchFamily="34" charset="-120"/>
              </a:rPr>
              <a:t>Air molecules drawn as moving dots under a keyboard.</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Compare a low key with a high key.</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7"/>
              </a:rPr>
              <a:t>https://musiclab.chromeexperiments.com/Sound-Waves/</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Academo, spectrum analyzer. </a:t>
            </a:r>
            <a:r>
              <a:rPr lang="en-US" sz="1300" dirty="0">
                <a:solidFill>
                  <a:srgbClr val="1E2E36"/>
                </a:solidFill>
                <a:latin typeface="Arial" pitchFamily="34" charset="0"/>
                <a:ea typeface="Arial" pitchFamily="34" charset="-122"/>
                <a:cs typeface="Arial" pitchFamily="34" charset="-120"/>
              </a:rPr>
              <a:t>The oscilloscope input, seen in the frequency domain.</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Hum a note and read its frequency off the axis.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8"/>
              </a:rPr>
              <a:t>https://academo.org/demos/spectrum-analyzer/</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Chrome Music Lab, Spectrogram. </a:t>
            </a:r>
            <a:r>
              <a:rPr lang="en-US" sz="1300" dirty="0">
                <a:solidFill>
                  <a:srgbClr val="1E2E36"/>
                </a:solidFill>
                <a:latin typeface="Arial" pitchFamily="34" charset="0"/>
                <a:ea typeface="Arial" pitchFamily="34" charset="-122"/>
                <a:cs typeface="Arial" pitchFamily="34" charset="-120"/>
              </a:rPr>
              <a:t>Frequency against time, in colour, from the microphone.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Compare a whistle with a vowel.</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9"/>
              </a:rPr>
              <a:t>https://musiclab.chromeexperiments.com/Spectrogram/</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Academo, all demos. </a:t>
            </a:r>
            <a:r>
              <a:rPr lang="en-US" sz="1300" dirty="0">
                <a:solidFill>
                  <a:srgbClr val="1E2E36"/>
                </a:solidFill>
                <a:latin typeface="Arial" pitchFamily="34" charset="0"/>
                <a:ea typeface="Arial" pitchFamily="34" charset="-122"/>
                <a:cs typeface="Arial" pitchFamily="34" charset="-120"/>
              </a:rPr>
              <a:t>A catalogue of small physics and signal demonstrations.</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Open Wave Interference and Beat Frequency.</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10"/>
              </a:rPr>
              <a:t>https://academo.org/demos/</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Falstad, mathematics and physics applets. </a:t>
            </a:r>
            <a:r>
              <a:rPr lang="en-US" sz="1300" dirty="0">
                <a:solidFill>
                  <a:srgbClr val="1E2E36"/>
                </a:solidFill>
                <a:latin typeface="Arial" pitchFamily="34" charset="0"/>
                <a:ea typeface="Arial" pitchFamily="34" charset="-122"/>
                <a:cs typeface="Arial" pitchFamily="34" charset="-120"/>
              </a:rPr>
              <a:t>A shelf of simulations built by one physicist.</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Browse the wave section for anything you want moving.</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11"/>
              </a:rPr>
              <a:t>https://www.falstad.com/mathphysics.html</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11823192" cy="3308604"/>
          </a:xfrm>
          <a:prstGeom prst="roundRect">
            <a:avLst>
              <a:gd name="adj" fmla="val 829"/>
            </a:avLst>
          </a:prstGeom>
          <a:solidFill>
            <a:srgbClr val="FFFFFF"/>
          </a:solidFill>
          <a:ln w="12700">
            <a:solidFill>
              <a:srgbClr val="CFDCE0"/>
            </a:solidFill>
            <a:prstDash val="solid"/>
          </a:ln>
        </p:spPr>
      </p:sp>
      <p:sp>
        <p:nvSpPr>
          <p:cNvPr id="3" name="Shape 1"/>
          <p:cNvSpPr/>
          <p:nvPr/>
        </p:nvSpPr>
        <p:spPr>
          <a:xfrm>
            <a:off x="310896" y="310896"/>
            <a:ext cx="865937" cy="256032"/>
          </a:xfrm>
          <a:prstGeom prst="roundRect">
            <a:avLst>
              <a:gd name="adj" fmla="val 25000"/>
            </a:avLst>
          </a:prstGeom>
          <a:solidFill>
            <a:srgbClr val="E2A03F"/>
          </a:solidFill>
          <a:ln w="12700">
            <a:solidFill>
              <a:srgbClr val="E2A03F"/>
            </a:solidFill>
            <a:prstDash val="solid"/>
          </a:ln>
        </p:spPr>
      </p:sp>
      <p:sp>
        <p:nvSpPr>
          <p:cNvPr id="4" name="Text 2"/>
          <p:cNvSpPr/>
          <p:nvPr/>
        </p:nvSpPr>
        <p:spPr>
          <a:xfrm>
            <a:off x="310896" y="310896"/>
            <a:ext cx="865937"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3.8</a:t>
            </a:r>
            <a:endParaRPr lang="en-US" sz="1000" dirty="0"/>
          </a:p>
        </p:txBody>
      </p:sp>
      <p:sp>
        <p:nvSpPr>
          <p:cNvPr id="5" name="Text 3"/>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3.30</a:t>
            </a:r>
            <a:endParaRPr lang="en-US" sz="800" dirty="0"/>
          </a:p>
        </p:txBody>
      </p:sp>
      <p:sp>
        <p:nvSpPr>
          <p:cNvPr id="6" name="Text 4"/>
          <p:cNvSpPr/>
          <p:nvPr/>
        </p:nvSpPr>
        <p:spPr>
          <a:xfrm>
            <a:off x="310896" y="676656"/>
            <a:ext cx="11567160" cy="2686812"/>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Figure 3.10 shows a periodic composite signal with frequency f.</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This type of signal is not typical of those found in data communications.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can consider it to be three alarm systems, each with a different frequency.</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analysis of this signal can give us a good understanding of how to</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decompose signals.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It is very difficult to manually decompose this signal into a series of simple sine waves.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However, there are tools, both hardware and software, that can help us do the job.</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are not concerned</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about how it is done; we are only interested in the result.</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Figure 3.11 shows the result of decomposing the above signal in both the time and frequency domains.</a:t>
            </a:r>
            <a:endParaRPr lang="en-US" sz="1300" dirty="0"/>
          </a:p>
        </p:txBody>
      </p:sp>
      <p:sp>
        <p:nvSpPr>
          <p:cNvPr id="7" name="Shape 5"/>
          <p:cNvSpPr/>
          <p:nvPr/>
        </p:nvSpPr>
        <p:spPr>
          <a:xfrm>
            <a:off x="1908017" y="3637788"/>
            <a:ext cx="8372919" cy="2960179"/>
          </a:xfrm>
          <a:prstGeom prst="roundRect">
            <a:avLst>
              <a:gd name="adj" fmla="val 927"/>
            </a:avLst>
          </a:prstGeom>
          <a:solidFill>
            <a:srgbClr val="FFFFFF"/>
          </a:solidFill>
          <a:ln w="12700">
            <a:solidFill>
              <a:srgbClr val="CFDCE0"/>
            </a:solidFill>
            <a:prstDash val="solid"/>
          </a:ln>
        </p:spPr>
      </p:sp>
      <p:sp>
        <p:nvSpPr>
          <p:cNvPr id="8" name="Shape 6"/>
          <p:cNvSpPr/>
          <p:nvPr/>
        </p:nvSpPr>
        <p:spPr>
          <a:xfrm>
            <a:off x="2036033" y="3765804"/>
            <a:ext cx="865937" cy="256032"/>
          </a:xfrm>
          <a:prstGeom prst="roundRect">
            <a:avLst>
              <a:gd name="adj" fmla="val 25000"/>
            </a:avLst>
          </a:prstGeom>
          <a:solidFill>
            <a:srgbClr val="0F7A85"/>
          </a:solidFill>
          <a:ln w="12700">
            <a:solidFill>
              <a:srgbClr val="0F7A85"/>
            </a:solidFill>
            <a:prstDash val="solid"/>
          </a:ln>
        </p:spPr>
      </p:sp>
      <p:sp>
        <p:nvSpPr>
          <p:cNvPr id="9" name="Text 7"/>
          <p:cNvSpPr/>
          <p:nvPr/>
        </p:nvSpPr>
        <p:spPr>
          <a:xfrm>
            <a:off x="2036033" y="3765804"/>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3.10</a:t>
            </a:r>
            <a:endParaRPr lang="en-US" sz="1000" dirty="0"/>
          </a:p>
        </p:txBody>
      </p:sp>
      <p:sp>
        <p:nvSpPr>
          <p:cNvPr id="10" name="Text 8"/>
          <p:cNvSpPr/>
          <p:nvPr/>
        </p:nvSpPr>
        <p:spPr>
          <a:xfrm>
            <a:off x="3011697" y="3710940"/>
            <a:ext cx="6684022"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A composite periodic signal</a:t>
            </a:r>
            <a:endParaRPr lang="en-US" sz="1300" dirty="0"/>
          </a:p>
        </p:txBody>
      </p:sp>
      <p:sp>
        <p:nvSpPr>
          <p:cNvPr id="11" name="Text 9"/>
          <p:cNvSpPr/>
          <p:nvPr/>
        </p:nvSpPr>
        <p:spPr>
          <a:xfrm>
            <a:off x="9695720" y="3738372"/>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3.31</a:t>
            </a:r>
            <a:endParaRPr lang="en-US" sz="800" dirty="0"/>
          </a:p>
        </p:txBody>
      </p:sp>
      <p:pic>
        <p:nvPicPr>
          <p:cNvPr id="12" name="Image 0" descr="un3/ppt/media/image31.png"/>
          <p:cNvPicPr>
            <a:picLocks noChangeAspect="1"/>
          </p:cNvPicPr>
          <p:nvPr/>
        </p:nvPicPr>
        <p:blipFill>
          <a:blip r:embed="rId3"/>
          <a:stretch>
            <a:fillRect/>
          </a:stretch>
        </p:blipFill>
        <p:spPr>
          <a:xfrm>
            <a:off x="2036033" y="4131564"/>
            <a:ext cx="8116887" cy="2338387"/>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3303350" y="182880"/>
            <a:ext cx="5582253" cy="4042220"/>
          </a:xfrm>
          <a:prstGeom prst="roundRect">
            <a:avLst>
              <a:gd name="adj" fmla="val 679"/>
            </a:avLst>
          </a:prstGeom>
          <a:solidFill>
            <a:srgbClr val="FFFFFF"/>
          </a:solidFill>
          <a:ln w="12700">
            <a:solidFill>
              <a:srgbClr val="CFDCE0"/>
            </a:solidFill>
            <a:prstDash val="solid"/>
          </a:ln>
        </p:spPr>
      </p:sp>
      <p:sp>
        <p:nvSpPr>
          <p:cNvPr id="3" name="Shape 1"/>
          <p:cNvSpPr/>
          <p:nvPr/>
        </p:nvSpPr>
        <p:spPr>
          <a:xfrm>
            <a:off x="3431366" y="310896"/>
            <a:ext cx="865937"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431366" y="310896"/>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3.11</a:t>
            </a:r>
            <a:endParaRPr lang="en-US" sz="1000" dirty="0"/>
          </a:p>
        </p:txBody>
      </p:sp>
      <p:sp>
        <p:nvSpPr>
          <p:cNvPr id="5" name="Text 3"/>
          <p:cNvSpPr/>
          <p:nvPr/>
        </p:nvSpPr>
        <p:spPr>
          <a:xfrm>
            <a:off x="4407030" y="256032"/>
            <a:ext cx="3893356"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Decomposition of a composite periodic signal</a:t>
            </a:r>
            <a:endParaRPr lang="en-US" sz="1300" dirty="0"/>
          </a:p>
        </p:txBody>
      </p:sp>
      <p:sp>
        <p:nvSpPr>
          <p:cNvPr id="6" name="Text 4"/>
          <p:cNvSpPr/>
          <p:nvPr/>
        </p:nvSpPr>
        <p:spPr>
          <a:xfrm>
            <a:off x="830038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3.32</a:t>
            </a:r>
            <a:endParaRPr lang="en-US" sz="800" dirty="0"/>
          </a:p>
        </p:txBody>
      </p:sp>
      <p:pic>
        <p:nvPicPr>
          <p:cNvPr id="7" name="Image 0" descr="un3/ppt/media/image32.emf"/>
          <p:cNvPicPr>
            <a:picLocks noChangeAspect="1"/>
          </p:cNvPicPr>
          <p:nvPr/>
        </p:nvPicPr>
        <p:blipFill>
          <a:blip r:embed="rId3"/>
          <a:stretch>
            <a:fillRect/>
          </a:stretch>
        </p:blipFill>
        <p:spPr>
          <a:xfrm>
            <a:off x="3431366" y="676656"/>
            <a:ext cx="5112861" cy="1233488"/>
          </a:xfrm>
          <a:prstGeom prst="rect">
            <a:avLst/>
          </a:prstGeom>
        </p:spPr>
      </p:pic>
      <p:pic>
        <p:nvPicPr>
          <p:cNvPr id="8" name="Image 1" descr="un3/ppt/media/image33.emf"/>
          <p:cNvPicPr>
            <a:picLocks noChangeAspect="1"/>
          </p:cNvPicPr>
          <p:nvPr/>
        </p:nvPicPr>
        <p:blipFill>
          <a:blip r:embed="rId4"/>
          <a:stretch>
            <a:fillRect/>
          </a:stretch>
        </p:blipFill>
        <p:spPr>
          <a:xfrm>
            <a:off x="3764741" y="1046703"/>
            <a:ext cx="3926046" cy="916781"/>
          </a:xfrm>
          <a:prstGeom prst="rect">
            <a:avLst/>
          </a:prstGeom>
        </p:spPr>
      </p:pic>
      <p:pic>
        <p:nvPicPr>
          <p:cNvPr id="9" name="Image 2" descr="un3/ppt/media/image34.emf"/>
          <p:cNvPicPr>
            <a:picLocks noChangeAspect="1"/>
          </p:cNvPicPr>
          <p:nvPr/>
        </p:nvPicPr>
        <p:blipFill>
          <a:blip r:embed="rId5"/>
          <a:stretch>
            <a:fillRect/>
          </a:stretch>
        </p:blipFill>
        <p:spPr>
          <a:xfrm>
            <a:off x="3786966" y="1330071"/>
            <a:ext cx="3912711" cy="321152"/>
          </a:xfrm>
          <a:prstGeom prst="rect">
            <a:avLst/>
          </a:prstGeom>
        </p:spPr>
      </p:pic>
      <p:pic>
        <p:nvPicPr>
          <p:cNvPr id="10" name="Image 3" descr="un3/ppt/media/image35.emf"/>
          <p:cNvPicPr>
            <a:picLocks noChangeAspect="1"/>
          </p:cNvPicPr>
          <p:nvPr/>
        </p:nvPicPr>
        <p:blipFill>
          <a:blip r:embed="rId6"/>
          <a:stretch>
            <a:fillRect/>
          </a:stretch>
        </p:blipFill>
        <p:spPr>
          <a:xfrm>
            <a:off x="3773631" y="1441196"/>
            <a:ext cx="3917156" cy="127794"/>
          </a:xfrm>
          <a:prstGeom prst="rect">
            <a:avLst/>
          </a:prstGeom>
        </p:spPr>
      </p:pic>
      <p:pic>
        <p:nvPicPr>
          <p:cNvPr id="11" name="Image 4" descr="un3/ppt/media/image36.emf"/>
          <p:cNvPicPr>
            <a:picLocks noChangeAspect="1"/>
          </p:cNvPicPr>
          <p:nvPr/>
        </p:nvPicPr>
        <p:blipFill>
          <a:blip r:embed="rId7"/>
          <a:stretch>
            <a:fillRect/>
          </a:stretch>
        </p:blipFill>
        <p:spPr>
          <a:xfrm>
            <a:off x="3489151" y="2603564"/>
            <a:ext cx="5268436" cy="1493520"/>
          </a:xfrm>
          <a:prstGeom prst="rect">
            <a:avLst/>
          </a:prstGeom>
        </p:spPr>
      </p:pic>
      <p:pic>
        <p:nvPicPr>
          <p:cNvPr id="12" name="Image 5" descr="un3/ppt/media/image37.emf"/>
          <p:cNvPicPr>
            <a:picLocks noChangeAspect="1"/>
          </p:cNvPicPr>
          <p:nvPr/>
        </p:nvPicPr>
        <p:blipFill>
          <a:blip r:embed="rId8"/>
          <a:stretch>
            <a:fillRect/>
          </a:stretch>
        </p:blipFill>
        <p:spPr>
          <a:xfrm>
            <a:off x="4117006" y="2871375"/>
            <a:ext cx="56674" cy="585628"/>
          </a:xfrm>
          <a:prstGeom prst="rect">
            <a:avLst/>
          </a:prstGeom>
        </p:spPr>
      </p:pic>
      <p:pic>
        <p:nvPicPr>
          <p:cNvPr id="13" name="Image 6" descr="un3/ppt/media/image38.emf"/>
          <p:cNvPicPr>
            <a:picLocks noChangeAspect="1"/>
          </p:cNvPicPr>
          <p:nvPr/>
        </p:nvPicPr>
        <p:blipFill>
          <a:blip r:embed="rId9"/>
          <a:stretch>
            <a:fillRect/>
          </a:stretch>
        </p:blipFill>
        <p:spPr>
          <a:xfrm>
            <a:off x="4640406" y="3221419"/>
            <a:ext cx="63341" cy="235585"/>
          </a:xfrm>
          <a:prstGeom prst="rect">
            <a:avLst/>
          </a:prstGeom>
        </p:spPr>
      </p:pic>
      <p:pic>
        <p:nvPicPr>
          <p:cNvPr id="14" name="Image 7" descr="un3/ppt/media/image39.emf"/>
          <p:cNvPicPr>
            <a:picLocks noChangeAspect="1"/>
          </p:cNvPicPr>
          <p:nvPr/>
        </p:nvPicPr>
        <p:blipFill>
          <a:blip r:embed="rId10"/>
          <a:stretch>
            <a:fillRect/>
          </a:stretch>
        </p:blipFill>
        <p:spPr>
          <a:xfrm>
            <a:off x="6147261" y="3346990"/>
            <a:ext cx="50006" cy="110013"/>
          </a:xfrm>
          <a:prstGeom prst="rect">
            <a:avLst/>
          </a:prstGeom>
        </p:spPr>
      </p:pic>
      <p:sp>
        <p:nvSpPr>
          <p:cNvPr id="15" name="Shape 5"/>
          <p:cNvSpPr/>
          <p:nvPr/>
        </p:nvSpPr>
        <p:spPr>
          <a:xfrm>
            <a:off x="182880" y="4371404"/>
            <a:ext cx="11823192" cy="1433170"/>
          </a:xfrm>
          <a:prstGeom prst="roundRect">
            <a:avLst>
              <a:gd name="adj" fmla="val 1914"/>
            </a:avLst>
          </a:prstGeom>
          <a:solidFill>
            <a:srgbClr val="FFFFFF"/>
          </a:solidFill>
          <a:ln w="12700">
            <a:solidFill>
              <a:srgbClr val="CFDCE0"/>
            </a:solidFill>
            <a:prstDash val="solid"/>
          </a:ln>
        </p:spPr>
      </p:sp>
      <p:sp>
        <p:nvSpPr>
          <p:cNvPr id="16" name="Shape 6"/>
          <p:cNvSpPr/>
          <p:nvPr/>
        </p:nvSpPr>
        <p:spPr>
          <a:xfrm>
            <a:off x="310896" y="4499420"/>
            <a:ext cx="443484" cy="256032"/>
          </a:xfrm>
          <a:prstGeom prst="roundRect">
            <a:avLst>
              <a:gd name="adj" fmla="val 25000"/>
            </a:avLst>
          </a:prstGeom>
          <a:solidFill>
            <a:srgbClr val="0F7A85"/>
          </a:solidFill>
          <a:ln w="12700">
            <a:solidFill>
              <a:srgbClr val="0F7A85"/>
            </a:solidFill>
            <a:prstDash val="solid"/>
          </a:ln>
        </p:spPr>
      </p:sp>
      <p:sp>
        <p:nvSpPr>
          <p:cNvPr id="17" name="Text 7"/>
          <p:cNvSpPr/>
          <p:nvPr/>
        </p:nvSpPr>
        <p:spPr>
          <a:xfrm>
            <a:off x="310896" y="4499420"/>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3.2.5</a:t>
            </a:r>
            <a:endParaRPr lang="en-US" sz="1000" dirty="0"/>
          </a:p>
        </p:txBody>
      </p:sp>
      <p:sp>
        <p:nvSpPr>
          <p:cNvPr id="18" name="Text 8"/>
          <p:cNvSpPr/>
          <p:nvPr/>
        </p:nvSpPr>
        <p:spPr>
          <a:xfrm>
            <a:off x="864108" y="4444556"/>
            <a:ext cx="10556748"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Harmonics</a:t>
            </a:r>
            <a:endParaRPr lang="en-US" sz="1300" dirty="0"/>
          </a:p>
        </p:txBody>
      </p:sp>
      <p:sp>
        <p:nvSpPr>
          <p:cNvPr id="19" name="Text 9"/>
          <p:cNvSpPr/>
          <p:nvPr/>
        </p:nvSpPr>
        <p:spPr>
          <a:xfrm>
            <a:off x="310896" y="4865180"/>
            <a:ext cx="11567160" cy="811378"/>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periodic composite signal decomposes into discrete sine waves at f, 3f, 9f and so on.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Only integer multiples of the fundamental frequency appear.</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amplitudes fall as the frequency rises.</a:t>
            </a:r>
            <a:endParaRPr lang="en-US" sz="13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11823192" cy="1701089"/>
          </a:xfrm>
          <a:prstGeom prst="roundRect">
            <a:avLst>
              <a:gd name="adj" fmla="val 1613"/>
            </a:avLst>
          </a:prstGeom>
          <a:solidFill>
            <a:srgbClr val="FFFFFF"/>
          </a:solidFill>
          <a:ln w="12700">
            <a:solidFill>
              <a:srgbClr val="CFDCE0"/>
            </a:solidFill>
            <a:prstDash val="solid"/>
          </a:ln>
        </p:spPr>
      </p:sp>
      <p:sp>
        <p:nvSpPr>
          <p:cNvPr id="3" name="Shape 1"/>
          <p:cNvSpPr/>
          <p:nvPr/>
        </p:nvSpPr>
        <p:spPr>
          <a:xfrm>
            <a:off x="310896" y="310896"/>
            <a:ext cx="865937" cy="256032"/>
          </a:xfrm>
          <a:prstGeom prst="roundRect">
            <a:avLst>
              <a:gd name="adj" fmla="val 25000"/>
            </a:avLst>
          </a:prstGeom>
          <a:solidFill>
            <a:srgbClr val="E2A03F"/>
          </a:solidFill>
          <a:ln w="12700">
            <a:solidFill>
              <a:srgbClr val="E2A03F"/>
            </a:solidFill>
            <a:prstDash val="solid"/>
          </a:ln>
        </p:spPr>
      </p:sp>
      <p:sp>
        <p:nvSpPr>
          <p:cNvPr id="4" name="Text 2"/>
          <p:cNvSpPr/>
          <p:nvPr/>
        </p:nvSpPr>
        <p:spPr>
          <a:xfrm>
            <a:off x="310896" y="310896"/>
            <a:ext cx="865937"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3.9</a:t>
            </a:r>
            <a:endParaRPr lang="en-US" sz="1000" dirty="0"/>
          </a:p>
        </p:txBody>
      </p:sp>
      <p:sp>
        <p:nvSpPr>
          <p:cNvPr id="5" name="Text 3"/>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3.33</a:t>
            </a:r>
            <a:endParaRPr lang="en-US" sz="800" dirty="0"/>
          </a:p>
        </p:txBody>
      </p:sp>
      <p:sp>
        <p:nvSpPr>
          <p:cNvPr id="6" name="Text 4"/>
          <p:cNvSpPr/>
          <p:nvPr/>
        </p:nvSpPr>
        <p:spPr>
          <a:xfrm>
            <a:off x="310896" y="676656"/>
            <a:ext cx="11567160" cy="1079297"/>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Figure 3.12 shows a nonperiodic composite signal.</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It can be the signal created by a microphone or a telephone set when a word or two is pronounced.</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 this case, the composite signal cannot be periodic, because that implies that we are repeating the same word or words with exactly the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same tone.</a:t>
            </a:r>
            <a:endParaRPr lang="en-US" sz="1300" dirty="0"/>
          </a:p>
        </p:txBody>
      </p:sp>
      <p:sp>
        <p:nvSpPr>
          <p:cNvPr id="7" name="Shape 5"/>
          <p:cNvSpPr/>
          <p:nvPr/>
        </p:nvSpPr>
        <p:spPr>
          <a:xfrm>
            <a:off x="3172460" y="2030273"/>
            <a:ext cx="5844032" cy="4431792"/>
          </a:xfrm>
          <a:prstGeom prst="roundRect">
            <a:avLst>
              <a:gd name="adj" fmla="val 619"/>
            </a:avLst>
          </a:prstGeom>
          <a:solidFill>
            <a:srgbClr val="FFFFFF"/>
          </a:solidFill>
          <a:ln w="12700">
            <a:solidFill>
              <a:srgbClr val="CFDCE0"/>
            </a:solidFill>
            <a:prstDash val="solid"/>
          </a:ln>
        </p:spPr>
      </p:sp>
      <p:sp>
        <p:nvSpPr>
          <p:cNvPr id="8" name="Shape 6"/>
          <p:cNvSpPr/>
          <p:nvPr/>
        </p:nvSpPr>
        <p:spPr>
          <a:xfrm>
            <a:off x="3300476" y="2158289"/>
            <a:ext cx="865937" cy="256032"/>
          </a:xfrm>
          <a:prstGeom prst="roundRect">
            <a:avLst>
              <a:gd name="adj" fmla="val 25000"/>
            </a:avLst>
          </a:prstGeom>
          <a:solidFill>
            <a:srgbClr val="0F7A85"/>
          </a:solidFill>
          <a:ln w="12700">
            <a:solidFill>
              <a:srgbClr val="0F7A85"/>
            </a:solidFill>
            <a:prstDash val="solid"/>
          </a:ln>
        </p:spPr>
      </p:sp>
      <p:sp>
        <p:nvSpPr>
          <p:cNvPr id="9" name="Text 7"/>
          <p:cNvSpPr/>
          <p:nvPr/>
        </p:nvSpPr>
        <p:spPr>
          <a:xfrm>
            <a:off x="3300476" y="2158289"/>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3.12</a:t>
            </a:r>
            <a:endParaRPr lang="en-US" sz="1000" dirty="0"/>
          </a:p>
        </p:txBody>
      </p:sp>
      <p:sp>
        <p:nvSpPr>
          <p:cNvPr id="10" name="Text 8"/>
          <p:cNvSpPr/>
          <p:nvPr/>
        </p:nvSpPr>
        <p:spPr>
          <a:xfrm>
            <a:off x="4276141" y="2103425"/>
            <a:ext cx="4155135"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Time and frequency domain of a non-periodic signal</a:t>
            </a:r>
            <a:endParaRPr lang="en-US" sz="1300" dirty="0"/>
          </a:p>
        </p:txBody>
      </p:sp>
      <p:sp>
        <p:nvSpPr>
          <p:cNvPr id="11" name="Text 9"/>
          <p:cNvSpPr/>
          <p:nvPr/>
        </p:nvSpPr>
        <p:spPr>
          <a:xfrm>
            <a:off x="8431276" y="2130857"/>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3.34</a:t>
            </a:r>
            <a:endParaRPr lang="en-US" sz="800" dirty="0"/>
          </a:p>
        </p:txBody>
      </p:sp>
      <p:pic>
        <p:nvPicPr>
          <p:cNvPr id="12" name="Image 0" descr="un3/ppt/media/image40.png"/>
          <p:cNvPicPr>
            <a:picLocks noChangeAspect="1"/>
          </p:cNvPicPr>
          <p:nvPr/>
        </p:nvPicPr>
        <p:blipFill>
          <a:blip r:embed="rId3"/>
          <a:stretch>
            <a:fillRect/>
          </a:stretch>
        </p:blipFill>
        <p:spPr>
          <a:xfrm>
            <a:off x="5835185" y="4477732"/>
            <a:ext cx="3053291" cy="1856317"/>
          </a:xfrm>
          <a:prstGeom prst="rect">
            <a:avLst/>
          </a:prstGeom>
        </p:spPr>
      </p:pic>
      <p:pic>
        <p:nvPicPr>
          <p:cNvPr id="13" name="Image 1" descr="un3/ppt/media/image41.png"/>
          <p:cNvPicPr>
            <a:picLocks noChangeAspect="1"/>
          </p:cNvPicPr>
          <p:nvPr/>
        </p:nvPicPr>
        <p:blipFill>
          <a:blip r:embed="rId4"/>
          <a:stretch>
            <a:fillRect/>
          </a:stretch>
        </p:blipFill>
        <p:spPr>
          <a:xfrm>
            <a:off x="3300476" y="2524049"/>
            <a:ext cx="2605617" cy="1838325"/>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5897880" cy="1395070"/>
          </a:xfrm>
          <a:prstGeom prst="roundRect">
            <a:avLst>
              <a:gd name="adj" fmla="val 1966"/>
            </a:avLst>
          </a:prstGeom>
          <a:solidFill>
            <a:srgbClr val="FFFFFF"/>
          </a:solidFill>
          <a:ln w="12700">
            <a:solidFill>
              <a:srgbClr val="CFDCE0"/>
            </a:solidFill>
            <a:prstDash val="solid"/>
          </a:ln>
        </p:spPr>
      </p:sp>
      <p:sp>
        <p:nvSpPr>
          <p:cNvPr id="3" name="Shape 1"/>
          <p:cNvSpPr/>
          <p:nvPr/>
        </p:nvSpPr>
        <p:spPr>
          <a:xfrm>
            <a:off x="310896" y="310896"/>
            <a:ext cx="443484"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10896" y="310896"/>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3.2.5</a:t>
            </a:r>
            <a:endParaRPr lang="en-US" sz="1000" dirty="0"/>
          </a:p>
        </p:txBody>
      </p:sp>
      <p:sp>
        <p:nvSpPr>
          <p:cNvPr id="5" name="Text 3"/>
          <p:cNvSpPr/>
          <p:nvPr/>
        </p:nvSpPr>
        <p:spPr>
          <a:xfrm>
            <a:off x="864108" y="256032"/>
            <a:ext cx="4631436"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Nonperiodic composites</a:t>
            </a:r>
            <a:endParaRPr lang="en-US" sz="1300" dirty="0"/>
          </a:p>
        </p:txBody>
      </p:sp>
      <p:sp>
        <p:nvSpPr>
          <p:cNvPr id="6" name="Text 4"/>
          <p:cNvSpPr/>
          <p:nvPr/>
        </p:nvSpPr>
        <p:spPr>
          <a:xfrm>
            <a:off x="310896" y="676656"/>
            <a:ext cx="5641848" cy="773278"/>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nonperiodic composite signal decomposes into a continuous range of frequencies, not discrete spikes.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Its frequency-domain plot is therefore a continuous curve.</a:t>
            </a:r>
            <a:endParaRPr lang="en-US" sz="1300" dirty="0"/>
          </a:p>
        </p:txBody>
      </p:sp>
      <p:sp>
        <p:nvSpPr>
          <p:cNvPr id="7" name="Shape 5"/>
          <p:cNvSpPr/>
          <p:nvPr/>
        </p:nvSpPr>
        <p:spPr>
          <a:xfrm>
            <a:off x="182880" y="1724254"/>
            <a:ext cx="5897880" cy="1662989"/>
          </a:xfrm>
          <a:prstGeom prst="roundRect">
            <a:avLst>
              <a:gd name="adj" fmla="val 1650"/>
            </a:avLst>
          </a:prstGeom>
          <a:solidFill>
            <a:srgbClr val="FFFFFF"/>
          </a:solidFill>
          <a:ln w="12700">
            <a:solidFill>
              <a:srgbClr val="CFDCE0"/>
            </a:solidFill>
            <a:prstDash val="solid"/>
          </a:ln>
        </p:spPr>
      </p:sp>
      <p:sp>
        <p:nvSpPr>
          <p:cNvPr id="8" name="Shape 6"/>
          <p:cNvSpPr/>
          <p:nvPr/>
        </p:nvSpPr>
        <p:spPr>
          <a:xfrm>
            <a:off x="310896" y="1852270"/>
            <a:ext cx="443484" cy="256032"/>
          </a:xfrm>
          <a:prstGeom prst="roundRect">
            <a:avLst>
              <a:gd name="adj" fmla="val 25000"/>
            </a:avLst>
          </a:prstGeom>
          <a:solidFill>
            <a:srgbClr val="0F7A85"/>
          </a:solidFill>
          <a:ln w="12700">
            <a:solidFill>
              <a:srgbClr val="0F7A85"/>
            </a:solidFill>
            <a:prstDash val="solid"/>
          </a:ln>
        </p:spPr>
      </p:sp>
      <p:sp>
        <p:nvSpPr>
          <p:cNvPr id="9" name="Text 7"/>
          <p:cNvSpPr/>
          <p:nvPr/>
        </p:nvSpPr>
        <p:spPr>
          <a:xfrm>
            <a:off x="310896" y="1852270"/>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3.2.6</a:t>
            </a:r>
            <a:endParaRPr lang="en-US" sz="1000" dirty="0"/>
          </a:p>
        </p:txBody>
      </p:sp>
      <p:sp>
        <p:nvSpPr>
          <p:cNvPr id="10" name="Text 8"/>
          <p:cNvSpPr/>
          <p:nvPr/>
        </p:nvSpPr>
        <p:spPr>
          <a:xfrm>
            <a:off x="864108" y="1797406"/>
            <a:ext cx="4631436"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Bandwidth</a:t>
            </a:r>
            <a:endParaRPr lang="en-US" sz="1300" dirty="0"/>
          </a:p>
        </p:txBody>
      </p:sp>
      <p:sp>
        <p:nvSpPr>
          <p:cNvPr id="11" name="Text 9"/>
          <p:cNvSpPr/>
          <p:nvPr/>
        </p:nvSpPr>
        <p:spPr>
          <a:xfrm>
            <a:off x="5495544" y="1824838"/>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3.35</a:t>
            </a:r>
            <a:endParaRPr lang="en-US" sz="800" dirty="0"/>
          </a:p>
        </p:txBody>
      </p:sp>
      <p:sp>
        <p:nvSpPr>
          <p:cNvPr id="12" name="Text 10"/>
          <p:cNvSpPr/>
          <p:nvPr/>
        </p:nvSpPr>
        <p:spPr>
          <a:xfrm>
            <a:off x="310896" y="2218030"/>
            <a:ext cx="5641848" cy="1041197"/>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range of frequencies contained in a composite signal is its bandwidth.</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bandwidth is normally a difference between two numbers.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For example, if a composite signal contains frequencies between 1000 and 5000, its bandwidth is 5000 − 1000, or 4000.</a:t>
            </a:r>
            <a:endParaRPr lang="en-US" sz="1300" dirty="0"/>
          </a:p>
        </p:txBody>
      </p:sp>
      <p:sp>
        <p:nvSpPr>
          <p:cNvPr id="13" name="Shape 11"/>
          <p:cNvSpPr/>
          <p:nvPr/>
        </p:nvSpPr>
        <p:spPr>
          <a:xfrm>
            <a:off x="182880" y="3533546"/>
            <a:ext cx="5897880" cy="3050532"/>
          </a:xfrm>
          <a:prstGeom prst="roundRect">
            <a:avLst>
              <a:gd name="adj" fmla="val 899"/>
            </a:avLst>
          </a:prstGeom>
          <a:solidFill>
            <a:srgbClr val="FFFFFF"/>
          </a:solidFill>
          <a:ln w="12700">
            <a:solidFill>
              <a:srgbClr val="CFDCE0"/>
            </a:solidFill>
            <a:prstDash val="solid"/>
          </a:ln>
        </p:spPr>
      </p:sp>
      <p:sp>
        <p:nvSpPr>
          <p:cNvPr id="14" name="Shape 12"/>
          <p:cNvSpPr/>
          <p:nvPr/>
        </p:nvSpPr>
        <p:spPr>
          <a:xfrm>
            <a:off x="310896" y="3661562"/>
            <a:ext cx="936346" cy="256032"/>
          </a:xfrm>
          <a:prstGeom prst="roundRect">
            <a:avLst>
              <a:gd name="adj" fmla="val 25000"/>
            </a:avLst>
          </a:prstGeom>
          <a:solidFill>
            <a:srgbClr val="E2A03F"/>
          </a:solidFill>
          <a:ln w="12700">
            <a:solidFill>
              <a:srgbClr val="E2A03F"/>
            </a:solidFill>
            <a:prstDash val="solid"/>
          </a:ln>
        </p:spPr>
      </p:sp>
      <p:sp>
        <p:nvSpPr>
          <p:cNvPr id="15" name="Text 13"/>
          <p:cNvSpPr/>
          <p:nvPr/>
        </p:nvSpPr>
        <p:spPr>
          <a:xfrm>
            <a:off x="310896" y="3661562"/>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3.10</a:t>
            </a:r>
            <a:endParaRPr lang="en-US" sz="1000" dirty="0"/>
          </a:p>
        </p:txBody>
      </p:sp>
      <p:sp>
        <p:nvSpPr>
          <p:cNvPr id="16" name="Text 14"/>
          <p:cNvSpPr/>
          <p:nvPr/>
        </p:nvSpPr>
        <p:spPr>
          <a:xfrm>
            <a:off x="5495544" y="3634130"/>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3.37</a:t>
            </a:r>
            <a:endParaRPr lang="en-US" sz="800" dirty="0"/>
          </a:p>
        </p:txBody>
      </p:sp>
      <p:sp>
        <p:nvSpPr>
          <p:cNvPr id="17" name="Text 15"/>
          <p:cNvSpPr/>
          <p:nvPr/>
        </p:nvSpPr>
        <p:spPr>
          <a:xfrm>
            <a:off x="310896" y="4027322"/>
            <a:ext cx="5641848" cy="1768754"/>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If a periodic signal is decomposed into five sine waves with frequencies of 100, 300, 500, 700, and 900 Hz, what is its bandwidth? Draw the spectrum, assuming all components have a maximum amplitude of 10 V.</a:t>
            </a:r>
            <a:endParaRPr lang="en-US" sz="1300" dirty="0"/>
          </a:p>
          <a:p>
            <a:pPr marL="0" indent="0">
              <a:lnSpc>
                <a:spcPct val="116000"/>
              </a:lnSpc>
              <a:spcAft>
                <a:spcPts val="300"/>
              </a:spcAft>
              <a:buNone/>
            </a:pPr>
            <a:r>
              <a:rPr lang="en-US" sz="1300" b="1" dirty="0">
                <a:solidFill>
                  <a:srgbClr val="0F7A85"/>
                </a:solidFill>
                <a:latin typeface="Arial" pitchFamily="34" charset="0"/>
                <a:ea typeface="Arial" pitchFamily="34" charset="-122"/>
                <a:cs typeface="Arial" pitchFamily="34" charset="-120"/>
              </a:rPr>
              <a:t>Solution</a:t>
            </a:r>
            <a:endParaRPr lang="en-US" sz="1300" dirty="0"/>
          </a:p>
          <a:p>
            <a:pPr marL="165100" indent="-165100">
              <a:lnSpc>
                <a:spcPct val="116000"/>
              </a:lnSpc>
              <a:buSzPct val="100000"/>
              <a:buChar char="•"/>
            </a:pPr>
            <a:r>
              <a:rPr lang="en-US" sz="1300" dirty="0">
                <a:solidFill>
                  <a:srgbClr val="1E2E36"/>
                </a:solidFill>
                <a:latin typeface="Arial" pitchFamily="34" charset="0"/>
                <a:ea typeface="Arial" pitchFamily="34" charset="-122"/>
                <a:cs typeface="Arial" pitchFamily="34" charset="-120"/>
              </a:rPr>
              <a:t>Let f</a:t>
            </a:r>
            <a:r>
              <a:rPr lang="en-US" sz="1300" baseline="-40000" dirty="0">
                <a:solidFill>
                  <a:srgbClr val="1E2E36"/>
                </a:solidFill>
                <a:latin typeface="Arial" pitchFamily="34" charset="0"/>
                <a:ea typeface="Arial" pitchFamily="34" charset="-122"/>
                <a:cs typeface="Arial" pitchFamily="34" charset="-120"/>
              </a:rPr>
              <a:t>h</a:t>
            </a:r>
            <a:r>
              <a:rPr lang="en-US" sz="1300" dirty="0">
                <a:solidFill>
                  <a:srgbClr val="1E2E36"/>
                </a:solidFill>
                <a:latin typeface="Arial" pitchFamily="34" charset="0"/>
                <a:ea typeface="Arial" pitchFamily="34" charset="-122"/>
                <a:cs typeface="Arial" pitchFamily="34" charset="-120"/>
              </a:rPr>
              <a:t> be the highest frequency, f</a:t>
            </a:r>
            <a:r>
              <a:rPr lang="en-US" sz="1300" baseline="-40000" dirty="0">
                <a:solidFill>
                  <a:srgbClr val="1E2E36"/>
                </a:solidFill>
                <a:latin typeface="Arial" pitchFamily="34" charset="0"/>
                <a:ea typeface="Arial" pitchFamily="34" charset="-122"/>
                <a:cs typeface="Arial" pitchFamily="34" charset="-120"/>
              </a:rPr>
              <a:t>l</a:t>
            </a:r>
            <a:r>
              <a:rPr lang="en-US" sz="1300" dirty="0">
                <a:solidFill>
                  <a:srgbClr val="1E2E36"/>
                </a:solidFill>
                <a:latin typeface="Arial" pitchFamily="34" charset="0"/>
                <a:ea typeface="Arial" pitchFamily="34" charset="-122"/>
                <a:cs typeface="Arial" pitchFamily="34" charset="-120"/>
              </a:rPr>
              <a:t> the lowest frequency, and B the bandwidth.</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Then</a:t>
            </a:r>
            <a:endParaRPr lang="en-US" sz="1300" dirty="0"/>
          </a:p>
        </p:txBody>
      </p:sp>
      <p:pic>
        <p:nvPicPr>
          <p:cNvPr id="18" name="Image 0" descr="un3/ppt/media/image44.png"/>
          <p:cNvPicPr>
            <a:picLocks noChangeAspect="1"/>
          </p:cNvPicPr>
          <p:nvPr/>
        </p:nvPicPr>
        <p:blipFill>
          <a:blip r:embed="rId3"/>
          <a:stretch>
            <a:fillRect/>
          </a:stretch>
        </p:blipFill>
        <p:spPr>
          <a:xfrm>
            <a:off x="1492355" y="5850941"/>
            <a:ext cx="3278930" cy="550257"/>
          </a:xfrm>
          <a:prstGeom prst="rect">
            <a:avLst/>
          </a:prstGeom>
        </p:spPr>
      </p:pic>
      <p:sp>
        <p:nvSpPr>
          <p:cNvPr id="19" name="Shape 16"/>
          <p:cNvSpPr/>
          <p:nvPr/>
        </p:nvSpPr>
        <p:spPr>
          <a:xfrm>
            <a:off x="6227064" y="182880"/>
            <a:ext cx="5779008" cy="4154509"/>
          </a:xfrm>
          <a:prstGeom prst="roundRect">
            <a:avLst>
              <a:gd name="adj" fmla="val 660"/>
            </a:avLst>
          </a:prstGeom>
          <a:solidFill>
            <a:srgbClr val="FFFFFF"/>
          </a:solidFill>
          <a:ln w="12700">
            <a:solidFill>
              <a:srgbClr val="CFDCE0"/>
            </a:solidFill>
            <a:prstDash val="solid"/>
          </a:ln>
        </p:spPr>
      </p:sp>
      <p:sp>
        <p:nvSpPr>
          <p:cNvPr id="20" name="Shape 17"/>
          <p:cNvSpPr/>
          <p:nvPr/>
        </p:nvSpPr>
        <p:spPr>
          <a:xfrm>
            <a:off x="6355080" y="310896"/>
            <a:ext cx="865937" cy="256032"/>
          </a:xfrm>
          <a:prstGeom prst="roundRect">
            <a:avLst>
              <a:gd name="adj" fmla="val 25000"/>
            </a:avLst>
          </a:prstGeom>
          <a:solidFill>
            <a:srgbClr val="0F7A85"/>
          </a:solidFill>
          <a:ln w="12700">
            <a:solidFill>
              <a:srgbClr val="0F7A85"/>
            </a:solidFill>
            <a:prstDash val="solid"/>
          </a:ln>
        </p:spPr>
      </p:sp>
      <p:sp>
        <p:nvSpPr>
          <p:cNvPr id="21" name="Text 18"/>
          <p:cNvSpPr/>
          <p:nvPr/>
        </p:nvSpPr>
        <p:spPr>
          <a:xfrm>
            <a:off x="6355080" y="310896"/>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3.13</a:t>
            </a:r>
            <a:endParaRPr lang="en-US" sz="1000" dirty="0"/>
          </a:p>
        </p:txBody>
      </p:sp>
      <p:sp>
        <p:nvSpPr>
          <p:cNvPr id="22" name="Text 19"/>
          <p:cNvSpPr/>
          <p:nvPr/>
        </p:nvSpPr>
        <p:spPr>
          <a:xfrm>
            <a:off x="7330745" y="256032"/>
            <a:ext cx="4090111"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The bandwidth of periodic and nonperiodic composite signals</a:t>
            </a:r>
            <a:endParaRPr lang="en-US" sz="1300" dirty="0"/>
          </a:p>
        </p:txBody>
      </p:sp>
      <p:sp>
        <p:nvSpPr>
          <p:cNvPr id="23" name="Text 20"/>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3.36</a:t>
            </a:r>
            <a:endParaRPr lang="en-US" sz="800" dirty="0"/>
          </a:p>
        </p:txBody>
      </p:sp>
      <p:pic>
        <p:nvPicPr>
          <p:cNvPr id="24" name="Image 1" descr="un3/ppt/media/image42.png"/>
          <p:cNvPicPr>
            <a:picLocks noChangeAspect="1"/>
          </p:cNvPicPr>
          <p:nvPr/>
        </p:nvPicPr>
        <p:blipFill>
          <a:blip r:embed="rId4"/>
          <a:stretch>
            <a:fillRect/>
          </a:stretch>
        </p:blipFill>
        <p:spPr>
          <a:xfrm>
            <a:off x="6419935" y="676656"/>
            <a:ext cx="3025775" cy="1602317"/>
          </a:xfrm>
          <a:prstGeom prst="rect">
            <a:avLst/>
          </a:prstGeom>
        </p:spPr>
      </p:pic>
      <p:pic>
        <p:nvPicPr>
          <p:cNvPr id="25" name="Image 2" descr="un3/ppt/media/image43.png"/>
          <p:cNvPicPr>
            <a:picLocks noChangeAspect="1"/>
          </p:cNvPicPr>
          <p:nvPr/>
        </p:nvPicPr>
        <p:blipFill>
          <a:blip r:embed="rId5"/>
          <a:stretch>
            <a:fillRect/>
          </a:stretch>
        </p:blipFill>
        <p:spPr>
          <a:xfrm>
            <a:off x="8807535" y="2651506"/>
            <a:ext cx="3005667" cy="1557867"/>
          </a:xfrm>
          <a:prstGeom prst="rect">
            <a:avLst/>
          </a:prstGeom>
        </p:spPr>
      </p:pic>
      <p:sp>
        <p:nvSpPr>
          <p:cNvPr id="26" name="Shape 21"/>
          <p:cNvSpPr/>
          <p:nvPr/>
        </p:nvSpPr>
        <p:spPr>
          <a:xfrm>
            <a:off x="6227064" y="4483693"/>
            <a:ext cx="5779008" cy="1764616"/>
          </a:xfrm>
          <a:prstGeom prst="roundRect">
            <a:avLst>
              <a:gd name="adj" fmla="val 1555"/>
            </a:avLst>
          </a:prstGeom>
          <a:solidFill>
            <a:srgbClr val="FFFFFF"/>
          </a:solidFill>
          <a:ln w="12700">
            <a:solidFill>
              <a:srgbClr val="CFDCE0"/>
            </a:solidFill>
            <a:prstDash val="solid"/>
          </a:ln>
        </p:spPr>
      </p:sp>
      <p:sp>
        <p:nvSpPr>
          <p:cNvPr id="27" name="Shape 22"/>
          <p:cNvSpPr/>
          <p:nvPr/>
        </p:nvSpPr>
        <p:spPr>
          <a:xfrm>
            <a:off x="6355080" y="4611709"/>
            <a:ext cx="865937" cy="256032"/>
          </a:xfrm>
          <a:prstGeom prst="roundRect">
            <a:avLst>
              <a:gd name="adj" fmla="val 25000"/>
            </a:avLst>
          </a:prstGeom>
          <a:solidFill>
            <a:srgbClr val="0F7A85"/>
          </a:solidFill>
          <a:ln w="12700">
            <a:solidFill>
              <a:srgbClr val="0F7A85"/>
            </a:solidFill>
            <a:prstDash val="solid"/>
          </a:ln>
        </p:spPr>
      </p:sp>
      <p:sp>
        <p:nvSpPr>
          <p:cNvPr id="28" name="Text 23"/>
          <p:cNvSpPr/>
          <p:nvPr/>
        </p:nvSpPr>
        <p:spPr>
          <a:xfrm>
            <a:off x="6355080" y="4611709"/>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3.14</a:t>
            </a:r>
            <a:endParaRPr lang="en-US" sz="1000" dirty="0"/>
          </a:p>
        </p:txBody>
      </p:sp>
      <p:sp>
        <p:nvSpPr>
          <p:cNvPr id="29" name="Text 24"/>
          <p:cNvSpPr/>
          <p:nvPr/>
        </p:nvSpPr>
        <p:spPr>
          <a:xfrm>
            <a:off x="7330745" y="4556845"/>
            <a:ext cx="4090111"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The bandwidth for example 3.10</a:t>
            </a:r>
            <a:endParaRPr lang="en-US" sz="1300" dirty="0"/>
          </a:p>
        </p:txBody>
      </p:sp>
      <p:sp>
        <p:nvSpPr>
          <p:cNvPr id="30" name="Text 25"/>
          <p:cNvSpPr/>
          <p:nvPr/>
        </p:nvSpPr>
        <p:spPr>
          <a:xfrm>
            <a:off x="11420856" y="4584277"/>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3.38</a:t>
            </a:r>
            <a:endParaRPr lang="en-US" sz="800" dirty="0"/>
          </a:p>
        </p:txBody>
      </p:sp>
      <p:pic>
        <p:nvPicPr>
          <p:cNvPr id="31" name="Image 3" descr="un3/ppt/media/image45.png"/>
          <p:cNvPicPr>
            <a:picLocks noChangeAspect="1"/>
          </p:cNvPicPr>
          <p:nvPr/>
        </p:nvPicPr>
        <p:blipFill>
          <a:blip r:embed="rId6"/>
          <a:stretch>
            <a:fillRect/>
          </a:stretch>
        </p:blipFill>
        <p:spPr>
          <a:xfrm>
            <a:off x="7000695" y="4977469"/>
            <a:ext cx="4231746" cy="637382"/>
          </a:xfrm>
          <a:prstGeom prst="rect">
            <a:avLst/>
          </a:prstGeom>
        </p:spPr>
      </p:pic>
      <p:pic>
        <p:nvPicPr>
          <p:cNvPr id="32" name="Image 4" descr="un3/ppt/media/image46.png"/>
          <p:cNvPicPr>
            <a:picLocks noChangeAspect="1"/>
          </p:cNvPicPr>
          <p:nvPr/>
        </p:nvPicPr>
        <p:blipFill>
          <a:blip r:embed="rId7"/>
          <a:stretch>
            <a:fillRect/>
          </a:stretch>
        </p:blipFill>
        <p:spPr>
          <a:xfrm>
            <a:off x="7919417" y="5790445"/>
            <a:ext cx="2381691" cy="329847"/>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5429783" cy="3666934"/>
          </a:xfrm>
          <a:prstGeom prst="roundRect">
            <a:avLst>
              <a:gd name="adj" fmla="val 748"/>
            </a:avLst>
          </a:prstGeom>
          <a:solidFill>
            <a:srgbClr val="FFFFFF"/>
          </a:solidFill>
          <a:ln w="12700">
            <a:solidFill>
              <a:srgbClr val="CFDCE0"/>
            </a:solidFill>
            <a:prstDash val="solid"/>
          </a:ln>
        </p:spPr>
      </p:sp>
      <p:sp>
        <p:nvSpPr>
          <p:cNvPr id="3" name="Shape 1"/>
          <p:cNvSpPr/>
          <p:nvPr/>
        </p:nvSpPr>
        <p:spPr>
          <a:xfrm>
            <a:off x="310896" y="310896"/>
            <a:ext cx="936346" cy="256032"/>
          </a:xfrm>
          <a:prstGeom prst="roundRect">
            <a:avLst>
              <a:gd name="adj" fmla="val 25000"/>
            </a:avLst>
          </a:prstGeom>
          <a:solidFill>
            <a:srgbClr val="E2A03F"/>
          </a:solidFill>
          <a:ln w="12700">
            <a:solidFill>
              <a:srgbClr val="E2A03F"/>
            </a:solidFill>
            <a:prstDash val="solid"/>
          </a:ln>
        </p:spPr>
      </p:sp>
      <p:sp>
        <p:nvSpPr>
          <p:cNvPr id="4" name="Text 2"/>
          <p:cNvSpPr/>
          <p:nvPr/>
        </p:nvSpPr>
        <p:spPr>
          <a:xfrm>
            <a:off x="310896" y="310896"/>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3.11</a:t>
            </a:r>
            <a:endParaRPr lang="en-US" sz="1000" dirty="0"/>
          </a:p>
        </p:txBody>
      </p:sp>
      <p:sp>
        <p:nvSpPr>
          <p:cNvPr id="5" name="Text 3"/>
          <p:cNvSpPr/>
          <p:nvPr/>
        </p:nvSpPr>
        <p:spPr>
          <a:xfrm>
            <a:off x="5027447"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3.39</a:t>
            </a:r>
            <a:endParaRPr lang="en-US" sz="800" dirty="0"/>
          </a:p>
        </p:txBody>
      </p:sp>
      <p:sp>
        <p:nvSpPr>
          <p:cNvPr id="6" name="Text 4"/>
          <p:cNvSpPr/>
          <p:nvPr/>
        </p:nvSpPr>
        <p:spPr>
          <a:xfrm>
            <a:off x="310896" y="676656"/>
            <a:ext cx="5173751" cy="2610612"/>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periodic signal has a bandwidth of 20 Hz.</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highest frequency is 60 Hz.</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What is the lowest frequency? Draw the spectrum if the signal contains all frequencies of the same amplitude.</a:t>
            </a:r>
            <a:endParaRPr lang="en-US" sz="1300" dirty="0"/>
          </a:p>
          <a:p>
            <a:pPr marL="0" indent="0">
              <a:lnSpc>
                <a:spcPct val="116000"/>
              </a:lnSpc>
              <a:spcAft>
                <a:spcPts val="300"/>
              </a:spcAft>
              <a:buNone/>
            </a:pPr>
            <a:r>
              <a:rPr lang="en-US" sz="1300" b="1" dirty="0">
                <a:solidFill>
                  <a:srgbClr val="0F7A85"/>
                </a:solidFill>
                <a:latin typeface="Arial" pitchFamily="34" charset="0"/>
                <a:ea typeface="Arial" pitchFamily="34" charset="-122"/>
                <a:cs typeface="Arial" pitchFamily="34" charset="-120"/>
              </a:rPr>
              <a:t>Solution</a:t>
            </a:r>
            <a:endParaRPr lang="en-US" sz="1300" dirty="0"/>
          </a:p>
          <a:p>
            <a:pPr marL="165100" indent="-165100">
              <a:lnSpc>
                <a:spcPct val="116000"/>
              </a:lnSpc>
              <a:buSzPct val="100000"/>
              <a:buChar char="•"/>
            </a:pPr>
            <a:r>
              <a:rPr lang="en-US" sz="1300" dirty="0">
                <a:solidFill>
                  <a:srgbClr val="1E2E36"/>
                </a:solidFill>
                <a:latin typeface="Arial" pitchFamily="34" charset="0"/>
                <a:ea typeface="Arial" pitchFamily="34" charset="-122"/>
                <a:cs typeface="Arial" pitchFamily="34" charset="-120"/>
              </a:rPr>
              <a:t>Let f</a:t>
            </a:r>
            <a:r>
              <a:rPr lang="en-US" sz="1300" baseline="-40000" dirty="0">
                <a:solidFill>
                  <a:srgbClr val="1E2E36"/>
                </a:solidFill>
                <a:latin typeface="Arial" pitchFamily="34" charset="0"/>
                <a:ea typeface="Arial" pitchFamily="34" charset="-122"/>
                <a:cs typeface="Arial" pitchFamily="34" charset="-120"/>
              </a:rPr>
              <a:t>h</a:t>
            </a:r>
            <a:r>
              <a:rPr lang="en-US" sz="1300" dirty="0">
                <a:solidFill>
                  <a:srgbClr val="1E2E36"/>
                </a:solidFill>
                <a:latin typeface="Arial" pitchFamily="34" charset="0"/>
                <a:ea typeface="Arial" pitchFamily="34" charset="-122"/>
                <a:cs typeface="Arial" pitchFamily="34" charset="-120"/>
              </a:rPr>
              <a:t> be the highest frequency, f</a:t>
            </a:r>
            <a:r>
              <a:rPr lang="en-US" sz="1300" baseline="-40000" dirty="0">
                <a:solidFill>
                  <a:srgbClr val="1E2E36"/>
                </a:solidFill>
                <a:latin typeface="Arial" pitchFamily="34" charset="0"/>
                <a:ea typeface="Arial" pitchFamily="34" charset="-122"/>
                <a:cs typeface="Arial" pitchFamily="34" charset="-120"/>
              </a:rPr>
              <a:t>l</a:t>
            </a:r>
            <a:r>
              <a:rPr lang="en-US" sz="1300" dirty="0">
                <a:solidFill>
                  <a:srgbClr val="1E2E36"/>
                </a:solidFill>
                <a:latin typeface="Arial" pitchFamily="34" charset="0"/>
                <a:ea typeface="Arial" pitchFamily="34" charset="-122"/>
                <a:cs typeface="Arial" pitchFamily="34" charset="-120"/>
              </a:rPr>
              <a:t> the lowest frequency, and B the bandwidth.</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spectrum contains all integer frequencies.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show this by a series of spikes (see Figure 3.15).</a:t>
            </a:r>
            <a:endParaRPr lang="en-US" sz="1300" dirty="0"/>
          </a:p>
        </p:txBody>
      </p:sp>
      <p:pic>
        <p:nvPicPr>
          <p:cNvPr id="7" name="Image 0" descr="un3/ppt/media/image47.png"/>
          <p:cNvPicPr>
            <a:picLocks noChangeAspect="1"/>
          </p:cNvPicPr>
          <p:nvPr/>
        </p:nvPicPr>
        <p:blipFill>
          <a:blip r:embed="rId3"/>
          <a:stretch>
            <a:fillRect/>
          </a:stretch>
        </p:blipFill>
        <p:spPr>
          <a:xfrm>
            <a:off x="875614" y="3342132"/>
            <a:ext cx="4044315" cy="324803"/>
          </a:xfrm>
          <a:prstGeom prst="rect">
            <a:avLst/>
          </a:prstGeom>
        </p:spPr>
      </p:pic>
      <p:sp>
        <p:nvSpPr>
          <p:cNvPr id="8" name="Shape 5"/>
          <p:cNvSpPr/>
          <p:nvPr/>
        </p:nvSpPr>
        <p:spPr>
          <a:xfrm>
            <a:off x="182880" y="3996119"/>
            <a:ext cx="5429783" cy="1832525"/>
          </a:xfrm>
          <a:prstGeom prst="roundRect">
            <a:avLst>
              <a:gd name="adj" fmla="val 1497"/>
            </a:avLst>
          </a:prstGeom>
          <a:solidFill>
            <a:srgbClr val="FFFFFF"/>
          </a:solidFill>
          <a:ln w="12700">
            <a:solidFill>
              <a:srgbClr val="CFDCE0"/>
            </a:solidFill>
            <a:prstDash val="solid"/>
          </a:ln>
        </p:spPr>
      </p:sp>
      <p:sp>
        <p:nvSpPr>
          <p:cNvPr id="9" name="Shape 6"/>
          <p:cNvSpPr/>
          <p:nvPr/>
        </p:nvSpPr>
        <p:spPr>
          <a:xfrm>
            <a:off x="310896" y="4124134"/>
            <a:ext cx="865937" cy="256032"/>
          </a:xfrm>
          <a:prstGeom prst="roundRect">
            <a:avLst>
              <a:gd name="adj" fmla="val 25000"/>
            </a:avLst>
          </a:prstGeom>
          <a:solidFill>
            <a:srgbClr val="0F7A85"/>
          </a:solidFill>
          <a:ln w="12700">
            <a:solidFill>
              <a:srgbClr val="0F7A85"/>
            </a:solidFill>
            <a:prstDash val="solid"/>
          </a:ln>
        </p:spPr>
      </p:sp>
      <p:sp>
        <p:nvSpPr>
          <p:cNvPr id="10" name="Text 7"/>
          <p:cNvSpPr/>
          <p:nvPr/>
        </p:nvSpPr>
        <p:spPr>
          <a:xfrm>
            <a:off x="310896" y="4124134"/>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3.15</a:t>
            </a:r>
            <a:endParaRPr lang="en-US" sz="1000" dirty="0"/>
          </a:p>
        </p:txBody>
      </p:sp>
      <p:sp>
        <p:nvSpPr>
          <p:cNvPr id="11" name="Text 8"/>
          <p:cNvSpPr/>
          <p:nvPr/>
        </p:nvSpPr>
        <p:spPr>
          <a:xfrm>
            <a:off x="1286561" y="4069271"/>
            <a:ext cx="3740886"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The bandwidth for example 3.11</a:t>
            </a:r>
            <a:endParaRPr lang="en-US" sz="1300" dirty="0"/>
          </a:p>
        </p:txBody>
      </p:sp>
      <p:sp>
        <p:nvSpPr>
          <p:cNvPr id="12" name="Text 9"/>
          <p:cNvSpPr/>
          <p:nvPr/>
        </p:nvSpPr>
        <p:spPr>
          <a:xfrm>
            <a:off x="5027447" y="4096702"/>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3.40</a:t>
            </a:r>
            <a:endParaRPr lang="en-US" sz="800" dirty="0"/>
          </a:p>
        </p:txBody>
      </p:sp>
      <p:pic>
        <p:nvPicPr>
          <p:cNvPr id="13" name="Image 1" descr="un3/ppt/media/image48.png"/>
          <p:cNvPicPr>
            <a:picLocks noChangeAspect="1"/>
          </p:cNvPicPr>
          <p:nvPr/>
        </p:nvPicPr>
        <p:blipFill>
          <a:blip r:embed="rId4"/>
          <a:stretch>
            <a:fillRect/>
          </a:stretch>
        </p:blipFill>
        <p:spPr>
          <a:xfrm>
            <a:off x="310896" y="4489894"/>
            <a:ext cx="5173751" cy="790664"/>
          </a:xfrm>
          <a:prstGeom prst="rect">
            <a:avLst/>
          </a:prstGeom>
        </p:spPr>
      </p:pic>
      <p:pic>
        <p:nvPicPr>
          <p:cNvPr id="14" name="Image 2" descr="un3/ppt/media/image49.png"/>
          <p:cNvPicPr>
            <a:picLocks noChangeAspect="1"/>
          </p:cNvPicPr>
          <p:nvPr/>
        </p:nvPicPr>
        <p:blipFill>
          <a:blip r:embed="rId5"/>
          <a:stretch>
            <a:fillRect/>
          </a:stretch>
        </p:blipFill>
        <p:spPr>
          <a:xfrm>
            <a:off x="823129" y="5397944"/>
            <a:ext cx="3533246" cy="302683"/>
          </a:xfrm>
          <a:prstGeom prst="rect">
            <a:avLst/>
          </a:prstGeom>
        </p:spPr>
      </p:pic>
      <p:sp>
        <p:nvSpPr>
          <p:cNvPr id="15" name="Shape 10"/>
          <p:cNvSpPr/>
          <p:nvPr/>
        </p:nvSpPr>
        <p:spPr>
          <a:xfrm>
            <a:off x="5758967" y="182880"/>
            <a:ext cx="6247105" cy="2160727"/>
          </a:xfrm>
          <a:prstGeom prst="roundRect">
            <a:avLst>
              <a:gd name="adj" fmla="val 1270"/>
            </a:avLst>
          </a:prstGeom>
          <a:solidFill>
            <a:srgbClr val="FFFFFF"/>
          </a:solidFill>
          <a:ln w="12700">
            <a:solidFill>
              <a:srgbClr val="CFDCE0"/>
            </a:solidFill>
            <a:prstDash val="solid"/>
          </a:ln>
        </p:spPr>
      </p:sp>
      <p:sp>
        <p:nvSpPr>
          <p:cNvPr id="16" name="Shape 11"/>
          <p:cNvSpPr/>
          <p:nvPr/>
        </p:nvSpPr>
        <p:spPr>
          <a:xfrm>
            <a:off x="5886983" y="310896"/>
            <a:ext cx="936346" cy="256032"/>
          </a:xfrm>
          <a:prstGeom prst="roundRect">
            <a:avLst>
              <a:gd name="adj" fmla="val 25000"/>
            </a:avLst>
          </a:prstGeom>
          <a:solidFill>
            <a:srgbClr val="E2A03F"/>
          </a:solidFill>
          <a:ln w="12700">
            <a:solidFill>
              <a:srgbClr val="E2A03F"/>
            </a:solidFill>
            <a:prstDash val="solid"/>
          </a:ln>
        </p:spPr>
      </p:sp>
      <p:sp>
        <p:nvSpPr>
          <p:cNvPr id="17" name="Text 12"/>
          <p:cNvSpPr/>
          <p:nvPr/>
        </p:nvSpPr>
        <p:spPr>
          <a:xfrm>
            <a:off x="5886983" y="310896"/>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3.12</a:t>
            </a:r>
            <a:endParaRPr lang="en-US" sz="1000" dirty="0"/>
          </a:p>
        </p:txBody>
      </p:sp>
      <p:sp>
        <p:nvSpPr>
          <p:cNvPr id="18" name="Text 13"/>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3.41</a:t>
            </a:r>
            <a:endParaRPr lang="en-US" sz="800" dirty="0"/>
          </a:p>
        </p:txBody>
      </p:sp>
      <p:sp>
        <p:nvSpPr>
          <p:cNvPr id="19" name="Text 14"/>
          <p:cNvSpPr/>
          <p:nvPr/>
        </p:nvSpPr>
        <p:spPr>
          <a:xfrm>
            <a:off x="5886983" y="676656"/>
            <a:ext cx="5991073" cy="1538935"/>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nonperiodic composite signal has a bandwidth of 200 kHz, with a middle frequency of 140 kHz and peak amplitude of 20 V. The two extreme frequencies have an amplitude of 0. Draw the frequency domain of the signal.</a:t>
            </a:r>
            <a:endParaRPr lang="en-US" sz="1300" dirty="0"/>
          </a:p>
          <a:p>
            <a:pPr marL="0" indent="0">
              <a:lnSpc>
                <a:spcPct val="116000"/>
              </a:lnSpc>
              <a:spcAft>
                <a:spcPts val="300"/>
              </a:spcAft>
              <a:buNone/>
            </a:pPr>
            <a:r>
              <a:rPr lang="en-US" sz="1300" b="1" dirty="0">
                <a:solidFill>
                  <a:srgbClr val="0F7A85"/>
                </a:solidFill>
                <a:latin typeface="Arial" pitchFamily="34" charset="0"/>
                <a:ea typeface="Arial" pitchFamily="34" charset="-122"/>
                <a:cs typeface="Arial" pitchFamily="34" charset="-120"/>
              </a:rPr>
              <a:t>Solution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lowest frequency must be at 40 kHz and the highest at 240 kHz.</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Figure 3.16 shows the frequency domain and the bandwidth.</a:t>
            </a:r>
            <a:endParaRPr lang="en-US" sz="1300" dirty="0"/>
          </a:p>
        </p:txBody>
      </p:sp>
      <p:sp>
        <p:nvSpPr>
          <p:cNvPr id="20" name="Shape 15"/>
          <p:cNvSpPr/>
          <p:nvPr/>
        </p:nvSpPr>
        <p:spPr>
          <a:xfrm>
            <a:off x="5758967" y="2489911"/>
            <a:ext cx="6247105" cy="1789839"/>
          </a:xfrm>
          <a:prstGeom prst="roundRect">
            <a:avLst>
              <a:gd name="adj" fmla="val 1533"/>
            </a:avLst>
          </a:prstGeom>
          <a:solidFill>
            <a:srgbClr val="FFFFFF"/>
          </a:solidFill>
          <a:ln w="12700">
            <a:solidFill>
              <a:srgbClr val="CFDCE0"/>
            </a:solidFill>
            <a:prstDash val="solid"/>
          </a:ln>
        </p:spPr>
      </p:sp>
      <p:sp>
        <p:nvSpPr>
          <p:cNvPr id="21" name="Shape 16"/>
          <p:cNvSpPr/>
          <p:nvPr/>
        </p:nvSpPr>
        <p:spPr>
          <a:xfrm>
            <a:off x="5886983" y="2617927"/>
            <a:ext cx="865937" cy="256032"/>
          </a:xfrm>
          <a:prstGeom prst="roundRect">
            <a:avLst>
              <a:gd name="adj" fmla="val 25000"/>
            </a:avLst>
          </a:prstGeom>
          <a:solidFill>
            <a:srgbClr val="0F7A85"/>
          </a:solidFill>
          <a:ln w="12700">
            <a:solidFill>
              <a:srgbClr val="0F7A85"/>
            </a:solidFill>
            <a:prstDash val="solid"/>
          </a:ln>
        </p:spPr>
      </p:sp>
      <p:sp>
        <p:nvSpPr>
          <p:cNvPr id="22" name="Text 17"/>
          <p:cNvSpPr/>
          <p:nvPr/>
        </p:nvSpPr>
        <p:spPr>
          <a:xfrm>
            <a:off x="5886983" y="2617927"/>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3.16</a:t>
            </a:r>
            <a:endParaRPr lang="en-US" sz="1000" dirty="0"/>
          </a:p>
        </p:txBody>
      </p:sp>
      <p:sp>
        <p:nvSpPr>
          <p:cNvPr id="23" name="Text 18"/>
          <p:cNvSpPr/>
          <p:nvPr/>
        </p:nvSpPr>
        <p:spPr>
          <a:xfrm>
            <a:off x="6862648" y="2563063"/>
            <a:ext cx="4558208"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The bandwidth for example 3.12</a:t>
            </a:r>
            <a:endParaRPr lang="en-US" sz="1300" dirty="0"/>
          </a:p>
        </p:txBody>
      </p:sp>
      <p:sp>
        <p:nvSpPr>
          <p:cNvPr id="24" name="Text 19"/>
          <p:cNvSpPr/>
          <p:nvPr/>
        </p:nvSpPr>
        <p:spPr>
          <a:xfrm>
            <a:off x="11420856" y="2590495"/>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3.42</a:t>
            </a:r>
            <a:endParaRPr lang="en-US" sz="800" dirty="0"/>
          </a:p>
        </p:txBody>
      </p:sp>
      <p:pic>
        <p:nvPicPr>
          <p:cNvPr id="25" name="Image 3" descr="un3/ppt/media/image50.png"/>
          <p:cNvPicPr>
            <a:picLocks noChangeAspect="1"/>
          </p:cNvPicPr>
          <p:nvPr/>
        </p:nvPicPr>
        <p:blipFill>
          <a:blip r:embed="rId6"/>
          <a:stretch>
            <a:fillRect/>
          </a:stretch>
        </p:blipFill>
        <p:spPr>
          <a:xfrm>
            <a:off x="6251503" y="2983687"/>
            <a:ext cx="5262033" cy="1168047"/>
          </a:xfrm>
          <a:prstGeom prst="rect">
            <a:avLst/>
          </a:prstGeom>
        </p:spPr>
      </p:pic>
      <p:sp>
        <p:nvSpPr>
          <p:cNvPr id="26" name="Shape 20"/>
          <p:cNvSpPr/>
          <p:nvPr/>
        </p:nvSpPr>
        <p:spPr>
          <a:xfrm>
            <a:off x="5758967" y="4426054"/>
            <a:ext cx="6247105" cy="1930908"/>
          </a:xfrm>
          <a:prstGeom prst="roundRect">
            <a:avLst>
              <a:gd name="adj" fmla="val 1421"/>
            </a:avLst>
          </a:prstGeom>
          <a:solidFill>
            <a:srgbClr val="FFFFFF"/>
          </a:solidFill>
          <a:ln w="12700">
            <a:solidFill>
              <a:srgbClr val="CFDCE0"/>
            </a:solidFill>
            <a:prstDash val="solid"/>
          </a:ln>
        </p:spPr>
      </p:sp>
      <p:sp>
        <p:nvSpPr>
          <p:cNvPr id="27" name="Shape 21"/>
          <p:cNvSpPr/>
          <p:nvPr/>
        </p:nvSpPr>
        <p:spPr>
          <a:xfrm>
            <a:off x="5886983" y="4554070"/>
            <a:ext cx="936346" cy="256032"/>
          </a:xfrm>
          <a:prstGeom prst="roundRect">
            <a:avLst>
              <a:gd name="adj" fmla="val 25000"/>
            </a:avLst>
          </a:prstGeom>
          <a:solidFill>
            <a:srgbClr val="E2A03F"/>
          </a:solidFill>
          <a:ln w="12700">
            <a:solidFill>
              <a:srgbClr val="E2A03F"/>
            </a:solidFill>
            <a:prstDash val="solid"/>
          </a:ln>
        </p:spPr>
      </p:sp>
      <p:sp>
        <p:nvSpPr>
          <p:cNvPr id="28" name="Text 22"/>
          <p:cNvSpPr/>
          <p:nvPr/>
        </p:nvSpPr>
        <p:spPr>
          <a:xfrm>
            <a:off x="5886983" y="4554070"/>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3.13</a:t>
            </a:r>
            <a:endParaRPr lang="en-US" sz="1000" dirty="0"/>
          </a:p>
        </p:txBody>
      </p:sp>
      <p:sp>
        <p:nvSpPr>
          <p:cNvPr id="29" name="Text 23"/>
          <p:cNvSpPr/>
          <p:nvPr/>
        </p:nvSpPr>
        <p:spPr>
          <a:xfrm>
            <a:off x="11420856" y="4526638"/>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3.43</a:t>
            </a:r>
            <a:endParaRPr lang="en-US" sz="800" dirty="0"/>
          </a:p>
        </p:txBody>
      </p:sp>
      <p:sp>
        <p:nvSpPr>
          <p:cNvPr id="30" name="Text 24"/>
          <p:cNvSpPr/>
          <p:nvPr/>
        </p:nvSpPr>
        <p:spPr>
          <a:xfrm>
            <a:off x="5886983" y="4919830"/>
            <a:ext cx="5991073" cy="1309116"/>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An example of a nonperiodic composite signal is the signal propagated by an AM radio station.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 the United States, each AM radio station is assigned a 10-kHz bandwidth.</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total bandwidth dedicated to AM radio ranges from 530 to 1700 kHz.</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will show the rationale behind this 10-kHz bandwidth in Chapter 5..</a:t>
            </a:r>
            <a:endParaRPr lang="en-US" sz="13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 17">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7726680" cy="1701089"/>
          </a:xfrm>
          <a:prstGeom prst="roundRect">
            <a:avLst>
              <a:gd name="adj" fmla="val 1613"/>
            </a:avLst>
          </a:prstGeom>
          <a:solidFill>
            <a:srgbClr val="FFFFFF"/>
          </a:solidFill>
          <a:ln w="12700">
            <a:solidFill>
              <a:srgbClr val="CFDCE0"/>
            </a:solidFill>
            <a:prstDash val="solid"/>
          </a:ln>
        </p:spPr>
      </p:sp>
      <p:sp>
        <p:nvSpPr>
          <p:cNvPr id="3" name="Shape 1"/>
          <p:cNvSpPr/>
          <p:nvPr/>
        </p:nvSpPr>
        <p:spPr>
          <a:xfrm>
            <a:off x="310896" y="310896"/>
            <a:ext cx="936346" cy="256032"/>
          </a:xfrm>
          <a:prstGeom prst="roundRect">
            <a:avLst>
              <a:gd name="adj" fmla="val 25000"/>
            </a:avLst>
          </a:prstGeom>
          <a:solidFill>
            <a:srgbClr val="E2A03F"/>
          </a:solidFill>
          <a:ln w="12700">
            <a:solidFill>
              <a:srgbClr val="E2A03F"/>
            </a:solidFill>
            <a:prstDash val="solid"/>
          </a:ln>
        </p:spPr>
      </p:sp>
      <p:sp>
        <p:nvSpPr>
          <p:cNvPr id="4" name="Text 2"/>
          <p:cNvSpPr/>
          <p:nvPr/>
        </p:nvSpPr>
        <p:spPr>
          <a:xfrm>
            <a:off x="310896" y="310896"/>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3.14</a:t>
            </a:r>
            <a:endParaRPr lang="en-US" sz="1000" dirty="0"/>
          </a:p>
        </p:txBody>
      </p:sp>
      <p:sp>
        <p:nvSpPr>
          <p:cNvPr id="5" name="Text 3"/>
          <p:cNvSpPr/>
          <p:nvPr/>
        </p:nvSpPr>
        <p:spPr>
          <a:xfrm>
            <a:off x="7324344"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3.44</a:t>
            </a:r>
            <a:endParaRPr lang="en-US" sz="800" dirty="0"/>
          </a:p>
        </p:txBody>
      </p:sp>
      <p:sp>
        <p:nvSpPr>
          <p:cNvPr id="6" name="Text 4"/>
          <p:cNvSpPr/>
          <p:nvPr/>
        </p:nvSpPr>
        <p:spPr>
          <a:xfrm>
            <a:off x="310896" y="676656"/>
            <a:ext cx="7470648" cy="1079297"/>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Another example of a nonperiodic composite signal is the signal propagated by an FM radio station.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 the United States, each FM radio station is assigned a 200-kHz bandwidth.</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total bandwidth dedicated to FM radio ranges from 88 to 108 MHz.</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will show the rationale behind this 200-kHz bandwidth in Chapter 5.</a:t>
            </a:r>
            <a:endParaRPr lang="en-US" sz="1300" dirty="0"/>
          </a:p>
        </p:txBody>
      </p:sp>
      <p:sp>
        <p:nvSpPr>
          <p:cNvPr id="7" name="Shape 5"/>
          <p:cNvSpPr/>
          <p:nvPr/>
        </p:nvSpPr>
        <p:spPr>
          <a:xfrm>
            <a:off x="182880" y="2030273"/>
            <a:ext cx="7726680" cy="3424123"/>
          </a:xfrm>
          <a:prstGeom prst="roundRect">
            <a:avLst>
              <a:gd name="adj" fmla="val 801"/>
            </a:avLst>
          </a:prstGeom>
          <a:solidFill>
            <a:srgbClr val="FFFFFF"/>
          </a:solidFill>
          <a:ln w="12700">
            <a:solidFill>
              <a:srgbClr val="CFDCE0"/>
            </a:solidFill>
            <a:prstDash val="solid"/>
          </a:ln>
        </p:spPr>
      </p:sp>
      <p:sp>
        <p:nvSpPr>
          <p:cNvPr id="8" name="Shape 6"/>
          <p:cNvSpPr/>
          <p:nvPr/>
        </p:nvSpPr>
        <p:spPr>
          <a:xfrm>
            <a:off x="310896" y="2158289"/>
            <a:ext cx="936346" cy="256032"/>
          </a:xfrm>
          <a:prstGeom prst="roundRect">
            <a:avLst>
              <a:gd name="adj" fmla="val 25000"/>
            </a:avLst>
          </a:prstGeom>
          <a:solidFill>
            <a:srgbClr val="E2A03F"/>
          </a:solidFill>
          <a:ln w="12700">
            <a:solidFill>
              <a:srgbClr val="E2A03F"/>
            </a:solidFill>
            <a:prstDash val="solid"/>
          </a:ln>
        </p:spPr>
      </p:sp>
      <p:sp>
        <p:nvSpPr>
          <p:cNvPr id="9" name="Text 7"/>
          <p:cNvSpPr/>
          <p:nvPr/>
        </p:nvSpPr>
        <p:spPr>
          <a:xfrm>
            <a:off x="310896" y="2158289"/>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3.15</a:t>
            </a:r>
            <a:endParaRPr lang="en-US" sz="1000" dirty="0"/>
          </a:p>
        </p:txBody>
      </p:sp>
      <p:sp>
        <p:nvSpPr>
          <p:cNvPr id="10" name="Text 8"/>
          <p:cNvSpPr/>
          <p:nvPr/>
        </p:nvSpPr>
        <p:spPr>
          <a:xfrm>
            <a:off x="7324344" y="2130857"/>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3.45</a:t>
            </a:r>
            <a:endParaRPr lang="en-US" sz="800" dirty="0"/>
          </a:p>
        </p:txBody>
      </p:sp>
      <p:sp>
        <p:nvSpPr>
          <p:cNvPr id="11" name="Text 9"/>
          <p:cNvSpPr/>
          <p:nvPr/>
        </p:nvSpPr>
        <p:spPr>
          <a:xfrm>
            <a:off x="310896" y="2524049"/>
            <a:ext cx="7470648" cy="2802331"/>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Another example of a nonperiodic composite signal is the signal received by an old-fashioned analog black-and-white TV. A TV screen is made up of pixels (picture elements) with each pixel being either white or black.</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screen is scanned 30 times per second.</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If we assume a resolution of 525 × 700 (525 vertical lines and 700 horizontal lines), which is a ratio of 3:4, we have 367,500 pixels per screen.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If we scan the screen 30 times per second, this is 367,500 × 30 = 11,025,000 pixels per second.</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worst-case scenario is alternating black and white pixels.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 this case, we need to represent one color by the minimum amplitude and the other color by the maximum amplitude.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can send 2 pixels per cycle.</a:t>
            </a:r>
            <a:endParaRPr lang="en-US" sz="1300" dirty="0"/>
          </a:p>
        </p:txBody>
      </p:sp>
      <p:sp>
        <p:nvSpPr>
          <p:cNvPr id="12" name="Shape 10"/>
          <p:cNvSpPr/>
          <p:nvPr/>
        </p:nvSpPr>
        <p:spPr>
          <a:xfrm>
            <a:off x="8055864" y="182880"/>
            <a:ext cx="3950208" cy="3577742"/>
          </a:xfrm>
          <a:prstGeom prst="roundRect">
            <a:avLst>
              <a:gd name="adj" fmla="val 767"/>
            </a:avLst>
          </a:prstGeom>
          <a:solidFill>
            <a:srgbClr val="FFFFFF"/>
          </a:solidFill>
          <a:ln w="12700">
            <a:solidFill>
              <a:srgbClr val="CFDCE0"/>
            </a:solidFill>
            <a:prstDash val="solid"/>
          </a:ln>
        </p:spPr>
      </p:sp>
      <p:sp>
        <p:nvSpPr>
          <p:cNvPr id="13" name="Shape 11"/>
          <p:cNvSpPr/>
          <p:nvPr/>
        </p:nvSpPr>
        <p:spPr>
          <a:xfrm>
            <a:off x="8183880" y="310896"/>
            <a:ext cx="1781251" cy="256032"/>
          </a:xfrm>
          <a:prstGeom prst="roundRect">
            <a:avLst>
              <a:gd name="adj" fmla="val 25000"/>
            </a:avLst>
          </a:prstGeom>
          <a:solidFill>
            <a:srgbClr val="E2A03F"/>
          </a:solidFill>
          <a:ln w="12700">
            <a:solidFill>
              <a:srgbClr val="E2A03F"/>
            </a:solidFill>
            <a:prstDash val="solid"/>
          </a:ln>
        </p:spPr>
      </p:sp>
      <p:sp>
        <p:nvSpPr>
          <p:cNvPr id="14" name="Text 12"/>
          <p:cNvSpPr/>
          <p:nvPr/>
        </p:nvSpPr>
        <p:spPr>
          <a:xfrm>
            <a:off x="8183880" y="310896"/>
            <a:ext cx="1781251"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3.15 (continued)</a:t>
            </a:r>
            <a:endParaRPr lang="en-US" sz="1000" dirty="0"/>
          </a:p>
        </p:txBody>
      </p:sp>
      <p:sp>
        <p:nvSpPr>
          <p:cNvPr id="15" name="Text 13"/>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3.46</a:t>
            </a:r>
            <a:endParaRPr lang="en-US" sz="800" dirty="0"/>
          </a:p>
        </p:txBody>
      </p:sp>
      <p:sp>
        <p:nvSpPr>
          <p:cNvPr id="16" name="Text 14"/>
          <p:cNvSpPr/>
          <p:nvPr/>
        </p:nvSpPr>
        <p:spPr>
          <a:xfrm>
            <a:off x="8183880" y="676656"/>
            <a:ext cx="3694176" cy="2955950"/>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Therefore, we need 11,025,000 / 2 = 5,512,500 cycles per second, or Hz.</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bandwidth needed is 5.5124 MHz.</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This worst-case scenario has such a low probability of occurrence that the assumption is that we need only 70 percent of this bandwidth, which is 3.85 MHz.</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Since audio and synchronization signals are also needed, a 4-MHz bandwidth has been set aside for each black and white TV channel.</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An analog color TV channel has a 6-MHz bandwidth.</a:t>
            </a:r>
            <a:endParaRPr lang="en-US" sz="13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5769661"/>
          </a:xfrm>
          <a:prstGeom prst="roundRect">
            <a:avLst>
              <a:gd name="adj" fmla="val 396"/>
            </a:avLst>
          </a:prstGeom>
          <a:solidFill>
            <a:srgbClr val="FFFFFF"/>
          </a:solidFill>
          <a:ln w="12700">
            <a:solidFill>
              <a:srgbClr val="CFDCE0"/>
            </a:solidFill>
            <a:prstDash val="solid"/>
          </a:ln>
        </p:spPr>
      </p:sp>
      <p:sp>
        <p:nvSpPr>
          <p:cNvPr id="3" name="Shape 3"/>
          <p:cNvSpPr/>
          <p:nvPr/>
        </p:nvSpPr>
        <p:spPr>
          <a:xfrm>
            <a:off x="310896" y="310896"/>
            <a:ext cx="844675" cy="256032"/>
          </a:xfrm>
          <a:prstGeom prst="roundRect">
            <a:avLst>
              <a:gd name="adj" fmla="val 25000"/>
            </a:avLst>
          </a:prstGeom>
          <a:solidFill>
            <a:srgbClr val="E2A03F"/>
          </a:solidFill>
          <a:ln w="12700">
            <a:solidFill>
              <a:srgbClr val="E2A03F"/>
            </a:solidFill>
            <a:prstDash val="solid"/>
          </a:ln>
        </p:spPr>
      </p:sp>
      <p:sp>
        <p:nvSpPr>
          <p:cNvPr id="4" name="Text 4"/>
          <p:cNvSpPr/>
          <p:nvPr/>
        </p:nvSpPr>
        <p:spPr>
          <a:xfrm>
            <a:off x="310896" y="310896"/>
            <a:ext cx="844675"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13252E"/>
                </a:solidFill>
                <a:latin typeface="Arial" pitchFamily="34" charset="0"/>
                <a:ea typeface="Arial" pitchFamily="34" charset="-122"/>
                <a:cs typeface="Arial" pitchFamily="34" charset="-120"/>
              </a:rPr>
              <a:t>EXPLORE</a:t>
            </a:r>
          </a:p>
        </p:txBody>
      </p:sp>
      <p:sp>
        <p:nvSpPr>
          <p:cNvPr id="5" name="Text 5"/>
          <p:cNvSpPr/>
          <p:nvPr/>
        </p:nvSpPr>
        <p:spPr>
          <a:xfrm>
            <a:off x="1265299" y="310896"/>
            <a:ext cx="4638662"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Composite signals, harmonics, and bandwidth</a:t>
            </a:r>
          </a:p>
        </p:txBody>
      </p:sp>
      <p:sp>
        <p:nvSpPr>
          <p:cNvPr id="6" name="Text 6"/>
          <p:cNvSpPr/>
          <p:nvPr/>
        </p:nvSpPr>
        <p:spPr>
          <a:xfrm>
            <a:off x="310896" y="694944"/>
            <a:ext cx="5593065" cy="5129581"/>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PhET, Fourier: Making Waves. </a:t>
            </a:r>
            <a:r>
              <a:rPr lang="en-US" sz="1300" dirty="0">
                <a:solidFill>
                  <a:srgbClr val="1E2E36"/>
                </a:solidFill>
                <a:latin typeface="Arial" pitchFamily="34" charset="0"/>
                <a:ea typeface="Arial" pitchFamily="34" charset="-122"/>
                <a:cs typeface="Arial" pitchFamily="34" charset="-120"/>
              </a:rPr>
              <a:t>Eleven harmonic amplitudes under your mouse.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Build a square wave, then play the Wave Game.</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2"/>
              </a:rPr>
              <a:t>https://phet.colorado.edu/en/simulations/fourier-making-waves</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Falstad, Fourier Series applet. </a:t>
            </a:r>
            <a:r>
              <a:rPr lang="en-US" sz="1300" dirty="0">
                <a:solidFill>
                  <a:srgbClr val="1E2E36"/>
                </a:solidFill>
                <a:latin typeface="Arial" pitchFamily="34" charset="0"/>
                <a:ea typeface="Arial" pitchFamily="34" charset="-122"/>
                <a:cs typeface="Arial" pitchFamily="34" charset="-120"/>
              </a:rPr>
              <a:t>A waveform above, its harmonic amplitudes below.</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Press Square, then drag Number of Terms up from 1.</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3"/>
              </a:rPr>
              <a:t>https://www.falstad.com/fourier/</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Jez Swanson, Interactive Introduction to Fourier Transforms. </a:t>
            </a:r>
            <a:r>
              <a:rPr lang="en-US" sz="1300" dirty="0">
                <a:solidFill>
                  <a:srgbClr val="1E2E36"/>
                </a:solidFill>
                <a:latin typeface="Arial" pitchFamily="34" charset="0"/>
                <a:ea typeface="Arial" pitchFamily="34" charset="-122"/>
                <a:cs typeface="Arial" pitchFamily="34" charset="-120"/>
              </a:rPr>
              <a:t>An illustrated article you scroll through and touch.</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Draw a waveform and read off its frequencies.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4"/>
              </a:rPr>
              <a:t>https://www.jezzamon.com/fourier/</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3Blue1Brown, But what is the Fourier Transform?. </a:t>
            </a:r>
            <a:r>
              <a:rPr lang="en-US" sz="1300" dirty="0">
                <a:solidFill>
                  <a:srgbClr val="1E2E36"/>
                </a:solidFill>
                <a:latin typeface="Arial" pitchFamily="34" charset="0"/>
                <a:ea typeface="Arial" pitchFamily="34" charset="-122"/>
                <a:cs typeface="Arial" pitchFamily="34" charset="-120"/>
              </a:rPr>
              <a:t>Twenty animated minutes on the transform itself.</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Watch until the signal is wound around a circle.</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5"/>
              </a:rPr>
              <a:t>https://www.youtube.com/watch?v=spUNpyF58BY</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Fourier series. </a:t>
            </a:r>
            <a:r>
              <a:rPr lang="en-US" sz="1300" dirty="0">
                <a:solidFill>
                  <a:srgbClr val="1E2E36"/>
                </a:solidFill>
                <a:latin typeface="Arial" pitchFamily="34" charset="0"/>
                <a:ea typeface="Arial" pitchFamily="34" charset="-122"/>
                <a:cs typeface="Arial" pitchFamily="34" charset="-120"/>
              </a:rPr>
              <a:t>The reference article, with animations at the head.</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Play the square-wave synthesis and count the terms.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6"/>
              </a:rPr>
              <a:t>https://en.wikipedia.org/wiki/Fourier_series</a:t>
            </a:r>
          </a:p>
        </p:txBody>
      </p:sp>
      <p:sp>
        <p:nvSpPr>
          <p:cNvPr id="7" name="Shape 7"/>
          <p:cNvSpPr/>
          <p:nvPr/>
        </p:nvSpPr>
        <p:spPr>
          <a:xfrm>
            <a:off x="6159993" y="182880"/>
            <a:ext cx="5849097" cy="5769661"/>
          </a:xfrm>
          <a:prstGeom prst="roundRect">
            <a:avLst>
              <a:gd name="adj" fmla="val 396"/>
            </a:avLst>
          </a:prstGeom>
          <a:solidFill>
            <a:srgbClr val="FFFFFF"/>
          </a:solidFill>
          <a:ln w="12700">
            <a:solidFill>
              <a:srgbClr val="CFDCE0"/>
            </a:solidFill>
            <a:prstDash val="solid"/>
          </a:ln>
        </p:spPr>
      </p:sp>
      <p:sp>
        <p:nvSpPr>
          <p:cNvPr id="8" name="Text 8"/>
          <p:cNvSpPr/>
          <p:nvPr/>
        </p:nvSpPr>
        <p:spPr>
          <a:xfrm>
            <a:off x="6288009" y="310896"/>
            <a:ext cx="5593065" cy="256032"/>
          </a:xfrm>
          <a:prstGeom prst="rect">
            <a:avLst/>
          </a:prstGeom>
          <a:noFill/>
          <a:ln/>
        </p:spPr>
        <p:txBody>
          <a:bodyPr wrap="square" lIns="0" tIns="0" rIns="0" bIns="0" rtlCol="0" anchor="ctr"/>
          <a:lstStyle/>
          <a:p>
            <a:pPr marL="0" indent="0">
              <a:lnSpc>
                <a:spcPct val="92000"/>
              </a:lnSpc>
              <a:buNone/>
            </a:pPr>
            <a:r>
              <a:rPr lang="en-US" sz="1300" b="1" dirty="0">
                <a:solidFill>
                  <a:srgbClr val="6B838D"/>
                </a:solidFill>
                <a:latin typeface="Arial" pitchFamily="34" charset="0"/>
                <a:ea typeface="Arial" pitchFamily="34" charset="-122"/>
                <a:cs typeface="Arial" pitchFamily="34" charset="-120"/>
              </a:rPr>
              <a:t>Continued</a:t>
            </a:r>
          </a:p>
        </p:txBody>
      </p:sp>
      <p:sp>
        <p:nvSpPr>
          <p:cNvPr id="9" name="Text 9"/>
          <p:cNvSpPr/>
          <p:nvPr/>
        </p:nvSpPr>
        <p:spPr>
          <a:xfrm>
            <a:off x="6288009" y="694944"/>
            <a:ext cx="5593065" cy="5129581"/>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Square wave. </a:t>
            </a:r>
            <a:r>
              <a:rPr lang="en-US" sz="1300" dirty="0">
                <a:solidFill>
                  <a:srgbClr val="1E2E36"/>
                </a:solidFill>
                <a:latin typeface="Arial" pitchFamily="34" charset="0"/>
                <a:ea typeface="Arial" pitchFamily="34" charset="-122"/>
                <a:cs typeface="Arial" pitchFamily="34" charset="-120"/>
              </a:rPr>
              <a:t>The closed form of the series we approximate.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Check where the odd harmonics come from.</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7"/>
              </a:rPr>
              <a:t>https://en.wikipedia.org/wiki/Square_wave_(waveform)</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BetterExplained, Interactive Guide to the Fourier Transform. </a:t>
            </a:r>
            <a:r>
              <a:rPr lang="en-US" sz="1300" dirty="0">
                <a:solidFill>
                  <a:srgbClr val="1E2E36"/>
                </a:solidFill>
                <a:latin typeface="Arial" pitchFamily="34" charset="0"/>
                <a:ea typeface="Arial" pitchFamily="34" charset="-122"/>
                <a:cs typeface="Arial" pitchFamily="34" charset="-120"/>
              </a:rPr>
              <a:t>A plain-language route to the same result.</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Read this if the mathematics arrived first.</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8"/>
              </a:rPr>
              <a:t>https://betterexplained.com/articles/an-interactive-guide-to-the-fourier-transform/</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DSPRelated, building a square wave from sine waves. </a:t>
            </a:r>
            <a:r>
              <a:rPr lang="en-US" sz="1300" dirty="0">
                <a:solidFill>
                  <a:srgbClr val="1E2E36"/>
                </a:solidFill>
                <a:latin typeface="Arial" pitchFamily="34" charset="0"/>
                <a:ea typeface="Arial" pitchFamily="34" charset="-122"/>
                <a:cs typeface="Arial" pitchFamily="34" charset="-120"/>
              </a:rPr>
              <a:t>Harmonics added one at a time, with a short quiz.</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Take the quiz at the end.</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9"/>
              </a:rPr>
              <a:t>https://www.dsprelated.com/foundations/sum-of-sinusoids.php</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WebSDR, University of Twente. </a:t>
            </a:r>
            <a:r>
              <a:rPr lang="en-US" sz="1300" dirty="0">
                <a:solidFill>
                  <a:srgbClr val="1E2E36"/>
                </a:solidFill>
                <a:latin typeface="Arial" pitchFamily="34" charset="0"/>
                <a:ea typeface="Arial" pitchFamily="34" charset="-122"/>
                <a:cs typeface="Arial" pitchFamily="34" charset="-120"/>
              </a:rPr>
              <a:t>A real shortwave receiver, tuned from a browser.</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Measure the width of one broadcast station.</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10"/>
              </a:rPr>
              <a:t>http://websdr.ewi.utwente.nl:8901/</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Chrome Music Lab, Spectrogram. </a:t>
            </a:r>
            <a:r>
              <a:rPr lang="en-US" sz="1300" dirty="0">
                <a:solidFill>
                  <a:srgbClr val="1E2E36"/>
                </a:solidFill>
                <a:latin typeface="Arial" pitchFamily="34" charset="0"/>
                <a:ea typeface="Arial" pitchFamily="34" charset="-122"/>
                <a:cs typeface="Arial" pitchFamily="34" charset="-120"/>
              </a:rPr>
              <a:t>A live picture of how much spectrum a sound occupies.</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Compare a flute with a cymbal.</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11"/>
              </a:rPr>
              <a:t>https://musiclab.chromeexperiments.com/Spectrogram/</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name="Slide 18">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3840480" cy="3386023"/>
          </a:xfrm>
          <a:prstGeom prst="roundRect">
            <a:avLst>
              <a:gd name="adj" fmla="val 810"/>
            </a:avLst>
          </a:prstGeom>
          <a:solidFill>
            <a:srgbClr val="FFFFFF"/>
          </a:solidFill>
          <a:ln w="12700">
            <a:solidFill>
              <a:srgbClr val="CFDCE0"/>
            </a:solidFill>
            <a:prstDash val="solid"/>
          </a:ln>
        </p:spPr>
      </p:sp>
      <p:sp>
        <p:nvSpPr>
          <p:cNvPr id="3" name="Shape 1"/>
          <p:cNvSpPr/>
          <p:nvPr/>
        </p:nvSpPr>
        <p:spPr>
          <a:xfrm>
            <a:off x="310896" y="310896"/>
            <a:ext cx="302666"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10896" y="310896"/>
            <a:ext cx="302666"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3-3</a:t>
            </a:r>
            <a:endParaRPr lang="en-US" sz="1000" dirty="0"/>
          </a:p>
        </p:txBody>
      </p:sp>
      <p:sp>
        <p:nvSpPr>
          <p:cNvPr id="5" name="Text 3"/>
          <p:cNvSpPr/>
          <p:nvPr/>
        </p:nvSpPr>
        <p:spPr>
          <a:xfrm>
            <a:off x="723290" y="256032"/>
            <a:ext cx="2714854"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DIGITAL SIGNALS</a:t>
            </a:r>
            <a:endParaRPr lang="en-US" sz="1300" dirty="0"/>
          </a:p>
        </p:txBody>
      </p:sp>
      <p:sp>
        <p:nvSpPr>
          <p:cNvPr id="6" name="Text 4"/>
          <p:cNvSpPr/>
          <p:nvPr/>
        </p:nvSpPr>
        <p:spPr>
          <a:xfrm>
            <a:off x="3438144"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3.47</a:t>
            </a:r>
            <a:endParaRPr lang="en-US" sz="800" dirty="0"/>
          </a:p>
        </p:txBody>
      </p:sp>
      <p:sp>
        <p:nvSpPr>
          <p:cNvPr id="7" name="Text 5"/>
          <p:cNvSpPr/>
          <p:nvPr/>
        </p:nvSpPr>
        <p:spPr>
          <a:xfrm>
            <a:off x="310896" y="676656"/>
            <a:ext cx="3584448" cy="2764231"/>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 addition to being represented by an analog signal, information can also be represented by a digital signal.</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For example, a 1 can be encoded as a positive voltage and a 0 as zero voltage.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digital signal can have more than two levels.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 this case, we can send more than 1 bit for each level.</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Figure 3.17 shows two signals, one with two levels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and the other with four.</a:t>
            </a:r>
            <a:endParaRPr lang="en-US" sz="1300" dirty="0"/>
          </a:p>
        </p:txBody>
      </p:sp>
      <p:sp>
        <p:nvSpPr>
          <p:cNvPr id="8" name="Shape 6"/>
          <p:cNvSpPr/>
          <p:nvPr/>
        </p:nvSpPr>
        <p:spPr>
          <a:xfrm>
            <a:off x="182880" y="3715207"/>
            <a:ext cx="3840480" cy="2620366"/>
          </a:xfrm>
          <a:prstGeom prst="roundRect">
            <a:avLst>
              <a:gd name="adj" fmla="val 1047"/>
            </a:avLst>
          </a:prstGeom>
          <a:solidFill>
            <a:srgbClr val="FFFFFF"/>
          </a:solidFill>
          <a:ln w="12700">
            <a:solidFill>
              <a:srgbClr val="CFDCE0"/>
            </a:solidFill>
            <a:prstDash val="solid"/>
          </a:ln>
        </p:spPr>
      </p:sp>
      <p:sp>
        <p:nvSpPr>
          <p:cNvPr id="9" name="Shape 7"/>
          <p:cNvSpPr/>
          <p:nvPr/>
        </p:nvSpPr>
        <p:spPr>
          <a:xfrm>
            <a:off x="310896" y="3843223"/>
            <a:ext cx="443484" cy="256032"/>
          </a:xfrm>
          <a:prstGeom prst="roundRect">
            <a:avLst>
              <a:gd name="adj" fmla="val 25000"/>
            </a:avLst>
          </a:prstGeom>
          <a:solidFill>
            <a:srgbClr val="0F7A85"/>
          </a:solidFill>
          <a:ln w="12700">
            <a:solidFill>
              <a:srgbClr val="0F7A85"/>
            </a:solidFill>
            <a:prstDash val="solid"/>
          </a:ln>
        </p:spPr>
      </p:sp>
      <p:sp>
        <p:nvSpPr>
          <p:cNvPr id="10" name="Text 8"/>
          <p:cNvSpPr/>
          <p:nvPr/>
        </p:nvSpPr>
        <p:spPr>
          <a:xfrm>
            <a:off x="310896" y="3843223"/>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3.3.1</a:t>
            </a:r>
            <a:endParaRPr lang="en-US" sz="1000" dirty="0"/>
          </a:p>
        </p:txBody>
      </p:sp>
      <p:sp>
        <p:nvSpPr>
          <p:cNvPr id="11" name="Text 9"/>
          <p:cNvSpPr/>
          <p:nvPr/>
        </p:nvSpPr>
        <p:spPr>
          <a:xfrm>
            <a:off x="864108" y="3788359"/>
            <a:ext cx="2574036"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Bit Rate</a:t>
            </a:r>
            <a:endParaRPr lang="en-US" sz="1300" dirty="0"/>
          </a:p>
        </p:txBody>
      </p:sp>
      <p:sp>
        <p:nvSpPr>
          <p:cNvPr id="12" name="Text 10"/>
          <p:cNvSpPr/>
          <p:nvPr/>
        </p:nvSpPr>
        <p:spPr>
          <a:xfrm>
            <a:off x="3438144" y="3815791"/>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3.51</a:t>
            </a:r>
            <a:endParaRPr lang="en-US" sz="800" dirty="0"/>
          </a:p>
        </p:txBody>
      </p:sp>
      <p:sp>
        <p:nvSpPr>
          <p:cNvPr id="13" name="Text 11"/>
          <p:cNvSpPr/>
          <p:nvPr/>
        </p:nvSpPr>
        <p:spPr>
          <a:xfrm>
            <a:off x="310896" y="4208983"/>
            <a:ext cx="3584448" cy="1998574"/>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Most digital signals are nonperiodic, and thus period and frequency are not appropriate characteristics.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Another term—bit rate (instead of frequency)—is used to describe digital signals.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bit rate is the number of bits sent in 1s, expressed in bits per second (bps).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Figure 3.17 shows the bit rate for two signals.</a:t>
            </a:r>
            <a:endParaRPr lang="en-US" sz="1300" dirty="0"/>
          </a:p>
        </p:txBody>
      </p:sp>
      <p:sp>
        <p:nvSpPr>
          <p:cNvPr id="14" name="Shape 12"/>
          <p:cNvSpPr/>
          <p:nvPr/>
        </p:nvSpPr>
        <p:spPr>
          <a:xfrm>
            <a:off x="4169664" y="182880"/>
            <a:ext cx="7836408" cy="4812792"/>
          </a:xfrm>
          <a:prstGeom prst="roundRect">
            <a:avLst>
              <a:gd name="adj" fmla="val 570"/>
            </a:avLst>
          </a:prstGeom>
          <a:solidFill>
            <a:srgbClr val="FFFFFF"/>
          </a:solidFill>
          <a:ln w="12700">
            <a:solidFill>
              <a:srgbClr val="CFDCE0"/>
            </a:solidFill>
            <a:prstDash val="solid"/>
          </a:ln>
        </p:spPr>
      </p:sp>
      <p:sp>
        <p:nvSpPr>
          <p:cNvPr id="15" name="Shape 13"/>
          <p:cNvSpPr/>
          <p:nvPr/>
        </p:nvSpPr>
        <p:spPr>
          <a:xfrm>
            <a:off x="4297680" y="310896"/>
            <a:ext cx="865937" cy="256032"/>
          </a:xfrm>
          <a:prstGeom prst="roundRect">
            <a:avLst>
              <a:gd name="adj" fmla="val 25000"/>
            </a:avLst>
          </a:prstGeom>
          <a:solidFill>
            <a:srgbClr val="0F7A85"/>
          </a:solidFill>
          <a:ln w="12700">
            <a:solidFill>
              <a:srgbClr val="0F7A85"/>
            </a:solidFill>
            <a:prstDash val="solid"/>
          </a:ln>
        </p:spPr>
      </p:sp>
      <p:sp>
        <p:nvSpPr>
          <p:cNvPr id="16" name="Text 14"/>
          <p:cNvSpPr/>
          <p:nvPr/>
        </p:nvSpPr>
        <p:spPr>
          <a:xfrm>
            <a:off x="4297680" y="310896"/>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3.17</a:t>
            </a:r>
            <a:endParaRPr lang="en-US" sz="1000" dirty="0"/>
          </a:p>
        </p:txBody>
      </p:sp>
      <p:sp>
        <p:nvSpPr>
          <p:cNvPr id="17" name="Text 15"/>
          <p:cNvSpPr/>
          <p:nvPr/>
        </p:nvSpPr>
        <p:spPr>
          <a:xfrm>
            <a:off x="5273345" y="256032"/>
            <a:ext cx="6147511"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Two digital signals: one with two signal levels and the other with four signal levels</a:t>
            </a:r>
            <a:endParaRPr lang="en-US" sz="1300" dirty="0"/>
          </a:p>
        </p:txBody>
      </p:sp>
      <p:sp>
        <p:nvSpPr>
          <p:cNvPr id="18" name="Text 16"/>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3.48</a:t>
            </a:r>
            <a:endParaRPr lang="en-US" sz="800" dirty="0"/>
          </a:p>
        </p:txBody>
      </p:sp>
      <p:pic>
        <p:nvPicPr>
          <p:cNvPr id="19" name="Image 0" descr="un3/ppt/media/image51.png"/>
          <p:cNvPicPr>
            <a:picLocks noChangeAspect="1"/>
          </p:cNvPicPr>
          <p:nvPr/>
        </p:nvPicPr>
        <p:blipFill>
          <a:blip r:embed="rId3"/>
          <a:stretch>
            <a:fillRect/>
          </a:stretch>
        </p:blipFill>
        <p:spPr>
          <a:xfrm>
            <a:off x="4809907" y="676656"/>
            <a:ext cx="3127035" cy="2093005"/>
          </a:xfrm>
          <a:prstGeom prst="rect">
            <a:avLst/>
          </a:prstGeom>
        </p:spPr>
      </p:pic>
      <p:pic>
        <p:nvPicPr>
          <p:cNvPr id="20" name="Image 1" descr="un3/ppt/media/image52.png"/>
          <p:cNvPicPr>
            <a:picLocks noChangeAspect="1"/>
          </p:cNvPicPr>
          <p:nvPr/>
        </p:nvPicPr>
        <p:blipFill>
          <a:blip r:embed="rId4"/>
          <a:stretch>
            <a:fillRect/>
          </a:stretch>
        </p:blipFill>
        <p:spPr>
          <a:xfrm>
            <a:off x="8225073" y="2303163"/>
            <a:ext cx="3140755" cy="2564493"/>
          </a:xfrm>
          <a:prstGeom prst="rect">
            <a:avLst/>
          </a:prstGeom>
        </p:spPr>
      </p:pic>
      <p:sp>
        <p:nvSpPr>
          <p:cNvPr id="21" name="Shape 17"/>
          <p:cNvSpPr/>
          <p:nvPr/>
        </p:nvSpPr>
        <p:spPr>
          <a:xfrm>
            <a:off x="4169664" y="5141976"/>
            <a:ext cx="7836408" cy="1433170"/>
          </a:xfrm>
          <a:prstGeom prst="roundRect">
            <a:avLst>
              <a:gd name="adj" fmla="val 1914"/>
            </a:avLst>
          </a:prstGeom>
          <a:solidFill>
            <a:srgbClr val="FFFFFF"/>
          </a:solidFill>
          <a:ln w="12700">
            <a:solidFill>
              <a:srgbClr val="CFDCE0"/>
            </a:solidFill>
            <a:prstDash val="solid"/>
          </a:ln>
        </p:spPr>
      </p:sp>
      <p:sp>
        <p:nvSpPr>
          <p:cNvPr id="22" name="Shape 18"/>
          <p:cNvSpPr/>
          <p:nvPr/>
        </p:nvSpPr>
        <p:spPr>
          <a:xfrm>
            <a:off x="4297680" y="5269992"/>
            <a:ext cx="443484" cy="256032"/>
          </a:xfrm>
          <a:prstGeom prst="roundRect">
            <a:avLst>
              <a:gd name="adj" fmla="val 25000"/>
            </a:avLst>
          </a:prstGeom>
          <a:solidFill>
            <a:srgbClr val="0F7A85"/>
          </a:solidFill>
          <a:ln w="12700">
            <a:solidFill>
              <a:srgbClr val="0F7A85"/>
            </a:solidFill>
            <a:prstDash val="solid"/>
          </a:ln>
        </p:spPr>
      </p:sp>
      <p:sp>
        <p:nvSpPr>
          <p:cNvPr id="23" name="Text 19"/>
          <p:cNvSpPr/>
          <p:nvPr/>
        </p:nvSpPr>
        <p:spPr>
          <a:xfrm>
            <a:off x="4297680" y="5269992"/>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3.3.1</a:t>
            </a:r>
            <a:endParaRPr lang="en-US" sz="1000" dirty="0"/>
          </a:p>
        </p:txBody>
      </p:sp>
      <p:sp>
        <p:nvSpPr>
          <p:cNvPr id="24" name="Text 20"/>
          <p:cNvSpPr/>
          <p:nvPr/>
        </p:nvSpPr>
        <p:spPr>
          <a:xfrm>
            <a:off x="4850892" y="5215128"/>
            <a:ext cx="6569964"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Levels and bits</a:t>
            </a:r>
            <a:endParaRPr lang="en-US" sz="1300" dirty="0"/>
          </a:p>
        </p:txBody>
      </p:sp>
      <p:sp>
        <p:nvSpPr>
          <p:cNvPr id="25" name="Text 21"/>
          <p:cNvSpPr/>
          <p:nvPr/>
        </p:nvSpPr>
        <p:spPr>
          <a:xfrm>
            <a:off x="4297680" y="5635752"/>
            <a:ext cx="7580376" cy="811378"/>
          </a:xfrm>
          <a:prstGeom prst="rect">
            <a:avLst/>
          </a:prstGeom>
          <a:noFill/>
          <a:ln/>
        </p:spPr>
        <p:txBody>
          <a:bodyPr wrap="square" lIns="0" tIns="0" rIns="0" bIns="0" rtlCol="0" anchor="ctr"/>
          <a:lstStyle/>
          <a:p>
            <a:pPr marL="165100" indent="-165100">
              <a:lnSpc>
                <a:spcPct val="116000"/>
              </a:lnSpc>
              <a:buSzPct val="100000"/>
              <a:buChar char="•"/>
            </a:pPr>
            <a:r>
              <a:rPr lang="en-US" sz="1300" dirty="0">
                <a:solidFill>
                  <a:srgbClr val="1E2E36"/>
                </a:solidFill>
                <a:latin typeface="Arial" pitchFamily="34" charset="0"/>
                <a:ea typeface="Arial" pitchFamily="34" charset="-122"/>
                <a:cs typeface="Arial" pitchFamily="34" charset="-120"/>
              </a:rPr>
              <a:t>A signal with L levels carries log</a:t>
            </a:r>
            <a:r>
              <a:rPr lang="en-US" sz="1300" baseline="30000" dirty="0">
                <a:solidFill>
                  <a:srgbClr val="1E2E36"/>
                </a:solidFill>
                <a:latin typeface="Arial" pitchFamily="34" charset="0"/>
                <a:ea typeface="Arial" pitchFamily="34" charset="-122"/>
                <a:cs typeface="Arial" pitchFamily="34" charset="-120"/>
              </a:rPr>
              <a:t>2</a:t>
            </a:r>
            <a:r>
              <a:rPr lang="en-US" sz="1300" dirty="0">
                <a:solidFill>
                  <a:srgbClr val="1E2E36"/>
                </a:solidFill>
                <a:latin typeface="Arial" pitchFamily="34" charset="0"/>
                <a:ea typeface="Arial" pitchFamily="34" charset="-122"/>
                <a:cs typeface="Arial" pitchFamily="34" charset="-120"/>
              </a:rPr>
              <a:t>L bits per level.</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Two levels give 1 bit per level, four levels give 2 bits per level.</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Bits per level must be an integer, so L is normally a power of 2.</a:t>
            </a:r>
            <a:endParaRPr lang="en-US" sz="13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name="Slide 19">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3840480" cy="2380748"/>
          </a:xfrm>
          <a:prstGeom prst="roundRect">
            <a:avLst>
              <a:gd name="adj" fmla="val 1152"/>
            </a:avLst>
          </a:prstGeom>
          <a:solidFill>
            <a:srgbClr val="FFFFFF"/>
          </a:solidFill>
          <a:ln w="12700">
            <a:solidFill>
              <a:srgbClr val="CFDCE0"/>
            </a:solidFill>
            <a:prstDash val="solid"/>
          </a:ln>
        </p:spPr>
      </p:sp>
      <p:sp>
        <p:nvSpPr>
          <p:cNvPr id="3" name="Shape 1"/>
          <p:cNvSpPr/>
          <p:nvPr/>
        </p:nvSpPr>
        <p:spPr>
          <a:xfrm>
            <a:off x="310896" y="310896"/>
            <a:ext cx="936346" cy="256032"/>
          </a:xfrm>
          <a:prstGeom prst="roundRect">
            <a:avLst>
              <a:gd name="adj" fmla="val 25000"/>
            </a:avLst>
          </a:prstGeom>
          <a:solidFill>
            <a:srgbClr val="E2A03F"/>
          </a:solidFill>
          <a:ln w="12700">
            <a:solidFill>
              <a:srgbClr val="E2A03F"/>
            </a:solidFill>
            <a:prstDash val="solid"/>
          </a:ln>
        </p:spPr>
      </p:sp>
      <p:sp>
        <p:nvSpPr>
          <p:cNvPr id="4" name="Text 2"/>
          <p:cNvSpPr/>
          <p:nvPr/>
        </p:nvSpPr>
        <p:spPr>
          <a:xfrm>
            <a:off x="310896" y="310896"/>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3.16</a:t>
            </a:r>
            <a:endParaRPr lang="en-US" sz="1000" dirty="0"/>
          </a:p>
        </p:txBody>
      </p:sp>
      <p:sp>
        <p:nvSpPr>
          <p:cNvPr id="5" name="Text 3"/>
          <p:cNvSpPr/>
          <p:nvPr/>
        </p:nvSpPr>
        <p:spPr>
          <a:xfrm>
            <a:off x="3438144"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3.49</a:t>
            </a:r>
            <a:endParaRPr lang="en-US" sz="800" dirty="0"/>
          </a:p>
        </p:txBody>
      </p:sp>
      <p:sp>
        <p:nvSpPr>
          <p:cNvPr id="6" name="Text 4"/>
          <p:cNvSpPr/>
          <p:nvPr/>
        </p:nvSpPr>
        <p:spPr>
          <a:xfrm>
            <a:off x="310896" y="676656"/>
            <a:ext cx="3584448" cy="1271016"/>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digital signal has eight levels.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How many bits are needed per level? We calculate the number of bits from the following formula.</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Each signal level is represented by 3 bits.</a:t>
            </a:r>
            <a:endParaRPr lang="en-US" sz="1300" dirty="0"/>
          </a:p>
        </p:txBody>
      </p:sp>
      <p:pic>
        <p:nvPicPr>
          <p:cNvPr id="7" name="Image 0" descr="un3/ppt/media/image53.png"/>
          <p:cNvPicPr>
            <a:picLocks noChangeAspect="1"/>
          </p:cNvPicPr>
          <p:nvPr/>
        </p:nvPicPr>
        <p:blipFill>
          <a:blip r:embed="rId3"/>
          <a:stretch>
            <a:fillRect/>
          </a:stretch>
        </p:blipFill>
        <p:spPr>
          <a:xfrm>
            <a:off x="904596" y="2002536"/>
            <a:ext cx="2397048" cy="378212"/>
          </a:xfrm>
          <a:prstGeom prst="rect">
            <a:avLst/>
          </a:prstGeom>
        </p:spPr>
      </p:pic>
      <p:sp>
        <p:nvSpPr>
          <p:cNvPr id="8" name="Shape 5"/>
          <p:cNvSpPr/>
          <p:nvPr/>
        </p:nvSpPr>
        <p:spPr>
          <a:xfrm>
            <a:off x="182880" y="2709932"/>
            <a:ext cx="3840480" cy="2888285"/>
          </a:xfrm>
          <a:prstGeom prst="roundRect">
            <a:avLst>
              <a:gd name="adj" fmla="val 950"/>
            </a:avLst>
          </a:prstGeom>
          <a:solidFill>
            <a:srgbClr val="FFFFFF"/>
          </a:solidFill>
          <a:ln w="12700">
            <a:solidFill>
              <a:srgbClr val="CFDCE0"/>
            </a:solidFill>
            <a:prstDash val="solid"/>
          </a:ln>
        </p:spPr>
      </p:sp>
      <p:sp>
        <p:nvSpPr>
          <p:cNvPr id="9" name="Shape 6"/>
          <p:cNvSpPr/>
          <p:nvPr/>
        </p:nvSpPr>
        <p:spPr>
          <a:xfrm>
            <a:off x="310896" y="2837948"/>
            <a:ext cx="936346" cy="256032"/>
          </a:xfrm>
          <a:prstGeom prst="roundRect">
            <a:avLst>
              <a:gd name="adj" fmla="val 25000"/>
            </a:avLst>
          </a:prstGeom>
          <a:solidFill>
            <a:srgbClr val="E2A03F"/>
          </a:solidFill>
          <a:ln w="12700">
            <a:solidFill>
              <a:srgbClr val="E2A03F"/>
            </a:solidFill>
            <a:prstDash val="solid"/>
          </a:ln>
        </p:spPr>
      </p:sp>
      <p:sp>
        <p:nvSpPr>
          <p:cNvPr id="10" name="Text 7"/>
          <p:cNvSpPr/>
          <p:nvPr/>
        </p:nvSpPr>
        <p:spPr>
          <a:xfrm>
            <a:off x="310896" y="2837948"/>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3.17</a:t>
            </a:r>
            <a:endParaRPr lang="en-US" sz="1000" dirty="0"/>
          </a:p>
        </p:txBody>
      </p:sp>
      <p:sp>
        <p:nvSpPr>
          <p:cNvPr id="11" name="Text 8"/>
          <p:cNvSpPr/>
          <p:nvPr/>
        </p:nvSpPr>
        <p:spPr>
          <a:xfrm>
            <a:off x="3438144" y="2810516"/>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3.50</a:t>
            </a:r>
            <a:endParaRPr lang="en-US" sz="800" dirty="0"/>
          </a:p>
        </p:txBody>
      </p:sp>
      <p:sp>
        <p:nvSpPr>
          <p:cNvPr id="12" name="Text 9"/>
          <p:cNvSpPr/>
          <p:nvPr/>
        </p:nvSpPr>
        <p:spPr>
          <a:xfrm>
            <a:off x="310896" y="3203708"/>
            <a:ext cx="3584448" cy="2266493"/>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digital signal has nine levels.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How many bits are needed per level? We calculate the number of bits by using the formula.</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Each signal level is represented by 3.17 bits.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However, this answer is not realistic.</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number of bits sent per level needs to be an integer as well as a power of 2. For this example, 4 bits can represent one level.</a:t>
            </a:r>
            <a:endParaRPr lang="en-US" sz="1300" dirty="0"/>
          </a:p>
        </p:txBody>
      </p:sp>
      <p:sp>
        <p:nvSpPr>
          <p:cNvPr id="13" name="Shape 10"/>
          <p:cNvSpPr/>
          <p:nvPr/>
        </p:nvSpPr>
        <p:spPr>
          <a:xfrm>
            <a:off x="4169664" y="182880"/>
            <a:ext cx="7836408" cy="2410949"/>
          </a:xfrm>
          <a:prstGeom prst="roundRect">
            <a:avLst>
              <a:gd name="adj" fmla="val 1138"/>
            </a:avLst>
          </a:prstGeom>
          <a:solidFill>
            <a:srgbClr val="FFFFFF"/>
          </a:solidFill>
          <a:ln w="12700">
            <a:solidFill>
              <a:srgbClr val="CFDCE0"/>
            </a:solidFill>
            <a:prstDash val="solid"/>
          </a:ln>
        </p:spPr>
      </p:sp>
      <p:sp>
        <p:nvSpPr>
          <p:cNvPr id="14" name="Shape 11"/>
          <p:cNvSpPr/>
          <p:nvPr/>
        </p:nvSpPr>
        <p:spPr>
          <a:xfrm>
            <a:off x="4297680" y="310896"/>
            <a:ext cx="936346" cy="256032"/>
          </a:xfrm>
          <a:prstGeom prst="roundRect">
            <a:avLst>
              <a:gd name="adj" fmla="val 25000"/>
            </a:avLst>
          </a:prstGeom>
          <a:solidFill>
            <a:srgbClr val="E2A03F"/>
          </a:solidFill>
          <a:ln w="12700">
            <a:solidFill>
              <a:srgbClr val="E2A03F"/>
            </a:solidFill>
            <a:prstDash val="solid"/>
          </a:ln>
        </p:spPr>
      </p:sp>
      <p:sp>
        <p:nvSpPr>
          <p:cNvPr id="15" name="Text 12"/>
          <p:cNvSpPr/>
          <p:nvPr/>
        </p:nvSpPr>
        <p:spPr>
          <a:xfrm>
            <a:off x="4297680" y="310896"/>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3.18</a:t>
            </a:r>
            <a:endParaRPr lang="en-US" sz="1000" dirty="0"/>
          </a:p>
        </p:txBody>
      </p:sp>
      <p:sp>
        <p:nvSpPr>
          <p:cNvPr id="16" name="Text 13"/>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3.52</a:t>
            </a:r>
            <a:endParaRPr lang="en-US" sz="800" dirty="0"/>
          </a:p>
        </p:txBody>
      </p:sp>
      <p:sp>
        <p:nvSpPr>
          <p:cNvPr id="17" name="Text 14"/>
          <p:cNvSpPr/>
          <p:nvPr/>
        </p:nvSpPr>
        <p:spPr>
          <a:xfrm>
            <a:off x="4297680" y="676656"/>
            <a:ext cx="7580376" cy="1347216"/>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Assume we need to download text documents at the rate of 100 pages per second.</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What is the required bit rate of the channel?</a:t>
            </a:r>
            <a:endParaRPr lang="en-US" sz="1300" dirty="0"/>
          </a:p>
          <a:p>
            <a:pPr marL="0" indent="0">
              <a:lnSpc>
                <a:spcPct val="116000"/>
              </a:lnSpc>
              <a:spcAft>
                <a:spcPts val="300"/>
              </a:spcAft>
              <a:buNone/>
            </a:pPr>
            <a:r>
              <a:rPr lang="en-US" sz="1300" b="1" dirty="0">
                <a:solidFill>
                  <a:srgbClr val="0F7A85"/>
                </a:solidFill>
                <a:latin typeface="Arial" pitchFamily="34" charset="0"/>
                <a:ea typeface="Arial" pitchFamily="34" charset="-122"/>
                <a:cs typeface="Arial" pitchFamily="34" charset="-120"/>
              </a:rPr>
              <a:t>Solution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page is an average of 24 lines with 80 characters in each line.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If we assume that one character requires 8 bits, the bit rate is</a:t>
            </a:r>
            <a:endParaRPr lang="en-US" sz="1300" dirty="0"/>
          </a:p>
        </p:txBody>
      </p:sp>
      <p:pic>
        <p:nvPicPr>
          <p:cNvPr id="18" name="Image 1" descr="un3/ppt/media/image54.png"/>
          <p:cNvPicPr>
            <a:picLocks noChangeAspect="1"/>
          </p:cNvPicPr>
          <p:nvPr/>
        </p:nvPicPr>
        <p:blipFill>
          <a:blip r:embed="rId4"/>
          <a:stretch>
            <a:fillRect/>
          </a:stretch>
        </p:blipFill>
        <p:spPr>
          <a:xfrm>
            <a:off x="6511132" y="2078736"/>
            <a:ext cx="3153472" cy="332213"/>
          </a:xfrm>
          <a:prstGeom prst="rect">
            <a:avLst/>
          </a:prstGeom>
        </p:spPr>
      </p:pic>
      <p:sp>
        <p:nvSpPr>
          <p:cNvPr id="19" name="Shape 15"/>
          <p:cNvSpPr/>
          <p:nvPr/>
        </p:nvSpPr>
        <p:spPr>
          <a:xfrm>
            <a:off x="4169664" y="2740133"/>
            <a:ext cx="7836408" cy="3149345"/>
          </a:xfrm>
          <a:prstGeom prst="roundRect">
            <a:avLst>
              <a:gd name="adj" fmla="val 871"/>
            </a:avLst>
          </a:prstGeom>
          <a:solidFill>
            <a:srgbClr val="FFFFFF"/>
          </a:solidFill>
          <a:ln w="12700">
            <a:solidFill>
              <a:srgbClr val="CFDCE0"/>
            </a:solidFill>
            <a:prstDash val="solid"/>
          </a:ln>
        </p:spPr>
      </p:sp>
      <p:sp>
        <p:nvSpPr>
          <p:cNvPr id="20" name="Shape 16"/>
          <p:cNvSpPr/>
          <p:nvPr/>
        </p:nvSpPr>
        <p:spPr>
          <a:xfrm>
            <a:off x="4297680" y="2868149"/>
            <a:ext cx="936346" cy="256032"/>
          </a:xfrm>
          <a:prstGeom prst="roundRect">
            <a:avLst>
              <a:gd name="adj" fmla="val 25000"/>
            </a:avLst>
          </a:prstGeom>
          <a:solidFill>
            <a:srgbClr val="E2A03F"/>
          </a:solidFill>
          <a:ln w="12700">
            <a:solidFill>
              <a:srgbClr val="E2A03F"/>
            </a:solidFill>
            <a:prstDash val="solid"/>
          </a:ln>
        </p:spPr>
      </p:sp>
      <p:sp>
        <p:nvSpPr>
          <p:cNvPr id="21" name="Text 17"/>
          <p:cNvSpPr/>
          <p:nvPr/>
        </p:nvSpPr>
        <p:spPr>
          <a:xfrm>
            <a:off x="4297680" y="2868149"/>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3.19</a:t>
            </a:r>
            <a:endParaRPr lang="en-US" sz="1000" dirty="0"/>
          </a:p>
        </p:txBody>
      </p:sp>
      <p:sp>
        <p:nvSpPr>
          <p:cNvPr id="22" name="Text 18"/>
          <p:cNvSpPr/>
          <p:nvPr/>
        </p:nvSpPr>
        <p:spPr>
          <a:xfrm>
            <a:off x="11420856" y="2840717"/>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3.53</a:t>
            </a:r>
            <a:endParaRPr lang="en-US" sz="800" dirty="0"/>
          </a:p>
        </p:txBody>
      </p:sp>
      <p:sp>
        <p:nvSpPr>
          <p:cNvPr id="23" name="Text 19"/>
          <p:cNvSpPr/>
          <p:nvPr/>
        </p:nvSpPr>
        <p:spPr>
          <a:xfrm>
            <a:off x="4297680" y="3233909"/>
            <a:ext cx="7580376" cy="1844954"/>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digitized voice channel, as we will see in Chapter 4, is made by digitizing a 4-kHz bandwidth analog voice signal.</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need to sample the signal at twice the highest frequency (two samples per hertz).</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assume that each sample requires 8 bits.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What is the required bit rate?</a:t>
            </a:r>
            <a:endParaRPr lang="en-US" sz="1300" dirty="0"/>
          </a:p>
          <a:p>
            <a:pPr marL="0" indent="0">
              <a:lnSpc>
                <a:spcPct val="116000"/>
              </a:lnSpc>
              <a:spcAft>
                <a:spcPts val="300"/>
              </a:spcAft>
              <a:buNone/>
            </a:pPr>
            <a:r>
              <a:rPr lang="en-US" sz="1300" b="1" dirty="0">
                <a:solidFill>
                  <a:srgbClr val="0F7A85"/>
                </a:solidFill>
                <a:latin typeface="Arial" pitchFamily="34" charset="0"/>
                <a:ea typeface="Arial" pitchFamily="34" charset="-122"/>
                <a:cs typeface="Arial" pitchFamily="34" charset="-120"/>
              </a:rPr>
              <a:t>Solution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bit rate can be calculated as</a:t>
            </a:r>
            <a:endParaRPr lang="en-US" sz="1300" dirty="0"/>
          </a:p>
        </p:txBody>
      </p:sp>
      <p:pic>
        <p:nvPicPr>
          <p:cNvPr id="24" name="Image 2" descr="un3/ppt/media/image55.png"/>
          <p:cNvPicPr>
            <a:picLocks noChangeAspect="1"/>
          </p:cNvPicPr>
          <p:nvPr/>
        </p:nvPicPr>
        <p:blipFill>
          <a:blip r:embed="rId5"/>
          <a:stretch>
            <a:fillRect/>
          </a:stretch>
        </p:blipFill>
        <p:spPr>
          <a:xfrm>
            <a:off x="6297648" y="5133728"/>
            <a:ext cx="3580441" cy="572871"/>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name="Slide 20">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7498080" cy="3434304"/>
          </a:xfrm>
          <a:prstGeom prst="roundRect">
            <a:avLst>
              <a:gd name="adj" fmla="val 799"/>
            </a:avLst>
          </a:prstGeom>
          <a:solidFill>
            <a:srgbClr val="FFFFFF"/>
          </a:solidFill>
          <a:ln w="12700">
            <a:solidFill>
              <a:srgbClr val="CFDCE0"/>
            </a:solidFill>
            <a:prstDash val="solid"/>
          </a:ln>
        </p:spPr>
      </p:sp>
      <p:sp>
        <p:nvSpPr>
          <p:cNvPr id="3" name="Shape 1"/>
          <p:cNvSpPr/>
          <p:nvPr/>
        </p:nvSpPr>
        <p:spPr>
          <a:xfrm>
            <a:off x="310896" y="310896"/>
            <a:ext cx="936346" cy="256032"/>
          </a:xfrm>
          <a:prstGeom prst="roundRect">
            <a:avLst>
              <a:gd name="adj" fmla="val 25000"/>
            </a:avLst>
          </a:prstGeom>
          <a:solidFill>
            <a:srgbClr val="E2A03F"/>
          </a:solidFill>
          <a:ln w="12700">
            <a:solidFill>
              <a:srgbClr val="E2A03F"/>
            </a:solidFill>
            <a:prstDash val="solid"/>
          </a:ln>
        </p:spPr>
      </p:sp>
      <p:sp>
        <p:nvSpPr>
          <p:cNvPr id="4" name="Text 2"/>
          <p:cNvSpPr/>
          <p:nvPr/>
        </p:nvSpPr>
        <p:spPr>
          <a:xfrm>
            <a:off x="310896" y="310896"/>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3.20</a:t>
            </a:r>
            <a:endParaRPr lang="en-US" sz="1000" dirty="0"/>
          </a:p>
        </p:txBody>
      </p:sp>
      <p:sp>
        <p:nvSpPr>
          <p:cNvPr id="5" name="Text 3"/>
          <p:cNvSpPr/>
          <p:nvPr/>
        </p:nvSpPr>
        <p:spPr>
          <a:xfrm>
            <a:off x="7095744"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3.54</a:t>
            </a:r>
            <a:endParaRPr lang="en-US" sz="800" dirty="0"/>
          </a:p>
        </p:txBody>
      </p:sp>
      <p:sp>
        <p:nvSpPr>
          <p:cNvPr id="6" name="Text 4"/>
          <p:cNvSpPr/>
          <p:nvPr/>
        </p:nvSpPr>
        <p:spPr>
          <a:xfrm>
            <a:off x="310896" y="676656"/>
            <a:ext cx="7242048" cy="2380793"/>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What is the bit rate for high-definition TV (HDTV)?</a:t>
            </a:r>
            <a:endParaRPr lang="en-US" sz="1300" dirty="0"/>
          </a:p>
          <a:p>
            <a:pPr marL="0" indent="0">
              <a:lnSpc>
                <a:spcPct val="116000"/>
              </a:lnSpc>
              <a:spcAft>
                <a:spcPts val="300"/>
              </a:spcAft>
              <a:buNone/>
            </a:pPr>
            <a:r>
              <a:rPr lang="en-US" sz="1300" b="1" dirty="0">
                <a:solidFill>
                  <a:srgbClr val="0F7A85"/>
                </a:solidFill>
                <a:latin typeface="Arial" pitchFamily="34" charset="0"/>
                <a:ea typeface="Arial" pitchFamily="34" charset="-122"/>
                <a:cs typeface="Arial" pitchFamily="34" charset="-120"/>
              </a:rPr>
              <a:t>Solution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HDTV uses digital signals to broadcast high quality video signals.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HDTV screen is normally a ratio of 16 : 9 (in contrast to 4 : 3 for regular TV), which means the screen is wider.</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There are 1920 by 1080 pixels per screen, and the screen is renewed 30 times per second.</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Twenty-four bits represents one color pixel.</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can calculate the bit rate as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TV stations reduce this rate to 20 to 40 Mbps through compression.</a:t>
            </a:r>
            <a:endParaRPr lang="en-US" sz="1300" dirty="0"/>
          </a:p>
        </p:txBody>
      </p:sp>
      <p:pic>
        <p:nvPicPr>
          <p:cNvPr id="7" name="Image 0" descr="un3/ppt/media/image56.png"/>
          <p:cNvPicPr>
            <a:picLocks noChangeAspect="1"/>
          </p:cNvPicPr>
          <p:nvPr/>
        </p:nvPicPr>
        <p:blipFill>
          <a:blip r:embed="rId3"/>
          <a:stretch>
            <a:fillRect/>
          </a:stretch>
        </p:blipFill>
        <p:spPr>
          <a:xfrm>
            <a:off x="2301519" y="3112313"/>
            <a:ext cx="3260802" cy="321991"/>
          </a:xfrm>
          <a:prstGeom prst="rect">
            <a:avLst/>
          </a:prstGeom>
        </p:spPr>
      </p:pic>
      <p:sp>
        <p:nvSpPr>
          <p:cNvPr id="8" name="Shape 5"/>
          <p:cNvSpPr/>
          <p:nvPr/>
        </p:nvSpPr>
        <p:spPr>
          <a:xfrm>
            <a:off x="182880" y="3763488"/>
            <a:ext cx="7498080" cy="2261667"/>
          </a:xfrm>
          <a:prstGeom prst="roundRect">
            <a:avLst>
              <a:gd name="adj" fmla="val 1213"/>
            </a:avLst>
          </a:prstGeom>
          <a:solidFill>
            <a:srgbClr val="FFFFFF"/>
          </a:solidFill>
          <a:ln w="12700">
            <a:solidFill>
              <a:srgbClr val="CFDCE0"/>
            </a:solidFill>
            <a:prstDash val="solid"/>
          </a:ln>
        </p:spPr>
      </p:sp>
      <p:sp>
        <p:nvSpPr>
          <p:cNvPr id="9" name="Shape 6"/>
          <p:cNvSpPr/>
          <p:nvPr/>
        </p:nvSpPr>
        <p:spPr>
          <a:xfrm>
            <a:off x="310896" y="3891504"/>
            <a:ext cx="443484" cy="256032"/>
          </a:xfrm>
          <a:prstGeom prst="roundRect">
            <a:avLst>
              <a:gd name="adj" fmla="val 25000"/>
            </a:avLst>
          </a:prstGeom>
          <a:solidFill>
            <a:srgbClr val="0F7A85"/>
          </a:solidFill>
          <a:ln w="12700">
            <a:solidFill>
              <a:srgbClr val="0F7A85"/>
            </a:solidFill>
            <a:prstDash val="solid"/>
          </a:ln>
        </p:spPr>
      </p:sp>
      <p:sp>
        <p:nvSpPr>
          <p:cNvPr id="10" name="Text 7"/>
          <p:cNvSpPr/>
          <p:nvPr/>
        </p:nvSpPr>
        <p:spPr>
          <a:xfrm>
            <a:off x="310896" y="3891504"/>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3.3.2</a:t>
            </a:r>
            <a:endParaRPr lang="en-US" sz="1000" dirty="0"/>
          </a:p>
        </p:txBody>
      </p:sp>
      <p:sp>
        <p:nvSpPr>
          <p:cNvPr id="11" name="Text 8"/>
          <p:cNvSpPr/>
          <p:nvPr/>
        </p:nvSpPr>
        <p:spPr>
          <a:xfrm>
            <a:off x="864108" y="3836640"/>
            <a:ext cx="6231636"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Bit Length</a:t>
            </a:r>
            <a:endParaRPr lang="en-US" sz="1300" dirty="0"/>
          </a:p>
        </p:txBody>
      </p:sp>
      <p:sp>
        <p:nvSpPr>
          <p:cNvPr id="12" name="Text 9"/>
          <p:cNvSpPr/>
          <p:nvPr/>
        </p:nvSpPr>
        <p:spPr>
          <a:xfrm>
            <a:off x="7095744" y="3864072"/>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3.55</a:t>
            </a:r>
            <a:endParaRPr lang="en-US" sz="800" dirty="0"/>
          </a:p>
        </p:txBody>
      </p:sp>
      <p:sp>
        <p:nvSpPr>
          <p:cNvPr id="13" name="Text 10"/>
          <p:cNvSpPr/>
          <p:nvPr/>
        </p:nvSpPr>
        <p:spPr>
          <a:xfrm>
            <a:off x="310896" y="4257264"/>
            <a:ext cx="7242048" cy="1041197"/>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discussed the concept of the wavelength for an analog signal: the distance one cycle occupies on the transmission medium.</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can define something similar for a digital signal: the bit length.</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bit length is the distance one bit occupies on the transmission medium.</a:t>
            </a:r>
            <a:endParaRPr lang="en-US" sz="1300" dirty="0"/>
          </a:p>
        </p:txBody>
      </p:sp>
      <p:pic>
        <p:nvPicPr>
          <p:cNvPr id="14" name="Image 1" descr="un3/ppt/media/image57.png"/>
          <p:cNvPicPr>
            <a:picLocks noChangeAspect="1"/>
          </p:cNvPicPr>
          <p:nvPr/>
        </p:nvPicPr>
        <p:blipFill>
          <a:blip r:embed="rId4"/>
          <a:stretch>
            <a:fillRect/>
          </a:stretch>
        </p:blipFill>
        <p:spPr>
          <a:xfrm>
            <a:off x="2299176" y="5353325"/>
            <a:ext cx="3265488" cy="488950"/>
          </a:xfrm>
          <a:prstGeom prst="rect">
            <a:avLst/>
          </a:prstGeom>
        </p:spPr>
      </p:pic>
      <p:sp>
        <p:nvSpPr>
          <p:cNvPr id="15" name="Shape 11"/>
          <p:cNvSpPr/>
          <p:nvPr/>
        </p:nvSpPr>
        <p:spPr>
          <a:xfrm>
            <a:off x="7827264" y="182880"/>
            <a:ext cx="4178808" cy="4113581"/>
          </a:xfrm>
          <a:prstGeom prst="roundRect">
            <a:avLst>
              <a:gd name="adj" fmla="val 667"/>
            </a:avLst>
          </a:prstGeom>
          <a:solidFill>
            <a:srgbClr val="FFFFFF"/>
          </a:solidFill>
          <a:ln w="12700">
            <a:solidFill>
              <a:srgbClr val="CFDCE0"/>
            </a:solidFill>
            <a:prstDash val="solid"/>
          </a:ln>
        </p:spPr>
      </p:sp>
      <p:sp>
        <p:nvSpPr>
          <p:cNvPr id="16" name="Shape 12"/>
          <p:cNvSpPr/>
          <p:nvPr/>
        </p:nvSpPr>
        <p:spPr>
          <a:xfrm>
            <a:off x="7955280" y="310896"/>
            <a:ext cx="443484" cy="256032"/>
          </a:xfrm>
          <a:prstGeom prst="roundRect">
            <a:avLst>
              <a:gd name="adj" fmla="val 25000"/>
            </a:avLst>
          </a:prstGeom>
          <a:solidFill>
            <a:srgbClr val="0F7A85"/>
          </a:solidFill>
          <a:ln w="12700">
            <a:solidFill>
              <a:srgbClr val="0F7A85"/>
            </a:solidFill>
            <a:prstDash val="solid"/>
          </a:ln>
        </p:spPr>
      </p:sp>
      <p:sp>
        <p:nvSpPr>
          <p:cNvPr id="17" name="Text 13"/>
          <p:cNvSpPr/>
          <p:nvPr/>
        </p:nvSpPr>
        <p:spPr>
          <a:xfrm>
            <a:off x="7955280" y="310896"/>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3.3.3</a:t>
            </a:r>
            <a:endParaRPr lang="en-US" sz="1000" dirty="0"/>
          </a:p>
        </p:txBody>
      </p:sp>
      <p:sp>
        <p:nvSpPr>
          <p:cNvPr id="18" name="Text 14"/>
          <p:cNvSpPr/>
          <p:nvPr/>
        </p:nvSpPr>
        <p:spPr>
          <a:xfrm>
            <a:off x="8508492" y="256032"/>
            <a:ext cx="2912364"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Digital As Composite Analog</a:t>
            </a:r>
            <a:endParaRPr lang="en-US" sz="1300" dirty="0"/>
          </a:p>
        </p:txBody>
      </p:sp>
      <p:sp>
        <p:nvSpPr>
          <p:cNvPr id="19" name="Text 15"/>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3.56</a:t>
            </a:r>
            <a:endParaRPr lang="en-US" sz="800" dirty="0"/>
          </a:p>
        </p:txBody>
      </p:sp>
      <p:sp>
        <p:nvSpPr>
          <p:cNvPr id="20" name="Text 16"/>
          <p:cNvSpPr/>
          <p:nvPr/>
        </p:nvSpPr>
        <p:spPr>
          <a:xfrm>
            <a:off x="7955280" y="676656"/>
            <a:ext cx="3922776" cy="3491789"/>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Based on Fourier analysis (See Appendix E), a digital signal is a composite analog signal.</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bandwidth is infinite, as you may have guessed.</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can intuitively come up with this concept when we consider a digital signal.</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digital signal, in the time domain, comprises connected vertical and horizontal line segments.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vertical line in the time domain means a frequency of infinity: a horizontal line in the time domain means a frequency of zero.</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Going from a frequency of zero to a frequency of infinity implies all frequencies in between are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part of the domain.</a:t>
            </a:r>
            <a:endParaRPr lang="en-US" sz="13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name="Slide 21">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6353456" cy="4097432"/>
          </a:xfrm>
          <a:prstGeom prst="roundRect">
            <a:avLst>
              <a:gd name="adj" fmla="val 669"/>
            </a:avLst>
          </a:prstGeom>
          <a:solidFill>
            <a:srgbClr val="FFFFFF"/>
          </a:solidFill>
          <a:ln w="12700">
            <a:solidFill>
              <a:srgbClr val="CFDCE0"/>
            </a:solidFill>
            <a:prstDash val="solid"/>
          </a:ln>
        </p:spPr>
      </p:sp>
      <p:sp>
        <p:nvSpPr>
          <p:cNvPr id="3" name="Shape 1"/>
          <p:cNvSpPr/>
          <p:nvPr/>
        </p:nvSpPr>
        <p:spPr>
          <a:xfrm>
            <a:off x="310896" y="310896"/>
            <a:ext cx="865937"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10896" y="310896"/>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3.18</a:t>
            </a:r>
            <a:endParaRPr lang="en-US" sz="1000" dirty="0"/>
          </a:p>
        </p:txBody>
      </p:sp>
      <p:sp>
        <p:nvSpPr>
          <p:cNvPr id="5" name="Text 3"/>
          <p:cNvSpPr/>
          <p:nvPr/>
        </p:nvSpPr>
        <p:spPr>
          <a:xfrm>
            <a:off x="1286561" y="256032"/>
            <a:ext cx="4664559"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The time and frequency domains of periodic and nonperiodic digital signals</a:t>
            </a:r>
            <a:endParaRPr lang="en-US" sz="1300" dirty="0"/>
          </a:p>
        </p:txBody>
      </p:sp>
      <p:sp>
        <p:nvSpPr>
          <p:cNvPr id="6" name="Text 4"/>
          <p:cNvSpPr/>
          <p:nvPr/>
        </p:nvSpPr>
        <p:spPr>
          <a:xfrm>
            <a:off x="5951120"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3.57</a:t>
            </a:r>
            <a:endParaRPr lang="en-US" sz="800" dirty="0"/>
          </a:p>
        </p:txBody>
      </p:sp>
      <p:pic>
        <p:nvPicPr>
          <p:cNvPr id="7" name="Image 0" descr="un3/ppt/media/image58.png"/>
          <p:cNvPicPr>
            <a:picLocks noChangeAspect="1"/>
          </p:cNvPicPr>
          <p:nvPr/>
        </p:nvPicPr>
        <p:blipFill>
          <a:blip r:embed="rId3"/>
          <a:stretch>
            <a:fillRect/>
          </a:stretch>
        </p:blipFill>
        <p:spPr>
          <a:xfrm>
            <a:off x="312101" y="676656"/>
            <a:ext cx="6093810" cy="1513818"/>
          </a:xfrm>
          <a:prstGeom prst="rect">
            <a:avLst/>
          </a:prstGeom>
        </p:spPr>
      </p:pic>
      <p:pic>
        <p:nvPicPr>
          <p:cNvPr id="8" name="Image 1" descr="un3/ppt/media/image59.png"/>
          <p:cNvPicPr>
            <a:picLocks noChangeAspect="1"/>
          </p:cNvPicPr>
          <p:nvPr/>
        </p:nvPicPr>
        <p:blipFill>
          <a:blip r:embed="rId4"/>
          <a:stretch>
            <a:fillRect/>
          </a:stretch>
        </p:blipFill>
        <p:spPr>
          <a:xfrm>
            <a:off x="310896" y="2988932"/>
            <a:ext cx="6097424" cy="1163364"/>
          </a:xfrm>
          <a:prstGeom prst="rect">
            <a:avLst/>
          </a:prstGeom>
        </p:spPr>
      </p:pic>
      <p:sp>
        <p:nvSpPr>
          <p:cNvPr id="9" name="Shape 5"/>
          <p:cNvSpPr/>
          <p:nvPr/>
        </p:nvSpPr>
        <p:spPr>
          <a:xfrm>
            <a:off x="182880" y="4426616"/>
            <a:ext cx="6353456" cy="1433170"/>
          </a:xfrm>
          <a:prstGeom prst="roundRect">
            <a:avLst>
              <a:gd name="adj" fmla="val 1914"/>
            </a:avLst>
          </a:prstGeom>
          <a:solidFill>
            <a:srgbClr val="FFFFFF"/>
          </a:solidFill>
          <a:ln w="12700">
            <a:solidFill>
              <a:srgbClr val="CFDCE0"/>
            </a:solidFill>
            <a:prstDash val="solid"/>
          </a:ln>
        </p:spPr>
      </p:sp>
      <p:sp>
        <p:nvSpPr>
          <p:cNvPr id="10" name="Shape 6"/>
          <p:cNvSpPr/>
          <p:nvPr/>
        </p:nvSpPr>
        <p:spPr>
          <a:xfrm>
            <a:off x="310896" y="4554632"/>
            <a:ext cx="443484" cy="256032"/>
          </a:xfrm>
          <a:prstGeom prst="roundRect">
            <a:avLst>
              <a:gd name="adj" fmla="val 25000"/>
            </a:avLst>
          </a:prstGeom>
          <a:solidFill>
            <a:srgbClr val="0F7A85"/>
          </a:solidFill>
          <a:ln w="12700">
            <a:solidFill>
              <a:srgbClr val="0F7A85"/>
            </a:solidFill>
            <a:prstDash val="solid"/>
          </a:ln>
        </p:spPr>
      </p:sp>
      <p:sp>
        <p:nvSpPr>
          <p:cNvPr id="11" name="Text 7"/>
          <p:cNvSpPr/>
          <p:nvPr/>
        </p:nvSpPr>
        <p:spPr>
          <a:xfrm>
            <a:off x="310896" y="4554632"/>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3.3.3</a:t>
            </a:r>
            <a:endParaRPr lang="en-US" sz="1000" dirty="0"/>
          </a:p>
        </p:txBody>
      </p:sp>
      <p:sp>
        <p:nvSpPr>
          <p:cNvPr id="12" name="Text 8"/>
          <p:cNvSpPr/>
          <p:nvPr/>
        </p:nvSpPr>
        <p:spPr>
          <a:xfrm>
            <a:off x="864108" y="4499768"/>
            <a:ext cx="5087012"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Discrete versus continuous</a:t>
            </a:r>
            <a:endParaRPr lang="en-US" sz="1300" dirty="0"/>
          </a:p>
        </p:txBody>
      </p:sp>
      <p:sp>
        <p:nvSpPr>
          <p:cNvPr id="13" name="Text 9"/>
          <p:cNvSpPr/>
          <p:nvPr/>
        </p:nvSpPr>
        <p:spPr>
          <a:xfrm>
            <a:off x="310896" y="4920392"/>
            <a:ext cx="6097424" cy="811378"/>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Both bandwidths are infinite.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periodic digital signal has discrete frequencies.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nonperiodic one has a continuous spectrum.</a:t>
            </a:r>
            <a:endParaRPr lang="en-US" sz="1300" dirty="0"/>
          </a:p>
        </p:txBody>
      </p:sp>
      <p:sp>
        <p:nvSpPr>
          <p:cNvPr id="14" name="Shape 10"/>
          <p:cNvSpPr/>
          <p:nvPr/>
        </p:nvSpPr>
        <p:spPr>
          <a:xfrm>
            <a:off x="6682640" y="182880"/>
            <a:ext cx="5323432" cy="3309823"/>
          </a:xfrm>
          <a:prstGeom prst="roundRect">
            <a:avLst>
              <a:gd name="adj" fmla="val 829"/>
            </a:avLst>
          </a:prstGeom>
          <a:solidFill>
            <a:srgbClr val="FFFFFF"/>
          </a:solidFill>
          <a:ln w="12700">
            <a:solidFill>
              <a:srgbClr val="CFDCE0"/>
            </a:solidFill>
            <a:prstDash val="solid"/>
          </a:ln>
        </p:spPr>
      </p:sp>
      <p:sp>
        <p:nvSpPr>
          <p:cNvPr id="15" name="Shape 11"/>
          <p:cNvSpPr/>
          <p:nvPr/>
        </p:nvSpPr>
        <p:spPr>
          <a:xfrm>
            <a:off x="6810656" y="310896"/>
            <a:ext cx="443484" cy="256032"/>
          </a:xfrm>
          <a:prstGeom prst="roundRect">
            <a:avLst>
              <a:gd name="adj" fmla="val 25000"/>
            </a:avLst>
          </a:prstGeom>
          <a:solidFill>
            <a:srgbClr val="0F7A85"/>
          </a:solidFill>
          <a:ln w="12700">
            <a:solidFill>
              <a:srgbClr val="0F7A85"/>
            </a:solidFill>
            <a:prstDash val="solid"/>
          </a:ln>
        </p:spPr>
      </p:sp>
      <p:sp>
        <p:nvSpPr>
          <p:cNvPr id="16" name="Text 12"/>
          <p:cNvSpPr/>
          <p:nvPr/>
        </p:nvSpPr>
        <p:spPr>
          <a:xfrm>
            <a:off x="6810656" y="310896"/>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3.3.4</a:t>
            </a:r>
            <a:endParaRPr lang="en-US" sz="1000" dirty="0"/>
          </a:p>
        </p:txBody>
      </p:sp>
      <p:sp>
        <p:nvSpPr>
          <p:cNvPr id="17" name="Text 13"/>
          <p:cNvSpPr/>
          <p:nvPr/>
        </p:nvSpPr>
        <p:spPr>
          <a:xfrm>
            <a:off x="7363868" y="256032"/>
            <a:ext cx="4056988"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Transmission of Digital Signals</a:t>
            </a:r>
            <a:endParaRPr lang="en-US" sz="1300" dirty="0"/>
          </a:p>
        </p:txBody>
      </p:sp>
      <p:sp>
        <p:nvSpPr>
          <p:cNvPr id="18" name="Text 14"/>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3.58</a:t>
            </a:r>
            <a:endParaRPr lang="en-US" sz="800" dirty="0"/>
          </a:p>
        </p:txBody>
      </p:sp>
      <p:sp>
        <p:nvSpPr>
          <p:cNvPr id="19" name="Text 15"/>
          <p:cNvSpPr/>
          <p:nvPr/>
        </p:nvSpPr>
        <p:spPr>
          <a:xfrm>
            <a:off x="6810656" y="676656"/>
            <a:ext cx="5067400" cy="2688031"/>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previous discussion asserts that a digital signal, periodic or nonperiodic, is a composite analog signal with frequencies between zero and infinity.</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For the remainder of the discussion, let us consider the case of a nonperiodic digital signal, similar to the ones we encounter in data communications.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fundamental question is, how can we send a digital signal from point A to point B?</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can transmit a digital signal by using one of two different approaches: baseband transmission or broadband transmission (using modulation).</a:t>
            </a:r>
            <a:endParaRPr lang="en-US" sz="1300" dirty="0"/>
          </a:p>
        </p:txBody>
      </p:sp>
      <p:sp>
        <p:nvSpPr>
          <p:cNvPr id="20" name="Shape 16"/>
          <p:cNvSpPr/>
          <p:nvPr/>
        </p:nvSpPr>
        <p:spPr>
          <a:xfrm>
            <a:off x="6682640" y="3639007"/>
            <a:ext cx="5323432" cy="1728557"/>
          </a:xfrm>
          <a:prstGeom prst="roundRect">
            <a:avLst>
              <a:gd name="adj" fmla="val 1587"/>
            </a:avLst>
          </a:prstGeom>
          <a:solidFill>
            <a:srgbClr val="FFFFFF"/>
          </a:solidFill>
          <a:ln w="12700">
            <a:solidFill>
              <a:srgbClr val="CFDCE0"/>
            </a:solidFill>
            <a:prstDash val="solid"/>
          </a:ln>
        </p:spPr>
      </p:sp>
      <p:sp>
        <p:nvSpPr>
          <p:cNvPr id="21" name="Shape 17"/>
          <p:cNvSpPr/>
          <p:nvPr/>
        </p:nvSpPr>
        <p:spPr>
          <a:xfrm>
            <a:off x="6810656" y="3767023"/>
            <a:ext cx="865937" cy="256032"/>
          </a:xfrm>
          <a:prstGeom prst="roundRect">
            <a:avLst>
              <a:gd name="adj" fmla="val 25000"/>
            </a:avLst>
          </a:prstGeom>
          <a:solidFill>
            <a:srgbClr val="0F7A85"/>
          </a:solidFill>
          <a:ln w="12700">
            <a:solidFill>
              <a:srgbClr val="0F7A85"/>
            </a:solidFill>
            <a:prstDash val="solid"/>
          </a:ln>
        </p:spPr>
      </p:sp>
      <p:sp>
        <p:nvSpPr>
          <p:cNvPr id="22" name="Text 18"/>
          <p:cNvSpPr/>
          <p:nvPr/>
        </p:nvSpPr>
        <p:spPr>
          <a:xfrm>
            <a:off x="6810656" y="3767023"/>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3.19</a:t>
            </a:r>
            <a:endParaRPr lang="en-US" sz="1000" dirty="0"/>
          </a:p>
        </p:txBody>
      </p:sp>
      <p:sp>
        <p:nvSpPr>
          <p:cNvPr id="23" name="Text 19"/>
          <p:cNvSpPr/>
          <p:nvPr/>
        </p:nvSpPr>
        <p:spPr>
          <a:xfrm>
            <a:off x="7786320" y="3712159"/>
            <a:ext cx="3634536"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Baseband transmission</a:t>
            </a:r>
            <a:endParaRPr lang="en-US" sz="1300" dirty="0"/>
          </a:p>
        </p:txBody>
      </p:sp>
      <p:sp>
        <p:nvSpPr>
          <p:cNvPr id="24" name="Text 20"/>
          <p:cNvSpPr/>
          <p:nvPr/>
        </p:nvSpPr>
        <p:spPr>
          <a:xfrm>
            <a:off x="11420856" y="3739591"/>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3.59</a:t>
            </a:r>
            <a:endParaRPr lang="en-US" sz="800" dirty="0"/>
          </a:p>
        </p:txBody>
      </p:sp>
      <p:pic>
        <p:nvPicPr>
          <p:cNvPr id="25" name="Image 2" descr="un3/ppt/media/image60.png"/>
          <p:cNvPicPr>
            <a:picLocks noChangeAspect="1"/>
          </p:cNvPicPr>
          <p:nvPr/>
        </p:nvPicPr>
        <p:blipFill>
          <a:blip r:embed="rId5"/>
          <a:stretch>
            <a:fillRect/>
          </a:stretch>
        </p:blipFill>
        <p:spPr>
          <a:xfrm>
            <a:off x="7059235" y="4132783"/>
            <a:ext cx="4570241" cy="1106765"/>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name="Slide 22">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7132129" cy="1433170"/>
          </a:xfrm>
          <a:prstGeom prst="roundRect">
            <a:avLst>
              <a:gd name="adj" fmla="val 1914"/>
            </a:avLst>
          </a:prstGeom>
          <a:solidFill>
            <a:srgbClr val="FFFFFF"/>
          </a:solidFill>
          <a:ln w="12700">
            <a:solidFill>
              <a:srgbClr val="CFDCE0"/>
            </a:solidFill>
            <a:prstDash val="solid"/>
          </a:ln>
        </p:spPr>
      </p:sp>
      <p:sp>
        <p:nvSpPr>
          <p:cNvPr id="3" name="Shape 1"/>
          <p:cNvSpPr/>
          <p:nvPr/>
        </p:nvSpPr>
        <p:spPr>
          <a:xfrm>
            <a:off x="310896" y="310896"/>
            <a:ext cx="443484"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10896" y="310896"/>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3.3.4</a:t>
            </a:r>
            <a:endParaRPr lang="en-US" sz="1000" dirty="0"/>
          </a:p>
        </p:txBody>
      </p:sp>
      <p:sp>
        <p:nvSpPr>
          <p:cNvPr id="5" name="Text 3"/>
          <p:cNvSpPr/>
          <p:nvPr/>
        </p:nvSpPr>
        <p:spPr>
          <a:xfrm>
            <a:off x="864108" y="256032"/>
            <a:ext cx="5865685"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Baseband transmission</a:t>
            </a:r>
            <a:endParaRPr lang="en-US" sz="1300" dirty="0"/>
          </a:p>
        </p:txBody>
      </p:sp>
      <p:sp>
        <p:nvSpPr>
          <p:cNvPr id="6" name="Text 4"/>
          <p:cNvSpPr/>
          <p:nvPr/>
        </p:nvSpPr>
        <p:spPr>
          <a:xfrm>
            <a:off x="310896" y="676656"/>
            <a:ext cx="6876097" cy="811378"/>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Baseband transmission sends the digital signal without converting it to analog.</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It requires a low-pass channel, one whose bandwidth starts at zero.</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dedicated medium, such as a cable between two computers, provides such a channel.</a:t>
            </a:r>
            <a:endParaRPr lang="en-US" sz="1300" dirty="0"/>
          </a:p>
        </p:txBody>
      </p:sp>
      <p:sp>
        <p:nvSpPr>
          <p:cNvPr id="7" name="Shape 5"/>
          <p:cNvSpPr/>
          <p:nvPr/>
        </p:nvSpPr>
        <p:spPr>
          <a:xfrm>
            <a:off x="182880" y="1762354"/>
            <a:ext cx="7132129" cy="3759222"/>
          </a:xfrm>
          <a:prstGeom prst="roundRect">
            <a:avLst>
              <a:gd name="adj" fmla="val 730"/>
            </a:avLst>
          </a:prstGeom>
          <a:solidFill>
            <a:srgbClr val="FFFFFF"/>
          </a:solidFill>
          <a:ln w="12700">
            <a:solidFill>
              <a:srgbClr val="CFDCE0"/>
            </a:solidFill>
            <a:prstDash val="solid"/>
          </a:ln>
        </p:spPr>
      </p:sp>
      <p:sp>
        <p:nvSpPr>
          <p:cNvPr id="8" name="Shape 6"/>
          <p:cNvSpPr/>
          <p:nvPr/>
        </p:nvSpPr>
        <p:spPr>
          <a:xfrm>
            <a:off x="310896" y="1890370"/>
            <a:ext cx="865937" cy="256032"/>
          </a:xfrm>
          <a:prstGeom prst="roundRect">
            <a:avLst>
              <a:gd name="adj" fmla="val 25000"/>
            </a:avLst>
          </a:prstGeom>
          <a:solidFill>
            <a:srgbClr val="0F7A85"/>
          </a:solidFill>
          <a:ln w="12700">
            <a:solidFill>
              <a:srgbClr val="0F7A85"/>
            </a:solidFill>
            <a:prstDash val="solid"/>
          </a:ln>
        </p:spPr>
      </p:sp>
      <p:sp>
        <p:nvSpPr>
          <p:cNvPr id="9" name="Text 7"/>
          <p:cNvSpPr/>
          <p:nvPr/>
        </p:nvSpPr>
        <p:spPr>
          <a:xfrm>
            <a:off x="310896" y="1890370"/>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3.20</a:t>
            </a:r>
            <a:endParaRPr lang="en-US" sz="1000" dirty="0"/>
          </a:p>
        </p:txBody>
      </p:sp>
      <p:sp>
        <p:nvSpPr>
          <p:cNvPr id="10" name="Text 8"/>
          <p:cNvSpPr/>
          <p:nvPr/>
        </p:nvSpPr>
        <p:spPr>
          <a:xfrm>
            <a:off x="1286561" y="1835506"/>
            <a:ext cx="5443232"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Bandwidth of two low-pass channels</a:t>
            </a:r>
            <a:endParaRPr lang="en-US" sz="1300" dirty="0"/>
          </a:p>
        </p:txBody>
      </p:sp>
      <p:sp>
        <p:nvSpPr>
          <p:cNvPr id="11" name="Text 9"/>
          <p:cNvSpPr/>
          <p:nvPr/>
        </p:nvSpPr>
        <p:spPr>
          <a:xfrm>
            <a:off x="6729793" y="1862938"/>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3.60</a:t>
            </a:r>
            <a:endParaRPr lang="en-US" sz="800" dirty="0"/>
          </a:p>
        </p:txBody>
      </p:sp>
      <p:pic>
        <p:nvPicPr>
          <p:cNvPr id="12" name="Image 0" descr="un3/ppt/media/image61.png"/>
          <p:cNvPicPr>
            <a:picLocks noChangeAspect="1"/>
          </p:cNvPicPr>
          <p:nvPr/>
        </p:nvPicPr>
        <p:blipFill>
          <a:blip r:embed="rId3"/>
          <a:stretch>
            <a:fillRect/>
          </a:stretch>
        </p:blipFill>
        <p:spPr>
          <a:xfrm>
            <a:off x="768096" y="2256130"/>
            <a:ext cx="5961697" cy="1060556"/>
          </a:xfrm>
          <a:prstGeom prst="rect">
            <a:avLst/>
          </a:prstGeom>
        </p:spPr>
      </p:pic>
      <p:pic>
        <p:nvPicPr>
          <p:cNvPr id="13" name="Image 1" descr="un3/ppt/media/image62.png"/>
          <p:cNvPicPr>
            <a:picLocks noChangeAspect="1"/>
          </p:cNvPicPr>
          <p:nvPr/>
        </p:nvPicPr>
        <p:blipFill>
          <a:blip r:embed="rId4"/>
          <a:stretch>
            <a:fillRect/>
          </a:stretch>
        </p:blipFill>
        <p:spPr>
          <a:xfrm>
            <a:off x="768096" y="4156050"/>
            <a:ext cx="5961697" cy="1237510"/>
          </a:xfrm>
          <a:prstGeom prst="rect">
            <a:avLst/>
          </a:prstGeom>
        </p:spPr>
      </p:pic>
      <p:sp>
        <p:nvSpPr>
          <p:cNvPr id="14" name="Shape 10"/>
          <p:cNvSpPr/>
          <p:nvPr/>
        </p:nvSpPr>
        <p:spPr>
          <a:xfrm>
            <a:off x="7461313" y="182880"/>
            <a:ext cx="4544759" cy="2352446"/>
          </a:xfrm>
          <a:prstGeom prst="roundRect">
            <a:avLst>
              <a:gd name="adj" fmla="val 1166"/>
            </a:avLst>
          </a:prstGeom>
          <a:solidFill>
            <a:srgbClr val="FFFFFF"/>
          </a:solidFill>
          <a:ln w="12700">
            <a:solidFill>
              <a:srgbClr val="CFDCE0"/>
            </a:solidFill>
            <a:prstDash val="solid"/>
          </a:ln>
        </p:spPr>
      </p:sp>
      <p:sp>
        <p:nvSpPr>
          <p:cNvPr id="15" name="Shape 11"/>
          <p:cNvSpPr/>
          <p:nvPr/>
        </p:nvSpPr>
        <p:spPr>
          <a:xfrm>
            <a:off x="7589329" y="310896"/>
            <a:ext cx="443484" cy="256032"/>
          </a:xfrm>
          <a:prstGeom prst="roundRect">
            <a:avLst>
              <a:gd name="adj" fmla="val 25000"/>
            </a:avLst>
          </a:prstGeom>
          <a:solidFill>
            <a:srgbClr val="0F7A85"/>
          </a:solidFill>
          <a:ln w="12700">
            <a:solidFill>
              <a:srgbClr val="0F7A85"/>
            </a:solidFill>
            <a:prstDash val="solid"/>
          </a:ln>
        </p:spPr>
      </p:sp>
      <p:sp>
        <p:nvSpPr>
          <p:cNvPr id="16" name="Text 12"/>
          <p:cNvSpPr/>
          <p:nvPr/>
        </p:nvSpPr>
        <p:spPr>
          <a:xfrm>
            <a:off x="7589329" y="310896"/>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3.3.4</a:t>
            </a:r>
            <a:endParaRPr lang="en-US" sz="1000" dirty="0"/>
          </a:p>
        </p:txBody>
      </p:sp>
      <p:sp>
        <p:nvSpPr>
          <p:cNvPr id="17" name="Text 13"/>
          <p:cNvSpPr/>
          <p:nvPr/>
        </p:nvSpPr>
        <p:spPr>
          <a:xfrm>
            <a:off x="8142541" y="256032"/>
            <a:ext cx="3278315"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Wide and narrow channels</a:t>
            </a:r>
            <a:endParaRPr lang="en-US" sz="1300" dirty="0"/>
          </a:p>
        </p:txBody>
      </p:sp>
      <p:sp>
        <p:nvSpPr>
          <p:cNvPr id="18" name="Text 14"/>
          <p:cNvSpPr/>
          <p:nvPr/>
        </p:nvSpPr>
        <p:spPr>
          <a:xfrm>
            <a:off x="7589329" y="676656"/>
            <a:ext cx="4288727" cy="1730654"/>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low-pass channel of infinite bandwidth is ideal and unobtainable.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wide-bandwidth channel passes enough harmonics for the data to be recovered.</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narrow-bandwidth channel keeps only the lowest harmonics, so the received signal is a rough approximation.</a:t>
            </a:r>
            <a:endParaRPr lang="en-US" sz="13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name="Slide 23">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3015880" y="182880"/>
            <a:ext cx="6157192" cy="2912872"/>
          </a:xfrm>
          <a:prstGeom prst="roundRect">
            <a:avLst>
              <a:gd name="adj" fmla="val 942"/>
            </a:avLst>
          </a:prstGeom>
          <a:solidFill>
            <a:srgbClr val="FFFFFF"/>
          </a:solidFill>
          <a:ln w="12700">
            <a:solidFill>
              <a:srgbClr val="CFDCE0"/>
            </a:solidFill>
            <a:prstDash val="solid"/>
          </a:ln>
        </p:spPr>
      </p:sp>
      <p:sp>
        <p:nvSpPr>
          <p:cNvPr id="3" name="Shape 1"/>
          <p:cNvSpPr/>
          <p:nvPr/>
        </p:nvSpPr>
        <p:spPr>
          <a:xfrm>
            <a:off x="3143896" y="310896"/>
            <a:ext cx="865937"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143896" y="310896"/>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3.21</a:t>
            </a:r>
            <a:endParaRPr lang="en-US" sz="1000" dirty="0"/>
          </a:p>
        </p:txBody>
      </p:sp>
      <p:sp>
        <p:nvSpPr>
          <p:cNvPr id="5" name="Text 3"/>
          <p:cNvSpPr/>
          <p:nvPr/>
        </p:nvSpPr>
        <p:spPr>
          <a:xfrm>
            <a:off x="4119561" y="256032"/>
            <a:ext cx="4468296"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Baseband transmission using a dedicated medium</a:t>
            </a:r>
            <a:endParaRPr lang="en-US" sz="1300" dirty="0"/>
          </a:p>
        </p:txBody>
      </p:sp>
      <p:sp>
        <p:nvSpPr>
          <p:cNvPr id="6" name="Text 4"/>
          <p:cNvSpPr/>
          <p:nvPr/>
        </p:nvSpPr>
        <p:spPr>
          <a:xfrm>
            <a:off x="8587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3.61</a:t>
            </a:r>
            <a:endParaRPr lang="en-US" sz="800" dirty="0"/>
          </a:p>
        </p:txBody>
      </p:sp>
      <p:pic>
        <p:nvPicPr>
          <p:cNvPr id="7" name="Image 0" descr="un3/ppt/media/image63.png"/>
          <p:cNvPicPr>
            <a:picLocks noChangeAspect="1"/>
          </p:cNvPicPr>
          <p:nvPr/>
        </p:nvPicPr>
        <p:blipFill>
          <a:blip r:embed="rId3"/>
          <a:stretch>
            <a:fillRect/>
          </a:stretch>
        </p:blipFill>
        <p:spPr>
          <a:xfrm>
            <a:off x="3143896" y="2278549"/>
            <a:ext cx="5901160" cy="689187"/>
          </a:xfrm>
          <a:prstGeom prst="rect">
            <a:avLst/>
          </a:prstGeom>
        </p:spPr>
      </p:pic>
      <p:pic>
        <p:nvPicPr>
          <p:cNvPr id="8" name="Image 1" descr="un3/ppt/media/image64.png"/>
          <p:cNvPicPr>
            <a:picLocks noChangeAspect="1"/>
          </p:cNvPicPr>
          <p:nvPr/>
        </p:nvPicPr>
        <p:blipFill>
          <a:blip r:embed="rId4"/>
          <a:stretch>
            <a:fillRect/>
          </a:stretch>
        </p:blipFill>
        <p:spPr>
          <a:xfrm>
            <a:off x="3143896" y="676656"/>
            <a:ext cx="5770774" cy="860320"/>
          </a:xfrm>
          <a:prstGeom prst="rect">
            <a:avLst/>
          </a:prstGeom>
        </p:spPr>
      </p:pic>
      <p:sp>
        <p:nvSpPr>
          <p:cNvPr id="9" name="Shape 5"/>
          <p:cNvSpPr/>
          <p:nvPr/>
        </p:nvSpPr>
        <p:spPr>
          <a:xfrm>
            <a:off x="182880" y="3242056"/>
            <a:ext cx="11823192" cy="2160727"/>
          </a:xfrm>
          <a:prstGeom prst="roundRect">
            <a:avLst>
              <a:gd name="adj" fmla="val 1270"/>
            </a:avLst>
          </a:prstGeom>
          <a:solidFill>
            <a:srgbClr val="FFFFFF"/>
          </a:solidFill>
          <a:ln w="12700">
            <a:solidFill>
              <a:srgbClr val="CFDCE0"/>
            </a:solidFill>
            <a:prstDash val="solid"/>
          </a:ln>
        </p:spPr>
      </p:sp>
      <p:sp>
        <p:nvSpPr>
          <p:cNvPr id="10" name="Shape 6"/>
          <p:cNvSpPr/>
          <p:nvPr/>
        </p:nvSpPr>
        <p:spPr>
          <a:xfrm>
            <a:off x="310896" y="3370072"/>
            <a:ext cx="936346" cy="256032"/>
          </a:xfrm>
          <a:prstGeom prst="roundRect">
            <a:avLst>
              <a:gd name="adj" fmla="val 25000"/>
            </a:avLst>
          </a:prstGeom>
          <a:solidFill>
            <a:srgbClr val="E2A03F"/>
          </a:solidFill>
          <a:ln w="12700">
            <a:solidFill>
              <a:srgbClr val="E2A03F"/>
            </a:solidFill>
            <a:prstDash val="solid"/>
          </a:ln>
        </p:spPr>
      </p:sp>
      <p:sp>
        <p:nvSpPr>
          <p:cNvPr id="11" name="Text 7"/>
          <p:cNvSpPr/>
          <p:nvPr/>
        </p:nvSpPr>
        <p:spPr>
          <a:xfrm>
            <a:off x="310896" y="3370072"/>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3.21</a:t>
            </a:r>
            <a:endParaRPr lang="en-US" sz="1000" dirty="0"/>
          </a:p>
        </p:txBody>
      </p:sp>
      <p:sp>
        <p:nvSpPr>
          <p:cNvPr id="12" name="Text 8"/>
          <p:cNvSpPr/>
          <p:nvPr/>
        </p:nvSpPr>
        <p:spPr>
          <a:xfrm>
            <a:off x="11420856" y="3342640"/>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3.62</a:t>
            </a:r>
            <a:endParaRPr lang="en-US" sz="800" dirty="0"/>
          </a:p>
        </p:txBody>
      </p:sp>
      <p:sp>
        <p:nvSpPr>
          <p:cNvPr id="13" name="Text 9"/>
          <p:cNvSpPr/>
          <p:nvPr/>
        </p:nvSpPr>
        <p:spPr>
          <a:xfrm>
            <a:off x="310896" y="3735832"/>
            <a:ext cx="11567160" cy="1538935"/>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An example of a dedicated channel where the entire bandwidth of the medium is used as one single channel is a LAN. Almost every wired LAN today uses a dedicated channel for two stations communicating with each other.</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 a bus topology LAN with multipoint connections, only two stations can communicate with each other at each moment in time (timesharing); the other stations need to refrain from sending data.</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 a star topology LAN, the entire channel between each station and the hub is used for communication between these two entities.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study LANs in Chapter 13.</a:t>
            </a:r>
            <a:endParaRPr lang="en-US" sz="13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name="Slide 24">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3840480" cy="2191134"/>
          </a:xfrm>
          <a:prstGeom prst="roundRect">
            <a:avLst>
              <a:gd name="adj" fmla="val 1252"/>
            </a:avLst>
          </a:prstGeom>
          <a:solidFill>
            <a:srgbClr val="FFFFFF"/>
          </a:solidFill>
          <a:ln w="12700">
            <a:solidFill>
              <a:srgbClr val="CFDCE0"/>
            </a:solidFill>
            <a:prstDash val="solid"/>
          </a:ln>
        </p:spPr>
      </p:sp>
      <p:sp>
        <p:nvSpPr>
          <p:cNvPr id="3" name="Shape 1"/>
          <p:cNvSpPr/>
          <p:nvPr/>
        </p:nvSpPr>
        <p:spPr>
          <a:xfrm>
            <a:off x="310896" y="310896"/>
            <a:ext cx="865937"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10896" y="310896"/>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3.22</a:t>
            </a:r>
            <a:endParaRPr lang="en-US" sz="1000" dirty="0"/>
          </a:p>
        </p:txBody>
      </p:sp>
      <p:sp>
        <p:nvSpPr>
          <p:cNvPr id="5" name="Text 3"/>
          <p:cNvSpPr/>
          <p:nvPr/>
        </p:nvSpPr>
        <p:spPr>
          <a:xfrm>
            <a:off x="1286561" y="256032"/>
            <a:ext cx="2151583"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Rough approximation of a digital signal (part 1)</a:t>
            </a:r>
            <a:endParaRPr lang="en-US" sz="1300" dirty="0"/>
          </a:p>
        </p:txBody>
      </p:sp>
      <p:sp>
        <p:nvSpPr>
          <p:cNvPr id="6" name="Text 4"/>
          <p:cNvSpPr/>
          <p:nvPr/>
        </p:nvSpPr>
        <p:spPr>
          <a:xfrm>
            <a:off x="3438144"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3.63</a:t>
            </a:r>
            <a:endParaRPr lang="en-US" sz="800" dirty="0"/>
          </a:p>
        </p:txBody>
      </p:sp>
      <p:pic>
        <p:nvPicPr>
          <p:cNvPr id="7" name="Image 0" descr="un3/ppt/media/image65.png"/>
          <p:cNvPicPr>
            <a:picLocks noChangeAspect="1"/>
          </p:cNvPicPr>
          <p:nvPr/>
        </p:nvPicPr>
        <p:blipFill>
          <a:blip r:embed="rId3"/>
          <a:stretch>
            <a:fillRect/>
          </a:stretch>
        </p:blipFill>
        <p:spPr>
          <a:xfrm>
            <a:off x="576863" y="676656"/>
            <a:ext cx="3052513" cy="1569342"/>
          </a:xfrm>
          <a:prstGeom prst="rect">
            <a:avLst/>
          </a:prstGeom>
        </p:spPr>
      </p:pic>
      <p:sp>
        <p:nvSpPr>
          <p:cNvPr id="8" name="Shape 5"/>
          <p:cNvSpPr/>
          <p:nvPr/>
        </p:nvSpPr>
        <p:spPr>
          <a:xfrm>
            <a:off x="4169664" y="182880"/>
            <a:ext cx="7836408" cy="4467035"/>
          </a:xfrm>
          <a:prstGeom prst="roundRect">
            <a:avLst>
              <a:gd name="adj" fmla="val 614"/>
            </a:avLst>
          </a:prstGeom>
          <a:solidFill>
            <a:srgbClr val="FFFFFF"/>
          </a:solidFill>
          <a:ln w="12700">
            <a:solidFill>
              <a:srgbClr val="CFDCE0"/>
            </a:solidFill>
            <a:prstDash val="solid"/>
          </a:ln>
        </p:spPr>
      </p:sp>
      <p:sp>
        <p:nvSpPr>
          <p:cNvPr id="9" name="Shape 6"/>
          <p:cNvSpPr/>
          <p:nvPr/>
        </p:nvSpPr>
        <p:spPr>
          <a:xfrm>
            <a:off x="4297680" y="310896"/>
            <a:ext cx="865937" cy="256032"/>
          </a:xfrm>
          <a:prstGeom prst="roundRect">
            <a:avLst>
              <a:gd name="adj" fmla="val 25000"/>
            </a:avLst>
          </a:prstGeom>
          <a:solidFill>
            <a:srgbClr val="0F7A85"/>
          </a:solidFill>
          <a:ln w="12700">
            <a:solidFill>
              <a:srgbClr val="0F7A85"/>
            </a:solidFill>
            <a:prstDash val="solid"/>
          </a:ln>
        </p:spPr>
      </p:sp>
      <p:sp>
        <p:nvSpPr>
          <p:cNvPr id="10" name="Text 7"/>
          <p:cNvSpPr/>
          <p:nvPr/>
        </p:nvSpPr>
        <p:spPr>
          <a:xfrm>
            <a:off x="4297680" y="310896"/>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3.22</a:t>
            </a:r>
            <a:endParaRPr lang="en-US" sz="1000" dirty="0"/>
          </a:p>
        </p:txBody>
      </p:sp>
      <p:sp>
        <p:nvSpPr>
          <p:cNvPr id="11" name="Text 8"/>
          <p:cNvSpPr/>
          <p:nvPr/>
        </p:nvSpPr>
        <p:spPr>
          <a:xfrm>
            <a:off x="5273345" y="256032"/>
            <a:ext cx="6147511"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Rough approximation of a digital signal (part 2)</a:t>
            </a:r>
            <a:endParaRPr lang="en-US" sz="1300" dirty="0"/>
          </a:p>
        </p:txBody>
      </p:sp>
      <p:sp>
        <p:nvSpPr>
          <p:cNvPr id="12" name="Text 9"/>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3.64</a:t>
            </a:r>
            <a:endParaRPr lang="en-US" sz="800" dirty="0"/>
          </a:p>
        </p:txBody>
      </p:sp>
      <p:pic>
        <p:nvPicPr>
          <p:cNvPr id="13" name="Image 1" descr="un3/ppt/media/image66.png"/>
          <p:cNvPicPr>
            <a:picLocks noChangeAspect="1"/>
          </p:cNvPicPr>
          <p:nvPr/>
        </p:nvPicPr>
        <p:blipFill>
          <a:blip r:embed="rId4"/>
          <a:stretch>
            <a:fillRect/>
          </a:stretch>
        </p:blipFill>
        <p:spPr>
          <a:xfrm>
            <a:off x="4871857" y="676656"/>
            <a:ext cx="6432021" cy="1768370"/>
          </a:xfrm>
          <a:prstGeom prst="rect">
            <a:avLst/>
          </a:prstGeom>
        </p:spPr>
      </p:pic>
      <p:pic>
        <p:nvPicPr>
          <p:cNvPr id="14" name="Image 2" descr="un3/ppt/media/image67.png"/>
          <p:cNvPicPr>
            <a:picLocks noChangeAspect="1"/>
          </p:cNvPicPr>
          <p:nvPr/>
        </p:nvPicPr>
        <p:blipFill>
          <a:blip r:embed="rId5"/>
          <a:stretch>
            <a:fillRect/>
          </a:stretch>
        </p:blipFill>
        <p:spPr>
          <a:xfrm>
            <a:off x="4871857" y="2744216"/>
            <a:ext cx="6357515" cy="1777683"/>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name="Slide 25">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3006566" y="182880"/>
            <a:ext cx="6175820" cy="4033964"/>
          </a:xfrm>
          <a:prstGeom prst="roundRect">
            <a:avLst>
              <a:gd name="adj" fmla="val 680"/>
            </a:avLst>
          </a:prstGeom>
          <a:solidFill>
            <a:srgbClr val="FFFFFF"/>
          </a:solidFill>
          <a:ln w="12700">
            <a:solidFill>
              <a:srgbClr val="CFDCE0"/>
            </a:solidFill>
            <a:prstDash val="solid"/>
          </a:ln>
        </p:spPr>
      </p:sp>
      <p:sp>
        <p:nvSpPr>
          <p:cNvPr id="3" name="Shape 1"/>
          <p:cNvSpPr/>
          <p:nvPr/>
        </p:nvSpPr>
        <p:spPr>
          <a:xfrm>
            <a:off x="3134582" y="310896"/>
            <a:ext cx="865937"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134582" y="310896"/>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3.23</a:t>
            </a:r>
            <a:endParaRPr lang="en-US" sz="1000" dirty="0"/>
          </a:p>
        </p:txBody>
      </p:sp>
      <p:sp>
        <p:nvSpPr>
          <p:cNvPr id="5" name="Text 3"/>
          <p:cNvSpPr/>
          <p:nvPr/>
        </p:nvSpPr>
        <p:spPr>
          <a:xfrm>
            <a:off x="4110247" y="256032"/>
            <a:ext cx="4486923"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Simulating a digital signal with first three harmonics (part I)</a:t>
            </a:r>
            <a:endParaRPr lang="en-US" sz="1300" dirty="0"/>
          </a:p>
        </p:txBody>
      </p:sp>
      <p:sp>
        <p:nvSpPr>
          <p:cNvPr id="6" name="Text 4"/>
          <p:cNvSpPr/>
          <p:nvPr/>
        </p:nvSpPr>
        <p:spPr>
          <a:xfrm>
            <a:off x="8597170"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3.65</a:t>
            </a:r>
            <a:endParaRPr lang="en-US" sz="800" dirty="0"/>
          </a:p>
        </p:txBody>
      </p:sp>
      <p:pic>
        <p:nvPicPr>
          <p:cNvPr id="7" name="Image 0" descr="un3/ppt/media/image68.png"/>
          <p:cNvPicPr>
            <a:picLocks noChangeAspect="1"/>
          </p:cNvPicPr>
          <p:nvPr/>
        </p:nvPicPr>
        <p:blipFill>
          <a:blip r:embed="rId3"/>
          <a:stretch>
            <a:fillRect/>
          </a:stretch>
        </p:blipFill>
        <p:spPr>
          <a:xfrm>
            <a:off x="3134582" y="676656"/>
            <a:ext cx="5919788" cy="1568132"/>
          </a:xfrm>
          <a:prstGeom prst="rect">
            <a:avLst/>
          </a:prstGeom>
        </p:spPr>
      </p:pic>
      <p:pic>
        <p:nvPicPr>
          <p:cNvPr id="8" name="Image 1" descr="un3/ppt/media/image69.png"/>
          <p:cNvPicPr>
            <a:picLocks noChangeAspect="1"/>
          </p:cNvPicPr>
          <p:nvPr/>
        </p:nvPicPr>
        <p:blipFill>
          <a:blip r:embed="rId4"/>
          <a:stretch>
            <a:fillRect/>
          </a:stretch>
        </p:blipFill>
        <p:spPr>
          <a:xfrm>
            <a:off x="4752774" y="2623143"/>
            <a:ext cx="2470362" cy="1465685"/>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name="Slide 26">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6196034" cy="4401842"/>
          </a:xfrm>
          <a:prstGeom prst="roundRect">
            <a:avLst>
              <a:gd name="adj" fmla="val 623"/>
            </a:avLst>
          </a:prstGeom>
          <a:solidFill>
            <a:srgbClr val="FFFFFF"/>
          </a:solidFill>
          <a:ln w="12700">
            <a:solidFill>
              <a:srgbClr val="CFDCE0"/>
            </a:solidFill>
            <a:prstDash val="solid"/>
          </a:ln>
        </p:spPr>
      </p:sp>
      <p:sp>
        <p:nvSpPr>
          <p:cNvPr id="3" name="Shape 1"/>
          <p:cNvSpPr/>
          <p:nvPr/>
        </p:nvSpPr>
        <p:spPr>
          <a:xfrm>
            <a:off x="310896" y="310896"/>
            <a:ext cx="865937"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10896" y="310896"/>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3.23</a:t>
            </a:r>
            <a:endParaRPr lang="en-US" sz="1000" dirty="0"/>
          </a:p>
        </p:txBody>
      </p:sp>
      <p:sp>
        <p:nvSpPr>
          <p:cNvPr id="5" name="Text 3"/>
          <p:cNvSpPr/>
          <p:nvPr/>
        </p:nvSpPr>
        <p:spPr>
          <a:xfrm>
            <a:off x="1286561" y="256032"/>
            <a:ext cx="4507137"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Simulating a digital signal with first three harmonics (part II)</a:t>
            </a:r>
            <a:endParaRPr lang="en-US" sz="1300" dirty="0"/>
          </a:p>
        </p:txBody>
      </p:sp>
      <p:sp>
        <p:nvSpPr>
          <p:cNvPr id="6" name="Text 4"/>
          <p:cNvSpPr/>
          <p:nvPr/>
        </p:nvSpPr>
        <p:spPr>
          <a:xfrm>
            <a:off x="5793698"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3.66</a:t>
            </a:r>
            <a:endParaRPr lang="en-US" sz="800" dirty="0"/>
          </a:p>
        </p:txBody>
      </p:sp>
      <p:pic>
        <p:nvPicPr>
          <p:cNvPr id="7" name="Image 0" descr="un3/ppt/media/image70.png"/>
          <p:cNvPicPr>
            <a:picLocks noChangeAspect="1"/>
          </p:cNvPicPr>
          <p:nvPr/>
        </p:nvPicPr>
        <p:blipFill>
          <a:blip r:embed="rId3"/>
          <a:stretch>
            <a:fillRect/>
          </a:stretch>
        </p:blipFill>
        <p:spPr>
          <a:xfrm>
            <a:off x="425196" y="676656"/>
            <a:ext cx="2470362" cy="1288733"/>
          </a:xfrm>
          <a:prstGeom prst="rect">
            <a:avLst/>
          </a:prstGeom>
        </p:spPr>
      </p:pic>
      <p:pic>
        <p:nvPicPr>
          <p:cNvPr id="8" name="Image 1" descr="un3/ppt/media/image71.png"/>
          <p:cNvPicPr>
            <a:picLocks noChangeAspect="1"/>
          </p:cNvPicPr>
          <p:nvPr/>
        </p:nvPicPr>
        <p:blipFill>
          <a:blip r:embed="rId4"/>
          <a:stretch>
            <a:fillRect/>
          </a:stretch>
        </p:blipFill>
        <p:spPr>
          <a:xfrm>
            <a:off x="3666236" y="1797749"/>
            <a:ext cx="2470362" cy="1465685"/>
          </a:xfrm>
          <a:prstGeom prst="rect">
            <a:avLst/>
          </a:prstGeom>
        </p:spPr>
      </p:pic>
      <p:pic>
        <p:nvPicPr>
          <p:cNvPr id="9" name="Image 2" descr="un3/ppt/media/image72.png"/>
          <p:cNvPicPr>
            <a:picLocks noChangeAspect="1"/>
          </p:cNvPicPr>
          <p:nvPr/>
        </p:nvPicPr>
        <p:blipFill>
          <a:blip r:embed="rId5"/>
          <a:stretch>
            <a:fillRect/>
          </a:stretch>
        </p:blipFill>
        <p:spPr>
          <a:xfrm>
            <a:off x="425196" y="3135376"/>
            <a:ext cx="2470362" cy="1321330"/>
          </a:xfrm>
          <a:prstGeom prst="rect">
            <a:avLst/>
          </a:prstGeom>
        </p:spPr>
      </p:pic>
      <p:sp>
        <p:nvSpPr>
          <p:cNvPr id="10" name="Shape 5"/>
          <p:cNvSpPr/>
          <p:nvPr/>
        </p:nvSpPr>
        <p:spPr>
          <a:xfrm>
            <a:off x="182880" y="4731026"/>
            <a:ext cx="6196034" cy="1433170"/>
          </a:xfrm>
          <a:prstGeom prst="roundRect">
            <a:avLst>
              <a:gd name="adj" fmla="val 1914"/>
            </a:avLst>
          </a:prstGeom>
          <a:solidFill>
            <a:srgbClr val="FFFFFF"/>
          </a:solidFill>
          <a:ln w="12700">
            <a:solidFill>
              <a:srgbClr val="CFDCE0"/>
            </a:solidFill>
            <a:prstDash val="solid"/>
          </a:ln>
        </p:spPr>
      </p:sp>
      <p:sp>
        <p:nvSpPr>
          <p:cNvPr id="11" name="Shape 6"/>
          <p:cNvSpPr/>
          <p:nvPr/>
        </p:nvSpPr>
        <p:spPr>
          <a:xfrm>
            <a:off x="310896" y="4859042"/>
            <a:ext cx="443484" cy="256032"/>
          </a:xfrm>
          <a:prstGeom prst="roundRect">
            <a:avLst>
              <a:gd name="adj" fmla="val 25000"/>
            </a:avLst>
          </a:prstGeom>
          <a:solidFill>
            <a:srgbClr val="0F7A85"/>
          </a:solidFill>
          <a:ln w="12700">
            <a:solidFill>
              <a:srgbClr val="0F7A85"/>
            </a:solidFill>
            <a:prstDash val="solid"/>
          </a:ln>
        </p:spPr>
      </p:sp>
      <p:sp>
        <p:nvSpPr>
          <p:cNvPr id="12" name="Text 7"/>
          <p:cNvSpPr/>
          <p:nvPr/>
        </p:nvSpPr>
        <p:spPr>
          <a:xfrm>
            <a:off x="310896" y="4859042"/>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3.3.4</a:t>
            </a:r>
            <a:endParaRPr lang="en-US" sz="1000" dirty="0"/>
          </a:p>
        </p:txBody>
      </p:sp>
      <p:sp>
        <p:nvSpPr>
          <p:cNvPr id="13" name="Text 8"/>
          <p:cNvSpPr/>
          <p:nvPr/>
        </p:nvSpPr>
        <p:spPr>
          <a:xfrm>
            <a:off x="864108" y="4804178"/>
            <a:ext cx="4929590"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Harmonics and bandwidth</a:t>
            </a:r>
            <a:endParaRPr lang="en-US" sz="1300" dirty="0"/>
          </a:p>
        </p:txBody>
      </p:sp>
      <p:sp>
        <p:nvSpPr>
          <p:cNvPr id="14" name="Text 9"/>
          <p:cNvSpPr/>
          <p:nvPr/>
        </p:nvSpPr>
        <p:spPr>
          <a:xfrm>
            <a:off x="310896" y="5224802"/>
            <a:ext cx="5940002" cy="811378"/>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More harmonics give a closer approximation of the digital signal.</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Each added harmonic raises the bandwidth the channel must supply.</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Table 3.2 lists what the first, the first three, and the first five harmonics cost.</a:t>
            </a:r>
            <a:endParaRPr lang="en-US" sz="1300" dirty="0"/>
          </a:p>
        </p:txBody>
      </p:sp>
      <p:sp>
        <p:nvSpPr>
          <p:cNvPr id="15" name="Shape 10"/>
          <p:cNvSpPr/>
          <p:nvPr/>
        </p:nvSpPr>
        <p:spPr>
          <a:xfrm>
            <a:off x="6525218" y="182880"/>
            <a:ext cx="5480854" cy="1470470"/>
          </a:xfrm>
          <a:prstGeom prst="roundRect">
            <a:avLst>
              <a:gd name="adj" fmla="val 1866"/>
            </a:avLst>
          </a:prstGeom>
          <a:solidFill>
            <a:srgbClr val="FFFFFF"/>
          </a:solidFill>
          <a:ln w="12700">
            <a:solidFill>
              <a:srgbClr val="CFDCE0"/>
            </a:solidFill>
            <a:prstDash val="solid"/>
          </a:ln>
        </p:spPr>
      </p:sp>
      <p:sp>
        <p:nvSpPr>
          <p:cNvPr id="16" name="Shape 11"/>
          <p:cNvSpPr/>
          <p:nvPr/>
        </p:nvSpPr>
        <p:spPr>
          <a:xfrm>
            <a:off x="6653234" y="310896"/>
            <a:ext cx="725119" cy="256032"/>
          </a:xfrm>
          <a:prstGeom prst="roundRect">
            <a:avLst>
              <a:gd name="adj" fmla="val 25000"/>
            </a:avLst>
          </a:prstGeom>
          <a:solidFill>
            <a:srgbClr val="0F7A85"/>
          </a:solidFill>
          <a:ln w="12700">
            <a:solidFill>
              <a:srgbClr val="0F7A85"/>
            </a:solidFill>
            <a:prstDash val="solid"/>
          </a:ln>
        </p:spPr>
      </p:sp>
      <p:sp>
        <p:nvSpPr>
          <p:cNvPr id="17" name="Text 12"/>
          <p:cNvSpPr/>
          <p:nvPr/>
        </p:nvSpPr>
        <p:spPr>
          <a:xfrm>
            <a:off x="6653234" y="310896"/>
            <a:ext cx="725119"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Table 3.2</a:t>
            </a:r>
            <a:endParaRPr lang="en-US" sz="1000" dirty="0"/>
          </a:p>
        </p:txBody>
      </p:sp>
      <p:sp>
        <p:nvSpPr>
          <p:cNvPr id="18" name="Text 13"/>
          <p:cNvSpPr/>
          <p:nvPr/>
        </p:nvSpPr>
        <p:spPr>
          <a:xfrm>
            <a:off x="7488081" y="256032"/>
            <a:ext cx="3932775"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Bandwidth requirements</a:t>
            </a:r>
            <a:endParaRPr lang="en-US" sz="1300" dirty="0"/>
          </a:p>
        </p:txBody>
      </p:sp>
      <p:sp>
        <p:nvSpPr>
          <p:cNvPr id="19" name="Text 14"/>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3.67</a:t>
            </a:r>
            <a:endParaRPr lang="en-US" sz="800" dirty="0"/>
          </a:p>
        </p:txBody>
      </p:sp>
      <p:pic>
        <p:nvPicPr>
          <p:cNvPr id="20" name="Image 3" descr="un3/ppt/media/image73.png"/>
          <p:cNvPicPr>
            <a:picLocks noChangeAspect="1"/>
          </p:cNvPicPr>
          <p:nvPr/>
        </p:nvPicPr>
        <p:blipFill>
          <a:blip r:embed="rId6"/>
          <a:stretch>
            <a:fillRect/>
          </a:stretch>
        </p:blipFill>
        <p:spPr>
          <a:xfrm>
            <a:off x="6850581" y="676656"/>
            <a:ext cx="4830128" cy="848678"/>
          </a:xfrm>
          <a:prstGeom prst="rect">
            <a:avLst/>
          </a:prstGeom>
        </p:spPr>
      </p:pic>
      <p:sp>
        <p:nvSpPr>
          <p:cNvPr id="21" name="Shape 15"/>
          <p:cNvSpPr/>
          <p:nvPr/>
        </p:nvSpPr>
        <p:spPr>
          <a:xfrm>
            <a:off x="6525218" y="1799654"/>
            <a:ext cx="5480854" cy="4457700"/>
          </a:xfrm>
          <a:prstGeom prst="roundRect">
            <a:avLst>
              <a:gd name="adj" fmla="val 615"/>
            </a:avLst>
          </a:prstGeom>
          <a:solidFill>
            <a:srgbClr val="FFFFFF"/>
          </a:solidFill>
          <a:ln w="12700">
            <a:solidFill>
              <a:srgbClr val="CFDCE0"/>
            </a:solidFill>
            <a:prstDash val="solid"/>
          </a:ln>
        </p:spPr>
      </p:sp>
      <p:sp>
        <p:nvSpPr>
          <p:cNvPr id="22" name="Shape 16"/>
          <p:cNvSpPr/>
          <p:nvPr/>
        </p:nvSpPr>
        <p:spPr>
          <a:xfrm>
            <a:off x="6653234" y="1927670"/>
            <a:ext cx="936346" cy="256032"/>
          </a:xfrm>
          <a:prstGeom prst="roundRect">
            <a:avLst>
              <a:gd name="adj" fmla="val 25000"/>
            </a:avLst>
          </a:prstGeom>
          <a:solidFill>
            <a:srgbClr val="E2A03F"/>
          </a:solidFill>
          <a:ln w="12700">
            <a:solidFill>
              <a:srgbClr val="E2A03F"/>
            </a:solidFill>
            <a:prstDash val="solid"/>
          </a:ln>
        </p:spPr>
      </p:sp>
      <p:sp>
        <p:nvSpPr>
          <p:cNvPr id="23" name="Text 17"/>
          <p:cNvSpPr/>
          <p:nvPr/>
        </p:nvSpPr>
        <p:spPr>
          <a:xfrm>
            <a:off x="6653234" y="1927670"/>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3.22</a:t>
            </a:r>
            <a:endParaRPr lang="en-US" sz="1000" dirty="0"/>
          </a:p>
        </p:txBody>
      </p:sp>
      <p:sp>
        <p:nvSpPr>
          <p:cNvPr id="24" name="Text 18"/>
          <p:cNvSpPr/>
          <p:nvPr/>
        </p:nvSpPr>
        <p:spPr>
          <a:xfrm>
            <a:off x="11420856" y="1900238"/>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3.68</a:t>
            </a:r>
            <a:endParaRPr lang="en-US" sz="800" dirty="0"/>
          </a:p>
        </p:txBody>
      </p:sp>
      <p:sp>
        <p:nvSpPr>
          <p:cNvPr id="25" name="Text 19"/>
          <p:cNvSpPr/>
          <p:nvPr/>
        </p:nvSpPr>
        <p:spPr>
          <a:xfrm>
            <a:off x="6653234" y="2293430"/>
            <a:ext cx="5224822" cy="3835908"/>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What is the required bandwidth of a low-pass channel if we need to send 1 Mbps by using baseband transmission?</a:t>
            </a:r>
            <a:endParaRPr lang="en-US" sz="1300" dirty="0"/>
          </a:p>
          <a:p>
            <a:pPr marL="0" indent="0">
              <a:lnSpc>
                <a:spcPct val="116000"/>
              </a:lnSpc>
              <a:spcAft>
                <a:spcPts val="300"/>
              </a:spcAft>
              <a:buNone/>
            </a:pPr>
            <a:r>
              <a:rPr lang="en-US" sz="1300" b="1" dirty="0">
                <a:solidFill>
                  <a:srgbClr val="0F7A85"/>
                </a:solidFill>
                <a:latin typeface="Arial" pitchFamily="34" charset="0"/>
                <a:ea typeface="Arial" pitchFamily="34" charset="-122"/>
                <a:cs typeface="Arial" pitchFamily="34" charset="-120"/>
              </a:rPr>
              <a:t>Solution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answer depends on the accuracy desired.</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minimum bandwidth, a rough approximation, is B bit rate /2, or 500 kHz.</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need a low-pass channel with frequencies between 0 and 500 kHz.</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better result can be achieved by using the first and the third harmonics with the required bandwidth B = 3 × 500 kHz = 1.5 MHz.</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still better result can be achieved by using the first, third, and fifth harmonics with B = 5 × 500 kHz = 2.5 MHz.</a:t>
            </a:r>
            <a:endParaRPr lang="en-US" sz="13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name="Slide 27">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11823192" cy="1969008"/>
          </a:xfrm>
          <a:prstGeom prst="roundRect">
            <a:avLst>
              <a:gd name="adj" fmla="val 1393"/>
            </a:avLst>
          </a:prstGeom>
          <a:solidFill>
            <a:srgbClr val="FFFFFF"/>
          </a:solidFill>
          <a:ln w="12700">
            <a:solidFill>
              <a:srgbClr val="CFDCE0"/>
            </a:solidFill>
            <a:prstDash val="solid"/>
          </a:ln>
        </p:spPr>
      </p:sp>
      <p:sp>
        <p:nvSpPr>
          <p:cNvPr id="3" name="Shape 1"/>
          <p:cNvSpPr/>
          <p:nvPr/>
        </p:nvSpPr>
        <p:spPr>
          <a:xfrm>
            <a:off x="310896" y="310896"/>
            <a:ext cx="936346" cy="256032"/>
          </a:xfrm>
          <a:prstGeom prst="roundRect">
            <a:avLst>
              <a:gd name="adj" fmla="val 25000"/>
            </a:avLst>
          </a:prstGeom>
          <a:solidFill>
            <a:srgbClr val="E2A03F"/>
          </a:solidFill>
          <a:ln w="12700">
            <a:solidFill>
              <a:srgbClr val="E2A03F"/>
            </a:solidFill>
            <a:prstDash val="solid"/>
          </a:ln>
        </p:spPr>
      </p:sp>
      <p:sp>
        <p:nvSpPr>
          <p:cNvPr id="4" name="Text 2"/>
          <p:cNvSpPr/>
          <p:nvPr/>
        </p:nvSpPr>
        <p:spPr>
          <a:xfrm>
            <a:off x="310896" y="310896"/>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3.23</a:t>
            </a:r>
            <a:endParaRPr lang="en-US" sz="1000" dirty="0"/>
          </a:p>
        </p:txBody>
      </p:sp>
      <p:sp>
        <p:nvSpPr>
          <p:cNvPr id="5" name="Text 3"/>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3.69</a:t>
            </a:r>
            <a:endParaRPr lang="en-US" sz="800" dirty="0"/>
          </a:p>
        </p:txBody>
      </p:sp>
      <p:sp>
        <p:nvSpPr>
          <p:cNvPr id="6" name="Text 4"/>
          <p:cNvSpPr/>
          <p:nvPr/>
        </p:nvSpPr>
        <p:spPr>
          <a:xfrm>
            <a:off x="310896" y="676656"/>
            <a:ext cx="11567160" cy="1347216"/>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have a low-pass channel with bandwidth 100 kHz.</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What is the maximum bit rate of this channel?</a:t>
            </a:r>
            <a:endParaRPr lang="en-US" sz="1300" dirty="0"/>
          </a:p>
          <a:p>
            <a:pPr marL="0" indent="0">
              <a:lnSpc>
                <a:spcPct val="116000"/>
              </a:lnSpc>
              <a:spcAft>
                <a:spcPts val="300"/>
              </a:spcAft>
              <a:buNone/>
            </a:pPr>
            <a:r>
              <a:rPr lang="en-US" sz="1300" b="1" dirty="0">
                <a:solidFill>
                  <a:srgbClr val="0F7A85"/>
                </a:solidFill>
                <a:latin typeface="Arial" pitchFamily="34" charset="0"/>
                <a:ea typeface="Arial" pitchFamily="34" charset="-122"/>
                <a:cs typeface="Arial" pitchFamily="34" charset="-120"/>
              </a:rPr>
              <a:t>Solution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maximum bit rate can be achieved if we use the first harmonic.</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bit rate is 2 times the available bandwidth, or 200 kbps.</a:t>
            </a:r>
            <a:endParaRPr lang="en-US" sz="13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name="Slide 28">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7729982" cy="1748124"/>
          </a:xfrm>
          <a:prstGeom prst="roundRect">
            <a:avLst>
              <a:gd name="adj" fmla="val 1569"/>
            </a:avLst>
          </a:prstGeom>
          <a:solidFill>
            <a:srgbClr val="FFFFFF"/>
          </a:solidFill>
          <a:ln w="12700">
            <a:solidFill>
              <a:srgbClr val="CFDCE0"/>
            </a:solidFill>
            <a:prstDash val="solid"/>
          </a:ln>
        </p:spPr>
      </p:sp>
      <p:sp>
        <p:nvSpPr>
          <p:cNvPr id="3" name="Shape 1"/>
          <p:cNvSpPr/>
          <p:nvPr/>
        </p:nvSpPr>
        <p:spPr>
          <a:xfrm>
            <a:off x="310896" y="310896"/>
            <a:ext cx="865937"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10896" y="310896"/>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3.24</a:t>
            </a:r>
            <a:endParaRPr lang="en-US" sz="1000" dirty="0"/>
          </a:p>
        </p:txBody>
      </p:sp>
      <p:sp>
        <p:nvSpPr>
          <p:cNvPr id="5" name="Text 3"/>
          <p:cNvSpPr/>
          <p:nvPr/>
        </p:nvSpPr>
        <p:spPr>
          <a:xfrm>
            <a:off x="1286561" y="256032"/>
            <a:ext cx="6041085"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Bandwidth of a band-pass channel</a:t>
            </a:r>
            <a:endParaRPr lang="en-US" sz="1300" dirty="0"/>
          </a:p>
        </p:txBody>
      </p:sp>
      <p:sp>
        <p:nvSpPr>
          <p:cNvPr id="6" name="Text 4"/>
          <p:cNvSpPr/>
          <p:nvPr/>
        </p:nvSpPr>
        <p:spPr>
          <a:xfrm>
            <a:off x="732764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3.70</a:t>
            </a:r>
            <a:endParaRPr lang="en-US" sz="800" dirty="0"/>
          </a:p>
        </p:txBody>
      </p:sp>
      <p:pic>
        <p:nvPicPr>
          <p:cNvPr id="7" name="Image 0" descr="un3/ppt/media/image74.png"/>
          <p:cNvPicPr>
            <a:picLocks noChangeAspect="1"/>
          </p:cNvPicPr>
          <p:nvPr/>
        </p:nvPicPr>
        <p:blipFill>
          <a:blip r:embed="rId3"/>
          <a:stretch>
            <a:fillRect/>
          </a:stretch>
        </p:blipFill>
        <p:spPr>
          <a:xfrm>
            <a:off x="1691889" y="676656"/>
            <a:ext cx="4711965" cy="1126332"/>
          </a:xfrm>
          <a:prstGeom prst="rect">
            <a:avLst/>
          </a:prstGeom>
        </p:spPr>
      </p:pic>
      <p:sp>
        <p:nvSpPr>
          <p:cNvPr id="8" name="Shape 5"/>
          <p:cNvSpPr/>
          <p:nvPr/>
        </p:nvSpPr>
        <p:spPr>
          <a:xfrm>
            <a:off x="182880" y="2077308"/>
            <a:ext cx="7729982" cy="3882913"/>
          </a:xfrm>
          <a:prstGeom prst="roundRect">
            <a:avLst>
              <a:gd name="adj" fmla="val 706"/>
            </a:avLst>
          </a:prstGeom>
          <a:solidFill>
            <a:srgbClr val="FFFFFF"/>
          </a:solidFill>
          <a:ln w="12700">
            <a:solidFill>
              <a:srgbClr val="CFDCE0"/>
            </a:solidFill>
            <a:prstDash val="solid"/>
          </a:ln>
        </p:spPr>
      </p:sp>
      <p:sp>
        <p:nvSpPr>
          <p:cNvPr id="9" name="Shape 6"/>
          <p:cNvSpPr/>
          <p:nvPr/>
        </p:nvSpPr>
        <p:spPr>
          <a:xfrm>
            <a:off x="310896" y="2205324"/>
            <a:ext cx="865937" cy="256032"/>
          </a:xfrm>
          <a:prstGeom prst="roundRect">
            <a:avLst>
              <a:gd name="adj" fmla="val 25000"/>
            </a:avLst>
          </a:prstGeom>
          <a:solidFill>
            <a:srgbClr val="0F7A85"/>
          </a:solidFill>
          <a:ln w="12700">
            <a:solidFill>
              <a:srgbClr val="0F7A85"/>
            </a:solidFill>
            <a:prstDash val="solid"/>
          </a:ln>
        </p:spPr>
      </p:sp>
      <p:sp>
        <p:nvSpPr>
          <p:cNvPr id="10" name="Text 7"/>
          <p:cNvSpPr/>
          <p:nvPr/>
        </p:nvSpPr>
        <p:spPr>
          <a:xfrm>
            <a:off x="310896" y="2205324"/>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3.25</a:t>
            </a:r>
            <a:endParaRPr lang="en-US" sz="1000" dirty="0"/>
          </a:p>
        </p:txBody>
      </p:sp>
      <p:sp>
        <p:nvSpPr>
          <p:cNvPr id="11" name="Text 8"/>
          <p:cNvSpPr/>
          <p:nvPr/>
        </p:nvSpPr>
        <p:spPr>
          <a:xfrm>
            <a:off x="1286561" y="2150460"/>
            <a:ext cx="6041085"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Modulation of a digital signal for transmission on band-pass channel</a:t>
            </a:r>
            <a:endParaRPr lang="en-US" sz="1300" dirty="0"/>
          </a:p>
        </p:txBody>
      </p:sp>
      <p:sp>
        <p:nvSpPr>
          <p:cNvPr id="12" name="Text 9"/>
          <p:cNvSpPr/>
          <p:nvPr/>
        </p:nvSpPr>
        <p:spPr>
          <a:xfrm>
            <a:off x="7327646" y="2177892"/>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3.71</a:t>
            </a:r>
            <a:endParaRPr lang="en-US" sz="800" dirty="0"/>
          </a:p>
        </p:txBody>
      </p:sp>
      <p:pic>
        <p:nvPicPr>
          <p:cNvPr id="13" name="Image 1" descr="un3/ppt/media/image75.png"/>
          <p:cNvPicPr>
            <a:picLocks noChangeAspect="1"/>
          </p:cNvPicPr>
          <p:nvPr/>
        </p:nvPicPr>
        <p:blipFill>
          <a:blip r:embed="rId4"/>
          <a:stretch>
            <a:fillRect/>
          </a:stretch>
        </p:blipFill>
        <p:spPr>
          <a:xfrm>
            <a:off x="310896" y="2571084"/>
            <a:ext cx="2176992" cy="609732"/>
          </a:xfrm>
          <a:prstGeom prst="rect">
            <a:avLst/>
          </a:prstGeom>
        </p:spPr>
      </p:pic>
      <p:pic>
        <p:nvPicPr>
          <p:cNvPr id="14" name="Image 2" descr="un3/ppt/media/image76.png"/>
          <p:cNvPicPr>
            <a:picLocks noChangeAspect="1"/>
          </p:cNvPicPr>
          <p:nvPr/>
        </p:nvPicPr>
        <p:blipFill>
          <a:blip r:embed="rId5"/>
          <a:stretch>
            <a:fillRect/>
          </a:stretch>
        </p:blipFill>
        <p:spPr>
          <a:xfrm>
            <a:off x="5607854" y="2571084"/>
            <a:ext cx="2176992" cy="609732"/>
          </a:xfrm>
          <a:prstGeom prst="rect">
            <a:avLst/>
          </a:prstGeom>
        </p:spPr>
      </p:pic>
      <p:pic>
        <p:nvPicPr>
          <p:cNvPr id="15" name="Image 3" descr="un3/ppt/media/image77.png"/>
          <p:cNvPicPr>
            <a:picLocks noChangeAspect="1"/>
          </p:cNvPicPr>
          <p:nvPr/>
        </p:nvPicPr>
        <p:blipFill>
          <a:blip r:embed="rId6"/>
          <a:stretch>
            <a:fillRect/>
          </a:stretch>
        </p:blipFill>
        <p:spPr>
          <a:xfrm>
            <a:off x="824585" y="3228838"/>
            <a:ext cx="2086769" cy="893498"/>
          </a:xfrm>
          <a:prstGeom prst="rect">
            <a:avLst/>
          </a:prstGeom>
        </p:spPr>
      </p:pic>
      <p:pic>
        <p:nvPicPr>
          <p:cNvPr id="16" name="Image 4" descr="un3/ppt/media/image78.png"/>
          <p:cNvPicPr>
            <a:picLocks noChangeAspect="1"/>
          </p:cNvPicPr>
          <p:nvPr/>
        </p:nvPicPr>
        <p:blipFill>
          <a:blip r:embed="rId7"/>
          <a:stretch>
            <a:fillRect/>
          </a:stretch>
        </p:blipFill>
        <p:spPr>
          <a:xfrm>
            <a:off x="5200396" y="3218651"/>
            <a:ext cx="2079493" cy="912416"/>
          </a:xfrm>
          <a:prstGeom prst="rect">
            <a:avLst/>
          </a:prstGeom>
        </p:spPr>
      </p:pic>
      <p:pic>
        <p:nvPicPr>
          <p:cNvPr id="17" name="Image 5" descr="un3/ppt/media/image79.png"/>
          <p:cNvPicPr>
            <a:picLocks noChangeAspect="1"/>
          </p:cNvPicPr>
          <p:nvPr/>
        </p:nvPicPr>
        <p:blipFill>
          <a:blip r:embed="rId8"/>
          <a:stretch>
            <a:fillRect/>
          </a:stretch>
        </p:blipFill>
        <p:spPr>
          <a:xfrm>
            <a:off x="310896" y="4231476"/>
            <a:ext cx="2176992" cy="1600729"/>
          </a:xfrm>
          <a:prstGeom prst="rect">
            <a:avLst/>
          </a:prstGeom>
        </p:spPr>
      </p:pic>
      <p:pic>
        <p:nvPicPr>
          <p:cNvPr id="18" name="Image 6" descr="un3/ppt/media/image80.png"/>
          <p:cNvPicPr>
            <a:picLocks noChangeAspect="1"/>
          </p:cNvPicPr>
          <p:nvPr/>
        </p:nvPicPr>
        <p:blipFill>
          <a:blip r:embed="rId9"/>
          <a:stretch>
            <a:fillRect/>
          </a:stretch>
        </p:blipFill>
        <p:spPr>
          <a:xfrm>
            <a:off x="5607854" y="4231476"/>
            <a:ext cx="2176992" cy="1600729"/>
          </a:xfrm>
          <a:prstGeom prst="rect">
            <a:avLst/>
          </a:prstGeom>
        </p:spPr>
      </p:pic>
      <p:pic>
        <p:nvPicPr>
          <p:cNvPr id="19" name="Image 7" descr="un3/ppt/media/image81.png"/>
          <p:cNvPicPr>
            <a:picLocks noChangeAspect="1"/>
          </p:cNvPicPr>
          <p:nvPr/>
        </p:nvPicPr>
        <p:blipFill>
          <a:blip r:embed="rId10"/>
          <a:stretch>
            <a:fillRect/>
          </a:stretch>
        </p:blipFill>
        <p:spPr>
          <a:xfrm>
            <a:off x="2825496" y="4228565"/>
            <a:ext cx="2412735" cy="1558529"/>
          </a:xfrm>
          <a:prstGeom prst="rect">
            <a:avLst/>
          </a:prstGeom>
        </p:spPr>
      </p:pic>
      <p:sp>
        <p:nvSpPr>
          <p:cNvPr id="20" name="Shape 10"/>
          <p:cNvSpPr/>
          <p:nvPr/>
        </p:nvSpPr>
        <p:spPr>
          <a:xfrm>
            <a:off x="8059166" y="182880"/>
            <a:ext cx="3946906" cy="2122627"/>
          </a:xfrm>
          <a:prstGeom prst="roundRect">
            <a:avLst>
              <a:gd name="adj" fmla="val 1292"/>
            </a:avLst>
          </a:prstGeom>
          <a:solidFill>
            <a:srgbClr val="FFFFFF"/>
          </a:solidFill>
          <a:ln w="12700">
            <a:solidFill>
              <a:srgbClr val="CFDCE0"/>
            </a:solidFill>
            <a:prstDash val="solid"/>
          </a:ln>
        </p:spPr>
      </p:sp>
      <p:sp>
        <p:nvSpPr>
          <p:cNvPr id="21" name="Shape 11"/>
          <p:cNvSpPr/>
          <p:nvPr/>
        </p:nvSpPr>
        <p:spPr>
          <a:xfrm>
            <a:off x="8187182" y="310896"/>
            <a:ext cx="443484" cy="256032"/>
          </a:xfrm>
          <a:prstGeom prst="roundRect">
            <a:avLst>
              <a:gd name="adj" fmla="val 25000"/>
            </a:avLst>
          </a:prstGeom>
          <a:solidFill>
            <a:srgbClr val="0F7A85"/>
          </a:solidFill>
          <a:ln w="12700">
            <a:solidFill>
              <a:srgbClr val="0F7A85"/>
            </a:solidFill>
            <a:prstDash val="solid"/>
          </a:ln>
        </p:spPr>
      </p:sp>
      <p:sp>
        <p:nvSpPr>
          <p:cNvPr id="22" name="Text 12"/>
          <p:cNvSpPr/>
          <p:nvPr/>
        </p:nvSpPr>
        <p:spPr>
          <a:xfrm>
            <a:off x="8187182" y="310896"/>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3.3.4</a:t>
            </a:r>
            <a:endParaRPr lang="en-US" sz="1000" dirty="0"/>
          </a:p>
        </p:txBody>
      </p:sp>
      <p:sp>
        <p:nvSpPr>
          <p:cNvPr id="23" name="Text 13"/>
          <p:cNvSpPr/>
          <p:nvPr/>
        </p:nvSpPr>
        <p:spPr>
          <a:xfrm>
            <a:off x="8740394" y="256032"/>
            <a:ext cx="2680462"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Broadband transmission</a:t>
            </a:r>
            <a:endParaRPr lang="en-US" sz="1300" dirty="0"/>
          </a:p>
        </p:txBody>
      </p:sp>
      <p:sp>
        <p:nvSpPr>
          <p:cNvPr id="24" name="Text 14"/>
          <p:cNvSpPr/>
          <p:nvPr/>
        </p:nvSpPr>
        <p:spPr>
          <a:xfrm>
            <a:off x="8187182" y="676656"/>
            <a:ext cx="3690874" cy="1500835"/>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Broadband transmission converts the digital signal to analog by modulation.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carrier of a single frequency is altered to follow the digital signal.</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result is a composite signal, so a bandpass channel is enough.</a:t>
            </a:r>
            <a:endParaRPr lang="en-US" sz="13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name="Slide 29">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11823192" cy="2428646"/>
          </a:xfrm>
          <a:prstGeom prst="roundRect">
            <a:avLst>
              <a:gd name="adj" fmla="val 1130"/>
            </a:avLst>
          </a:prstGeom>
          <a:solidFill>
            <a:srgbClr val="FFFFFF"/>
          </a:solidFill>
          <a:ln w="12700">
            <a:solidFill>
              <a:srgbClr val="CFDCE0"/>
            </a:solidFill>
            <a:prstDash val="solid"/>
          </a:ln>
        </p:spPr>
      </p:sp>
      <p:sp>
        <p:nvSpPr>
          <p:cNvPr id="3" name="Shape 1"/>
          <p:cNvSpPr/>
          <p:nvPr/>
        </p:nvSpPr>
        <p:spPr>
          <a:xfrm>
            <a:off x="310896" y="310896"/>
            <a:ext cx="936346" cy="256032"/>
          </a:xfrm>
          <a:prstGeom prst="roundRect">
            <a:avLst>
              <a:gd name="adj" fmla="val 25000"/>
            </a:avLst>
          </a:prstGeom>
          <a:solidFill>
            <a:srgbClr val="E2A03F"/>
          </a:solidFill>
          <a:ln w="12700">
            <a:solidFill>
              <a:srgbClr val="E2A03F"/>
            </a:solidFill>
            <a:prstDash val="solid"/>
          </a:ln>
        </p:spPr>
      </p:sp>
      <p:sp>
        <p:nvSpPr>
          <p:cNvPr id="4" name="Text 2"/>
          <p:cNvSpPr/>
          <p:nvPr/>
        </p:nvSpPr>
        <p:spPr>
          <a:xfrm>
            <a:off x="310896" y="310896"/>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3.24</a:t>
            </a:r>
            <a:endParaRPr lang="en-US" sz="1000" dirty="0"/>
          </a:p>
        </p:txBody>
      </p:sp>
      <p:sp>
        <p:nvSpPr>
          <p:cNvPr id="5" name="Text 3"/>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3.72</a:t>
            </a:r>
            <a:endParaRPr lang="en-US" sz="800" dirty="0"/>
          </a:p>
        </p:txBody>
      </p:sp>
      <p:sp>
        <p:nvSpPr>
          <p:cNvPr id="6" name="Text 4"/>
          <p:cNvSpPr/>
          <p:nvPr/>
        </p:nvSpPr>
        <p:spPr>
          <a:xfrm>
            <a:off x="310896" y="676656"/>
            <a:ext cx="11567160" cy="1806854"/>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An example of broadband transmission using modulation is the sending of computer data through a telephone subscriber line, the line connecting a resident to the central telephone office.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These lines, installed many years ago, are designed to carry voice (analog signal) with a limited bandwidth.</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Although this channel can be used as a low-pass channel, it is normally considered a bandpass channel.</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One reason is that the bandwidth is so narrow (4 kHz) that if we treat the channel as low-pass and use it for baseband transmission, the maximum bit rate can be only 8 kbps.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solution is to consider the channel a bandpass channel, convert the digital signal from the computer to an analog signal, and send the analog signal.</a:t>
            </a:r>
            <a:endParaRPr lang="en-US" sz="1300" dirty="0"/>
          </a:p>
        </p:txBody>
      </p:sp>
      <p:sp>
        <p:nvSpPr>
          <p:cNvPr id="7" name="Shape 5"/>
          <p:cNvSpPr/>
          <p:nvPr/>
        </p:nvSpPr>
        <p:spPr>
          <a:xfrm>
            <a:off x="182880" y="2757830"/>
            <a:ext cx="11823192" cy="2696566"/>
          </a:xfrm>
          <a:prstGeom prst="roundRect">
            <a:avLst>
              <a:gd name="adj" fmla="val 1017"/>
            </a:avLst>
          </a:prstGeom>
          <a:solidFill>
            <a:srgbClr val="FFFFFF"/>
          </a:solidFill>
          <a:ln w="12700">
            <a:solidFill>
              <a:srgbClr val="CFDCE0"/>
            </a:solidFill>
            <a:prstDash val="solid"/>
          </a:ln>
        </p:spPr>
      </p:sp>
      <p:sp>
        <p:nvSpPr>
          <p:cNvPr id="8" name="Shape 6"/>
          <p:cNvSpPr/>
          <p:nvPr/>
        </p:nvSpPr>
        <p:spPr>
          <a:xfrm>
            <a:off x="310896" y="2885846"/>
            <a:ext cx="936346" cy="256032"/>
          </a:xfrm>
          <a:prstGeom prst="roundRect">
            <a:avLst>
              <a:gd name="adj" fmla="val 25000"/>
            </a:avLst>
          </a:prstGeom>
          <a:solidFill>
            <a:srgbClr val="E2A03F"/>
          </a:solidFill>
          <a:ln w="12700">
            <a:solidFill>
              <a:srgbClr val="E2A03F"/>
            </a:solidFill>
            <a:prstDash val="solid"/>
          </a:ln>
        </p:spPr>
      </p:sp>
      <p:sp>
        <p:nvSpPr>
          <p:cNvPr id="9" name="Text 7"/>
          <p:cNvSpPr/>
          <p:nvPr/>
        </p:nvSpPr>
        <p:spPr>
          <a:xfrm>
            <a:off x="310896" y="2885846"/>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3.25</a:t>
            </a:r>
            <a:endParaRPr lang="en-US" sz="1000" dirty="0"/>
          </a:p>
        </p:txBody>
      </p:sp>
      <p:sp>
        <p:nvSpPr>
          <p:cNvPr id="10" name="Text 8"/>
          <p:cNvSpPr/>
          <p:nvPr/>
        </p:nvSpPr>
        <p:spPr>
          <a:xfrm>
            <a:off x="11420856" y="285841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3.73</a:t>
            </a:r>
            <a:endParaRPr lang="en-US" sz="800" dirty="0"/>
          </a:p>
        </p:txBody>
      </p:sp>
      <p:sp>
        <p:nvSpPr>
          <p:cNvPr id="11" name="Text 9"/>
          <p:cNvSpPr/>
          <p:nvPr/>
        </p:nvSpPr>
        <p:spPr>
          <a:xfrm>
            <a:off x="310896" y="3251606"/>
            <a:ext cx="11567160" cy="2074774"/>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second example is the digital cellular telephone.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For better reception, digital cellular phones digitize analog voice.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Although the bandwidth allocated to a company providing digital cellular phone service is very wide, we still cannot send the digitized signal without conversion.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reason is that we have only a band-pass channel available between caller and callee.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For example, if the available bandwidth is W and we allow 1000 couples to talk simultaneously, this means the available channel is W/1000, just part of the entire bandwidth.</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need to convert the digitized voice to a composite analog signal before transmission.</a:t>
            </a:r>
            <a:endParaRPr lang="en-US" sz="13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5769661"/>
          </a:xfrm>
          <a:prstGeom prst="roundRect">
            <a:avLst>
              <a:gd name="adj" fmla="val 396"/>
            </a:avLst>
          </a:prstGeom>
          <a:solidFill>
            <a:srgbClr val="FFFFFF"/>
          </a:solidFill>
          <a:ln w="12700">
            <a:solidFill>
              <a:srgbClr val="CFDCE0"/>
            </a:solidFill>
            <a:prstDash val="solid"/>
          </a:ln>
        </p:spPr>
      </p:sp>
      <p:sp>
        <p:nvSpPr>
          <p:cNvPr id="3" name="Shape 3"/>
          <p:cNvSpPr/>
          <p:nvPr/>
        </p:nvSpPr>
        <p:spPr>
          <a:xfrm>
            <a:off x="310896" y="310896"/>
            <a:ext cx="844675" cy="256032"/>
          </a:xfrm>
          <a:prstGeom prst="roundRect">
            <a:avLst>
              <a:gd name="adj" fmla="val 25000"/>
            </a:avLst>
          </a:prstGeom>
          <a:solidFill>
            <a:srgbClr val="E2A03F"/>
          </a:solidFill>
          <a:ln w="12700">
            <a:solidFill>
              <a:srgbClr val="E2A03F"/>
            </a:solidFill>
            <a:prstDash val="solid"/>
          </a:ln>
        </p:spPr>
      </p:sp>
      <p:sp>
        <p:nvSpPr>
          <p:cNvPr id="4" name="Text 4"/>
          <p:cNvSpPr/>
          <p:nvPr/>
        </p:nvSpPr>
        <p:spPr>
          <a:xfrm>
            <a:off x="310896" y="310896"/>
            <a:ext cx="844675"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13252E"/>
                </a:solidFill>
                <a:latin typeface="Arial" pitchFamily="34" charset="0"/>
                <a:ea typeface="Arial" pitchFamily="34" charset="-122"/>
                <a:cs typeface="Arial" pitchFamily="34" charset="-120"/>
              </a:rPr>
              <a:t>EXPLORE</a:t>
            </a:r>
          </a:p>
        </p:txBody>
      </p:sp>
      <p:sp>
        <p:nvSpPr>
          <p:cNvPr id="5" name="Text 5"/>
          <p:cNvSpPr/>
          <p:nvPr/>
        </p:nvSpPr>
        <p:spPr>
          <a:xfrm>
            <a:off x="1265299" y="310896"/>
            <a:ext cx="4638662"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Digital signals, harmonics, and modulation</a:t>
            </a:r>
          </a:p>
        </p:txBody>
      </p:sp>
      <p:sp>
        <p:nvSpPr>
          <p:cNvPr id="6" name="Text 6"/>
          <p:cNvSpPr/>
          <p:nvPr/>
        </p:nvSpPr>
        <p:spPr>
          <a:xfrm>
            <a:off x="310896" y="694944"/>
            <a:ext cx="5593065" cy="5129581"/>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DSPRelated, building a square wave from sine waves. </a:t>
            </a:r>
            <a:r>
              <a:rPr lang="en-US" sz="1300" dirty="0">
                <a:solidFill>
                  <a:srgbClr val="1E2E36"/>
                </a:solidFill>
                <a:latin typeface="Arial" pitchFamily="34" charset="0"/>
                <a:ea typeface="Arial" pitchFamily="34" charset="-122"/>
                <a:cs typeface="Arial" pitchFamily="34" charset="-120"/>
              </a:rPr>
              <a:t>The bandwidth table with the waveform drawn for you.</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Compare the first one, three and five harmonics.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2"/>
              </a:rPr>
              <a:t>https://www.dsprelated.com/foundations/sum-of-sinusoids.php</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Gibbs phenomenon. </a:t>
            </a:r>
            <a:r>
              <a:rPr lang="en-US" sz="1300" dirty="0">
                <a:solidFill>
                  <a:srgbClr val="1E2E36"/>
                </a:solidFill>
                <a:latin typeface="Arial" pitchFamily="34" charset="0"/>
                <a:ea typeface="Arial" pitchFamily="34" charset="-122"/>
                <a:cs typeface="Arial" pitchFamily="34" charset="-120"/>
              </a:rPr>
              <a:t>Why a truncated series never settles at an edge.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Note that the overshoot stays near 9 percent.</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3"/>
              </a:rPr>
              <a:t>https://en.wikipedia.org/wiki/Gibbs_phenomenon</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GaussianWaves, Gibbs phenomenon demonstrated. </a:t>
            </a:r>
            <a:r>
              <a:rPr lang="en-US" sz="1300" dirty="0">
                <a:solidFill>
                  <a:srgbClr val="1E2E36"/>
                </a:solidFill>
                <a:latin typeface="Arial" pitchFamily="34" charset="0"/>
                <a:ea typeface="Arial" pitchFamily="34" charset="-122"/>
                <a:cs typeface="Arial" pitchFamily="34" charset="-120"/>
              </a:rPr>
              <a:t>The same effect worked through with plots and code.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Follow the plots as the term count rises.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4"/>
              </a:rPr>
              <a:t>https://www.gaussianwaves.com/2010/04/gibbs-phenomena-a-demonstration/</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Falstad, Fourier Series applet. </a:t>
            </a:r>
            <a:r>
              <a:rPr lang="en-US" sz="1300" dirty="0">
                <a:solidFill>
                  <a:srgbClr val="1E2E36"/>
                </a:solidFill>
                <a:latin typeface="Arial" pitchFamily="34" charset="0"/>
                <a:ea typeface="Arial" pitchFamily="34" charset="-122"/>
                <a:cs typeface="Arial" pitchFamily="34" charset="-120"/>
              </a:rPr>
              <a:t>Harmonics you can delete one by one.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Right-click a harmonic to cut everything above it.</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5"/>
              </a:rPr>
              <a:t>https://www.falstad.com/fourier/</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Falstad, Digital Filters applet. </a:t>
            </a:r>
            <a:r>
              <a:rPr lang="en-US" sz="1300" dirty="0">
                <a:solidFill>
                  <a:srgbClr val="1E2E36"/>
                </a:solidFill>
                <a:latin typeface="Arial" pitchFamily="34" charset="0"/>
                <a:ea typeface="Arial" pitchFamily="34" charset="-122"/>
                <a:cs typeface="Arial" pitchFamily="34" charset="-120"/>
              </a:rPr>
              <a:t>A filter you shape by hand, acting on a live signal.</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Build a low-pass filter and push a square wave in.</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6"/>
              </a:rPr>
              <a:t>https://www.falstad.com/dfilter/</a:t>
            </a:r>
          </a:p>
        </p:txBody>
      </p:sp>
      <p:sp>
        <p:nvSpPr>
          <p:cNvPr id="7" name="Shape 7"/>
          <p:cNvSpPr/>
          <p:nvPr/>
        </p:nvSpPr>
        <p:spPr>
          <a:xfrm>
            <a:off x="6159993" y="182880"/>
            <a:ext cx="5849097" cy="5769661"/>
          </a:xfrm>
          <a:prstGeom prst="roundRect">
            <a:avLst>
              <a:gd name="adj" fmla="val 396"/>
            </a:avLst>
          </a:prstGeom>
          <a:solidFill>
            <a:srgbClr val="FFFFFF"/>
          </a:solidFill>
          <a:ln w="12700">
            <a:solidFill>
              <a:srgbClr val="CFDCE0"/>
            </a:solidFill>
            <a:prstDash val="solid"/>
          </a:ln>
        </p:spPr>
      </p:sp>
      <p:sp>
        <p:nvSpPr>
          <p:cNvPr id="8" name="Text 8"/>
          <p:cNvSpPr/>
          <p:nvPr/>
        </p:nvSpPr>
        <p:spPr>
          <a:xfrm>
            <a:off x="6288009" y="310896"/>
            <a:ext cx="5593065" cy="256032"/>
          </a:xfrm>
          <a:prstGeom prst="rect">
            <a:avLst/>
          </a:prstGeom>
          <a:noFill/>
          <a:ln/>
        </p:spPr>
        <p:txBody>
          <a:bodyPr wrap="square" lIns="0" tIns="0" rIns="0" bIns="0" rtlCol="0" anchor="ctr"/>
          <a:lstStyle/>
          <a:p>
            <a:pPr marL="0" indent="0">
              <a:lnSpc>
                <a:spcPct val="92000"/>
              </a:lnSpc>
              <a:buNone/>
            </a:pPr>
            <a:r>
              <a:rPr lang="en-US" sz="1300" b="1" dirty="0">
                <a:solidFill>
                  <a:srgbClr val="6B838D"/>
                </a:solidFill>
                <a:latin typeface="Arial" pitchFamily="34" charset="0"/>
                <a:ea typeface="Arial" pitchFamily="34" charset="-122"/>
                <a:cs typeface="Arial" pitchFamily="34" charset="-120"/>
              </a:rPr>
              <a:t>Continued</a:t>
            </a:r>
          </a:p>
        </p:txBody>
      </p:sp>
      <p:sp>
        <p:nvSpPr>
          <p:cNvPr id="9" name="Text 9"/>
          <p:cNvSpPr/>
          <p:nvPr/>
        </p:nvSpPr>
        <p:spPr>
          <a:xfrm>
            <a:off x="6288009" y="694944"/>
            <a:ext cx="5593065" cy="5129581"/>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Academo, amplitude modulation. </a:t>
            </a:r>
            <a:r>
              <a:rPr lang="en-US" sz="1300" dirty="0">
                <a:solidFill>
                  <a:srgbClr val="1E2E36"/>
                </a:solidFill>
                <a:latin typeface="Arial" pitchFamily="34" charset="0"/>
                <a:ea typeface="Arial" pitchFamily="34" charset="-122"/>
                <a:cs typeface="Arial" pitchFamily="34" charset="-120"/>
              </a:rPr>
              <a:t>A carrier and an envelope, drawn and played.</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Raise the modulating frequency, watch the sidebands.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7"/>
              </a:rPr>
              <a:t>https://academo.org/demos/amplitude-modulation/</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WebSDR, University of Twente. </a:t>
            </a:r>
            <a:r>
              <a:rPr lang="en-US" sz="1300" dirty="0">
                <a:solidFill>
                  <a:srgbClr val="1E2E36"/>
                </a:solidFill>
                <a:latin typeface="Arial" pitchFamily="34" charset="0"/>
                <a:ea typeface="Arial" pitchFamily="34" charset="-122"/>
                <a:cs typeface="Arial" pitchFamily="34" charset="-120"/>
              </a:rPr>
              <a:t>One receiver, several demodulation schemes.</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Switch one station between AM, FM and SSB.</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8"/>
              </a:rPr>
              <a:t>http://websdr.ewi.utwente.nl:8901/</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Ben Eater, Analyzing actual Ethernet encoding. </a:t>
            </a:r>
            <a:r>
              <a:rPr lang="en-US" sz="1300" dirty="0">
                <a:solidFill>
                  <a:srgbClr val="1E2E36"/>
                </a:solidFill>
                <a:latin typeface="Arial" pitchFamily="34" charset="0"/>
                <a:ea typeface="Arial" pitchFamily="34" charset="-122"/>
                <a:cs typeface="Arial" pitchFamily="34" charset="-120"/>
              </a:rPr>
              <a:t>Baseband on a dedicated medium, measured.</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Look at the rounded corners of the received pulses.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9"/>
              </a:rPr>
              <a:t>https://www.youtube.com/watch?v=i8CmibhvZ0c</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PhET, Fourier: Making Waves. </a:t>
            </a:r>
            <a:r>
              <a:rPr lang="en-US" sz="1300" dirty="0">
                <a:solidFill>
                  <a:srgbClr val="1E2E36"/>
                </a:solidFill>
                <a:latin typeface="Arial" pitchFamily="34" charset="0"/>
                <a:ea typeface="Arial" pitchFamily="34" charset="-122"/>
                <a:cs typeface="Arial" pitchFamily="34" charset="-120"/>
              </a:rPr>
              <a:t>A third screen, for wave packets.</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Open the Wave Packet screen and narrow the spacing.</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10"/>
              </a:rPr>
              <a:t>https://phet.colorado.edu/en/simulations/fourier-making-waves</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Jez Swanson, Interactive Introduction to Fourier Transforms. </a:t>
            </a:r>
            <a:r>
              <a:rPr lang="en-US" sz="1300" dirty="0">
                <a:solidFill>
                  <a:srgbClr val="1E2E36"/>
                </a:solidFill>
                <a:latin typeface="Arial" pitchFamily="34" charset="0"/>
                <a:ea typeface="Arial" pitchFamily="34" charset="-122"/>
                <a:cs typeface="Arial" pitchFamily="34" charset="-120"/>
              </a:rPr>
              <a:t>The same decomposition, applied to images.</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Read the section on JPEG compression.</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11"/>
              </a:rPr>
              <a:t>https://www.jezzamon.com/fourier/</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name="Slide 30">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5708698" cy="2428646"/>
          </a:xfrm>
          <a:prstGeom prst="roundRect">
            <a:avLst>
              <a:gd name="adj" fmla="val 1130"/>
            </a:avLst>
          </a:prstGeom>
          <a:solidFill>
            <a:srgbClr val="FFFFFF"/>
          </a:solidFill>
          <a:ln w="12700">
            <a:solidFill>
              <a:srgbClr val="CFDCE0"/>
            </a:solidFill>
            <a:prstDash val="solid"/>
          </a:ln>
        </p:spPr>
      </p:sp>
      <p:sp>
        <p:nvSpPr>
          <p:cNvPr id="3" name="Shape 1"/>
          <p:cNvSpPr/>
          <p:nvPr/>
        </p:nvSpPr>
        <p:spPr>
          <a:xfrm>
            <a:off x="310896" y="310896"/>
            <a:ext cx="302666"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10896" y="310896"/>
            <a:ext cx="302666"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3-4</a:t>
            </a:r>
            <a:endParaRPr lang="en-US" sz="1000" dirty="0"/>
          </a:p>
        </p:txBody>
      </p:sp>
      <p:sp>
        <p:nvSpPr>
          <p:cNvPr id="5" name="Text 3"/>
          <p:cNvSpPr/>
          <p:nvPr/>
        </p:nvSpPr>
        <p:spPr>
          <a:xfrm>
            <a:off x="723290" y="256032"/>
            <a:ext cx="4583072"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TRANSMISSION IMPAIRMENT</a:t>
            </a:r>
            <a:endParaRPr lang="en-US" sz="1300" dirty="0"/>
          </a:p>
        </p:txBody>
      </p:sp>
      <p:sp>
        <p:nvSpPr>
          <p:cNvPr id="6" name="Text 4"/>
          <p:cNvSpPr/>
          <p:nvPr/>
        </p:nvSpPr>
        <p:spPr>
          <a:xfrm>
            <a:off x="5306362"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3.74</a:t>
            </a:r>
            <a:endParaRPr lang="en-US" sz="800" dirty="0"/>
          </a:p>
        </p:txBody>
      </p:sp>
      <p:sp>
        <p:nvSpPr>
          <p:cNvPr id="7" name="Text 5"/>
          <p:cNvSpPr/>
          <p:nvPr/>
        </p:nvSpPr>
        <p:spPr>
          <a:xfrm>
            <a:off x="310896" y="676656"/>
            <a:ext cx="5452666" cy="1806854"/>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Signals travel through transmission media, which are not perfect.</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imperfection causes signal impairment.</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This means that the signal at the beginning of the medium is not the same as the signal at the end of the medium.</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What is sent is not what is received.</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Three causes of impairment are attenuation, distortion, and noise (see Figure 3.26).</a:t>
            </a:r>
            <a:endParaRPr lang="en-US" sz="1300" dirty="0"/>
          </a:p>
        </p:txBody>
      </p:sp>
      <p:sp>
        <p:nvSpPr>
          <p:cNvPr id="8" name="Shape 6"/>
          <p:cNvSpPr/>
          <p:nvPr/>
        </p:nvSpPr>
        <p:spPr>
          <a:xfrm>
            <a:off x="182880" y="2757830"/>
            <a:ext cx="5708698" cy="2346214"/>
          </a:xfrm>
          <a:prstGeom prst="roundRect">
            <a:avLst>
              <a:gd name="adj" fmla="val 1169"/>
            </a:avLst>
          </a:prstGeom>
          <a:solidFill>
            <a:srgbClr val="FFFFFF"/>
          </a:solidFill>
          <a:ln w="12700">
            <a:solidFill>
              <a:srgbClr val="CFDCE0"/>
            </a:solidFill>
            <a:prstDash val="solid"/>
          </a:ln>
        </p:spPr>
      </p:sp>
      <p:sp>
        <p:nvSpPr>
          <p:cNvPr id="9" name="Shape 7"/>
          <p:cNvSpPr/>
          <p:nvPr/>
        </p:nvSpPr>
        <p:spPr>
          <a:xfrm>
            <a:off x="310896" y="2885846"/>
            <a:ext cx="865937" cy="256032"/>
          </a:xfrm>
          <a:prstGeom prst="roundRect">
            <a:avLst>
              <a:gd name="adj" fmla="val 25000"/>
            </a:avLst>
          </a:prstGeom>
          <a:solidFill>
            <a:srgbClr val="0F7A85"/>
          </a:solidFill>
          <a:ln w="12700">
            <a:solidFill>
              <a:srgbClr val="0F7A85"/>
            </a:solidFill>
            <a:prstDash val="solid"/>
          </a:ln>
        </p:spPr>
      </p:sp>
      <p:sp>
        <p:nvSpPr>
          <p:cNvPr id="10" name="Text 8"/>
          <p:cNvSpPr/>
          <p:nvPr/>
        </p:nvSpPr>
        <p:spPr>
          <a:xfrm>
            <a:off x="310896" y="2885846"/>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3.26</a:t>
            </a:r>
            <a:endParaRPr lang="en-US" sz="1000" dirty="0"/>
          </a:p>
        </p:txBody>
      </p:sp>
      <p:sp>
        <p:nvSpPr>
          <p:cNvPr id="11" name="Text 9"/>
          <p:cNvSpPr/>
          <p:nvPr/>
        </p:nvSpPr>
        <p:spPr>
          <a:xfrm>
            <a:off x="1286561" y="2830982"/>
            <a:ext cx="4019801"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Causes of impairment</a:t>
            </a:r>
            <a:endParaRPr lang="en-US" sz="1300" dirty="0"/>
          </a:p>
        </p:txBody>
      </p:sp>
      <p:sp>
        <p:nvSpPr>
          <p:cNvPr id="12" name="Text 10"/>
          <p:cNvSpPr/>
          <p:nvPr/>
        </p:nvSpPr>
        <p:spPr>
          <a:xfrm>
            <a:off x="5306362" y="285841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3.75</a:t>
            </a:r>
            <a:endParaRPr lang="en-US" sz="800" dirty="0"/>
          </a:p>
        </p:txBody>
      </p:sp>
      <p:pic>
        <p:nvPicPr>
          <p:cNvPr id="13" name="Image 0" descr="un3/ppt/media/image82.png"/>
          <p:cNvPicPr>
            <a:picLocks noChangeAspect="1"/>
          </p:cNvPicPr>
          <p:nvPr/>
        </p:nvPicPr>
        <p:blipFill>
          <a:blip r:embed="rId3"/>
          <a:stretch>
            <a:fillRect/>
          </a:stretch>
        </p:blipFill>
        <p:spPr>
          <a:xfrm>
            <a:off x="310896" y="3251606"/>
            <a:ext cx="5452666" cy="1724422"/>
          </a:xfrm>
          <a:prstGeom prst="rect">
            <a:avLst/>
          </a:prstGeom>
        </p:spPr>
      </p:pic>
      <p:sp>
        <p:nvSpPr>
          <p:cNvPr id="14" name="Shape 11"/>
          <p:cNvSpPr/>
          <p:nvPr/>
        </p:nvSpPr>
        <p:spPr>
          <a:xfrm>
            <a:off x="6037882" y="182880"/>
            <a:ext cx="5968190" cy="2696566"/>
          </a:xfrm>
          <a:prstGeom prst="roundRect">
            <a:avLst>
              <a:gd name="adj" fmla="val 1017"/>
            </a:avLst>
          </a:prstGeom>
          <a:solidFill>
            <a:srgbClr val="FFFFFF"/>
          </a:solidFill>
          <a:ln w="12700">
            <a:solidFill>
              <a:srgbClr val="CFDCE0"/>
            </a:solidFill>
            <a:prstDash val="solid"/>
          </a:ln>
        </p:spPr>
      </p:sp>
      <p:sp>
        <p:nvSpPr>
          <p:cNvPr id="15" name="Shape 12"/>
          <p:cNvSpPr/>
          <p:nvPr/>
        </p:nvSpPr>
        <p:spPr>
          <a:xfrm>
            <a:off x="6165898" y="310896"/>
            <a:ext cx="443484" cy="256032"/>
          </a:xfrm>
          <a:prstGeom prst="roundRect">
            <a:avLst>
              <a:gd name="adj" fmla="val 25000"/>
            </a:avLst>
          </a:prstGeom>
          <a:solidFill>
            <a:srgbClr val="0F7A85"/>
          </a:solidFill>
          <a:ln w="12700">
            <a:solidFill>
              <a:srgbClr val="0F7A85"/>
            </a:solidFill>
            <a:prstDash val="solid"/>
          </a:ln>
        </p:spPr>
      </p:sp>
      <p:sp>
        <p:nvSpPr>
          <p:cNvPr id="16" name="Text 13"/>
          <p:cNvSpPr/>
          <p:nvPr/>
        </p:nvSpPr>
        <p:spPr>
          <a:xfrm>
            <a:off x="6165898" y="310896"/>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3.4.1</a:t>
            </a:r>
            <a:endParaRPr lang="en-US" sz="1000" dirty="0"/>
          </a:p>
        </p:txBody>
      </p:sp>
      <p:sp>
        <p:nvSpPr>
          <p:cNvPr id="17" name="Text 14"/>
          <p:cNvSpPr/>
          <p:nvPr/>
        </p:nvSpPr>
        <p:spPr>
          <a:xfrm>
            <a:off x="6719110" y="256032"/>
            <a:ext cx="4701746"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Attenuation</a:t>
            </a:r>
            <a:endParaRPr lang="en-US" sz="1300" dirty="0"/>
          </a:p>
        </p:txBody>
      </p:sp>
      <p:sp>
        <p:nvSpPr>
          <p:cNvPr id="18" name="Text 15"/>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3.76</a:t>
            </a:r>
            <a:endParaRPr lang="en-US" sz="800" dirty="0"/>
          </a:p>
        </p:txBody>
      </p:sp>
      <p:sp>
        <p:nvSpPr>
          <p:cNvPr id="19" name="Text 16"/>
          <p:cNvSpPr/>
          <p:nvPr/>
        </p:nvSpPr>
        <p:spPr>
          <a:xfrm>
            <a:off x="6165898" y="676656"/>
            <a:ext cx="5712158" cy="2074774"/>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Attenuation means a loss of energy.</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When a signal, simple or composite, travels through a medium, it loses some of its energy in overcoming the resistance of the medium.</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That is why a wire carrying electric signals gets warm, if not hot, after a while.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Some of the electrical energy in the signal is converted to heat.</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To compensate for this loss, amplifiers are used to amplify the signal.</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Figure 3.27 shows the effect of attenuation and amplification.</a:t>
            </a:r>
            <a:endParaRPr lang="en-US" sz="1300" dirty="0"/>
          </a:p>
        </p:txBody>
      </p:sp>
      <p:sp>
        <p:nvSpPr>
          <p:cNvPr id="20" name="Shape 17"/>
          <p:cNvSpPr/>
          <p:nvPr/>
        </p:nvSpPr>
        <p:spPr>
          <a:xfrm>
            <a:off x="6037882" y="3025750"/>
            <a:ext cx="5968190" cy="2710942"/>
          </a:xfrm>
          <a:prstGeom prst="roundRect">
            <a:avLst>
              <a:gd name="adj" fmla="val 1012"/>
            </a:avLst>
          </a:prstGeom>
          <a:solidFill>
            <a:srgbClr val="FFFFFF"/>
          </a:solidFill>
          <a:ln w="12700">
            <a:solidFill>
              <a:srgbClr val="CFDCE0"/>
            </a:solidFill>
            <a:prstDash val="solid"/>
          </a:ln>
        </p:spPr>
      </p:sp>
      <p:sp>
        <p:nvSpPr>
          <p:cNvPr id="21" name="Shape 18"/>
          <p:cNvSpPr/>
          <p:nvPr/>
        </p:nvSpPr>
        <p:spPr>
          <a:xfrm>
            <a:off x="6165898" y="3153766"/>
            <a:ext cx="865937" cy="256032"/>
          </a:xfrm>
          <a:prstGeom prst="roundRect">
            <a:avLst>
              <a:gd name="adj" fmla="val 25000"/>
            </a:avLst>
          </a:prstGeom>
          <a:solidFill>
            <a:srgbClr val="0F7A85"/>
          </a:solidFill>
          <a:ln w="12700">
            <a:solidFill>
              <a:srgbClr val="0F7A85"/>
            </a:solidFill>
            <a:prstDash val="solid"/>
          </a:ln>
        </p:spPr>
      </p:sp>
      <p:sp>
        <p:nvSpPr>
          <p:cNvPr id="22" name="Text 19"/>
          <p:cNvSpPr/>
          <p:nvPr/>
        </p:nvSpPr>
        <p:spPr>
          <a:xfrm>
            <a:off x="6165898" y="3153766"/>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3.27</a:t>
            </a:r>
            <a:endParaRPr lang="en-US" sz="1000" dirty="0"/>
          </a:p>
        </p:txBody>
      </p:sp>
      <p:sp>
        <p:nvSpPr>
          <p:cNvPr id="23" name="Text 20"/>
          <p:cNvSpPr/>
          <p:nvPr/>
        </p:nvSpPr>
        <p:spPr>
          <a:xfrm>
            <a:off x="7141563" y="3098902"/>
            <a:ext cx="4279293"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Attenuation and amplification</a:t>
            </a:r>
            <a:endParaRPr lang="en-US" sz="1300" dirty="0"/>
          </a:p>
        </p:txBody>
      </p:sp>
      <p:sp>
        <p:nvSpPr>
          <p:cNvPr id="24" name="Text 21"/>
          <p:cNvSpPr/>
          <p:nvPr/>
        </p:nvSpPr>
        <p:spPr>
          <a:xfrm>
            <a:off x="11420856" y="312633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3.77</a:t>
            </a:r>
            <a:endParaRPr lang="en-US" sz="800" dirty="0"/>
          </a:p>
        </p:txBody>
      </p:sp>
      <p:pic>
        <p:nvPicPr>
          <p:cNvPr id="25" name="Image 1" descr="un3/ppt/media/image83.png"/>
          <p:cNvPicPr>
            <a:picLocks noChangeAspect="1"/>
          </p:cNvPicPr>
          <p:nvPr/>
        </p:nvPicPr>
        <p:blipFill>
          <a:blip r:embed="rId4"/>
          <a:stretch>
            <a:fillRect/>
          </a:stretch>
        </p:blipFill>
        <p:spPr>
          <a:xfrm>
            <a:off x="6628556" y="4748250"/>
            <a:ext cx="4885267" cy="860425"/>
          </a:xfrm>
          <a:prstGeom prst="rect">
            <a:avLst/>
          </a:prstGeom>
        </p:spPr>
      </p:pic>
      <p:pic>
        <p:nvPicPr>
          <p:cNvPr id="26" name="Image 2" descr="un3/ppt/media/image84.png"/>
          <p:cNvPicPr>
            <a:picLocks noChangeAspect="1"/>
          </p:cNvPicPr>
          <p:nvPr/>
        </p:nvPicPr>
        <p:blipFill>
          <a:blip r:embed="rId5"/>
          <a:stretch>
            <a:fillRect/>
          </a:stretch>
        </p:blipFill>
        <p:spPr>
          <a:xfrm>
            <a:off x="6425356" y="3619009"/>
            <a:ext cx="844550" cy="960967"/>
          </a:xfrm>
          <a:prstGeom prst="rect">
            <a:avLst/>
          </a:prstGeom>
        </p:spPr>
      </p:pic>
      <p:pic>
        <p:nvPicPr>
          <p:cNvPr id="27" name="Image 3" descr="un3/ppt/media/image85.png"/>
          <p:cNvPicPr>
            <a:picLocks noChangeAspect="1"/>
          </p:cNvPicPr>
          <p:nvPr/>
        </p:nvPicPr>
        <p:blipFill>
          <a:blip r:embed="rId6"/>
          <a:stretch>
            <a:fillRect/>
          </a:stretch>
        </p:blipFill>
        <p:spPr>
          <a:xfrm>
            <a:off x="8981231" y="3519526"/>
            <a:ext cx="949325" cy="974725"/>
          </a:xfrm>
          <a:prstGeom prst="rect">
            <a:avLst/>
          </a:prstGeom>
        </p:spPr>
      </p:pic>
      <p:pic>
        <p:nvPicPr>
          <p:cNvPr id="28" name="Image 4" descr="un3/ppt/media/image86.png"/>
          <p:cNvPicPr>
            <a:picLocks noChangeAspect="1"/>
          </p:cNvPicPr>
          <p:nvPr/>
        </p:nvPicPr>
        <p:blipFill>
          <a:blip r:embed="rId7"/>
          <a:stretch>
            <a:fillRect/>
          </a:stretch>
        </p:blipFill>
        <p:spPr>
          <a:xfrm>
            <a:off x="10774048" y="3605250"/>
            <a:ext cx="844550" cy="988483"/>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name="Slide 31">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11823192" cy="1701089"/>
          </a:xfrm>
          <a:prstGeom prst="roundRect">
            <a:avLst>
              <a:gd name="adj" fmla="val 1613"/>
            </a:avLst>
          </a:prstGeom>
          <a:solidFill>
            <a:srgbClr val="FFFFFF"/>
          </a:solidFill>
          <a:ln w="12700">
            <a:solidFill>
              <a:srgbClr val="CFDCE0"/>
            </a:solidFill>
            <a:prstDash val="solid"/>
          </a:ln>
        </p:spPr>
      </p:sp>
      <p:sp>
        <p:nvSpPr>
          <p:cNvPr id="3" name="Shape 1"/>
          <p:cNvSpPr/>
          <p:nvPr/>
        </p:nvSpPr>
        <p:spPr>
          <a:xfrm>
            <a:off x="310896" y="310896"/>
            <a:ext cx="443484"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10896" y="310896"/>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3.4.1</a:t>
            </a:r>
            <a:endParaRPr lang="en-US" sz="1000" dirty="0"/>
          </a:p>
        </p:txBody>
      </p:sp>
      <p:sp>
        <p:nvSpPr>
          <p:cNvPr id="5" name="Text 3"/>
          <p:cNvSpPr/>
          <p:nvPr/>
        </p:nvSpPr>
        <p:spPr>
          <a:xfrm>
            <a:off x="864108" y="256032"/>
            <a:ext cx="10556748"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The decibel</a:t>
            </a:r>
            <a:endParaRPr lang="en-US" sz="1300" dirty="0"/>
          </a:p>
        </p:txBody>
      </p:sp>
      <p:sp>
        <p:nvSpPr>
          <p:cNvPr id="6" name="Text 4"/>
          <p:cNvSpPr/>
          <p:nvPr/>
        </p:nvSpPr>
        <p:spPr>
          <a:xfrm>
            <a:off x="310896" y="676656"/>
            <a:ext cx="11567160" cy="1079297"/>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decibel measures the relative strength of two signals, or of one signal at two points.</a:t>
            </a:r>
            <a:endParaRPr lang="en-US" sz="1300" dirty="0"/>
          </a:p>
          <a:p>
            <a:pPr marL="165100" indent="-165100">
              <a:lnSpc>
                <a:spcPct val="116000"/>
              </a:lnSpc>
              <a:buSzPct val="100000"/>
              <a:buChar char="•"/>
            </a:pPr>
            <a:r>
              <a:rPr lang="en-US" sz="1300" dirty="0">
                <a:solidFill>
                  <a:srgbClr val="1E2E36"/>
                </a:solidFill>
                <a:latin typeface="Arial" pitchFamily="34" charset="0"/>
                <a:ea typeface="Arial" pitchFamily="34" charset="-122"/>
                <a:cs typeface="Arial" pitchFamily="34" charset="-120"/>
              </a:rPr>
              <a:t>dB = 10 log</a:t>
            </a:r>
            <a:r>
              <a:rPr lang="en-US" sz="1300" baseline="-40000" dirty="0">
                <a:solidFill>
                  <a:srgbClr val="1E2E36"/>
                </a:solidFill>
                <a:latin typeface="Arial" pitchFamily="34" charset="0"/>
                <a:ea typeface="Arial" pitchFamily="34" charset="-122"/>
                <a:cs typeface="Arial" pitchFamily="34" charset="-120"/>
              </a:rPr>
              <a:t>10</a:t>
            </a:r>
            <a:r>
              <a:rPr lang="en-US" sz="1300" dirty="0">
                <a:solidFill>
                  <a:srgbClr val="1E2E36"/>
                </a:solidFill>
                <a:latin typeface="Arial" pitchFamily="34" charset="0"/>
                <a:ea typeface="Arial" pitchFamily="34" charset="-122"/>
                <a:cs typeface="Arial" pitchFamily="34" charset="-120"/>
              </a:rPr>
              <a:t> (P</a:t>
            </a:r>
            <a:r>
              <a:rPr lang="en-US" sz="1300" baseline="-40000" dirty="0">
                <a:solidFill>
                  <a:srgbClr val="1E2E36"/>
                </a:solidFill>
                <a:latin typeface="Arial" pitchFamily="34" charset="0"/>
                <a:ea typeface="Arial" pitchFamily="34" charset="-122"/>
                <a:cs typeface="Arial" pitchFamily="34" charset="-120"/>
              </a:rPr>
              <a:t>2</a:t>
            </a:r>
            <a:r>
              <a:rPr lang="en-US" sz="1300" dirty="0">
                <a:solidFill>
                  <a:srgbClr val="1E2E36"/>
                </a:solidFill>
                <a:latin typeface="Arial" pitchFamily="34" charset="0"/>
                <a:ea typeface="Arial" pitchFamily="34" charset="-122"/>
                <a:cs typeface="Arial" pitchFamily="34" charset="-120"/>
              </a:rPr>
              <a:t> / P</a:t>
            </a:r>
            <a:r>
              <a:rPr lang="en-US" sz="1300" baseline="-40000" dirty="0">
                <a:solidFill>
                  <a:srgbClr val="1E2E36"/>
                </a:solidFill>
                <a:latin typeface="Arial" pitchFamily="34" charset="0"/>
                <a:ea typeface="Arial" pitchFamily="34" charset="-122"/>
                <a:cs typeface="Arial" pitchFamily="34" charset="-120"/>
              </a:rPr>
              <a:t>1</a:t>
            </a:r>
            <a:r>
              <a:rPr lang="en-US" sz="1300" dirty="0">
                <a:solidFill>
                  <a:srgbClr val="1E2E36"/>
                </a:solidFill>
                <a:latin typeface="Arial" pitchFamily="34" charset="0"/>
                <a:ea typeface="Arial" pitchFamily="34" charset="-122"/>
                <a:cs typeface="Arial" pitchFamily="34" charset="-120"/>
              </a:rPr>
              <a:t>), where P</a:t>
            </a:r>
            <a:r>
              <a:rPr lang="en-US" sz="1300" baseline="-40000" dirty="0">
                <a:solidFill>
                  <a:srgbClr val="1E2E36"/>
                </a:solidFill>
                <a:latin typeface="Arial" pitchFamily="34" charset="0"/>
                <a:ea typeface="Arial" pitchFamily="34" charset="-122"/>
                <a:cs typeface="Arial" pitchFamily="34" charset="-120"/>
              </a:rPr>
              <a:t>1</a:t>
            </a:r>
            <a:r>
              <a:rPr lang="en-US" sz="1300" dirty="0">
                <a:solidFill>
                  <a:srgbClr val="1E2E36"/>
                </a:solidFill>
                <a:latin typeface="Arial" pitchFamily="34" charset="0"/>
                <a:ea typeface="Arial" pitchFamily="34" charset="-122"/>
                <a:cs typeface="Arial" pitchFamily="34" charset="-120"/>
              </a:rPr>
              <a:t> and P</a:t>
            </a:r>
            <a:r>
              <a:rPr lang="en-US" sz="1300" baseline="-40000" dirty="0">
                <a:solidFill>
                  <a:srgbClr val="1E2E36"/>
                </a:solidFill>
                <a:latin typeface="Arial" pitchFamily="34" charset="0"/>
                <a:ea typeface="Arial" pitchFamily="34" charset="-122"/>
                <a:cs typeface="Arial" pitchFamily="34" charset="-120"/>
              </a:rPr>
              <a:t>2</a:t>
            </a:r>
            <a:r>
              <a:rPr lang="en-US" sz="1300" dirty="0">
                <a:solidFill>
                  <a:srgbClr val="1E2E36"/>
                </a:solidFill>
                <a:latin typeface="Arial" pitchFamily="34" charset="0"/>
                <a:ea typeface="Arial" pitchFamily="34" charset="-122"/>
                <a:cs typeface="Arial" pitchFamily="34" charset="-120"/>
              </a:rPr>
              <a:t> are the powers at the two points.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negative value means attenuation, a positive value means amplification.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Decibels add along a path, so gains and losses in cascade can be summed.</a:t>
            </a:r>
            <a:endParaRPr lang="en-US" sz="1300" dirty="0"/>
          </a:p>
        </p:txBody>
      </p:sp>
      <p:sp>
        <p:nvSpPr>
          <p:cNvPr id="7" name="Shape 5"/>
          <p:cNvSpPr/>
          <p:nvPr/>
        </p:nvSpPr>
        <p:spPr>
          <a:xfrm>
            <a:off x="182880" y="2030273"/>
            <a:ext cx="11823192" cy="2148754"/>
          </a:xfrm>
          <a:prstGeom prst="roundRect">
            <a:avLst>
              <a:gd name="adj" fmla="val 1277"/>
            </a:avLst>
          </a:prstGeom>
          <a:solidFill>
            <a:srgbClr val="FFFFFF"/>
          </a:solidFill>
          <a:ln w="12700">
            <a:solidFill>
              <a:srgbClr val="CFDCE0"/>
            </a:solidFill>
            <a:prstDash val="solid"/>
          </a:ln>
        </p:spPr>
      </p:sp>
      <p:sp>
        <p:nvSpPr>
          <p:cNvPr id="8" name="Shape 6"/>
          <p:cNvSpPr/>
          <p:nvPr/>
        </p:nvSpPr>
        <p:spPr>
          <a:xfrm>
            <a:off x="310896" y="2158289"/>
            <a:ext cx="936346" cy="256032"/>
          </a:xfrm>
          <a:prstGeom prst="roundRect">
            <a:avLst>
              <a:gd name="adj" fmla="val 25000"/>
            </a:avLst>
          </a:prstGeom>
          <a:solidFill>
            <a:srgbClr val="E2A03F"/>
          </a:solidFill>
          <a:ln w="12700">
            <a:solidFill>
              <a:srgbClr val="E2A03F"/>
            </a:solidFill>
            <a:prstDash val="solid"/>
          </a:ln>
        </p:spPr>
      </p:sp>
      <p:sp>
        <p:nvSpPr>
          <p:cNvPr id="9" name="Text 7"/>
          <p:cNvSpPr/>
          <p:nvPr/>
        </p:nvSpPr>
        <p:spPr>
          <a:xfrm>
            <a:off x="310896" y="2158289"/>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3.26</a:t>
            </a:r>
            <a:endParaRPr lang="en-US" sz="1000" dirty="0"/>
          </a:p>
        </p:txBody>
      </p:sp>
      <p:sp>
        <p:nvSpPr>
          <p:cNvPr id="10" name="Text 8"/>
          <p:cNvSpPr/>
          <p:nvPr/>
        </p:nvSpPr>
        <p:spPr>
          <a:xfrm>
            <a:off x="11420856" y="2130857"/>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3.78</a:t>
            </a:r>
            <a:endParaRPr lang="en-US" sz="800" dirty="0"/>
          </a:p>
        </p:txBody>
      </p:sp>
      <p:sp>
        <p:nvSpPr>
          <p:cNvPr id="11" name="Text 9"/>
          <p:cNvSpPr/>
          <p:nvPr/>
        </p:nvSpPr>
        <p:spPr>
          <a:xfrm>
            <a:off x="310896" y="2524049"/>
            <a:ext cx="11567160" cy="1079297"/>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Suppose a signal travels through a transmission medium and its power is reduced to one half.</a:t>
            </a:r>
            <a:endParaRPr lang="en-US" sz="1300" dirty="0"/>
          </a:p>
          <a:p>
            <a:pPr marL="165100" indent="-165100">
              <a:lnSpc>
                <a:spcPct val="116000"/>
              </a:lnSpc>
              <a:buSzPct val="100000"/>
              <a:buChar char="•"/>
            </a:pPr>
            <a:r>
              <a:rPr lang="en-US" sz="1300" dirty="0">
                <a:solidFill>
                  <a:srgbClr val="1E2E36"/>
                </a:solidFill>
                <a:latin typeface="Arial" pitchFamily="34" charset="0"/>
                <a:ea typeface="Arial" pitchFamily="34" charset="-122"/>
                <a:cs typeface="Arial" pitchFamily="34" charset="-120"/>
              </a:rPr>
              <a:t>This means that P</a:t>
            </a:r>
            <a:r>
              <a:rPr lang="en-US" sz="1300" baseline="-40000" dirty="0">
                <a:solidFill>
                  <a:srgbClr val="1E2E36"/>
                </a:solidFill>
                <a:latin typeface="Arial" pitchFamily="34" charset="0"/>
                <a:ea typeface="Arial" pitchFamily="34" charset="-122"/>
                <a:cs typeface="Arial" pitchFamily="34" charset="-120"/>
              </a:rPr>
              <a:t>2</a:t>
            </a:r>
            <a:r>
              <a:rPr lang="en-US" sz="1300" dirty="0">
                <a:solidFill>
                  <a:srgbClr val="1E2E36"/>
                </a:solidFill>
                <a:latin typeface="Arial" pitchFamily="34" charset="0"/>
                <a:ea typeface="Arial" pitchFamily="34" charset="-122"/>
                <a:cs typeface="Arial" pitchFamily="34" charset="-120"/>
              </a:rPr>
              <a:t> = 0.5 P</a:t>
            </a:r>
            <a:r>
              <a:rPr lang="en-US" sz="1300" baseline="-40000" dirty="0">
                <a:solidFill>
                  <a:srgbClr val="1E2E36"/>
                </a:solidFill>
                <a:latin typeface="Arial" pitchFamily="34" charset="0"/>
                <a:ea typeface="Arial" pitchFamily="34" charset="-122"/>
                <a:cs typeface="Arial" pitchFamily="34" charset="-120"/>
              </a:rPr>
              <a:t>1</a:t>
            </a:r>
            <a:r>
              <a:rPr lang="en-US" sz="1300" dirty="0">
                <a:solidFill>
                  <a:srgbClr val="1E2E36"/>
                </a:solidFill>
                <a:latin typeface="Arial" pitchFamily="34" charset="0"/>
                <a:ea typeface="Arial" pitchFamily="34" charset="-122"/>
                <a:cs typeface="Arial" pitchFamily="34" charset="-120"/>
              </a:rPr>
              <a:t>.</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 this case, the attenuation (loss of power) can be calculated as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loss of 3 dB (−3 dB) is equivalent to losing one-half the power.</a:t>
            </a:r>
            <a:endParaRPr lang="en-US" sz="1300" dirty="0"/>
          </a:p>
        </p:txBody>
      </p:sp>
      <p:pic>
        <p:nvPicPr>
          <p:cNvPr id="12" name="Image 0" descr="un3/ppt/media/image87.png"/>
          <p:cNvPicPr>
            <a:picLocks noChangeAspect="1"/>
          </p:cNvPicPr>
          <p:nvPr/>
        </p:nvPicPr>
        <p:blipFill>
          <a:blip r:embed="rId3"/>
          <a:stretch>
            <a:fillRect/>
          </a:stretch>
        </p:blipFill>
        <p:spPr>
          <a:xfrm>
            <a:off x="3779737" y="3658210"/>
            <a:ext cx="4629479" cy="337937"/>
          </a:xfrm>
          <a:prstGeom prst="rect">
            <a:avLst/>
          </a:prstGeom>
        </p:spPr>
      </p:pic>
      <p:sp>
        <p:nvSpPr>
          <p:cNvPr id="13" name="Shape 10"/>
          <p:cNvSpPr/>
          <p:nvPr/>
        </p:nvSpPr>
        <p:spPr>
          <a:xfrm>
            <a:off x="182880" y="4325330"/>
            <a:ext cx="11823192" cy="2043773"/>
          </a:xfrm>
          <a:prstGeom prst="roundRect">
            <a:avLst>
              <a:gd name="adj" fmla="val 1342"/>
            </a:avLst>
          </a:prstGeom>
          <a:solidFill>
            <a:srgbClr val="FFFFFF"/>
          </a:solidFill>
          <a:ln w="12700">
            <a:solidFill>
              <a:srgbClr val="CFDCE0"/>
            </a:solidFill>
            <a:prstDash val="solid"/>
          </a:ln>
        </p:spPr>
      </p:sp>
      <p:sp>
        <p:nvSpPr>
          <p:cNvPr id="14" name="Shape 11"/>
          <p:cNvSpPr/>
          <p:nvPr/>
        </p:nvSpPr>
        <p:spPr>
          <a:xfrm>
            <a:off x="310896" y="4453346"/>
            <a:ext cx="936346" cy="256032"/>
          </a:xfrm>
          <a:prstGeom prst="roundRect">
            <a:avLst>
              <a:gd name="adj" fmla="val 25000"/>
            </a:avLst>
          </a:prstGeom>
          <a:solidFill>
            <a:srgbClr val="E2A03F"/>
          </a:solidFill>
          <a:ln w="12700">
            <a:solidFill>
              <a:srgbClr val="E2A03F"/>
            </a:solidFill>
            <a:prstDash val="solid"/>
          </a:ln>
        </p:spPr>
      </p:sp>
      <p:sp>
        <p:nvSpPr>
          <p:cNvPr id="15" name="Text 12"/>
          <p:cNvSpPr/>
          <p:nvPr/>
        </p:nvSpPr>
        <p:spPr>
          <a:xfrm>
            <a:off x="310896" y="4453346"/>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3.27</a:t>
            </a:r>
            <a:endParaRPr lang="en-US" sz="1000" dirty="0"/>
          </a:p>
        </p:txBody>
      </p:sp>
      <p:sp>
        <p:nvSpPr>
          <p:cNvPr id="16" name="Text 13"/>
          <p:cNvSpPr/>
          <p:nvPr/>
        </p:nvSpPr>
        <p:spPr>
          <a:xfrm>
            <a:off x="11420856" y="442591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3.79</a:t>
            </a:r>
            <a:endParaRPr lang="en-US" sz="800" dirty="0"/>
          </a:p>
        </p:txBody>
      </p:sp>
      <p:sp>
        <p:nvSpPr>
          <p:cNvPr id="17" name="Text 14"/>
          <p:cNvSpPr/>
          <p:nvPr/>
        </p:nvSpPr>
        <p:spPr>
          <a:xfrm>
            <a:off x="310896" y="4819106"/>
            <a:ext cx="11567160" cy="811378"/>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signal travels through an amplifier, and its power is increased 10 times.</a:t>
            </a:r>
            <a:endParaRPr lang="en-US" sz="1300" dirty="0"/>
          </a:p>
          <a:p>
            <a:pPr marL="165100" indent="-165100">
              <a:lnSpc>
                <a:spcPct val="116000"/>
              </a:lnSpc>
              <a:buSzPct val="100000"/>
              <a:buChar char="•"/>
            </a:pPr>
            <a:r>
              <a:rPr lang="en-US" sz="1300" dirty="0">
                <a:solidFill>
                  <a:srgbClr val="1E2E36"/>
                </a:solidFill>
                <a:latin typeface="Arial" pitchFamily="34" charset="0"/>
                <a:ea typeface="Arial" pitchFamily="34" charset="-122"/>
                <a:cs typeface="Arial" pitchFamily="34" charset="-120"/>
              </a:rPr>
              <a:t>This means that P</a:t>
            </a:r>
            <a:r>
              <a:rPr lang="en-US" sz="1300" baseline="-40000" dirty="0">
                <a:solidFill>
                  <a:srgbClr val="1E2E36"/>
                </a:solidFill>
                <a:latin typeface="Arial" pitchFamily="34" charset="0"/>
                <a:ea typeface="Arial" pitchFamily="34" charset="-122"/>
                <a:cs typeface="Arial" pitchFamily="34" charset="-120"/>
              </a:rPr>
              <a:t>2</a:t>
            </a:r>
            <a:r>
              <a:rPr lang="en-US" sz="1300" dirty="0">
                <a:solidFill>
                  <a:srgbClr val="1E2E36"/>
                </a:solidFill>
                <a:latin typeface="Arial" pitchFamily="34" charset="0"/>
                <a:ea typeface="Arial" pitchFamily="34" charset="-122"/>
                <a:cs typeface="Arial" pitchFamily="34" charset="-120"/>
              </a:rPr>
              <a:t> = 10P</a:t>
            </a:r>
            <a:r>
              <a:rPr lang="en-US" sz="1300" baseline="-40000" dirty="0">
                <a:solidFill>
                  <a:srgbClr val="1E2E36"/>
                </a:solidFill>
                <a:latin typeface="Arial" pitchFamily="34" charset="0"/>
                <a:ea typeface="Arial" pitchFamily="34" charset="-122"/>
                <a:cs typeface="Arial" pitchFamily="34" charset="-120"/>
              </a:rPr>
              <a:t>1</a:t>
            </a:r>
            <a:r>
              <a:rPr lang="en-US" sz="1300" dirty="0">
                <a:solidFill>
                  <a:srgbClr val="1E2E36"/>
                </a:solidFill>
                <a:latin typeface="Arial" pitchFamily="34" charset="0"/>
                <a:ea typeface="Arial" pitchFamily="34" charset="-122"/>
                <a:cs typeface="Arial" pitchFamily="34" charset="-120"/>
              </a:rPr>
              <a:t>.</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 this case, the amplification (gain of power) can be calculated as</a:t>
            </a:r>
            <a:endParaRPr lang="en-US" sz="1300" dirty="0"/>
          </a:p>
        </p:txBody>
      </p:sp>
      <p:pic>
        <p:nvPicPr>
          <p:cNvPr id="18" name="Image 1" descr="un3/ppt/media/image88.png"/>
          <p:cNvPicPr>
            <a:picLocks noChangeAspect="1"/>
          </p:cNvPicPr>
          <p:nvPr/>
        </p:nvPicPr>
        <p:blipFill>
          <a:blip r:embed="rId4"/>
          <a:stretch>
            <a:fillRect/>
          </a:stretch>
        </p:blipFill>
        <p:spPr>
          <a:xfrm>
            <a:off x="4200860" y="5685348"/>
            <a:ext cx="3787233" cy="500876"/>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name="Slide 32">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5545892" cy="2044347"/>
          </a:xfrm>
          <a:prstGeom prst="roundRect">
            <a:avLst>
              <a:gd name="adj" fmla="val 1342"/>
            </a:avLst>
          </a:prstGeom>
          <a:solidFill>
            <a:srgbClr val="FFFFFF"/>
          </a:solidFill>
          <a:ln w="12700">
            <a:solidFill>
              <a:srgbClr val="CFDCE0"/>
            </a:solidFill>
            <a:prstDash val="solid"/>
          </a:ln>
        </p:spPr>
      </p:sp>
      <p:sp>
        <p:nvSpPr>
          <p:cNvPr id="3" name="Shape 1"/>
          <p:cNvSpPr/>
          <p:nvPr/>
        </p:nvSpPr>
        <p:spPr>
          <a:xfrm>
            <a:off x="310896" y="310896"/>
            <a:ext cx="865937"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10896" y="310896"/>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3.28</a:t>
            </a:r>
            <a:endParaRPr lang="en-US" sz="1000" dirty="0"/>
          </a:p>
        </p:txBody>
      </p:sp>
      <p:sp>
        <p:nvSpPr>
          <p:cNvPr id="5" name="Text 3"/>
          <p:cNvSpPr/>
          <p:nvPr/>
        </p:nvSpPr>
        <p:spPr>
          <a:xfrm>
            <a:off x="1286561" y="256032"/>
            <a:ext cx="3856995"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Decibels for Example 3.28</a:t>
            </a:r>
            <a:endParaRPr lang="en-US" sz="1300" dirty="0"/>
          </a:p>
        </p:txBody>
      </p:sp>
      <p:sp>
        <p:nvSpPr>
          <p:cNvPr id="6" name="Text 4"/>
          <p:cNvSpPr/>
          <p:nvPr/>
        </p:nvSpPr>
        <p:spPr>
          <a:xfrm>
            <a:off x="51435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3.80</a:t>
            </a:r>
            <a:endParaRPr lang="en-US" sz="800" dirty="0"/>
          </a:p>
        </p:txBody>
      </p:sp>
      <p:pic>
        <p:nvPicPr>
          <p:cNvPr id="7" name="Image 0" descr="un3/ppt/media/image89.png"/>
          <p:cNvPicPr>
            <a:picLocks noChangeAspect="1"/>
          </p:cNvPicPr>
          <p:nvPr/>
        </p:nvPicPr>
        <p:blipFill>
          <a:blip r:embed="rId3"/>
          <a:stretch>
            <a:fillRect/>
          </a:stretch>
        </p:blipFill>
        <p:spPr>
          <a:xfrm>
            <a:off x="310896" y="676656"/>
            <a:ext cx="5289860" cy="1422555"/>
          </a:xfrm>
          <a:prstGeom prst="rect">
            <a:avLst/>
          </a:prstGeom>
        </p:spPr>
      </p:pic>
      <p:sp>
        <p:nvSpPr>
          <p:cNvPr id="8" name="Shape 5"/>
          <p:cNvSpPr/>
          <p:nvPr/>
        </p:nvSpPr>
        <p:spPr>
          <a:xfrm>
            <a:off x="182880" y="2373531"/>
            <a:ext cx="5545892" cy="3724827"/>
          </a:xfrm>
          <a:prstGeom prst="roundRect">
            <a:avLst>
              <a:gd name="adj" fmla="val 736"/>
            </a:avLst>
          </a:prstGeom>
          <a:solidFill>
            <a:srgbClr val="FFFFFF"/>
          </a:solidFill>
          <a:ln w="12700">
            <a:solidFill>
              <a:srgbClr val="CFDCE0"/>
            </a:solidFill>
            <a:prstDash val="solid"/>
          </a:ln>
        </p:spPr>
      </p:sp>
      <p:sp>
        <p:nvSpPr>
          <p:cNvPr id="9" name="Shape 6"/>
          <p:cNvSpPr/>
          <p:nvPr/>
        </p:nvSpPr>
        <p:spPr>
          <a:xfrm>
            <a:off x="310896" y="2501547"/>
            <a:ext cx="936346" cy="256032"/>
          </a:xfrm>
          <a:prstGeom prst="roundRect">
            <a:avLst>
              <a:gd name="adj" fmla="val 25000"/>
            </a:avLst>
          </a:prstGeom>
          <a:solidFill>
            <a:srgbClr val="E2A03F"/>
          </a:solidFill>
          <a:ln w="12700">
            <a:solidFill>
              <a:srgbClr val="E2A03F"/>
            </a:solidFill>
            <a:prstDash val="solid"/>
          </a:ln>
        </p:spPr>
      </p:sp>
      <p:sp>
        <p:nvSpPr>
          <p:cNvPr id="10" name="Text 7"/>
          <p:cNvSpPr/>
          <p:nvPr/>
        </p:nvSpPr>
        <p:spPr>
          <a:xfrm>
            <a:off x="310896" y="2501547"/>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3.28</a:t>
            </a:r>
            <a:endParaRPr lang="en-US" sz="1000" dirty="0"/>
          </a:p>
        </p:txBody>
      </p:sp>
      <p:sp>
        <p:nvSpPr>
          <p:cNvPr id="11" name="Text 8"/>
          <p:cNvSpPr/>
          <p:nvPr/>
        </p:nvSpPr>
        <p:spPr>
          <a:xfrm>
            <a:off x="5143556" y="2474115"/>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3.81</a:t>
            </a:r>
            <a:endParaRPr lang="en-US" sz="800" dirty="0"/>
          </a:p>
        </p:txBody>
      </p:sp>
      <p:sp>
        <p:nvSpPr>
          <p:cNvPr id="12" name="Text 9"/>
          <p:cNvSpPr/>
          <p:nvPr/>
        </p:nvSpPr>
        <p:spPr>
          <a:xfrm>
            <a:off x="310896" y="2867307"/>
            <a:ext cx="5289860" cy="2726131"/>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One reason that engineers use the decibel to measure the changes in the strength of a signal is that decibel numbers can be added (or subtracted) when we are measuring several points (cascading) instead of just two.</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 Figure 3.28 a signal travels from point 1 to point 4. The signal is attenuated by the time it reaches point 2. Between points 2 and 3, the signal is amplified.</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Again, between points 3 and 4, the signal is attenuated.</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can find the resultant decibel value for the signal just by adding the decibel measurements between each set of points.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 this case, the decibel value can be calculated as</a:t>
            </a:r>
            <a:endParaRPr lang="en-US" sz="1300" dirty="0"/>
          </a:p>
        </p:txBody>
      </p:sp>
      <p:pic>
        <p:nvPicPr>
          <p:cNvPr id="13" name="Image 1" descr="un3/ppt/media/image90.png"/>
          <p:cNvPicPr>
            <a:picLocks noChangeAspect="1"/>
          </p:cNvPicPr>
          <p:nvPr/>
        </p:nvPicPr>
        <p:blipFill>
          <a:blip r:embed="rId4"/>
          <a:stretch>
            <a:fillRect/>
          </a:stretch>
        </p:blipFill>
        <p:spPr>
          <a:xfrm>
            <a:off x="2128103" y="5648302"/>
            <a:ext cx="1655445" cy="267176"/>
          </a:xfrm>
          <a:prstGeom prst="rect">
            <a:avLst/>
          </a:prstGeom>
        </p:spPr>
      </p:pic>
      <p:sp>
        <p:nvSpPr>
          <p:cNvPr id="14" name="Shape 10"/>
          <p:cNvSpPr/>
          <p:nvPr/>
        </p:nvSpPr>
        <p:spPr>
          <a:xfrm>
            <a:off x="5875076" y="182880"/>
            <a:ext cx="6130996" cy="2704372"/>
          </a:xfrm>
          <a:prstGeom prst="roundRect">
            <a:avLst>
              <a:gd name="adj" fmla="val 1014"/>
            </a:avLst>
          </a:prstGeom>
          <a:solidFill>
            <a:srgbClr val="FFFFFF"/>
          </a:solidFill>
          <a:ln w="12700">
            <a:solidFill>
              <a:srgbClr val="CFDCE0"/>
            </a:solidFill>
            <a:prstDash val="solid"/>
          </a:ln>
        </p:spPr>
      </p:sp>
      <p:sp>
        <p:nvSpPr>
          <p:cNvPr id="15" name="Shape 11"/>
          <p:cNvSpPr/>
          <p:nvPr/>
        </p:nvSpPr>
        <p:spPr>
          <a:xfrm>
            <a:off x="6003092" y="310896"/>
            <a:ext cx="936346" cy="256032"/>
          </a:xfrm>
          <a:prstGeom prst="roundRect">
            <a:avLst>
              <a:gd name="adj" fmla="val 25000"/>
            </a:avLst>
          </a:prstGeom>
          <a:solidFill>
            <a:srgbClr val="E2A03F"/>
          </a:solidFill>
          <a:ln w="12700">
            <a:solidFill>
              <a:srgbClr val="E2A03F"/>
            </a:solidFill>
            <a:prstDash val="solid"/>
          </a:ln>
        </p:spPr>
      </p:sp>
      <p:sp>
        <p:nvSpPr>
          <p:cNvPr id="16" name="Text 12"/>
          <p:cNvSpPr/>
          <p:nvPr/>
        </p:nvSpPr>
        <p:spPr>
          <a:xfrm>
            <a:off x="6003092" y="310896"/>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3.29</a:t>
            </a:r>
            <a:endParaRPr lang="en-US" sz="1000" dirty="0"/>
          </a:p>
        </p:txBody>
      </p:sp>
      <p:sp>
        <p:nvSpPr>
          <p:cNvPr id="17" name="Text 13"/>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3.82</a:t>
            </a:r>
            <a:endParaRPr lang="en-US" sz="800" dirty="0"/>
          </a:p>
        </p:txBody>
      </p:sp>
      <p:sp>
        <p:nvSpPr>
          <p:cNvPr id="18" name="Text 14"/>
          <p:cNvSpPr/>
          <p:nvPr/>
        </p:nvSpPr>
        <p:spPr>
          <a:xfrm>
            <a:off x="6003092" y="676656"/>
            <a:ext cx="5874964" cy="1577035"/>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Sometimes the decibel is used to measure signal power in milliwatts.</a:t>
            </a:r>
            <a:endParaRPr lang="en-US" sz="1300" dirty="0"/>
          </a:p>
          <a:p>
            <a:pPr marL="165100" indent="-165100">
              <a:lnSpc>
                <a:spcPct val="116000"/>
              </a:lnSpc>
              <a:buSzPct val="100000"/>
              <a:buChar char="•"/>
            </a:pPr>
            <a:r>
              <a:rPr lang="en-US" sz="1300" dirty="0">
                <a:solidFill>
                  <a:srgbClr val="1E2E36"/>
                </a:solidFill>
                <a:latin typeface="Arial" pitchFamily="34" charset="0"/>
                <a:ea typeface="Arial" pitchFamily="34" charset="-122"/>
                <a:cs typeface="Arial" pitchFamily="34" charset="-120"/>
              </a:rPr>
              <a:t>In this case, it is referred to as dB</a:t>
            </a:r>
            <a:r>
              <a:rPr lang="en-US" sz="1300" baseline="-40000" dirty="0">
                <a:solidFill>
                  <a:srgbClr val="1E2E36"/>
                </a:solidFill>
                <a:latin typeface="Arial" pitchFamily="34" charset="0"/>
                <a:ea typeface="Arial" pitchFamily="34" charset="-122"/>
                <a:cs typeface="Arial" pitchFamily="34" charset="-120"/>
              </a:rPr>
              <a:t>m</a:t>
            </a:r>
            <a:r>
              <a:rPr lang="en-US" sz="1300" dirty="0">
                <a:solidFill>
                  <a:srgbClr val="1E2E36"/>
                </a:solidFill>
                <a:latin typeface="Arial" pitchFamily="34" charset="0"/>
                <a:ea typeface="Arial" pitchFamily="34" charset="-122"/>
                <a:cs typeface="Arial" pitchFamily="34" charset="-120"/>
              </a:rPr>
              <a:t> and is calculated as dB</a:t>
            </a:r>
            <a:r>
              <a:rPr lang="en-US" sz="1300" baseline="-40000" dirty="0">
                <a:solidFill>
                  <a:srgbClr val="1E2E36"/>
                </a:solidFill>
                <a:latin typeface="Arial" pitchFamily="34" charset="0"/>
                <a:ea typeface="Arial" pitchFamily="34" charset="-122"/>
                <a:cs typeface="Arial" pitchFamily="34" charset="-120"/>
              </a:rPr>
              <a:t>m</a:t>
            </a:r>
            <a:r>
              <a:rPr lang="en-US" sz="1300" dirty="0">
                <a:solidFill>
                  <a:srgbClr val="1E2E36"/>
                </a:solidFill>
                <a:latin typeface="Arial" pitchFamily="34" charset="0"/>
                <a:ea typeface="Arial" pitchFamily="34" charset="-122"/>
                <a:cs typeface="Arial" pitchFamily="34" charset="-120"/>
              </a:rPr>
              <a:t> = 10 log10 P</a:t>
            </a:r>
            <a:r>
              <a:rPr lang="en-US" sz="1300" baseline="-40000" dirty="0">
                <a:solidFill>
                  <a:srgbClr val="1E2E36"/>
                </a:solidFill>
                <a:latin typeface="Arial" pitchFamily="34" charset="0"/>
                <a:ea typeface="Arial" pitchFamily="34" charset="-122"/>
                <a:cs typeface="Arial" pitchFamily="34" charset="-120"/>
              </a:rPr>
              <a:t>m</a:t>
            </a:r>
            <a:r>
              <a:rPr lang="en-US" sz="1300" dirty="0">
                <a:solidFill>
                  <a:srgbClr val="1E2E36"/>
                </a:solidFill>
                <a:latin typeface="Arial" pitchFamily="34" charset="0"/>
                <a:ea typeface="Arial" pitchFamily="34" charset="-122"/>
                <a:cs typeface="Arial" pitchFamily="34" charset="-120"/>
              </a:rPr>
              <a:t>, where P</a:t>
            </a:r>
            <a:r>
              <a:rPr lang="en-US" sz="1300" baseline="-40000" dirty="0">
                <a:solidFill>
                  <a:srgbClr val="1E2E36"/>
                </a:solidFill>
                <a:latin typeface="Arial" pitchFamily="34" charset="0"/>
                <a:ea typeface="Arial" pitchFamily="34" charset="-122"/>
                <a:cs typeface="Arial" pitchFamily="34" charset="-120"/>
              </a:rPr>
              <a:t>m</a:t>
            </a:r>
            <a:r>
              <a:rPr lang="en-US" sz="1300" dirty="0">
                <a:solidFill>
                  <a:srgbClr val="1E2E36"/>
                </a:solidFill>
                <a:latin typeface="Arial" pitchFamily="34" charset="0"/>
                <a:ea typeface="Arial" pitchFamily="34" charset="-122"/>
                <a:cs typeface="Arial" pitchFamily="34" charset="-120"/>
              </a:rPr>
              <a:t> is the power in milliwatts.</a:t>
            </a:r>
            <a:endParaRPr lang="en-US" sz="1300" dirty="0"/>
          </a:p>
          <a:p>
            <a:pPr marL="165100" indent="-165100">
              <a:lnSpc>
                <a:spcPct val="116000"/>
              </a:lnSpc>
              <a:buSzPct val="100000"/>
              <a:buChar char="•"/>
            </a:pPr>
            <a:r>
              <a:rPr lang="en-US" sz="1300" dirty="0">
                <a:solidFill>
                  <a:srgbClr val="1E2E36"/>
                </a:solidFill>
                <a:latin typeface="Arial" pitchFamily="34" charset="0"/>
                <a:ea typeface="Arial" pitchFamily="34" charset="-122"/>
                <a:cs typeface="Arial" pitchFamily="34" charset="-120"/>
              </a:rPr>
              <a:t>Calculate the power of a signal if its dB</a:t>
            </a:r>
            <a:r>
              <a:rPr lang="en-US" sz="1300" baseline="-40000" dirty="0">
                <a:solidFill>
                  <a:srgbClr val="1E2E36"/>
                </a:solidFill>
                <a:latin typeface="Arial" pitchFamily="34" charset="0"/>
                <a:ea typeface="Arial" pitchFamily="34" charset="-122"/>
                <a:cs typeface="Arial" pitchFamily="34" charset="-120"/>
              </a:rPr>
              <a:t>m</a:t>
            </a:r>
            <a:r>
              <a:rPr lang="en-US" sz="1300" dirty="0">
                <a:solidFill>
                  <a:srgbClr val="1E2E36"/>
                </a:solidFill>
                <a:latin typeface="Arial" pitchFamily="34" charset="0"/>
                <a:ea typeface="Arial" pitchFamily="34" charset="-122"/>
                <a:cs typeface="Arial" pitchFamily="34" charset="-120"/>
              </a:rPr>
              <a:t> = −30.</a:t>
            </a:r>
            <a:endParaRPr lang="en-US" sz="1300" dirty="0"/>
          </a:p>
          <a:p>
            <a:pPr marL="0" indent="0">
              <a:lnSpc>
                <a:spcPct val="116000"/>
              </a:lnSpc>
              <a:spcAft>
                <a:spcPts val="300"/>
              </a:spcAft>
              <a:buNone/>
            </a:pPr>
            <a:r>
              <a:rPr lang="en-US" sz="1300" b="1" dirty="0">
                <a:solidFill>
                  <a:srgbClr val="0F7A85"/>
                </a:solidFill>
                <a:latin typeface="Arial" pitchFamily="34" charset="0"/>
                <a:ea typeface="Arial" pitchFamily="34" charset="-122"/>
                <a:cs typeface="Arial" pitchFamily="34" charset="-120"/>
              </a:rPr>
              <a:t>Solution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can calculate the power in the signal as</a:t>
            </a:r>
            <a:endParaRPr lang="en-US" sz="1300" dirty="0"/>
          </a:p>
        </p:txBody>
      </p:sp>
      <p:pic>
        <p:nvPicPr>
          <p:cNvPr id="19" name="Image 2" descr="un3/ppt/media/image91.png"/>
          <p:cNvPicPr>
            <a:picLocks noChangeAspect="1"/>
          </p:cNvPicPr>
          <p:nvPr/>
        </p:nvPicPr>
        <p:blipFill>
          <a:blip r:embed="rId5"/>
          <a:stretch>
            <a:fillRect/>
          </a:stretch>
        </p:blipFill>
        <p:spPr>
          <a:xfrm>
            <a:off x="6393166" y="2308555"/>
            <a:ext cx="5094817" cy="395817"/>
          </a:xfrm>
          <a:prstGeom prst="rect">
            <a:avLst/>
          </a:prstGeom>
        </p:spPr>
      </p:pic>
      <p:sp>
        <p:nvSpPr>
          <p:cNvPr id="20" name="Shape 15"/>
          <p:cNvSpPr/>
          <p:nvPr/>
        </p:nvSpPr>
        <p:spPr>
          <a:xfrm>
            <a:off x="5875076" y="3033556"/>
            <a:ext cx="6130996" cy="3057545"/>
          </a:xfrm>
          <a:prstGeom prst="roundRect">
            <a:avLst>
              <a:gd name="adj" fmla="val 897"/>
            </a:avLst>
          </a:prstGeom>
          <a:solidFill>
            <a:srgbClr val="FFFFFF"/>
          </a:solidFill>
          <a:ln w="12700">
            <a:solidFill>
              <a:srgbClr val="CFDCE0"/>
            </a:solidFill>
            <a:prstDash val="solid"/>
          </a:ln>
        </p:spPr>
      </p:sp>
      <p:sp>
        <p:nvSpPr>
          <p:cNvPr id="21" name="Shape 16"/>
          <p:cNvSpPr/>
          <p:nvPr/>
        </p:nvSpPr>
        <p:spPr>
          <a:xfrm>
            <a:off x="6003092" y="3161572"/>
            <a:ext cx="936346" cy="256032"/>
          </a:xfrm>
          <a:prstGeom prst="roundRect">
            <a:avLst>
              <a:gd name="adj" fmla="val 25000"/>
            </a:avLst>
          </a:prstGeom>
          <a:solidFill>
            <a:srgbClr val="E2A03F"/>
          </a:solidFill>
          <a:ln w="12700">
            <a:solidFill>
              <a:srgbClr val="E2A03F"/>
            </a:solidFill>
            <a:prstDash val="solid"/>
          </a:ln>
        </p:spPr>
      </p:sp>
      <p:sp>
        <p:nvSpPr>
          <p:cNvPr id="22" name="Text 17"/>
          <p:cNvSpPr/>
          <p:nvPr/>
        </p:nvSpPr>
        <p:spPr>
          <a:xfrm>
            <a:off x="6003092" y="3161572"/>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3.30</a:t>
            </a:r>
            <a:endParaRPr lang="en-US" sz="1000" dirty="0"/>
          </a:p>
        </p:txBody>
      </p:sp>
      <p:sp>
        <p:nvSpPr>
          <p:cNvPr id="23" name="Text 18"/>
          <p:cNvSpPr/>
          <p:nvPr/>
        </p:nvSpPr>
        <p:spPr>
          <a:xfrm>
            <a:off x="11420856" y="3134140"/>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3.83</a:t>
            </a:r>
            <a:endParaRPr lang="en-US" sz="800" dirty="0"/>
          </a:p>
        </p:txBody>
      </p:sp>
      <p:sp>
        <p:nvSpPr>
          <p:cNvPr id="24" name="Text 19"/>
          <p:cNvSpPr/>
          <p:nvPr/>
        </p:nvSpPr>
        <p:spPr>
          <a:xfrm>
            <a:off x="6003092" y="3527332"/>
            <a:ext cx="5874964" cy="1538935"/>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loss in a cable is usually defined in decibels per kilometer (dB/km).</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If the signal at the beginning of a cable with −0.3 dB/km has a power of 2 mW, what is the power of the signal at 5 km?</a:t>
            </a:r>
            <a:endParaRPr lang="en-US" sz="1300" dirty="0"/>
          </a:p>
          <a:p>
            <a:pPr marL="0" indent="0">
              <a:lnSpc>
                <a:spcPct val="116000"/>
              </a:lnSpc>
              <a:spcAft>
                <a:spcPts val="300"/>
              </a:spcAft>
              <a:buNone/>
            </a:pPr>
            <a:r>
              <a:rPr lang="en-US" sz="1300" b="1" dirty="0">
                <a:solidFill>
                  <a:srgbClr val="0F7A85"/>
                </a:solidFill>
                <a:latin typeface="Arial" pitchFamily="34" charset="0"/>
                <a:ea typeface="Arial" pitchFamily="34" charset="-122"/>
                <a:cs typeface="Arial" pitchFamily="34" charset="-120"/>
              </a:rPr>
              <a:t>Solution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loss in the cable in decibels is 5 × (−0.3) = −1.5 dB. We can calculate the power as</a:t>
            </a:r>
            <a:endParaRPr lang="en-US" sz="1300" dirty="0"/>
          </a:p>
        </p:txBody>
      </p:sp>
      <p:pic>
        <p:nvPicPr>
          <p:cNvPr id="25" name="Image 3" descr="un3/ppt/media/image92.png"/>
          <p:cNvPicPr>
            <a:picLocks noChangeAspect="1"/>
          </p:cNvPicPr>
          <p:nvPr/>
        </p:nvPicPr>
        <p:blipFill>
          <a:blip r:embed="rId6"/>
          <a:stretch>
            <a:fillRect/>
          </a:stretch>
        </p:blipFill>
        <p:spPr>
          <a:xfrm>
            <a:off x="6750521" y="5121131"/>
            <a:ext cx="4380106" cy="78709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name="Slide 33">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4754880" cy="2620366"/>
          </a:xfrm>
          <a:prstGeom prst="roundRect">
            <a:avLst>
              <a:gd name="adj" fmla="val 1047"/>
            </a:avLst>
          </a:prstGeom>
          <a:solidFill>
            <a:srgbClr val="FFFFFF"/>
          </a:solidFill>
          <a:ln w="12700">
            <a:solidFill>
              <a:srgbClr val="CFDCE0"/>
            </a:solidFill>
            <a:prstDash val="solid"/>
          </a:ln>
        </p:spPr>
      </p:sp>
      <p:sp>
        <p:nvSpPr>
          <p:cNvPr id="3" name="Shape 1"/>
          <p:cNvSpPr/>
          <p:nvPr/>
        </p:nvSpPr>
        <p:spPr>
          <a:xfrm>
            <a:off x="310896" y="310896"/>
            <a:ext cx="443484"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10896" y="310896"/>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3.4.2</a:t>
            </a:r>
            <a:endParaRPr lang="en-US" sz="1000" dirty="0"/>
          </a:p>
        </p:txBody>
      </p:sp>
      <p:sp>
        <p:nvSpPr>
          <p:cNvPr id="5" name="Text 3"/>
          <p:cNvSpPr/>
          <p:nvPr/>
        </p:nvSpPr>
        <p:spPr>
          <a:xfrm>
            <a:off x="864108" y="256032"/>
            <a:ext cx="3488436"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Distortion</a:t>
            </a:r>
            <a:endParaRPr lang="en-US" sz="1300" dirty="0"/>
          </a:p>
        </p:txBody>
      </p:sp>
      <p:sp>
        <p:nvSpPr>
          <p:cNvPr id="6" name="Text 4"/>
          <p:cNvSpPr/>
          <p:nvPr/>
        </p:nvSpPr>
        <p:spPr>
          <a:xfrm>
            <a:off x="4352544"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3.84</a:t>
            </a:r>
            <a:endParaRPr lang="en-US" sz="800" dirty="0"/>
          </a:p>
        </p:txBody>
      </p:sp>
      <p:sp>
        <p:nvSpPr>
          <p:cNvPr id="7" name="Text 5"/>
          <p:cNvSpPr/>
          <p:nvPr/>
        </p:nvSpPr>
        <p:spPr>
          <a:xfrm>
            <a:off x="310896" y="676656"/>
            <a:ext cx="4498848" cy="1998574"/>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Distortion means that the signal changes its form or shape.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Distortion can occur in a composite signal made of different frequencies.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Each signal component has its own propagation speed (see the next section) through a medium and, therefore, its own delay in arriving at the final destination.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Differences in delay may create a difference in phase if the delay is not exactly the same as the period duration.</a:t>
            </a:r>
            <a:endParaRPr lang="en-US" sz="1300" dirty="0"/>
          </a:p>
        </p:txBody>
      </p:sp>
      <p:sp>
        <p:nvSpPr>
          <p:cNvPr id="8" name="Shape 6"/>
          <p:cNvSpPr/>
          <p:nvPr/>
        </p:nvSpPr>
        <p:spPr>
          <a:xfrm>
            <a:off x="182880" y="2949550"/>
            <a:ext cx="4754880" cy="2658466"/>
          </a:xfrm>
          <a:prstGeom prst="roundRect">
            <a:avLst>
              <a:gd name="adj" fmla="val 1032"/>
            </a:avLst>
          </a:prstGeom>
          <a:solidFill>
            <a:srgbClr val="FFFFFF"/>
          </a:solidFill>
          <a:ln w="12700">
            <a:solidFill>
              <a:srgbClr val="CFDCE0"/>
            </a:solidFill>
            <a:prstDash val="solid"/>
          </a:ln>
        </p:spPr>
      </p:sp>
      <p:sp>
        <p:nvSpPr>
          <p:cNvPr id="9" name="Shape 7"/>
          <p:cNvSpPr/>
          <p:nvPr/>
        </p:nvSpPr>
        <p:spPr>
          <a:xfrm>
            <a:off x="310896" y="3077566"/>
            <a:ext cx="443484" cy="256032"/>
          </a:xfrm>
          <a:prstGeom prst="roundRect">
            <a:avLst>
              <a:gd name="adj" fmla="val 25000"/>
            </a:avLst>
          </a:prstGeom>
          <a:solidFill>
            <a:srgbClr val="0F7A85"/>
          </a:solidFill>
          <a:ln w="12700">
            <a:solidFill>
              <a:srgbClr val="0F7A85"/>
            </a:solidFill>
            <a:prstDash val="solid"/>
          </a:ln>
        </p:spPr>
      </p:sp>
      <p:sp>
        <p:nvSpPr>
          <p:cNvPr id="10" name="Text 8"/>
          <p:cNvSpPr/>
          <p:nvPr/>
        </p:nvSpPr>
        <p:spPr>
          <a:xfrm>
            <a:off x="310896" y="3077566"/>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3.4.3</a:t>
            </a:r>
            <a:endParaRPr lang="en-US" sz="1000" dirty="0"/>
          </a:p>
        </p:txBody>
      </p:sp>
      <p:sp>
        <p:nvSpPr>
          <p:cNvPr id="11" name="Text 9"/>
          <p:cNvSpPr/>
          <p:nvPr/>
        </p:nvSpPr>
        <p:spPr>
          <a:xfrm>
            <a:off x="864108" y="3022702"/>
            <a:ext cx="3488436"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Noise</a:t>
            </a:r>
            <a:endParaRPr lang="en-US" sz="1300" dirty="0"/>
          </a:p>
        </p:txBody>
      </p:sp>
      <p:sp>
        <p:nvSpPr>
          <p:cNvPr id="12" name="Text 10"/>
          <p:cNvSpPr/>
          <p:nvPr/>
        </p:nvSpPr>
        <p:spPr>
          <a:xfrm>
            <a:off x="4352544" y="305013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3.86</a:t>
            </a:r>
            <a:endParaRPr lang="en-US" sz="800" dirty="0"/>
          </a:p>
        </p:txBody>
      </p:sp>
      <p:sp>
        <p:nvSpPr>
          <p:cNvPr id="13" name="Text 11"/>
          <p:cNvSpPr/>
          <p:nvPr/>
        </p:nvSpPr>
        <p:spPr>
          <a:xfrm>
            <a:off x="310896" y="3443326"/>
            <a:ext cx="4498848" cy="2036674"/>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Noise is another cause of impairment.</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Several types of noise, such as thermal noise, induced noise, crosstalk, and impulse noise, may corrupt the signal.</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Thermal noise is the random motion of electrons in a wire, which creates an extra signal not originally sent by the transmitter.</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Induced noise comes from sources such as motors.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Crosstalk is the effect of one wire on the other.</a:t>
            </a:r>
            <a:endParaRPr lang="en-US" sz="1300" dirty="0"/>
          </a:p>
        </p:txBody>
      </p:sp>
      <p:sp>
        <p:nvSpPr>
          <p:cNvPr id="14" name="Shape 12"/>
          <p:cNvSpPr/>
          <p:nvPr/>
        </p:nvSpPr>
        <p:spPr>
          <a:xfrm>
            <a:off x="5084064" y="182880"/>
            <a:ext cx="6922008" cy="5183720"/>
          </a:xfrm>
          <a:prstGeom prst="roundRect">
            <a:avLst>
              <a:gd name="adj" fmla="val 529"/>
            </a:avLst>
          </a:prstGeom>
          <a:solidFill>
            <a:srgbClr val="FFFFFF"/>
          </a:solidFill>
          <a:ln w="12700">
            <a:solidFill>
              <a:srgbClr val="CFDCE0"/>
            </a:solidFill>
            <a:prstDash val="solid"/>
          </a:ln>
        </p:spPr>
      </p:sp>
      <p:sp>
        <p:nvSpPr>
          <p:cNvPr id="15" name="Shape 13"/>
          <p:cNvSpPr/>
          <p:nvPr/>
        </p:nvSpPr>
        <p:spPr>
          <a:xfrm>
            <a:off x="5212080" y="310896"/>
            <a:ext cx="865937" cy="256032"/>
          </a:xfrm>
          <a:prstGeom prst="roundRect">
            <a:avLst>
              <a:gd name="adj" fmla="val 25000"/>
            </a:avLst>
          </a:prstGeom>
          <a:solidFill>
            <a:srgbClr val="0F7A85"/>
          </a:solidFill>
          <a:ln w="12700">
            <a:solidFill>
              <a:srgbClr val="0F7A85"/>
            </a:solidFill>
            <a:prstDash val="solid"/>
          </a:ln>
        </p:spPr>
      </p:sp>
      <p:sp>
        <p:nvSpPr>
          <p:cNvPr id="16" name="Text 14"/>
          <p:cNvSpPr/>
          <p:nvPr/>
        </p:nvSpPr>
        <p:spPr>
          <a:xfrm>
            <a:off x="5212080" y="310896"/>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3.29</a:t>
            </a:r>
            <a:endParaRPr lang="en-US" sz="1000" dirty="0"/>
          </a:p>
        </p:txBody>
      </p:sp>
      <p:sp>
        <p:nvSpPr>
          <p:cNvPr id="17" name="Text 15"/>
          <p:cNvSpPr/>
          <p:nvPr/>
        </p:nvSpPr>
        <p:spPr>
          <a:xfrm>
            <a:off x="6187745" y="256032"/>
            <a:ext cx="5233111"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Distortion</a:t>
            </a:r>
            <a:endParaRPr lang="en-US" sz="1300" dirty="0"/>
          </a:p>
        </p:txBody>
      </p:sp>
      <p:sp>
        <p:nvSpPr>
          <p:cNvPr id="18" name="Text 16"/>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3.85</a:t>
            </a:r>
            <a:endParaRPr lang="en-US" sz="800" dirty="0"/>
          </a:p>
        </p:txBody>
      </p:sp>
      <p:pic>
        <p:nvPicPr>
          <p:cNvPr id="19" name="Image 0" descr="un3/ppt/media/image93.png"/>
          <p:cNvPicPr>
            <a:picLocks noChangeAspect="1"/>
          </p:cNvPicPr>
          <p:nvPr/>
        </p:nvPicPr>
        <p:blipFill>
          <a:blip r:embed="rId3"/>
          <a:stretch>
            <a:fillRect/>
          </a:stretch>
        </p:blipFill>
        <p:spPr>
          <a:xfrm>
            <a:off x="5387969" y="676656"/>
            <a:ext cx="3929664" cy="2003972"/>
          </a:xfrm>
          <a:prstGeom prst="rect">
            <a:avLst/>
          </a:prstGeom>
        </p:spPr>
      </p:pic>
      <p:pic>
        <p:nvPicPr>
          <p:cNvPr id="20" name="Image 1" descr="un3/ppt/media/image94.png"/>
          <p:cNvPicPr>
            <a:picLocks noChangeAspect="1"/>
          </p:cNvPicPr>
          <p:nvPr/>
        </p:nvPicPr>
        <p:blipFill>
          <a:blip r:embed="rId4"/>
          <a:stretch>
            <a:fillRect/>
          </a:stretch>
        </p:blipFill>
        <p:spPr>
          <a:xfrm>
            <a:off x="7756847" y="2951598"/>
            <a:ext cx="3945321" cy="2286986"/>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name="Slide 34">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6455220" cy="3133482"/>
          </a:xfrm>
          <a:prstGeom prst="roundRect">
            <a:avLst>
              <a:gd name="adj" fmla="val 875"/>
            </a:avLst>
          </a:prstGeom>
          <a:solidFill>
            <a:srgbClr val="FFFFFF"/>
          </a:solidFill>
          <a:ln w="12700">
            <a:solidFill>
              <a:srgbClr val="CFDCE0"/>
            </a:solidFill>
            <a:prstDash val="solid"/>
          </a:ln>
        </p:spPr>
      </p:sp>
      <p:sp>
        <p:nvSpPr>
          <p:cNvPr id="3" name="Shape 1"/>
          <p:cNvSpPr/>
          <p:nvPr/>
        </p:nvSpPr>
        <p:spPr>
          <a:xfrm>
            <a:off x="310896" y="310896"/>
            <a:ext cx="865937"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10896" y="310896"/>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3.30</a:t>
            </a:r>
            <a:endParaRPr lang="en-US" sz="1000" dirty="0"/>
          </a:p>
        </p:txBody>
      </p:sp>
      <p:sp>
        <p:nvSpPr>
          <p:cNvPr id="5" name="Text 3"/>
          <p:cNvSpPr/>
          <p:nvPr/>
        </p:nvSpPr>
        <p:spPr>
          <a:xfrm>
            <a:off x="1286561" y="256032"/>
            <a:ext cx="4766323"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Noise</a:t>
            </a:r>
            <a:endParaRPr lang="en-US" sz="1300" dirty="0"/>
          </a:p>
        </p:txBody>
      </p:sp>
      <p:sp>
        <p:nvSpPr>
          <p:cNvPr id="6" name="Text 4"/>
          <p:cNvSpPr/>
          <p:nvPr/>
        </p:nvSpPr>
        <p:spPr>
          <a:xfrm>
            <a:off x="6052884"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3.87</a:t>
            </a:r>
            <a:endParaRPr lang="en-US" sz="800" dirty="0"/>
          </a:p>
        </p:txBody>
      </p:sp>
      <p:pic>
        <p:nvPicPr>
          <p:cNvPr id="7" name="Image 0" descr="un3/ppt/media/image95.png"/>
          <p:cNvPicPr>
            <a:picLocks noChangeAspect="1"/>
          </p:cNvPicPr>
          <p:nvPr/>
        </p:nvPicPr>
        <p:blipFill>
          <a:blip r:embed="rId3"/>
          <a:stretch>
            <a:fillRect/>
          </a:stretch>
        </p:blipFill>
        <p:spPr>
          <a:xfrm>
            <a:off x="539363" y="2731410"/>
            <a:ext cx="5780088" cy="456935"/>
          </a:xfrm>
          <a:prstGeom prst="rect">
            <a:avLst/>
          </a:prstGeom>
        </p:spPr>
      </p:pic>
      <p:pic>
        <p:nvPicPr>
          <p:cNvPr id="8" name="Image 1" descr="un3/ppt/media/image96.png"/>
          <p:cNvPicPr>
            <a:picLocks noChangeAspect="1"/>
          </p:cNvPicPr>
          <p:nvPr/>
        </p:nvPicPr>
        <p:blipFill>
          <a:blip r:embed="rId4"/>
          <a:stretch>
            <a:fillRect/>
          </a:stretch>
        </p:blipFill>
        <p:spPr>
          <a:xfrm>
            <a:off x="310896" y="806170"/>
            <a:ext cx="1066667" cy="1869942"/>
          </a:xfrm>
          <a:prstGeom prst="rect">
            <a:avLst/>
          </a:prstGeom>
        </p:spPr>
      </p:pic>
      <p:pic>
        <p:nvPicPr>
          <p:cNvPr id="9" name="Image 2" descr="un3/ppt/media/image97.png"/>
          <p:cNvPicPr>
            <a:picLocks noChangeAspect="1"/>
          </p:cNvPicPr>
          <p:nvPr/>
        </p:nvPicPr>
        <p:blipFill>
          <a:blip r:embed="rId5"/>
          <a:stretch>
            <a:fillRect/>
          </a:stretch>
        </p:blipFill>
        <p:spPr>
          <a:xfrm>
            <a:off x="2565013" y="775610"/>
            <a:ext cx="1980539" cy="1931062"/>
          </a:xfrm>
          <a:prstGeom prst="rect">
            <a:avLst/>
          </a:prstGeom>
        </p:spPr>
      </p:pic>
      <p:pic>
        <p:nvPicPr>
          <p:cNvPr id="10" name="Image 3" descr="un3/ppt/media/image98.png"/>
          <p:cNvPicPr>
            <a:picLocks noChangeAspect="1"/>
          </p:cNvPicPr>
          <p:nvPr/>
        </p:nvPicPr>
        <p:blipFill>
          <a:blip r:embed="rId6"/>
          <a:stretch>
            <a:fillRect/>
          </a:stretch>
        </p:blipFill>
        <p:spPr>
          <a:xfrm>
            <a:off x="5149463" y="676656"/>
            <a:ext cx="1360620" cy="1949979"/>
          </a:xfrm>
          <a:prstGeom prst="rect">
            <a:avLst/>
          </a:prstGeom>
        </p:spPr>
      </p:pic>
      <p:sp>
        <p:nvSpPr>
          <p:cNvPr id="11" name="Shape 5"/>
          <p:cNvSpPr/>
          <p:nvPr/>
        </p:nvSpPr>
        <p:spPr>
          <a:xfrm>
            <a:off x="182880" y="3462666"/>
            <a:ext cx="6455220" cy="1433170"/>
          </a:xfrm>
          <a:prstGeom prst="roundRect">
            <a:avLst>
              <a:gd name="adj" fmla="val 1914"/>
            </a:avLst>
          </a:prstGeom>
          <a:solidFill>
            <a:srgbClr val="FFFFFF"/>
          </a:solidFill>
          <a:ln w="12700">
            <a:solidFill>
              <a:srgbClr val="CFDCE0"/>
            </a:solidFill>
            <a:prstDash val="solid"/>
          </a:ln>
        </p:spPr>
      </p:sp>
      <p:sp>
        <p:nvSpPr>
          <p:cNvPr id="12" name="Shape 6"/>
          <p:cNvSpPr/>
          <p:nvPr/>
        </p:nvSpPr>
        <p:spPr>
          <a:xfrm>
            <a:off x="310896" y="3590682"/>
            <a:ext cx="443484" cy="256032"/>
          </a:xfrm>
          <a:prstGeom prst="roundRect">
            <a:avLst>
              <a:gd name="adj" fmla="val 25000"/>
            </a:avLst>
          </a:prstGeom>
          <a:solidFill>
            <a:srgbClr val="0F7A85"/>
          </a:solidFill>
          <a:ln w="12700">
            <a:solidFill>
              <a:srgbClr val="0F7A85"/>
            </a:solidFill>
            <a:prstDash val="solid"/>
          </a:ln>
        </p:spPr>
      </p:sp>
      <p:sp>
        <p:nvSpPr>
          <p:cNvPr id="13" name="Text 7"/>
          <p:cNvSpPr/>
          <p:nvPr/>
        </p:nvSpPr>
        <p:spPr>
          <a:xfrm>
            <a:off x="310896" y="3590682"/>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3.4.3</a:t>
            </a:r>
            <a:endParaRPr lang="en-US" sz="1000" dirty="0"/>
          </a:p>
        </p:txBody>
      </p:sp>
      <p:sp>
        <p:nvSpPr>
          <p:cNvPr id="14" name="Text 8"/>
          <p:cNvSpPr/>
          <p:nvPr/>
        </p:nvSpPr>
        <p:spPr>
          <a:xfrm>
            <a:off x="864108" y="3535818"/>
            <a:ext cx="5188776"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Signal-to-noise ratio</a:t>
            </a:r>
            <a:endParaRPr lang="en-US" sz="1300" dirty="0"/>
          </a:p>
        </p:txBody>
      </p:sp>
      <p:sp>
        <p:nvSpPr>
          <p:cNvPr id="15" name="Text 9"/>
          <p:cNvSpPr/>
          <p:nvPr/>
        </p:nvSpPr>
        <p:spPr>
          <a:xfrm>
            <a:off x="310896" y="3956442"/>
            <a:ext cx="6199188" cy="811378"/>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SNR is the ratio of average signal power to average noise power.</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It states how badly noise corrupts the signal.</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high SNR means little corruption, a low SNR means heavy corruption.</a:t>
            </a:r>
            <a:endParaRPr lang="en-US" sz="1300" dirty="0"/>
          </a:p>
        </p:txBody>
      </p:sp>
      <p:sp>
        <p:nvSpPr>
          <p:cNvPr id="16" name="Shape 10"/>
          <p:cNvSpPr/>
          <p:nvPr/>
        </p:nvSpPr>
        <p:spPr>
          <a:xfrm>
            <a:off x="182880" y="5042139"/>
            <a:ext cx="6455220" cy="1165250"/>
          </a:xfrm>
          <a:prstGeom prst="roundRect">
            <a:avLst>
              <a:gd name="adj" fmla="val 2354"/>
            </a:avLst>
          </a:prstGeom>
          <a:solidFill>
            <a:srgbClr val="FFFFFF"/>
          </a:solidFill>
          <a:ln w="12700">
            <a:solidFill>
              <a:srgbClr val="CFDCE0"/>
            </a:solidFill>
            <a:prstDash val="solid"/>
          </a:ln>
        </p:spPr>
      </p:sp>
      <p:sp>
        <p:nvSpPr>
          <p:cNvPr id="17" name="Shape 11"/>
          <p:cNvSpPr/>
          <p:nvPr/>
        </p:nvSpPr>
        <p:spPr>
          <a:xfrm>
            <a:off x="310896" y="5170155"/>
            <a:ext cx="443484" cy="256032"/>
          </a:xfrm>
          <a:prstGeom prst="roundRect">
            <a:avLst>
              <a:gd name="adj" fmla="val 25000"/>
            </a:avLst>
          </a:prstGeom>
          <a:solidFill>
            <a:srgbClr val="0F7A85"/>
          </a:solidFill>
          <a:ln w="12700">
            <a:solidFill>
              <a:srgbClr val="0F7A85"/>
            </a:solidFill>
            <a:prstDash val="solid"/>
          </a:ln>
        </p:spPr>
      </p:sp>
      <p:sp>
        <p:nvSpPr>
          <p:cNvPr id="18" name="Text 12"/>
          <p:cNvSpPr/>
          <p:nvPr/>
        </p:nvSpPr>
        <p:spPr>
          <a:xfrm>
            <a:off x="310896" y="5170155"/>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3.4.3</a:t>
            </a:r>
            <a:endParaRPr lang="en-US" sz="1000" dirty="0"/>
          </a:p>
        </p:txBody>
      </p:sp>
      <p:sp>
        <p:nvSpPr>
          <p:cNvPr id="19" name="Text 13"/>
          <p:cNvSpPr/>
          <p:nvPr/>
        </p:nvSpPr>
        <p:spPr>
          <a:xfrm>
            <a:off x="864108" y="5115291"/>
            <a:ext cx="5188776"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SNR in decibels</a:t>
            </a:r>
            <a:endParaRPr lang="en-US" sz="1300" dirty="0"/>
          </a:p>
        </p:txBody>
      </p:sp>
      <p:sp>
        <p:nvSpPr>
          <p:cNvPr id="20" name="Text 14"/>
          <p:cNvSpPr/>
          <p:nvPr/>
        </p:nvSpPr>
        <p:spPr>
          <a:xfrm>
            <a:off x="310896" y="5535915"/>
            <a:ext cx="6199188" cy="543458"/>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SNR is a ratio of two powers, so it is usually quoted in decibels.</a:t>
            </a:r>
            <a:endParaRPr lang="en-US" sz="1300" dirty="0"/>
          </a:p>
          <a:p>
            <a:pPr marL="165100" indent="-165100">
              <a:lnSpc>
                <a:spcPct val="116000"/>
              </a:lnSpc>
              <a:buSzPct val="100000"/>
              <a:buChar char="•"/>
            </a:pPr>
            <a:r>
              <a:rPr lang="en-US" sz="1300" dirty="0">
                <a:solidFill>
                  <a:srgbClr val="1E2E36"/>
                </a:solidFill>
                <a:latin typeface="Arial" pitchFamily="34" charset="0"/>
                <a:ea typeface="Arial" pitchFamily="34" charset="-122"/>
                <a:cs typeface="Arial" pitchFamily="34" charset="-120"/>
              </a:rPr>
              <a:t>SNR</a:t>
            </a:r>
            <a:r>
              <a:rPr lang="en-US" sz="1300" baseline="-40000" dirty="0">
                <a:solidFill>
                  <a:srgbClr val="1E2E36"/>
                </a:solidFill>
                <a:latin typeface="Arial" pitchFamily="34" charset="0"/>
                <a:ea typeface="Arial" pitchFamily="34" charset="-122"/>
                <a:cs typeface="Arial" pitchFamily="34" charset="-120"/>
              </a:rPr>
              <a:t>dB</a:t>
            </a:r>
            <a:r>
              <a:rPr lang="en-US" sz="1300" dirty="0">
                <a:solidFill>
                  <a:srgbClr val="1E2E36"/>
                </a:solidFill>
                <a:latin typeface="Arial" pitchFamily="34" charset="0"/>
                <a:ea typeface="Arial" pitchFamily="34" charset="-122"/>
                <a:cs typeface="Arial" pitchFamily="34" charset="-120"/>
              </a:rPr>
              <a:t> = 10 log</a:t>
            </a:r>
            <a:r>
              <a:rPr lang="en-US" sz="1300" baseline="-40000" dirty="0">
                <a:solidFill>
                  <a:srgbClr val="1E2E36"/>
                </a:solidFill>
                <a:latin typeface="Arial" pitchFamily="34" charset="0"/>
                <a:ea typeface="Arial" pitchFamily="34" charset="-122"/>
                <a:cs typeface="Arial" pitchFamily="34" charset="-120"/>
              </a:rPr>
              <a:t>10</a:t>
            </a:r>
            <a:r>
              <a:rPr lang="en-US" sz="1300" dirty="0">
                <a:solidFill>
                  <a:srgbClr val="1E2E36"/>
                </a:solidFill>
                <a:latin typeface="Arial" pitchFamily="34" charset="0"/>
                <a:ea typeface="Arial" pitchFamily="34" charset="-122"/>
                <a:cs typeface="Arial" pitchFamily="34" charset="-120"/>
              </a:rPr>
              <a:t> SNR.</a:t>
            </a:r>
            <a:endParaRPr lang="en-US" sz="1300" dirty="0"/>
          </a:p>
        </p:txBody>
      </p:sp>
      <p:sp>
        <p:nvSpPr>
          <p:cNvPr id="21" name="Shape 15"/>
          <p:cNvSpPr/>
          <p:nvPr/>
        </p:nvSpPr>
        <p:spPr>
          <a:xfrm>
            <a:off x="6784404" y="182880"/>
            <a:ext cx="5221668" cy="3367513"/>
          </a:xfrm>
          <a:prstGeom prst="roundRect">
            <a:avLst>
              <a:gd name="adj" fmla="val 815"/>
            </a:avLst>
          </a:prstGeom>
          <a:solidFill>
            <a:srgbClr val="FFFFFF"/>
          </a:solidFill>
          <a:ln w="12700">
            <a:solidFill>
              <a:srgbClr val="CFDCE0"/>
            </a:solidFill>
            <a:prstDash val="solid"/>
          </a:ln>
        </p:spPr>
      </p:sp>
      <p:sp>
        <p:nvSpPr>
          <p:cNvPr id="22" name="Shape 16"/>
          <p:cNvSpPr/>
          <p:nvPr/>
        </p:nvSpPr>
        <p:spPr>
          <a:xfrm>
            <a:off x="6912420" y="310896"/>
            <a:ext cx="865937" cy="256032"/>
          </a:xfrm>
          <a:prstGeom prst="roundRect">
            <a:avLst>
              <a:gd name="adj" fmla="val 25000"/>
            </a:avLst>
          </a:prstGeom>
          <a:solidFill>
            <a:srgbClr val="0F7A85"/>
          </a:solidFill>
          <a:ln w="12700">
            <a:solidFill>
              <a:srgbClr val="0F7A85"/>
            </a:solidFill>
            <a:prstDash val="solid"/>
          </a:ln>
        </p:spPr>
      </p:sp>
      <p:sp>
        <p:nvSpPr>
          <p:cNvPr id="23" name="Text 17"/>
          <p:cNvSpPr/>
          <p:nvPr/>
        </p:nvSpPr>
        <p:spPr>
          <a:xfrm>
            <a:off x="6912420" y="310896"/>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3.31</a:t>
            </a:r>
            <a:endParaRPr lang="en-US" sz="1000" dirty="0"/>
          </a:p>
        </p:txBody>
      </p:sp>
      <p:sp>
        <p:nvSpPr>
          <p:cNvPr id="24" name="Text 18"/>
          <p:cNvSpPr/>
          <p:nvPr/>
        </p:nvSpPr>
        <p:spPr>
          <a:xfrm>
            <a:off x="7888084" y="256032"/>
            <a:ext cx="3532772"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Two cases of SNR: a high SNR and a low SNR</a:t>
            </a:r>
            <a:endParaRPr lang="en-US" sz="1300" dirty="0"/>
          </a:p>
        </p:txBody>
      </p:sp>
      <p:sp>
        <p:nvSpPr>
          <p:cNvPr id="25" name="Text 19"/>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3.88</a:t>
            </a:r>
            <a:endParaRPr lang="en-US" sz="800" dirty="0"/>
          </a:p>
        </p:txBody>
      </p:sp>
      <p:pic>
        <p:nvPicPr>
          <p:cNvPr id="26" name="Image 4" descr="un3/ppt/media/image99.png"/>
          <p:cNvPicPr>
            <a:picLocks noChangeAspect="1"/>
          </p:cNvPicPr>
          <p:nvPr/>
        </p:nvPicPr>
        <p:blipFill>
          <a:blip r:embed="rId7"/>
          <a:stretch>
            <a:fillRect/>
          </a:stretch>
        </p:blipFill>
        <p:spPr>
          <a:xfrm>
            <a:off x="7038827" y="676656"/>
            <a:ext cx="4712821" cy="1322014"/>
          </a:xfrm>
          <a:prstGeom prst="rect">
            <a:avLst/>
          </a:prstGeom>
        </p:spPr>
      </p:pic>
      <p:pic>
        <p:nvPicPr>
          <p:cNvPr id="27" name="Image 5" descr="un3/ppt/media/image100.png"/>
          <p:cNvPicPr>
            <a:picLocks noChangeAspect="1"/>
          </p:cNvPicPr>
          <p:nvPr/>
        </p:nvPicPr>
        <p:blipFill>
          <a:blip r:embed="rId8"/>
          <a:stretch>
            <a:fillRect/>
          </a:stretch>
        </p:blipFill>
        <p:spPr>
          <a:xfrm>
            <a:off x="7038827" y="2442423"/>
            <a:ext cx="4712821" cy="979954"/>
          </a:xfrm>
          <a:prstGeom prst="rect">
            <a:avLst/>
          </a:prstGeom>
        </p:spPr>
      </p:pic>
      <p:sp>
        <p:nvSpPr>
          <p:cNvPr id="28" name="Shape 20"/>
          <p:cNvSpPr/>
          <p:nvPr/>
        </p:nvSpPr>
        <p:spPr>
          <a:xfrm>
            <a:off x="6784404" y="3696697"/>
            <a:ext cx="5221668" cy="2056772"/>
          </a:xfrm>
          <a:prstGeom prst="roundRect">
            <a:avLst>
              <a:gd name="adj" fmla="val 1334"/>
            </a:avLst>
          </a:prstGeom>
          <a:solidFill>
            <a:srgbClr val="FFFFFF"/>
          </a:solidFill>
          <a:ln w="12700">
            <a:solidFill>
              <a:srgbClr val="CFDCE0"/>
            </a:solidFill>
            <a:prstDash val="solid"/>
          </a:ln>
        </p:spPr>
      </p:sp>
      <p:sp>
        <p:nvSpPr>
          <p:cNvPr id="29" name="Shape 21"/>
          <p:cNvSpPr/>
          <p:nvPr/>
        </p:nvSpPr>
        <p:spPr>
          <a:xfrm>
            <a:off x="6912420" y="3824713"/>
            <a:ext cx="936346" cy="256032"/>
          </a:xfrm>
          <a:prstGeom prst="roundRect">
            <a:avLst>
              <a:gd name="adj" fmla="val 25000"/>
            </a:avLst>
          </a:prstGeom>
          <a:solidFill>
            <a:srgbClr val="E2A03F"/>
          </a:solidFill>
          <a:ln w="12700">
            <a:solidFill>
              <a:srgbClr val="E2A03F"/>
            </a:solidFill>
            <a:prstDash val="solid"/>
          </a:ln>
        </p:spPr>
      </p:sp>
      <p:sp>
        <p:nvSpPr>
          <p:cNvPr id="30" name="Text 22"/>
          <p:cNvSpPr/>
          <p:nvPr/>
        </p:nvSpPr>
        <p:spPr>
          <a:xfrm>
            <a:off x="6912420" y="3824713"/>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3.31</a:t>
            </a:r>
            <a:endParaRPr lang="en-US" sz="1000" dirty="0"/>
          </a:p>
        </p:txBody>
      </p:sp>
      <p:sp>
        <p:nvSpPr>
          <p:cNvPr id="31" name="Text 23"/>
          <p:cNvSpPr/>
          <p:nvPr/>
        </p:nvSpPr>
        <p:spPr>
          <a:xfrm>
            <a:off x="11420856" y="3797281"/>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3.89</a:t>
            </a:r>
            <a:endParaRPr lang="en-US" sz="800" dirty="0"/>
          </a:p>
        </p:txBody>
      </p:sp>
      <p:sp>
        <p:nvSpPr>
          <p:cNvPr id="32" name="Text 24"/>
          <p:cNvSpPr/>
          <p:nvPr/>
        </p:nvSpPr>
        <p:spPr>
          <a:xfrm>
            <a:off x="6912420" y="4190473"/>
            <a:ext cx="4965636" cy="1041197"/>
          </a:xfrm>
          <a:prstGeom prst="rect">
            <a:avLst/>
          </a:prstGeom>
          <a:noFill/>
          <a:ln/>
        </p:spPr>
        <p:txBody>
          <a:bodyPr wrap="square" lIns="0" tIns="0" rIns="0" bIns="0" rtlCol="0" anchor="ctr"/>
          <a:lstStyle/>
          <a:p>
            <a:pPr marL="165100" indent="-165100">
              <a:lnSpc>
                <a:spcPct val="116000"/>
              </a:lnSpc>
              <a:buSzPct val="100000"/>
              <a:buChar char="•"/>
            </a:pPr>
            <a:r>
              <a:rPr lang="en-US" sz="1300" dirty="0">
                <a:solidFill>
                  <a:srgbClr val="1E2E36"/>
                </a:solidFill>
                <a:latin typeface="Arial" pitchFamily="34" charset="0"/>
                <a:ea typeface="Arial" pitchFamily="34" charset="-122"/>
                <a:cs typeface="Arial" pitchFamily="34" charset="-120"/>
              </a:rPr>
              <a:t>The power of a signal is 10 mW and the power of the noise is 1 μW; what are the values of SNR and SNR</a:t>
            </a:r>
            <a:r>
              <a:rPr lang="en-US" sz="1300" baseline="-40000" dirty="0">
                <a:solidFill>
                  <a:srgbClr val="1E2E36"/>
                </a:solidFill>
                <a:latin typeface="Arial" pitchFamily="34" charset="0"/>
                <a:ea typeface="Arial" pitchFamily="34" charset="-122"/>
                <a:cs typeface="Arial" pitchFamily="34" charset="-120"/>
              </a:rPr>
              <a:t>dB</a:t>
            </a:r>
            <a:r>
              <a:rPr lang="en-US" sz="1300" dirty="0">
                <a:solidFill>
                  <a:srgbClr val="1E2E36"/>
                </a:solidFill>
                <a:latin typeface="Arial" pitchFamily="34" charset="0"/>
                <a:ea typeface="Arial" pitchFamily="34" charset="-122"/>
                <a:cs typeface="Arial" pitchFamily="34" charset="-120"/>
              </a:rPr>
              <a:t>?</a:t>
            </a:r>
            <a:endParaRPr lang="en-US" sz="1300" dirty="0"/>
          </a:p>
          <a:p>
            <a:pPr marL="0" indent="0">
              <a:lnSpc>
                <a:spcPct val="116000"/>
              </a:lnSpc>
              <a:spcAft>
                <a:spcPts val="300"/>
              </a:spcAft>
              <a:buNone/>
            </a:pPr>
            <a:r>
              <a:rPr lang="en-US" sz="1300" b="1" dirty="0">
                <a:solidFill>
                  <a:srgbClr val="0F7A85"/>
                </a:solidFill>
                <a:latin typeface="Arial" pitchFamily="34" charset="0"/>
                <a:ea typeface="Arial" pitchFamily="34" charset="-122"/>
                <a:cs typeface="Arial" pitchFamily="34" charset="-120"/>
              </a:rPr>
              <a:t>Solution</a:t>
            </a:r>
            <a:endParaRPr lang="en-US" sz="1300" dirty="0"/>
          </a:p>
          <a:p>
            <a:pPr marL="165100" indent="-165100">
              <a:lnSpc>
                <a:spcPct val="116000"/>
              </a:lnSpc>
              <a:buSzPct val="100000"/>
              <a:buChar char="•"/>
            </a:pPr>
            <a:r>
              <a:rPr lang="en-US" sz="1300" dirty="0">
                <a:solidFill>
                  <a:srgbClr val="1E2E36"/>
                </a:solidFill>
                <a:latin typeface="Arial" pitchFamily="34" charset="0"/>
                <a:ea typeface="Arial" pitchFamily="34" charset="-122"/>
                <a:cs typeface="Arial" pitchFamily="34" charset="-120"/>
              </a:rPr>
              <a:t>The values of SNR and SNR</a:t>
            </a:r>
            <a:r>
              <a:rPr lang="en-US" sz="1300" baseline="-40000" dirty="0">
                <a:solidFill>
                  <a:srgbClr val="1E2E36"/>
                </a:solidFill>
                <a:latin typeface="Arial" pitchFamily="34" charset="0"/>
                <a:ea typeface="Arial" pitchFamily="34" charset="-122"/>
                <a:cs typeface="Arial" pitchFamily="34" charset="-120"/>
              </a:rPr>
              <a:t>dB</a:t>
            </a:r>
            <a:r>
              <a:rPr lang="en-US" sz="1300" dirty="0">
                <a:solidFill>
                  <a:srgbClr val="1E2E36"/>
                </a:solidFill>
                <a:latin typeface="Arial" pitchFamily="34" charset="0"/>
                <a:ea typeface="Arial" pitchFamily="34" charset="-122"/>
                <a:cs typeface="Arial" pitchFamily="34" charset="-120"/>
              </a:rPr>
              <a:t> can be calculated as follows:</a:t>
            </a:r>
            <a:endParaRPr lang="en-US" sz="1300" dirty="0"/>
          </a:p>
        </p:txBody>
      </p:sp>
      <p:pic>
        <p:nvPicPr>
          <p:cNvPr id="33" name="Image 6" descr="un3/ppt/media/image101.png"/>
          <p:cNvPicPr>
            <a:picLocks noChangeAspect="1"/>
          </p:cNvPicPr>
          <p:nvPr/>
        </p:nvPicPr>
        <p:blipFill>
          <a:blip r:embed="rId9"/>
          <a:stretch>
            <a:fillRect/>
          </a:stretch>
        </p:blipFill>
        <p:spPr>
          <a:xfrm>
            <a:off x="6912420" y="5286534"/>
            <a:ext cx="4965636" cy="284056"/>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name="Slide 35">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11823192" cy="1941043"/>
          </a:xfrm>
          <a:prstGeom prst="roundRect">
            <a:avLst>
              <a:gd name="adj" fmla="val 1413"/>
            </a:avLst>
          </a:prstGeom>
          <a:solidFill>
            <a:srgbClr val="FFFFFF"/>
          </a:solidFill>
          <a:ln w="12700">
            <a:solidFill>
              <a:srgbClr val="CFDCE0"/>
            </a:solidFill>
            <a:prstDash val="solid"/>
          </a:ln>
        </p:spPr>
      </p:sp>
      <p:sp>
        <p:nvSpPr>
          <p:cNvPr id="3" name="Shape 1"/>
          <p:cNvSpPr/>
          <p:nvPr/>
        </p:nvSpPr>
        <p:spPr>
          <a:xfrm>
            <a:off x="310896" y="310896"/>
            <a:ext cx="936346" cy="256032"/>
          </a:xfrm>
          <a:prstGeom prst="roundRect">
            <a:avLst>
              <a:gd name="adj" fmla="val 25000"/>
            </a:avLst>
          </a:prstGeom>
          <a:solidFill>
            <a:srgbClr val="E2A03F"/>
          </a:solidFill>
          <a:ln w="12700">
            <a:solidFill>
              <a:srgbClr val="E2A03F"/>
            </a:solidFill>
            <a:prstDash val="solid"/>
          </a:ln>
        </p:spPr>
      </p:sp>
      <p:sp>
        <p:nvSpPr>
          <p:cNvPr id="4" name="Text 2"/>
          <p:cNvSpPr/>
          <p:nvPr/>
        </p:nvSpPr>
        <p:spPr>
          <a:xfrm>
            <a:off x="310896" y="310896"/>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3.32</a:t>
            </a:r>
            <a:endParaRPr lang="en-US" sz="1000" dirty="0"/>
          </a:p>
        </p:txBody>
      </p:sp>
      <p:sp>
        <p:nvSpPr>
          <p:cNvPr id="5" name="Text 3"/>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3.90</a:t>
            </a:r>
            <a:endParaRPr lang="en-US" sz="800" dirty="0"/>
          </a:p>
        </p:txBody>
      </p:sp>
      <p:sp>
        <p:nvSpPr>
          <p:cNvPr id="6" name="Text 4"/>
          <p:cNvSpPr/>
          <p:nvPr/>
        </p:nvSpPr>
        <p:spPr>
          <a:xfrm>
            <a:off x="310896" y="676656"/>
            <a:ext cx="11567160" cy="811378"/>
          </a:xfrm>
          <a:prstGeom prst="rect">
            <a:avLst/>
          </a:prstGeom>
          <a:noFill/>
          <a:ln/>
        </p:spPr>
        <p:txBody>
          <a:bodyPr wrap="square" lIns="0" tIns="0" rIns="0" bIns="0" rtlCol="0" anchor="ctr"/>
          <a:lstStyle/>
          <a:p>
            <a:pPr marL="165100" indent="-165100">
              <a:lnSpc>
                <a:spcPct val="116000"/>
              </a:lnSpc>
              <a:buSzPct val="100000"/>
              <a:buChar char="•"/>
            </a:pPr>
            <a:r>
              <a:rPr lang="en-US" sz="1300" dirty="0">
                <a:solidFill>
                  <a:srgbClr val="1E2E36"/>
                </a:solidFill>
                <a:latin typeface="Arial" pitchFamily="34" charset="0"/>
                <a:ea typeface="Arial" pitchFamily="34" charset="-122"/>
                <a:cs typeface="Arial" pitchFamily="34" charset="-120"/>
              </a:rPr>
              <a:t>The values of SNR and SNR</a:t>
            </a:r>
            <a:r>
              <a:rPr lang="en-US" sz="1300" baseline="-40000" dirty="0">
                <a:solidFill>
                  <a:srgbClr val="1E2E36"/>
                </a:solidFill>
                <a:latin typeface="Arial" pitchFamily="34" charset="0"/>
                <a:ea typeface="Arial" pitchFamily="34" charset="-122"/>
                <a:cs typeface="Arial" pitchFamily="34" charset="-120"/>
              </a:rPr>
              <a:t>dB</a:t>
            </a:r>
            <a:r>
              <a:rPr lang="en-US" sz="1300" dirty="0">
                <a:solidFill>
                  <a:srgbClr val="1E2E36"/>
                </a:solidFill>
                <a:latin typeface="Arial" pitchFamily="34" charset="0"/>
                <a:ea typeface="Arial" pitchFamily="34" charset="-122"/>
                <a:cs typeface="Arial" pitchFamily="34" charset="-120"/>
              </a:rPr>
              <a:t> for a noiseless channel are</a:t>
            </a:r>
            <a:endParaRPr lang="en-US" sz="1300" dirty="0"/>
          </a:p>
          <a:p>
            <a:pPr marL="0" indent="0">
              <a:lnSpc>
                <a:spcPct val="116000"/>
              </a:lnSpc>
              <a:spcAft>
                <a:spcPts val="300"/>
              </a:spcAft>
              <a:buNone/>
            </a:pPr>
            <a:r>
              <a:rPr lang="en-US" sz="1300" b="1" dirty="0">
                <a:solidFill>
                  <a:srgbClr val="0F7A85"/>
                </a:solidFill>
                <a:latin typeface="Arial" pitchFamily="34" charset="0"/>
                <a:ea typeface="Arial" pitchFamily="34" charset="-122"/>
                <a:cs typeface="Arial" pitchFamily="34" charset="-120"/>
              </a:rPr>
              <a:t>Solution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can never achieve this ratio in real life; it is an ideal.</a:t>
            </a:r>
            <a:endParaRPr lang="en-US" sz="1300" dirty="0"/>
          </a:p>
        </p:txBody>
      </p:sp>
      <p:pic>
        <p:nvPicPr>
          <p:cNvPr id="7" name="Image 0" descr="un3/ppt/media/image102.png"/>
          <p:cNvPicPr>
            <a:picLocks noChangeAspect="1"/>
          </p:cNvPicPr>
          <p:nvPr/>
        </p:nvPicPr>
        <p:blipFill>
          <a:blip r:embed="rId3"/>
          <a:stretch>
            <a:fillRect/>
          </a:stretch>
        </p:blipFill>
        <p:spPr>
          <a:xfrm>
            <a:off x="3951827" y="1542898"/>
            <a:ext cx="4285298" cy="398145"/>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name="Slide 36">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11823192" cy="1257808"/>
          </a:xfrm>
          <a:prstGeom prst="roundRect">
            <a:avLst>
              <a:gd name="adj" fmla="val 2181"/>
            </a:avLst>
          </a:prstGeom>
          <a:solidFill>
            <a:srgbClr val="13252E"/>
          </a:solidFill>
          <a:ln w="12700">
            <a:solidFill>
              <a:srgbClr val="13252E"/>
            </a:solidFill>
            <a:prstDash val="solid"/>
          </a:ln>
        </p:spPr>
      </p:sp>
      <p:sp>
        <p:nvSpPr>
          <p:cNvPr id="3" name="Shape 1"/>
          <p:cNvSpPr/>
          <p:nvPr/>
        </p:nvSpPr>
        <p:spPr>
          <a:xfrm>
            <a:off x="310896" y="329184"/>
            <a:ext cx="713232" cy="292608"/>
          </a:xfrm>
          <a:prstGeom prst="roundRect">
            <a:avLst>
              <a:gd name="adj" fmla="val 21875"/>
            </a:avLst>
          </a:prstGeom>
          <a:solidFill>
            <a:srgbClr val="E2A03F"/>
          </a:solidFill>
          <a:ln w="12700">
            <a:solidFill>
              <a:srgbClr val="E2A03F"/>
            </a:solidFill>
            <a:prstDash val="solid"/>
          </a:ln>
        </p:spPr>
      </p:sp>
      <p:sp>
        <p:nvSpPr>
          <p:cNvPr id="4" name="Text 2"/>
          <p:cNvSpPr/>
          <p:nvPr/>
        </p:nvSpPr>
        <p:spPr>
          <a:xfrm>
            <a:off x="310896" y="329184"/>
            <a:ext cx="713232" cy="292608"/>
          </a:xfrm>
          <a:prstGeom prst="rect">
            <a:avLst/>
          </a:prstGeom>
          <a:noFill/>
          <a:ln/>
        </p:spPr>
        <p:txBody>
          <a:bodyPr wrap="square" lIns="0" tIns="0" rIns="0" bIns="0" rtlCol="0" anchor="ctr"/>
          <a:lstStyle/>
          <a:p>
            <a:pPr marL="0" indent="0" algn="ctr">
              <a:buNone/>
            </a:pPr>
            <a:r>
              <a:rPr lang="en-US" sz="1100" b="1" kern="0" spc="40" dirty="0">
                <a:solidFill>
                  <a:srgbClr val="13252E"/>
                </a:solidFill>
                <a:latin typeface="Arial" pitchFamily="34" charset="0"/>
                <a:ea typeface="Arial" pitchFamily="34" charset="-122"/>
                <a:cs typeface="Arial" pitchFamily="34" charset="-120"/>
              </a:rPr>
              <a:t>3-5</a:t>
            </a:r>
            <a:endParaRPr lang="en-US" sz="1100" dirty="0"/>
          </a:p>
        </p:txBody>
      </p:sp>
      <p:sp>
        <p:nvSpPr>
          <p:cNvPr id="5" name="Text 3"/>
          <p:cNvSpPr/>
          <p:nvPr/>
        </p:nvSpPr>
        <p:spPr>
          <a:xfrm>
            <a:off x="1133856" y="310896"/>
            <a:ext cx="4572000" cy="365760"/>
          </a:xfrm>
          <a:prstGeom prst="rect">
            <a:avLst/>
          </a:prstGeom>
          <a:noFill/>
          <a:ln/>
        </p:spPr>
        <p:txBody>
          <a:bodyPr wrap="square" lIns="0" tIns="0" rIns="0" bIns="0" rtlCol="0" anchor="ctr"/>
          <a:lstStyle/>
          <a:p>
            <a:pPr marL="0" indent="0">
              <a:buNone/>
            </a:pPr>
            <a:r>
              <a:rPr lang="en-US" sz="2100" b="1" dirty="0">
                <a:solidFill>
                  <a:srgbClr val="FFFFFF"/>
                </a:solidFill>
                <a:latin typeface="Cambria" pitchFamily="34" charset="0"/>
                <a:ea typeface="Cambria" pitchFamily="34" charset="-122"/>
                <a:cs typeface="Cambria" pitchFamily="34" charset="-120"/>
              </a:rPr>
              <a:t>DATA RATE LIMITS</a:t>
            </a:r>
            <a:endParaRPr lang="en-US" sz="2100" dirty="0"/>
          </a:p>
        </p:txBody>
      </p:sp>
      <p:sp>
        <p:nvSpPr>
          <p:cNvPr id="6" name="Text 4"/>
          <p:cNvSpPr/>
          <p:nvPr/>
        </p:nvSpPr>
        <p:spPr>
          <a:xfrm>
            <a:off x="5760720" y="310896"/>
            <a:ext cx="5660136" cy="1001776"/>
          </a:xfrm>
          <a:prstGeom prst="rect">
            <a:avLst/>
          </a:prstGeom>
          <a:noFill/>
          <a:ln/>
        </p:spPr>
        <p:txBody>
          <a:bodyPr wrap="square" lIns="0" tIns="0" rIns="0" bIns="0" rtlCol="0" anchor="t"/>
          <a:lstStyle/>
          <a:p>
            <a:pPr marL="165100" indent="-165100">
              <a:lnSpc>
                <a:spcPct val="120000"/>
              </a:lnSpc>
              <a:spcAft>
                <a:spcPts val="400"/>
              </a:spcAft>
              <a:buSzPct val="100000"/>
              <a:buChar char="•"/>
            </a:pPr>
            <a:r>
              <a:rPr lang="en-US" sz="1200" dirty="0">
                <a:solidFill>
                  <a:srgbClr val="C4D6DC"/>
                </a:solidFill>
                <a:latin typeface="Arial" pitchFamily="34" charset="0"/>
                <a:ea typeface="Arial" pitchFamily="34" charset="-122"/>
                <a:cs typeface="Arial" pitchFamily="34" charset="-120"/>
              </a:rPr>
              <a:t>A very important consideration in data communications is how fast we can send data, in bits per second, over a channel.</a:t>
            </a:r>
            <a:endParaRPr lang="en-US" sz="1200" dirty="0"/>
          </a:p>
          <a:p>
            <a:pPr marL="165100" indent="-165100">
              <a:lnSpc>
                <a:spcPct val="120000"/>
              </a:lnSpc>
              <a:spcAft>
                <a:spcPts val="400"/>
              </a:spcAft>
              <a:buSzPct val="100000"/>
              <a:buChar char="•"/>
            </a:pPr>
            <a:r>
              <a:rPr lang="en-US" sz="1200" dirty="0">
                <a:solidFill>
                  <a:srgbClr val="C4D6DC"/>
                </a:solidFill>
                <a:latin typeface="Arial" pitchFamily="34" charset="0"/>
                <a:ea typeface="Arial" pitchFamily="34" charset="-122"/>
                <a:cs typeface="Arial" pitchFamily="34" charset="-120"/>
              </a:rPr>
              <a:t>Two theoretical formulas were developed to calculate the data rate: one by Nyquist for a noiseless channel, another by Shannon for a noisy channel.</a:t>
            </a:r>
            <a:endParaRPr lang="en-US" sz="1200" dirty="0"/>
          </a:p>
        </p:txBody>
      </p:sp>
      <p:sp>
        <p:nvSpPr>
          <p:cNvPr id="7" name="Text 5"/>
          <p:cNvSpPr/>
          <p:nvPr/>
        </p:nvSpPr>
        <p:spPr>
          <a:xfrm>
            <a:off x="11439144" y="1111504"/>
            <a:ext cx="457200" cy="237744"/>
          </a:xfrm>
          <a:prstGeom prst="rect">
            <a:avLst/>
          </a:prstGeom>
          <a:noFill/>
          <a:ln/>
        </p:spPr>
        <p:txBody>
          <a:bodyPr wrap="square" lIns="0" tIns="0" rIns="0" bIns="0" rtlCol="0" anchor="ctr"/>
          <a:lstStyle/>
          <a:p>
            <a:pPr marL="0" indent="0" algn="r">
              <a:buNone/>
            </a:pPr>
            <a:r>
              <a:rPr lang="en-US" sz="800" dirty="0">
                <a:solidFill>
                  <a:srgbClr val="7C949C"/>
                </a:solidFill>
                <a:latin typeface="Arial" pitchFamily="34" charset="0"/>
                <a:ea typeface="Arial" pitchFamily="34" charset="-122"/>
                <a:cs typeface="Arial" pitchFamily="34" charset="-120"/>
              </a:rPr>
              <a:t>3.91</a:t>
            </a:r>
            <a:endParaRPr lang="en-US" sz="800" dirty="0"/>
          </a:p>
        </p:txBody>
      </p:sp>
      <p:sp>
        <p:nvSpPr>
          <p:cNvPr id="8" name="Shape 6"/>
          <p:cNvSpPr/>
          <p:nvPr/>
        </p:nvSpPr>
        <p:spPr>
          <a:xfrm>
            <a:off x="182880" y="1586992"/>
            <a:ext cx="7498080" cy="1376853"/>
          </a:xfrm>
          <a:prstGeom prst="roundRect">
            <a:avLst>
              <a:gd name="adj" fmla="val 1992"/>
            </a:avLst>
          </a:prstGeom>
          <a:solidFill>
            <a:srgbClr val="FFFFFF"/>
          </a:solidFill>
          <a:ln w="12700">
            <a:solidFill>
              <a:srgbClr val="CFDCE0"/>
            </a:solidFill>
            <a:prstDash val="solid"/>
          </a:ln>
        </p:spPr>
      </p:sp>
      <p:sp>
        <p:nvSpPr>
          <p:cNvPr id="9" name="Shape 7"/>
          <p:cNvSpPr/>
          <p:nvPr/>
        </p:nvSpPr>
        <p:spPr>
          <a:xfrm>
            <a:off x="310896" y="1715008"/>
            <a:ext cx="443484" cy="256032"/>
          </a:xfrm>
          <a:prstGeom prst="roundRect">
            <a:avLst>
              <a:gd name="adj" fmla="val 25000"/>
            </a:avLst>
          </a:prstGeom>
          <a:solidFill>
            <a:srgbClr val="0F7A85"/>
          </a:solidFill>
          <a:ln w="12700">
            <a:solidFill>
              <a:srgbClr val="0F7A85"/>
            </a:solidFill>
            <a:prstDash val="solid"/>
          </a:ln>
        </p:spPr>
      </p:sp>
      <p:sp>
        <p:nvSpPr>
          <p:cNvPr id="10" name="Text 8"/>
          <p:cNvSpPr/>
          <p:nvPr/>
        </p:nvSpPr>
        <p:spPr>
          <a:xfrm>
            <a:off x="310896" y="1715008"/>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3.5.1</a:t>
            </a:r>
            <a:endParaRPr lang="en-US" sz="1000" dirty="0"/>
          </a:p>
        </p:txBody>
      </p:sp>
      <p:sp>
        <p:nvSpPr>
          <p:cNvPr id="11" name="Text 9"/>
          <p:cNvSpPr/>
          <p:nvPr/>
        </p:nvSpPr>
        <p:spPr>
          <a:xfrm>
            <a:off x="864108" y="1660144"/>
            <a:ext cx="6231636"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Noiseless Channel: Nyquist Bit Rate</a:t>
            </a:r>
            <a:endParaRPr lang="en-US" sz="1300" dirty="0"/>
          </a:p>
        </p:txBody>
      </p:sp>
      <p:sp>
        <p:nvSpPr>
          <p:cNvPr id="12" name="Text 10"/>
          <p:cNvSpPr/>
          <p:nvPr/>
        </p:nvSpPr>
        <p:spPr>
          <a:xfrm>
            <a:off x="7095744" y="1687576"/>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3.92</a:t>
            </a:r>
            <a:endParaRPr lang="en-US" sz="800" dirty="0"/>
          </a:p>
        </p:txBody>
      </p:sp>
      <p:sp>
        <p:nvSpPr>
          <p:cNvPr id="13" name="Text 11"/>
          <p:cNvSpPr/>
          <p:nvPr/>
        </p:nvSpPr>
        <p:spPr>
          <a:xfrm>
            <a:off x="310896" y="2080768"/>
            <a:ext cx="7242048" cy="275539"/>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For a noiseless channel, the Nyquist bit rate formula defines the theoretical maximum bit rate.</a:t>
            </a:r>
            <a:endParaRPr lang="en-US" sz="1300" dirty="0"/>
          </a:p>
        </p:txBody>
      </p:sp>
      <p:pic>
        <p:nvPicPr>
          <p:cNvPr id="14" name="Image 0" descr="un3/ppt/media/image103.png"/>
          <p:cNvPicPr>
            <a:picLocks noChangeAspect="1"/>
          </p:cNvPicPr>
          <p:nvPr/>
        </p:nvPicPr>
        <p:blipFill>
          <a:blip r:embed="rId3"/>
          <a:stretch>
            <a:fillRect/>
          </a:stretch>
        </p:blipFill>
        <p:spPr>
          <a:xfrm>
            <a:off x="2608879" y="2411171"/>
            <a:ext cx="2646082" cy="369794"/>
          </a:xfrm>
          <a:prstGeom prst="rect">
            <a:avLst/>
          </a:prstGeom>
        </p:spPr>
      </p:pic>
      <p:sp>
        <p:nvSpPr>
          <p:cNvPr id="15" name="Shape 12"/>
          <p:cNvSpPr/>
          <p:nvPr/>
        </p:nvSpPr>
        <p:spPr>
          <a:xfrm>
            <a:off x="182880" y="3110149"/>
            <a:ext cx="7498080" cy="2926385"/>
          </a:xfrm>
          <a:prstGeom prst="roundRect">
            <a:avLst>
              <a:gd name="adj" fmla="val 937"/>
            </a:avLst>
          </a:prstGeom>
          <a:solidFill>
            <a:srgbClr val="FFFFFF"/>
          </a:solidFill>
          <a:ln w="12700">
            <a:solidFill>
              <a:srgbClr val="CFDCE0"/>
            </a:solidFill>
            <a:prstDash val="solid"/>
          </a:ln>
        </p:spPr>
      </p:sp>
      <p:sp>
        <p:nvSpPr>
          <p:cNvPr id="16" name="Shape 13"/>
          <p:cNvSpPr/>
          <p:nvPr/>
        </p:nvSpPr>
        <p:spPr>
          <a:xfrm>
            <a:off x="310896" y="3238165"/>
            <a:ext cx="936346" cy="256032"/>
          </a:xfrm>
          <a:prstGeom prst="roundRect">
            <a:avLst>
              <a:gd name="adj" fmla="val 25000"/>
            </a:avLst>
          </a:prstGeom>
          <a:solidFill>
            <a:srgbClr val="E2A03F"/>
          </a:solidFill>
          <a:ln w="12700">
            <a:solidFill>
              <a:srgbClr val="E2A03F"/>
            </a:solidFill>
            <a:prstDash val="solid"/>
          </a:ln>
        </p:spPr>
      </p:sp>
      <p:sp>
        <p:nvSpPr>
          <p:cNvPr id="17" name="Text 14"/>
          <p:cNvSpPr/>
          <p:nvPr/>
        </p:nvSpPr>
        <p:spPr>
          <a:xfrm>
            <a:off x="310896" y="3238165"/>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3.33</a:t>
            </a:r>
            <a:endParaRPr lang="en-US" sz="1000" dirty="0"/>
          </a:p>
        </p:txBody>
      </p:sp>
      <p:sp>
        <p:nvSpPr>
          <p:cNvPr id="18" name="Text 15"/>
          <p:cNvSpPr/>
          <p:nvPr/>
        </p:nvSpPr>
        <p:spPr>
          <a:xfrm>
            <a:off x="7095744" y="3210733"/>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3.93</a:t>
            </a:r>
            <a:endParaRPr lang="en-US" sz="800" dirty="0"/>
          </a:p>
        </p:txBody>
      </p:sp>
      <p:sp>
        <p:nvSpPr>
          <p:cNvPr id="19" name="Text 16"/>
          <p:cNvSpPr/>
          <p:nvPr/>
        </p:nvSpPr>
        <p:spPr>
          <a:xfrm>
            <a:off x="310896" y="3603925"/>
            <a:ext cx="7242048" cy="2304593"/>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Does the Nyquist theorem bit rate agree with the intuitive bit rate described in baseband transmission?</a:t>
            </a:r>
            <a:endParaRPr lang="en-US" sz="1300" dirty="0"/>
          </a:p>
          <a:p>
            <a:pPr marL="0" indent="0">
              <a:lnSpc>
                <a:spcPct val="116000"/>
              </a:lnSpc>
              <a:spcAft>
                <a:spcPts val="300"/>
              </a:spcAft>
              <a:buNone/>
            </a:pPr>
            <a:r>
              <a:rPr lang="en-US" sz="1300" b="1" dirty="0">
                <a:solidFill>
                  <a:srgbClr val="0F7A85"/>
                </a:solidFill>
                <a:latin typeface="Arial" pitchFamily="34" charset="0"/>
                <a:ea typeface="Arial" pitchFamily="34" charset="-122"/>
                <a:cs typeface="Arial" pitchFamily="34" charset="-120"/>
              </a:rPr>
              <a:t>Solution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They match when we have only two levels.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said, in baseband transmission, the bit rate is 2 times the bandwidth if we use only the first harmonic in the worst case.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However, the Nyquist formula is more general than what we derived intuitively; it can be applied to baseband transmission and modulation.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Also, it can be applied when we have two or more levels of signals.</a:t>
            </a:r>
            <a:endParaRPr lang="en-US" sz="1300" dirty="0"/>
          </a:p>
        </p:txBody>
      </p:sp>
      <p:sp>
        <p:nvSpPr>
          <p:cNvPr id="20" name="Shape 17"/>
          <p:cNvSpPr/>
          <p:nvPr/>
        </p:nvSpPr>
        <p:spPr>
          <a:xfrm>
            <a:off x="7827264" y="1586992"/>
            <a:ext cx="4178808" cy="2038464"/>
          </a:xfrm>
          <a:prstGeom prst="roundRect">
            <a:avLst>
              <a:gd name="adj" fmla="val 1346"/>
            </a:avLst>
          </a:prstGeom>
          <a:solidFill>
            <a:srgbClr val="FFFFFF"/>
          </a:solidFill>
          <a:ln w="12700">
            <a:solidFill>
              <a:srgbClr val="CFDCE0"/>
            </a:solidFill>
            <a:prstDash val="solid"/>
          </a:ln>
        </p:spPr>
      </p:sp>
      <p:sp>
        <p:nvSpPr>
          <p:cNvPr id="21" name="Shape 18"/>
          <p:cNvSpPr/>
          <p:nvPr/>
        </p:nvSpPr>
        <p:spPr>
          <a:xfrm>
            <a:off x="7955280" y="1715008"/>
            <a:ext cx="936346" cy="256032"/>
          </a:xfrm>
          <a:prstGeom prst="roundRect">
            <a:avLst>
              <a:gd name="adj" fmla="val 25000"/>
            </a:avLst>
          </a:prstGeom>
          <a:solidFill>
            <a:srgbClr val="E2A03F"/>
          </a:solidFill>
          <a:ln w="12700">
            <a:solidFill>
              <a:srgbClr val="E2A03F"/>
            </a:solidFill>
            <a:prstDash val="solid"/>
          </a:ln>
        </p:spPr>
      </p:sp>
      <p:sp>
        <p:nvSpPr>
          <p:cNvPr id="22" name="Text 19"/>
          <p:cNvSpPr/>
          <p:nvPr/>
        </p:nvSpPr>
        <p:spPr>
          <a:xfrm>
            <a:off x="7955280" y="1715008"/>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3.34</a:t>
            </a:r>
            <a:endParaRPr lang="en-US" sz="1000" dirty="0"/>
          </a:p>
        </p:txBody>
      </p:sp>
      <p:sp>
        <p:nvSpPr>
          <p:cNvPr id="23" name="Text 20"/>
          <p:cNvSpPr/>
          <p:nvPr/>
        </p:nvSpPr>
        <p:spPr>
          <a:xfrm>
            <a:off x="11420856" y="1687576"/>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3.94</a:t>
            </a:r>
            <a:endParaRPr lang="en-US" sz="800" dirty="0"/>
          </a:p>
        </p:txBody>
      </p:sp>
      <p:sp>
        <p:nvSpPr>
          <p:cNvPr id="24" name="Text 21"/>
          <p:cNvSpPr/>
          <p:nvPr/>
        </p:nvSpPr>
        <p:spPr>
          <a:xfrm>
            <a:off x="7955280" y="2080768"/>
            <a:ext cx="3922776" cy="1003097"/>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Consider a noiseless channel with a bandwidth of 3000 Hz transmitting a signal with two signal levels.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maximum bit rate can be calculated as</a:t>
            </a:r>
            <a:endParaRPr lang="en-US" sz="1300" dirty="0"/>
          </a:p>
        </p:txBody>
      </p:sp>
      <p:pic>
        <p:nvPicPr>
          <p:cNvPr id="25" name="Image 1" descr="un3/ppt/media/image104.png"/>
          <p:cNvPicPr>
            <a:picLocks noChangeAspect="1"/>
          </p:cNvPicPr>
          <p:nvPr/>
        </p:nvPicPr>
        <p:blipFill>
          <a:blip r:embed="rId4"/>
          <a:stretch>
            <a:fillRect/>
          </a:stretch>
        </p:blipFill>
        <p:spPr>
          <a:xfrm>
            <a:off x="8562451" y="3138729"/>
            <a:ext cx="2708434" cy="303848"/>
          </a:xfrm>
          <a:prstGeom prst="rect">
            <a:avLst/>
          </a:prstGeom>
        </p:spPr>
      </p:pic>
      <p:sp>
        <p:nvSpPr>
          <p:cNvPr id="26" name="Shape 22"/>
          <p:cNvSpPr/>
          <p:nvPr/>
        </p:nvSpPr>
        <p:spPr>
          <a:xfrm>
            <a:off x="7827264" y="3771760"/>
            <a:ext cx="4178808" cy="2085613"/>
          </a:xfrm>
          <a:prstGeom prst="roundRect">
            <a:avLst>
              <a:gd name="adj" fmla="val 1315"/>
            </a:avLst>
          </a:prstGeom>
          <a:solidFill>
            <a:srgbClr val="FFFFFF"/>
          </a:solidFill>
          <a:ln w="12700">
            <a:solidFill>
              <a:srgbClr val="CFDCE0"/>
            </a:solidFill>
            <a:prstDash val="solid"/>
          </a:ln>
        </p:spPr>
      </p:sp>
      <p:sp>
        <p:nvSpPr>
          <p:cNvPr id="27" name="Shape 23"/>
          <p:cNvSpPr/>
          <p:nvPr/>
        </p:nvSpPr>
        <p:spPr>
          <a:xfrm>
            <a:off x="7955280" y="3899776"/>
            <a:ext cx="936346" cy="256032"/>
          </a:xfrm>
          <a:prstGeom prst="roundRect">
            <a:avLst>
              <a:gd name="adj" fmla="val 25000"/>
            </a:avLst>
          </a:prstGeom>
          <a:solidFill>
            <a:srgbClr val="E2A03F"/>
          </a:solidFill>
          <a:ln w="12700">
            <a:solidFill>
              <a:srgbClr val="E2A03F"/>
            </a:solidFill>
            <a:prstDash val="solid"/>
          </a:ln>
        </p:spPr>
      </p:sp>
      <p:sp>
        <p:nvSpPr>
          <p:cNvPr id="28" name="Text 24"/>
          <p:cNvSpPr/>
          <p:nvPr/>
        </p:nvSpPr>
        <p:spPr>
          <a:xfrm>
            <a:off x="7955280" y="3899776"/>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3.35</a:t>
            </a:r>
            <a:endParaRPr lang="en-US" sz="1000" dirty="0"/>
          </a:p>
        </p:txBody>
      </p:sp>
      <p:sp>
        <p:nvSpPr>
          <p:cNvPr id="29" name="Text 25"/>
          <p:cNvSpPr/>
          <p:nvPr/>
        </p:nvSpPr>
        <p:spPr>
          <a:xfrm>
            <a:off x="11420856" y="387234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3.95</a:t>
            </a:r>
            <a:endParaRPr lang="en-US" sz="800" dirty="0"/>
          </a:p>
        </p:txBody>
      </p:sp>
      <p:sp>
        <p:nvSpPr>
          <p:cNvPr id="30" name="Text 26"/>
          <p:cNvSpPr/>
          <p:nvPr/>
        </p:nvSpPr>
        <p:spPr>
          <a:xfrm>
            <a:off x="7955280" y="4265536"/>
            <a:ext cx="3922776" cy="1003097"/>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Consider the same noiseless channel transmitting a signal with four signal levels (for each level, we send 2 bits).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maximum bit rate can be calculated as</a:t>
            </a:r>
            <a:endParaRPr lang="en-US" sz="1300" dirty="0"/>
          </a:p>
        </p:txBody>
      </p:sp>
      <p:pic>
        <p:nvPicPr>
          <p:cNvPr id="31" name="Image 2" descr="un3/ppt/media/image105.png"/>
          <p:cNvPicPr>
            <a:picLocks noChangeAspect="1"/>
          </p:cNvPicPr>
          <p:nvPr/>
        </p:nvPicPr>
        <p:blipFill>
          <a:blip r:embed="rId5"/>
          <a:stretch>
            <a:fillRect/>
          </a:stretch>
        </p:blipFill>
        <p:spPr>
          <a:xfrm>
            <a:off x="8531019" y="5323497"/>
            <a:ext cx="2771299" cy="350996"/>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name="Slide 37">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4297680" cy="3554221"/>
          </a:xfrm>
          <a:prstGeom prst="roundRect">
            <a:avLst>
              <a:gd name="adj" fmla="val 772"/>
            </a:avLst>
          </a:prstGeom>
          <a:solidFill>
            <a:srgbClr val="FFFFFF"/>
          </a:solidFill>
          <a:ln w="12700">
            <a:solidFill>
              <a:srgbClr val="CFDCE0"/>
            </a:solidFill>
            <a:prstDash val="solid"/>
          </a:ln>
        </p:spPr>
      </p:sp>
      <p:sp>
        <p:nvSpPr>
          <p:cNvPr id="3" name="Shape 1"/>
          <p:cNvSpPr/>
          <p:nvPr/>
        </p:nvSpPr>
        <p:spPr>
          <a:xfrm>
            <a:off x="310896" y="310896"/>
            <a:ext cx="936346" cy="256032"/>
          </a:xfrm>
          <a:prstGeom prst="roundRect">
            <a:avLst>
              <a:gd name="adj" fmla="val 25000"/>
            </a:avLst>
          </a:prstGeom>
          <a:solidFill>
            <a:srgbClr val="E2A03F"/>
          </a:solidFill>
          <a:ln w="12700">
            <a:solidFill>
              <a:srgbClr val="E2A03F"/>
            </a:solidFill>
            <a:prstDash val="solid"/>
          </a:ln>
        </p:spPr>
      </p:sp>
      <p:sp>
        <p:nvSpPr>
          <p:cNvPr id="4" name="Text 2"/>
          <p:cNvSpPr/>
          <p:nvPr/>
        </p:nvSpPr>
        <p:spPr>
          <a:xfrm>
            <a:off x="310896" y="310896"/>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3.36</a:t>
            </a:r>
            <a:endParaRPr lang="en-US" sz="1000" dirty="0"/>
          </a:p>
        </p:txBody>
      </p:sp>
      <p:sp>
        <p:nvSpPr>
          <p:cNvPr id="5" name="Text 3"/>
          <p:cNvSpPr/>
          <p:nvPr/>
        </p:nvSpPr>
        <p:spPr>
          <a:xfrm>
            <a:off x="3895344"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3.96</a:t>
            </a:r>
            <a:endParaRPr lang="en-US" sz="800" dirty="0"/>
          </a:p>
        </p:txBody>
      </p:sp>
      <p:sp>
        <p:nvSpPr>
          <p:cNvPr id="6" name="Text 4"/>
          <p:cNvSpPr/>
          <p:nvPr/>
        </p:nvSpPr>
        <p:spPr>
          <a:xfrm>
            <a:off x="310896" y="676656"/>
            <a:ext cx="4041648" cy="2572512"/>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need to send 265 kbps over a noiseless channel with a bandwidth of 20 kHz.</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How many signal levels do we need?</a:t>
            </a:r>
            <a:endParaRPr lang="en-US" sz="1300" dirty="0"/>
          </a:p>
          <a:p>
            <a:pPr marL="0" indent="0">
              <a:lnSpc>
                <a:spcPct val="116000"/>
              </a:lnSpc>
              <a:spcAft>
                <a:spcPts val="300"/>
              </a:spcAft>
              <a:buNone/>
            </a:pPr>
            <a:r>
              <a:rPr lang="en-US" sz="1300" b="1" dirty="0">
                <a:solidFill>
                  <a:srgbClr val="0F7A85"/>
                </a:solidFill>
                <a:latin typeface="Arial" pitchFamily="34" charset="0"/>
                <a:ea typeface="Arial" pitchFamily="34" charset="-122"/>
                <a:cs typeface="Arial" pitchFamily="34" charset="-120"/>
              </a:rPr>
              <a:t>Solution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can use the Nyquist formula as shown: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Since this result is not a power of 2, we need to either increase the number of levels or reduce the bit rate.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If we have 128 levels, the bit rate is 280 kbps.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If we have 64 levels, the bit rate is 240 kbps.</a:t>
            </a:r>
            <a:endParaRPr lang="en-US" sz="1300" dirty="0"/>
          </a:p>
        </p:txBody>
      </p:sp>
      <p:pic>
        <p:nvPicPr>
          <p:cNvPr id="7" name="Image 0" descr="un3/ppt/media/image106.png"/>
          <p:cNvPicPr>
            <a:picLocks noChangeAspect="1"/>
          </p:cNvPicPr>
          <p:nvPr/>
        </p:nvPicPr>
        <p:blipFill>
          <a:blip r:embed="rId3"/>
          <a:stretch>
            <a:fillRect/>
          </a:stretch>
        </p:blipFill>
        <p:spPr>
          <a:xfrm>
            <a:off x="310896" y="3304032"/>
            <a:ext cx="4041648" cy="250189"/>
          </a:xfrm>
          <a:prstGeom prst="rect">
            <a:avLst/>
          </a:prstGeom>
        </p:spPr>
      </p:pic>
      <p:sp>
        <p:nvSpPr>
          <p:cNvPr id="8" name="Shape 5"/>
          <p:cNvSpPr/>
          <p:nvPr/>
        </p:nvSpPr>
        <p:spPr>
          <a:xfrm>
            <a:off x="182880" y="3883405"/>
            <a:ext cx="4297680" cy="2186312"/>
          </a:xfrm>
          <a:prstGeom prst="roundRect">
            <a:avLst>
              <a:gd name="adj" fmla="val 1255"/>
            </a:avLst>
          </a:prstGeom>
          <a:solidFill>
            <a:srgbClr val="FFFFFF"/>
          </a:solidFill>
          <a:ln w="12700">
            <a:solidFill>
              <a:srgbClr val="CFDCE0"/>
            </a:solidFill>
            <a:prstDash val="solid"/>
          </a:ln>
        </p:spPr>
      </p:sp>
      <p:sp>
        <p:nvSpPr>
          <p:cNvPr id="9" name="Shape 6"/>
          <p:cNvSpPr/>
          <p:nvPr/>
        </p:nvSpPr>
        <p:spPr>
          <a:xfrm>
            <a:off x="310896" y="4011421"/>
            <a:ext cx="443484" cy="256032"/>
          </a:xfrm>
          <a:prstGeom prst="roundRect">
            <a:avLst>
              <a:gd name="adj" fmla="val 25000"/>
            </a:avLst>
          </a:prstGeom>
          <a:solidFill>
            <a:srgbClr val="0F7A85"/>
          </a:solidFill>
          <a:ln w="12700">
            <a:solidFill>
              <a:srgbClr val="0F7A85"/>
            </a:solidFill>
            <a:prstDash val="solid"/>
          </a:ln>
        </p:spPr>
      </p:sp>
      <p:sp>
        <p:nvSpPr>
          <p:cNvPr id="10" name="Text 7"/>
          <p:cNvSpPr/>
          <p:nvPr/>
        </p:nvSpPr>
        <p:spPr>
          <a:xfrm>
            <a:off x="310896" y="4011421"/>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3.5.2</a:t>
            </a:r>
            <a:endParaRPr lang="en-US" sz="1000" dirty="0"/>
          </a:p>
        </p:txBody>
      </p:sp>
      <p:sp>
        <p:nvSpPr>
          <p:cNvPr id="11" name="Text 8"/>
          <p:cNvSpPr/>
          <p:nvPr/>
        </p:nvSpPr>
        <p:spPr>
          <a:xfrm>
            <a:off x="864108" y="3956557"/>
            <a:ext cx="3031236"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Noisy Channel: Shannon Capacity</a:t>
            </a:r>
            <a:endParaRPr lang="en-US" sz="1300" dirty="0"/>
          </a:p>
        </p:txBody>
      </p:sp>
      <p:sp>
        <p:nvSpPr>
          <p:cNvPr id="12" name="Text 9"/>
          <p:cNvSpPr/>
          <p:nvPr/>
        </p:nvSpPr>
        <p:spPr>
          <a:xfrm>
            <a:off x="3895344" y="3983989"/>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3.97</a:t>
            </a:r>
            <a:endParaRPr lang="en-US" sz="800" dirty="0"/>
          </a:p>
        </p:txBody>
      </p:sp>
      <p:sp>
        <p:nvSpPr>
          <p:cNvPr id="13" name="Text 10"/>
          <p:cNvSpPr/>
          <p:nvPr/>
        </p:nvSpPr>
        <p:spPr>
          <a:xfrm>
            <a:off x="310896" y="4377181"/>
            <a:ext cx="4041648" cy="1232916"/>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 reality, we cannot have a noiseless channel; the channel is always noisy.</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 1944, Claude Shannon introduced a formula, called the Shannon capacity, to determine the theoretical highest data rate for a noisy channel:</a:t>
            </a:r>
            <a:endParaRPr lang="en-US" sz="1300" dirty="0"/>
          </a:p>
        </p:txBody>
      </p:sp>
      <p:pic>
        <p:nvPicPr>
          <p:cNvPr id="14" name="Image 1" descr="un3/ppt/media/image107.png"/>
          <p:cNvPicPr>
            <a:picLocks noChangeAspect="1"/>
          </p:cNvPicPr>
          <p:nvPr/>
        </p:nvPicPr>
        <p:blipFill>
          <a:blip r:embed="rId4"/>
          <a:stretch>
            <a:fillRect/>
          </a:stretch>
        </p:blipFill>
        <p:spPr>
          <a:xfrm>
            <a:off x="901849" y="5664961"/>
            <a:ext cx="2859741" cy="221876"/>
          </a:xfrm>
          <a:prstGeom prst="rect">
            <a:avLst/>
          </a:prstGeom>
        </p:spPr>
      </p:pic>
      <p:sp>
        <p:nvSpPr>
          <p:cNvPr id="15" name="Shape 11"/>
          <p:cNvSpPr/>
          <p:nvPr/>
        </p:nvSpPr>
        <p:spPr>
          <a:xfrm>
            <a:off x="4626864" y="182880"/>
            <a:ext cx="7379208" cy="2862689"/>
          </a:xfrm>
          <a:prstGeom prst="roundRect">
            <a:avLst>
              <a:gd name="adj" fmla="val 958"/>
            </a:avLst>
          </a:prstGeom>
          <a:solidFill>
            <a:srgbClr val="FFFFFF"/>
          </a:solidFill>
          <a:ln w="12700">
            <a:solidFill>
              <a:srgbClr val="CFDCE0"/>
            </a:solidFill>
            <a:prstDash val="solid"/>
          </a:ln>
        </p:spPr>
      </p:sp>
      <p:sp>
        <p:nvSpPr>
          <p:cNvPr id="16" name="Shape 12"/>
          <p:cNvSpPr/>
          <p:nvPr/>
        </p:nvSpPr>
        <p:spPr>
          <a:xfrm>
            <a:off x="4754880" y="310896"/>
            <a:ext cx="936346" cy="256032"/>
          </a:xfrm>
          <a:prstGeom prst="roundRect">
            <a:avLst>
              <a:gd name="adj" fmla="val 25000"/>
            </a:avLst>
          </a:prstGeom>
          <a:solidFill>
            <a:srgbClr val="E2A03F"/>
          </a:solidFill>
          <a:ln w="12700">
            <a:solidFill>
              <a:srgbClr val="E2A03F"/>
            </a:solidFill>
            <a:prstDash val="solid"/>
          </a:ln>
        </p:spPr>
      </p:sp>
      <p:sp>
        <p:nvSpPr>
          <p:cNvPr id="17" name="Text 13"/>
          <p:cNvSpPr/>
          <p:nvPr/>
        </p:nvSpPr>
        <p:spPr>
          <a:xfrm>
            <a:off x="4754880" y="310896"/>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3.37</a:t>
            </a:r>
            <a:endParaRPr lang="en-US" sz="1000" dirty="0"/>
          </a:p>
        </p:txBody>
      </p:sp>
      <p:sp>
        <p:nvSpPr>
          <p:cNvPr id="18" name="Text 14"/>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3.98</a:t>
            </a:r>
            <a:endParaRPr lang="en-US" sz="800" dirty="0"/>
          </a:p>
        </p:txBody>
      </p:sp>
      <p:sp>
        <p:nvSpPr>
          <p:cNvPr id="19" name="Text 15"/>
          <p:cNvSpPr/>
          <p:nvPr/>
        </p:nvSpPr>
        <p:spPr>
          <a:xfrm>
            <a:off x="4754880" y="676656"/>
            <a:ext cx="7123176" cy="1844954"/>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Consider an extremely noisy channel in which the value of the signal-to-noise ratio is almost zero.</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 other words, the noise is so strong that the signal is faint.</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For this channel the capacity C is calculated as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This means that the capacity of this channel is zero regardless of the bandwidth.</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 other</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words, we cannot receive any data through this channel.</a:t>
            </a:r>
            <a:endParaRPr lang="en-US" sz="1300" dirty="0"/>
          </a:p>
        </p:txBody>
      </p:sp>
      <p:pic>
        <p:nvPicPr>
          <p:cNvPr id="20" name="Image 2" descr="un3/ppt/media/image108.png"/>
          <p:cNvPicPr>
            <a:picLocks noChangeAspect="1"/>
          </p:cNvPicPr>
          <p:nvPr/>
        </p:nvPicPr>
        <p:blipFill>
          <a:blip r:embed="rId5"/>
          <a:stretch>
            <a:fillRect/>
          </a:stretch>
        </p:blipFill>
        <p:spPr>
          <a:xfrm>
            <a:off x="6328298" y="2576474"/>
            <a:ext cx="3976339" cy="286215"/>
          </a:xfrm>
          <a:prstGeom prst="rect">
            <a:avLst/>
          </a:prstGeom>
        </p:spPr>
      </p:pic>
      <p:sp>
        <p:nvSpPr>
          <p:cNvPr id="21" name="Shape 16"/>
          <p:cNvSpPr/>
          <p:nvPr/>
        </p:nvSpPr>
        <p:spPr>
          <a:xfrm>
            <a:off x="4626864" y="3191873"/>
            <a:ext cx="7379208" cy="2863177"/>
          </a:xfrm>
          <a:prstGeom prst="roundRect">
            <a:avLst>
              <a:gd name="adj" fmla="val 958"/>
            </a:avLst>
          </a:prstGeom>
          <a:solidFill>
            <a:srgbClr val="FFFFFF"/>
          </a:solidFill>
          <a:ln w="12700">
            <a:solidFill>
              <a:srgbClr val="CFDCE0"/>
            </a:solidFill>
            <a:prstDash val="solid"/>
          </a:ln>
        </p:spPr>
      </p:sp>
      <p:sp>
        <p:nvSpPr>
          <p:cNvPr id="22" name="Shape 17"/>
          <p:cNvSpPr/>
          <p:nvPr/>
        </p:nvSpPr>
        <p:spPr>
          <a:xfrm>
            <a:off x="4754880" y="3319889"/>
            <a:ext cx="936346" cy="256032"/>
          </a:xfrm>
          <a:prstGeom prst="roundRect">
            <a:avLst>
              <a:gd name="adj" fmla="val 25000"/>
            </a:avLst>
          </a:prstGeom>
          <a:solidFill>
            <a:srgbClr val="E2A03F"/>
          </a:solidFill>
          <a:ln w="12700">
            <a:solidFill>
              <a:srgbClr val="E2A03F"/>
            </a:solidFill>
            <a:prstDash val="solid"/>
          </a:ln>
        </p:spPr>
      </p:sp>
      <p:sp>
        <p:nvSpPr>
          <p:cNvPr id="23" name="Text 18"/>
          <p:cNvSpPr/>
          <p:nvPr/>
        </p:nvSpPr>
        <p:spPr>
          <a:xfrm>
            <a:off x="4754880" y="3319889"/>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3.38</a:t>
            </a:r>
            <a:endParaRPr lang="en-US" sz="1000" dirty="0"/>
          </a:p>
        </p:txBody>
      </p:sp>
      <p:sp>
        <p:nvSpPr>
          <p:cNvPr id="24" name="Text 19"/>
          <p:cNvSpPr/>
          <p:nvPr/>
        </p:nvSpPr>
        <p:spPr>
          <a:xfrm>
            <a:off x="11420856" y="3292457"/>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3.99</a:t>
            </a:r>
            <a:endParaRPr lang="en-US" sz="800" dirty="0"/>
          </a:p>
        </p:txBody>
      </p:sp>
      <p:sp>
        <p:nvSpPr>
          <p:cNvPr id="25" name="Text 20"/>
          <p:cNvSpPr/>
          <p:nvPr/>
        </p:nvSpPr>
        <p:spPr>
          <a:xfrm>
            <a:off x="4754880" y="3685649"/>
            <a:ext cx="7123176" cy="1806854"/>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can calculate the theoretical highest bit rate of a regular telephone line.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telephone line normally has a bandwidth of 3000 Hz (300 to 3300 Hz) assigned for data communications.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signal-to-noise ratio is usually 3162. For this channel the capacity is calculated as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This means that the highest bit rate for a telephone line is 34.860 kbps.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If we want to send data faster than this, we can either increase the bandwidth of the line or improve the signal-to-noise ratio.</a:t>
            </a:r>
            <a:endParaRPr lang="en-US" sz="1300" dirty="0"/>
          </a:p>
        </p:txBody>
      </p:sp>
      <p:pic>
        <p:nvPicPr>
          <p:cNvPr id="26" name="Image 3" descr="un3/ppt/media/image109.png"/>
          <p:cNvPicPr>
            <a:picLocks noChangeAspect="1"/>
          </p:cNvPicPr>
          <p:nvPr/>
        </p:nvPicPr>
        <p:blipFill>
          <a:blip r:embed="rId6"/>
          <a:stretch>
            <a:fillRect/>
          </a:stretch>
        </p:blipFill>
        <p:spPr>
          <a:xfrm>
            <a:off x="5911882" y="5547367"/>
            <a:ext cx="4809173" cy="324803"/>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name="Slide 38">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7269480" cy="2156215"/>
          </a:xfrm>
          <a:prstGeom prst="roundRect">
            <a:avLst>
              <a:gd name="adj" fmla="val 1272"/>
            </a:avLst>
          </a:prstGeom>
          <a:solidFill>
            <a:srgbClr val="FFFFFF"/>
          </a:solidFill>
          <a:ln w="12700">
            <a:solidFill>
              <a:srgbClr val="CFDCE0"/>
            </a:solidFill>
            <a:prstDash val="solid"/>
          </a:ln>
        </p:spPr>
      </p:sp>
      <p:sp>
        <p:nvSpPr>
          <p:cNvPr id="3" name="Shape 1"/>
          <p:cNvSpPr/>
          <p:nvPr/>
        </p:nvSpPr>
        <p:spPr>
          <a:xfrm>
            <a:off x="310896" y="310896"/>
            <a:ext cx="936346" cy="256032"/>
          </a:xfrm>
          <a:prstGeom prst="roundRect">
            <a:avLst>
              <a:gd name="adj" fmla="val 25000"/>
            </a:avLst>
          </a:prstGeom>
          <a:solidFill>
            <a:srgbClr val="E2A03F"/>
          </a:solidFill>
          <a:ln w="12700">
            <a:solidFill>
              <a:srgbClr val="E2A03F"/>
            </a:solidFill>
            <a:prstDash val="solid"/>
          </a:ln>
        </p:spPr>
      </p:sp>
      <p:sp>
        <p:nvSpPr>
          <p:cNvPr id="4" name="Text 2"/>
          <p:cNvSpPr/>
          <p:nvPr/>
        </p:nvSpPr>
        <p:spPr>
          <a:xfrm>
            <a:off x="310896" y="310896"/>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3.39</a:t>
            </a:r>
            <a:endParaRPr lang="en-US" sz="1000" dirty="0"/>
          </a:p>
        </p:txBody>
      </p:sp>
      <p:sp>
        <p:nvSpPr>
          <p:cNvPr id="5" name="Text 3"/>
          <p:cNvSpPr/>
          <p:nvPr/>
        </p:nvSpPr>
        <p:spPr>
          <a:xfrm>
            <a:off x="6867144"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3.100</a:t>
            </a:r>
            <a:endParaRPr lang="en-US" sz="800" dirty="0"/>
          </a:p>
        </p:txBody>
      </p:sp>
      <p:sp>
        <p:nvSpPr>
          <p:cNvPr id="6" name="Text 4"/>
          <p:cNvSpPr/>
          <p:nvPr/>
        </p:nvSpPr>
        <p:spPr>
          <a:xfrm>
            <a:off x="310896" y="676656"/>
            <a:ext cx="7013448" cy="811378"/>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signal-to-noise ratio is often given in decibels.</a:t>
            </a:r>
            <a:endParaRPr lang="en-US" sz="1300" dirty="0"/>
          </a:p>
          <a:p>
            <a:pPr marL="165100" indent="-165100">
              <a:lnSpc>
                <a:spcPct val="116000"/>
              </a:lnSpc>
              <a:buSzPct val="100000"/>
              <a:buChar char="•"/>
            </a:pPr>
            <a:r>
              <a:rPr lang="en-US" sz="1300" dirty="0">
                <a:solidFill>
                  <a:srgbClr val="1E2E36"/>
                </a:solidFill>
                <a:latin typeface="Arial" pitchFamily="34" charset="0"/>
                <a:ea typeface="Arial" pitchFamily="34" charset="-122"/>
                <a:cs typeface="Arial" pitchFamily="34" charset="-120"/>
              </a:rPr>
              <a:t>Assume that SNR</a:t>
            </a:r>
            <a:r>
              <a:rPr lang="en-US" sz="1300" baseline="-40000" dirty="0">
                <a:solidFill>
                  <a:srgbClr val="1E2E36"/>
                </a:solidFill>
                <a:latin typeface="Arial" pitchFamily="34" charset="0"/>
                <a:ea typeface="Arial" pitchFamily="34" charset="-122"/>
                <a:cs typeface="Arial" pitchFamily="34" charset="-120"/>
              </a:rPr>
              <a:t>dB</a:t>
            </a:r>
            <a:r>
              <a:rPr lang="en-US" sz="1300" dirty="0">
                <a:solidFill>
                  <a:srgbClr val="1E2E36"/>
                </a:solidFill>
                <a:latin typeface="Arial" pitchFamily="34" charset="0"/>
                <a:ea typeface="Arial" pitchFamily="34" charset="-122"/>
                <a:cs typeface="Arial" pitchFamily="34" charset="-120"/>
              </a:rPr>
              <a:t> = 36 and the channel bandwidth is 2 MHz.</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theoretical channel capacity can be calculated as</a:t>
            </a:r>
            <a:endParaRPr lang="en-US" sz="1300" dirty="0"/>
          </a:p>
        </p:txBody>
      </p:sp>
      <p:pic>
        <p:nvPicPr>
          <p:cNvPr id="7" name="Image 0" descr="un3/ppt/media/image110.png"/>
          <p:cNvPicPr>
            <a:picLocks noChangeAspect="1"/>
          </p:cNvPicPr>
          <p:nvPr/>
        </p:nvPicPr>
        <p:blipFill>
          <a:blip r:embed="rId3"/>
          <a:stretch>
            <a:fillRect/>
          </a:stretch>
        </p:blipFill>
        <p:spPr>
          <a:xfrm>
            <a:off x="1389907" y="1542898"/>
            <a:ext cx="4855427" cy="613317"/>
          </a:xfrm>
          <a:prstGeom prst="rect">
            <a:avLst/>
          </a:prstGeom>
        </p:spPr>
      </p:pic>
      <p:sp>
        <p:nvSpPr>
          <p:cNvPr id="8" name="Shape 5"/>
          <p:cNvSpPr/>
          <p:nvPr/>
        </p:nvSpPr>
        <p:spPr>
          <a:xfrm>
            <a:off x="182880" y="2485399"/>
            <a:ext cx="7269480" cy="1926502"/>
          </a:xfrm>
          <a:prstGeom prst="roundRect">
            <a:avLst>
              <a:gd name="adj" fmla="val 1424"/>
            </a:avLst>
          </a:prstGeom>
          <a:solidFill>
            <a:srgbClr val="FFFFFF"/>
          </a:solidFill>
          <a:ln w="12700">
            <a:solidFill>
              <a:srgbClr val="CFDCE0"/>
            </a:solidFill>
            <a:prstDash val="solid"/>
          </a:ln>
        </p:spPr>
      </p:sp>
      <p:sp>
        <p:nvSpPr>
          <p:cNvPr id="9" name="Shape 6"/>
          <p:cNvSpPr/>
          <p:nvPr/>
        </p:nvSpPr>
        <p:spPr>
          <a:xfrm>
            <a:off x="310896" y="2613415"/>
            <a:ext cx="936346" cy="256032"/>
          </a:xfrm>
          <a:prstGeom prst="roundRect">
            <a:avLst>
              <a:gd name="adj" fmla="val 25000"/>
            </a:avLst>
          </a:prstGeom>
          <a:solidFill>
            <a:srgbClr val="E2A03F"/>
          </a:solidFill>
          <a:ln w="12700">
            <a:solidFill>
              <a:srgbClr val="E2A03F"/>
            </a:solidFill>
            <a:prstDash val="solid"/>
          </a:ln>
        </p:spPr>
      </p:sp>
      <p:sp>
        <p:nvSpPr>
          <p:cNvPr id="10" name="Text 7"/>
          <p:cNvSpPr/>
          <p:nvPr/>
        </p:nvSpPr>
        <p:spPr>
          <a:xfrm>
            <a:off x="310896" y="2613415"/>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3.40</a:t>
            </a:r>
            <a:endParaRPr lang="en-US" sz="1000" dirty="0"/>
          </a:p>
        </p:txBody>
      </p:sp>
      <p:sp>
        <p:nvSpPr>
          <p:cNvPr id="11" name="Text 8"/>
          <p:cNvSpPr/>
          <p:nvPr/>
        </p:nvSpPr>
        <p:spPr>
          <a:xfrm>
            <a:off x="6867144" y="2585983"/>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3.101</a:t>
            </a:r>
            <a:endParaRPr lang="en-US" sz="800" dirty="0"/>
          </a:p>
        </p:txBody>
      </p:sp>
      <p:sp>
        <p:nvSpPr>
          <p:cNvPr id="12" name="Text 9"/>
          <p:cNvSpPr/>
          <p:nvPr/>
        </p:nvSpPr>
        <p:spPr>
          <a:xfrm>
            <a:off x="310896" y="2979175"/>
            <a:ext cx="7013448" cy="735178"/>
          </a:xfrm>
          <a:prstGeom prst="rect">
            <a:avLst/>
          </a:prstGeom>
          <a:noFill/>
          <a:ln/>
        </p:spPr>
        <p:txBody>
          <a:bodyPr wrap="square" lIns="0" tIns="0" rIns="0" bIns="0" rtlCol="0" anchor="ctr"/>
          <a:lstStyle/>
          <a:p>
            <a:pPr marL="165100" indent="-165100">
              <a:lnSpc>
                <a:spcPct val="116000"/>
              </a:lnSpc>
              <a:buSzPct val="100000"/>
              <a:buChar char="•"/>
            </a:pPr>
            <a:r>
              <a:rPr lang="en-US" sz="1300" dirty="0">
                <a:solidFill>
                  <a:srgbClr val="1E2E36"/>
                </a:solidFill>
                <a:latin typeface="Arial" pitchFamily="34" charset="0"/>
                <a:ea typeface="Arial" pitchFamily="34" charset="-122"/>
                <a:cs typeface="Arial" pitchFamily="34" charset="-120"/>
              </a:rPr>
              <a:t>When the SNR is very high, we can assume that SNR + 1 is almost the same as SNR. In these cases, the theoretical channel capacity can be simplified to C  B  SNR</a:t>
            </a:r>
            <a:r>
              <a:rPr lang="en-US" sz="1300" baseline="-40000" dirty="0">
                <a:solidFill>
                  <a:srgbClr val="1E2E36"/>
                </a:solidFill>
                <a:latin typeface="Arial" pitchFamily="34" charset="0"/>
                <a:ea typeface="Arial" pitchFamily="34" charset="-122"/>
                <a:cs typeface="Arial" pitchFamily="34" charset="-120"/>
              </a:rPr>
              <a:t>dB</a:t>
            </a:r>
            <a:r>
              <a:rPr lang="en-US" sz="1300" dirty="0">
                <a:solidFill>
                  <a:srgbClr val="1E2E36"/>
                </a:solidFill>
                <a:latin typeface="Arial" pitchFamily="34" charset="0"/>
                <a:ea typeface="Arial" pitchFamily="34" charset="-122"/>
                <a:cs typeface="Arial" pitchFamily="34" charset="-120"/>
              </a:rPr>
              <a:t>/3. For example, we can calculate the theoretical capacity of the previous example as</a:t>
            </a:r>
            <a:endParaRPr lang="en-US" sz="1300" dirty="0"/>
          </a:p>
        </p:txBody>
      </p:sp>
      <p:pic>
        <p:nvPicPr>
          <p:cNvPr id="13" name="Image 1" descr="un3/ppt/media/image111.png"/>
          <p:cNvPicPr>
            <a:picLocks noChangeAspect="1"/>
          </p:cNvPicPr>
          <p:nvPr/>
        </p:nvPicPr>
        <p:blipFill>
          <a:blip r:embed="rId4"/>
          <a:stretch>
            <a:fillRect/>
          </a:stretch>
        </p:blipFill>
        <p:spPr>
          <a:xfrm>
            <a:off x="2159311" y="3769216"/>
            <a:ext cx="3316619" cy="459804"/>
          </a:xfrm>
          <a:prstGeom prst="rect">
            <a:avLst/>
          </a:prstGeom>
        </p:spPr>
      </p:pic>
      <p:sp>
        <p:nvSpPr>
          <p:cNvPr id="14" name="Shape 10"/>
          <p:cNvSpPr/>
          <p:nvPr/>
        </p:nvSpPr>
        <p:spPr>
          <a:xfrm>
            <a:off x="182880" y="4558204"/>
            <a:ext cx="7269480" cy="1165250"/>
          </a:xfrm>
          <a:prstGeom prst="roundRect">
            <a:avLst>
              <a:gd name="adj" fmla="val 2354"/>
            </a:avLst>
          </a:prstGeom>
          <a:solidFill>
            <a:srgbClr val="FFFFFF"/>
          </a:solidFill>
          <a:ln w="12700">
            <a:solidFill>
              <a:srgbClr val="CFDCE0"/>
            </a:solidFill>
            <a:prstDash val="solid"/>
          </a:ln>
        </p:spPr>
      </p:sp>
      <p:sp>
        <p:nvSpPr>
          <p:cNvPr id="15" name="Shape 11"/>
          <p:cNvSpPr/>
          <p:nvPr/>
        </p:nvSpPr>
        <p:spPr>
          <a:xfrm>
            <a:off x="310896" y="4686220"/>
            <a:ext cx="443484" cy="256032"/>
          </a:xfrm>
          <a:prstGeom prst="roundRect">
            <a:avLst>
              <a:gd name="adj" fmla="val 25000"/>
            </a:avLst>
          </a:prstGeom>
          <a:solidFill>
            <a:srgbClr val="0F7A85"/>
          </a:solidFill>
          <a:ln w="12700">
            <a:solidFill>
              <a:srgbClr val="0F7A85"/>
            </a:solidFill>
            <a:prstDash val="solid"/>
          </a:ln>
        </p:spPr>
      </p:sp>
      <p:sp>
        <p:nvSpPr>
          <p:cNvPr id="16" name="Text 12"/>
          <p:cNvSpPr/>
          <p:nvPr/>
        </p:nvSpPr>
        <p:spPr>
          <a:xfrm>
            <a:off x="310896" y="4686220"/>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3.5.3</a:t>
            </a:r>
            <a:endParaRPr lang="en-US" sz="1000" dirty="0"/>
          </a:p>
        </p:txBody>
      </p:sp>
      <p:sp>
        <p:nvSpPr>
          <p:cNvPr id="17" name="Text 13"/>
          <p:cNvSpPr/>
          <p:nvPr/>
        </p:nvSpPr>
        <p:spPr>
          <a:xfrm>
            <a:off x="864108" y="4631356"/>
            <a:ext cx="6003036"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Using Both Limits</a:t>
            </a:r>
            <a:endParaRPr lang="en-US" sz="1300" dirty="0"/>
          </a:p>
        </p:txBody>
      </p:sp>
      <p:sp>
        <p:nvSpPr>
          <p:cNvPr id="18" name="Text 14"/>
          <p:cNvSpPr/>
          <p:nvPr/>
        </p:nvSpPr>
        <p:spPr>
          <a:xfrm>
            <a:off x="6867144" y="4658788"/>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3.102</a:t>
            </a:r>
            <a:endParaRPr lang="en-US" sz="800" dirty="0"/>
          </a:p>
        </p:txBody>
      </p:sp>
      <p:sp>
        <p:nvSpPr>
          <p:cNvPr id="19" name="Text 15"/>
          <p:cNvSpPr/>
          <p:nvPr/>
        </p:nvSpPr>
        <p:spPr>
          <a:xfrm>
            <a:off x="310896" y="5051980"/>
            <a:ext cx="7013448" cy="543458"/>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In practice, we need to use both methods to find the limits and signal levels.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Let us show this with an example.</a:t>
            </a:r>
            <a:endParaRPr lang="en-US" sz="1300" dirty="0"/>
          </a:p>
        </p:txBody>
      </p:sp>
      <p:sp>
        <p:nvSpPr>
          <p:cNvPr id="20" name="Shape 16"/>
          <p:cNvSpPr/>
          <p:nvPr/>
        </p:nvSpPr>
        <p:spPr>
          <a:xfrm>
            <a:off x="7598664" y="182880"/>
            <a:ext cx="4407408" cy="5135270"/>
          </a:xfrm>
          <a:prstGeom prst="roundRect">
            <a:avLst>
              <a:gd name="adj" fmla="val 622"/>
            </a:avLst>
          </a:prstGeom>
          <a:solidFill>
            <a:srgbClr val="FFFFFF"/>
          </a:solidFill>
          <a:ln w="12700">
            <a:solidFill>
              <a:srgbClr val="CFDCE0"/>
            </a:solidFill>
            <a:prstDash val="solid"/>
          </a:ln>
        </p:spPr>
      </p:sp>
      <p:sp>
        <p:nvSpPr>
          <p:cNvPr id="21" name="Shape 17"/>
          <p:cNvSpPr/>
          <p:nvPr/>
        </p:nvSpPr>
        <p:spPr>
          <a:xfrm>
            <a:off x="7726680" y="310896"/>
            <a:ext cx="936346" cy="256032"/>
          </a:xfrm>
          <a:prstGeom prst="roundRect">
            <a:avLst>
              <a:gd name="adj" fmla="val 25000"/>
            </a:avLst>
          </a:prstGeom>
          <a:solidFill>
            <a:srgbClr val="E2A03F"/>
          </a:solidFill>
          <a:ln w="12700">
            <a:solidFill>
              <a:srgbClr val="E2A03F"/>
            </a:solidFill>
            <a:prstDash val="solid"/>
          </a:ln>
        </p:spPr>
      </p:sp>
      <p:sp>
        <p:nvSpPr>
          <p:cNvPr id="22" name="Text 18"/>
          <p:cNvSpPr/>
          <p:nvPr/>
        </p:nvSpPr>
        <p:spPr>
          <a:xfrm>
            <a:off x="7726680" y="310896"/>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3.41</a:t>
            </a:r>
            <a:endParaRPr lang="en-US" sz="1000" dirty="0"/>
          </a:p>
        </p:txBody>
      </p:sp>
      <p:sp>
        <p:nvSpPr>
          <p:cNvPr id="23" name="Text 19"/>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3.103</a:t>
            </a:r>
            <a:endParaRPr lang="en-US" sz="800" dirty="0"/>
          </a:p>
        </p:txBody>
      </p:sp>
      <p:sp>
        <p:nvSpPr>
          <p:cNvPr id="24" name="Text 20"/>
          <p:cNvSpPr/>
          <p:nvPr/>
        </p:nvSpPr>
        <p:spPr>
          <a:xfrm>
            <a:off x="7726680" y="676656"/>
            <a:ext cx="4151376" cy="3032150"/>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have a channel with a 1-MHz bandwidth.</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SNR for this channel is 63. What are the appropriate bit rate and signal level?</a:t>
            </a:r>
            <a:endParaRPr lang="en-US" sz="1300" dirty="0"/>
          </a:p>
          <a:p>
            <a:pPr marL="0" indent="0">
              <a:lnSpc>
                <a:spcPct val="116000"/>
              </a:lnSpc>
              <a:spcAft>
                <a:spcPts val="300"/>
              </a:spcAft>
              <a:buNone/>
            </a:pPr>
            <a:r>
              <a:rPr lang="en-US" sz="1300" b="1" dirty="0">
                <a:solidFill>
                  <a:srgbClr val="0F7A85"/>
                </a:solidFill>
                <a:latin typeface="Arial" pitchFamily="34" charset="0"/>
                <a:ea typeface="Arial" pitchFamily="34" charset="-122"/>
                <a:cs typeface="Arial" pitchFamily="34" charset="-120"/>
              </a:rPr>
              <a:t>Solution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First, we use the Shannon formula to find the upper limit.</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Shannon formula gives us 6 Mbps, the upper limit.</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For better performance we choose something lower, 4 Mbps.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Then we use the Nyquist formula to find the number of signal levels.</a:t>
            </a:r>
            <a:endParaRPr lang="en-US" sz="1300" dirty="0"/>
          </a:p>
        </p:txBody>
      </p:sp>
      <p:pic>
        <p:nvPicPr>
          <p:cNvPr id="25" name="Image 2" descr="un3/ppt/media/image112.png"/>
          <p:cNvPicPr>
            <a:picLocks noChangeAspect="1"/>
          </p:cNvPicPr>
          <p:nvPr/>
        </p:nvPicPr>
        <p:blipFill>
          <a:blip r:embed="rId5"/>
          <a:stretch>
            <a:fillRect/>
          </a:stretch>
        </p:blipFill>
        <p:spPr>
          <a:xfrm>
            <a:off x="8084280" y="3763670"/>
            <a:ext cx="3436176" cy="278831"/>
          </a:xfrm>
          <a:prstGeom prst="rect">
            <a:avLst/>
          </a:prstGeom>
        </p:spPr>
      </p:pic>
      <p:pic>
        <p:nvPicPr>
          <p:cNvPr id="26" name="Image 3" descr="un3/ppt/media/image113.png"/>
          <p:cNvPicPr>
            <a:picLocks noChangeAspect="1"/>
          </p:cNvPicPr>
          <p:nvPr/>
        </p:nvPicPr>
        <p:blipFill>
          <a:blip r:embed="rId6"/>
          <a:stretch>
            <a:fillRect/>
          </a:stretch>
        </p:blipFill>
        <p:spPr>
          <a:xfrm>
            <a:off x="8693197" y="4807234"/>
            <a:ext cx="2218343" cy="328036"/>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5997565"/>
          </a:xfrm>
          <a:prstGeom prst="roundRect">
            <a:avLst>
              <a:gd name="adj" fmla="val 381"/>
            </a:avLst>
          </a:prstGeom>
          <a:solidFill>
            <a:srgbClr val="FFFFFF"/>
          </a:solidFill>
          <a:ln w="12700">
            <a:solidFill>
              <a:srgbClr val="CFDCE0"/>
            </a:solidFill>
            <a:prstDash val="solid"/>
          </a:ln>
        </p:spPr>
      </p:sp>
      <p:sp>
        <p:nvSpPr>
          <p:cNvPr id="3" name="Shape 3"/>
          <p:cNvSpPr/>
          <p:nvPr/>
        </p:nvSpPr>
        <p:spPr>
          <a:xfrm>
            <a:off x="310896" y="310896"/>
            <a:ext cx="844675" cy="256032"/>
          </a:xfrm>
          <a:prstGeom prst="roundRect">
            <a:avLst>
              <a:gd name="adj" fmla="val 25000"/>
            </a:avLst>
          </a:prstGeom>
          <a:solidFill>
            <a:srgbClr val="E2A03F"/>
          </a:solidFill>
          <a:ln w="12700">
            <a:solidFill>
              <a:srgbClr val="E2A03F"/>
            </a:solidFill>
            <a:prstDash val="solid"/>
          </a:ln>
        </p:spPr>
      </p:sp>
      <p:sp>
        <p:nvSpPr>
          <p:cNvPr id="4" name="Text 4"/>
          <p:cNvSpPr/>
          <p:nvPr/>
        </p:nvSpPr>
        <p:spPr>
          <a:xfrm>
            <a:off x="310896" y="310896"/>
            <a:ext cx="844675"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13252E"/>
                </a:solidFill>
                <a:latin typeface="Arial" pitchFamily="34" charset="0"/>
                <a:ea typeface="Arial" pitchFamily="34" charset="-122"/>
                <a:cs typeface="Arial" pitchFamily="34" charset="-120"/>
              </a:rPr>
              <a:t>EXPLORE</a:t>
            </a:r>
          </a:p>
        </p:txBody>
      </p:sp>
      <p:sp>
        <p:nvSpPr>
          <p:cNvPr id="5" name="Text 5"/>
          <p:cNvSpPr/>
          <p:nvPr/>
        </p:nvSpPr>
        <p:spPr>
          <a:xfrm>
            <a:off x="1265299" y="310896"/>
            <a:ext cx="4638662"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Impairment, and the ceiling it sets on the data rate</a:t>
            </a:r>
          </a:p>
        </p:txBody>
      </p:sp>
      <p:sp>
        <p:nvSpPr>
          <p:cNvPr id="6" name="Text 6"/>
          <p:cNvSpPr/>
          <p:nvPr/>
        </p:nvSpPr>
        <p:spPr>
          <a:xfrm>
            <a:off x="310896" y="694944"/>
            <a:ext cx="5593065" cy="5357485"/>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Altium, What is an eye diagram?. </a:t>
            </a:r>
            <a:r>
              <a:rPr lang="en-US" sz="1300" dirty="0">
                <a:solidFill>
                  <a:srgbClr val="1E2E36"/>
                </a:solidFill>
                <a:latin typeface="Arial" pitchFamily="34" charset="0"/>
                <a:ea typeface="Arial" pitchFamily="34" charset="-122"/>
                <a:cs typeface="Arial" pitchFamily="34" charset="-120"/>
              </a:rPr>
              <a:t>The picture engineers use to judge a real link.</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Learn which impairment closes the eye in which axis.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2"/>
              </a:rPr>
              <a:t>https://resources.altium.com/p/what-eye-diagram</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WebSDR, University of Twente. </a:t>
            </a:r>
            <a:r>
              <a:rPr lang="en-US" sz="1300" dirty="0">
                <a:solidFill>
                  <a:srgbClr val="1E2E36"/>
                </a:solidFill>
                <a:latin typeface="Arial" pitchFamily="34" charset="0"/>
                <a:ea typeface="Arial" pitchFamily="34" charset="-122"/>
                <a:cs typeface="Arial" pitchFamily="34" charset="-120"/>
              </a:rPr>
              <a:t>A receiver with a real noise floor.</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Compare an empty frequency with a strong station.</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3"/>
              </a:rPr>
              <a:t>http://websdr.ewi.utwente.nl:8901/</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Academo, spectrum analyzer. </a:t>
            </a:r>
            <a:r>
              <a:rPr lang="en-US" sz="1300" dirty="0">
                <a:solidFill>
                  <a:srgbClr val="1E2E36"/>
                </a:solidFill>
                <a:latin typeface="Arial" pitchFamily="34" charset="0"/>
                <a:ea typeface="Arial" pitchFamily="34" charset="-122"/>
                <a:cs typeface="Arial" pitchFamily="34" charset="-120"/>
              </a:rPr>
              <a:t>Noise seen rather than heard.</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Speak, then run a fan beside the microphone.</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4"/>
              </a:rPr>
              <a:t>https://academo.org/demos/spectrum-analyzer/</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TeleGeography, submarine cable map. </a:t>
            </a:r>
            <a:r>
              <a:rPr lang="en-US" sz="1300" dirty="0">
                <a:solidFill>
                  <a:srgbClr val="1E2E36"/>
                </a:solidFill>
                <a:latin typeface="Arial" pitchFamily="34" charset="0"/>
                <a:ea typeface="Arial" pitchFamily="34" charset="-122"/>
                <a:cs typeface="Arial" pitchFamily="34" charset="-120"/>
              </a:rPr>
              <a:t>Every intercontinental cable, with its length.</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Pick a cable and apply a loss per kilometre.</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5"/>
              </a:rPr>
              <a:t>https://www.submarinecablemap.com</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Shannon-Hartley theorem. </a:t>
            </a:r>
            <a:r>
              <a:rPr lang="en-US" sz="1300" dirty="0">
                <a:solidFill>
                  <a:srgbClr val="1E2E36"/>
                </a:solidFill>
                <a:latin typeface="Arial" pitchFamily="34" charset="0"/>
                <a:ea typeface="Arial" pitchFamily="34" charset="-122"/>
                <a:cs typeface="Arial" pitchFamily="34" charset="-120"/>
              </a:rPr>
              <a:t>The capacity formula and where it comes from.</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Read the assumptions the bound rests on.</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6"/>
              </a:rPr>
              <a:t>https://en.wikipedia.org/wiki/Shannon%E2%80%93Hartley_theorem</a:t>
            </a:r>
          </a:p>
        </p:txBody>
      </p:sp>
      <p:sp>
        <p:nvSpPr>
          <p:cNvPr id="7" name="Shape 7"/>
          <p:cNvSpPr/>
          <p:nvPr/>
        </p:nvSpPr>
        <p:spPr>
          <a:xfrm>
            <a:off x="6159993" y="182880"/>
            <a:ext cx="5849097" cy="5997565"/>
          </a:xfrm>
          <a:prstGeom prst="roundRect">
            <a:avLst>
              <a:gd name="adj" fmla="val 381"/>
            </a:avLst>
          </a:prstGeom>
          <a:solidFill>
            <a:srgbClr val="FFFFFF"/>
          </a:solidFill>
          <a:ln w="12700">
            <a:solidFill>
              <a:srgbClr val="CFDCE0"/>
            </a:solidFill>
            <a:prstDash val="solid"/>
          </a:ln>
        </p:spPr>
      </p:sp>
      <p:sp>
        <p:nvSpPr>
          <p:cNvPr id="8" name="Text 8"/>
          <p:cNvSpPr/>
          <p:nvPr/>
        </p:nvSpPr>
        <p:spPr>
          <a:xfrm>
            <a:off x="6288009" y="310896"/>
            <a:ext cx="5593065" cy="256032"/>
          </a:xfrm>
          <a:prstGeom prst="rect">
            <a:avLst/>
          </a:prstGeom>
          <a:noFill/>
          <a:ln/>
        </p:spPr>
        <p:txBody>
          <a:bodyPr wrap="square" lIns="0" tIns="0" rIns="0" bIns="0" rtlCol="0" anchor="ctr"/>
          <a:lstStyle/>
          <a:p>
            <a:pPr marL="0" indent="0">
              <a:lnSpc>
                <a:spcPct val="92000"/>
              </a:lnSpc>
              <a:buNone/>
            </a:pPr>
            <a:r>
              <a:rPr lang="en-US" sz="1300" b="1" dirty="0">
                <a:solidFill>
                  <a:srgbClr val="6B838D"/>
                </a:solidFill>
                <a:latin typeface="Arial" pitchFamily="34" charset="0"/>
                <a:ea typeface="Arial" pitchFamily="34" charset="-122"/>
                <a:cs typeface="Arial" pitchFamily="34" charset="-120"/>
              </a:rPr>
              <a:t>Continued</a:t>
            </a:r>
          </a:p>
        </p:txBody>
      </p:sp>
      <p:sp>
        <p:nvSpPr>
          <p:cNvPr id="9" name="Text 9"/>
          <p:cNvSpPr/>
          <p:nvPr/>
        </p:nvSpPr>
        <p:spPr>
          <a:xfrm>
            <a:off x="6288009" y="694944"/>
            <a:ext cx="5593065" cy="5357485"/>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Nyquist-Shannon sampling theorem. </a:t>
            </a:r>
            <a:r>
              <a:rPr lang="en-US" sz="1300" dirty="0">
                <a:solidFill>
                  <a:srgbClr val="1E2E36"/>
                </a:solidFill>
                <a:latin typeface="Arial" pitchFamily="34" charset="0"/>
                <a:ea typeface="Arial" pitchFamily="34" charset="-122"/>
                <a:cs typeface="Arial" pitchFamily="34" charset="-120"/>
              </a:rPr>
              <a:t>The other half of the limit in this chapter.</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Follow the article through to aliasing.</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7"/>
              </a:rPr>
              <a:t>https://en.wikipedia.org/wiki/Nyquist%E2%80%93Shannon_sampling_theorem</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Aliasing. </a:t>
            </a:r>
            <a:r>
              <a:rPr lang="en-US" sz="1300" dirty="0">
                <a:solidFill>
                  <a:srgbClr val="1E2E36"/>
                </a:solidFill>
                <a:latin typeface="Arial" pitchFamily="34" charset="0"/>
                <a:ea typeface="Arial" pitchFamily="34" charset="-122"/>
                <a:cs typeface="Arial" pitchFamily="34" charset="-120"/>
              </a:rPr>
              <a:t>What a violated sampling rule looks like.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Find the everyday examples at the end.</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8"/>
              </a:rPr>
              <a:t>https://en.wikipedia.org/wiki/Aliasing</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DSPRelated, sampling and aliasing. </a:t>
            </a:r>
            <a:r>
              <a:rPr lang="en-US" sz="1300" dirty="0">
                <a:solidFill>
                  <a:srgbClr val="1E2E36"/>
                </a:solidFill>
                <a:latin typeface="Arial" pitchFamily="34" charset="0"/>
                <a:ea typeface="Arial" pitchFamily="34" charset="-122"/>
                <a:cs typeface="Arial" pitchFamily="34" charset="-120"/>
              </a:rPr>
              <a:t>An interactive sampler with the alias drawn in.</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Push the signal past half the sampling rate.</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9"/>
              </a:rPr>
              <a:t>https://www.dsprelated.com/foundations/sampling.php</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Falstad, Fourier Series applet. </a:t>
            </a:r>
            <a:r>
              <a:rPr lang="en-US" sz="1300" dirty="0">
                <a:solidFill>
                  <a:srgbClr val="1E2E36"/>
                </a:solidFill>
                <a:latin typeface="Arial" pitchFamily="34" charset="0"/>
                <a:ea typeface="Arial" pitchFamily="34" charset="-122"/>
                <a:cs typeface="Arial" pitchFamily="34" charset="-120"/>
              </a:rPr>
              <a:t>The same failure, in the frequency domain.</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Press Resample and find the phantom harmonics.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10"/>
              </a:rPr>
              <a:t>https://www.falstad.com/fourier/</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Ingenu, Back to basics: the Shannon-Hartley theorem. </a:t>
            </a:r>
            <a:r>
              <a:rPr lang="en-US" sz="1300" dirty="0">
                <a:solidFill>
                  <a:srgbClr val="1E2E36"/>
                </a:solidFill>
                <a:latin typeface="Arial" pitchFamily="34" charset="0"/>
                <a:ea typeface="Arial" pitchFamily="34" charset="-122"/>
                <a:cs typeface="Arial" pitchFamily="34" charset="-120"/>
              </a:rPr>
              <a:t>Spectral efficiency as a radio engineer uses it.</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See how far 256-QAM sits from the bound.</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11"/>
              </a:rPr>
              <a:t>https://www.ingenu.com/2016/07/back-to-basics-the-shannon-hartley-theorem/</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name="Slide 39">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11823192" cy="1257808"/>
          </a:xfrm>
          <a:prstGeom prst="roundRect">
            <a:avLst>
              <a:gd name="adj" fmla="val 2181"/>
            </a:avLst>
          </a:prstGeom>
          <a:solidFill>
            <a:srgbClr val="13252E"/>
          </a:solidFill>
          <a:ln w="12700">
            <a:solidFill>
              <a:srgbClr val="13252E"/>
            </a:solidFill>
            <a:prstDash val="solid"/>
          </a:ln>
        </p:spPr>
      </p:sp>
      <p:sp>
        <p:nvSpPr>
          <p:cNvPr id="3" name="Shape 1"/>
          <p:cNvSpPr/>
          <p:nvPr/>
        </p:nvSpPr>
        <p:spPr>
          <a:xfrm>
            <a:off x="310896" y="329184"/>
            <a:ext cx="713232" cy="292608"/>
          </a:xfrm>
          <a:prstGeom prst="roundRect">
            <a:avLst>
              <a:gd name="adj" fmla="val 21875"/>
            </a:avLst>
          </a:prstGeom>
          <a:solidFill>
            <a:srgbClr val="E2A03F"/>
          </a:solidFill>
          <a:ln w="12700">
            <a:solidFill>
              <a:srgbClr val="E2A03F"/>
            </a:solidFill>
            <a:prstDash val="solid"/>
          </a:ln>
        </p:spPr>
      </p:sp>
      <p:sp>
        <p:nvSpPr>
          <p:cNvPr id="4" name="Text 2"/>
          <p:cNvSpPr/>
          <p:nvPr/>
        </p:nvSpPr>
        <p:spPr>
          <a:xfrm>
            <a:off x="310896" y="329184"/>
            <a:ext cx="713232" cy="292608"/>
          </a:xfrm>
          <a:prstGeom prst="rect">
            <a:avLst/>
          </a:prstGeom>
          <a:noFill/>
          <a:ln/>
        </p:spPr>
        <p:txBody>
          <a:bodyPr wrap="square" lIns="0" tIns="0" rIns="0" bIns="0" rtlCol="0" anchor="ctr"/>
          <a:lstStyle/>
          <a:p>
            <a:pPr marL="0" indent="0" algn="ctr">
              <a:buNone/>
            </a:pPr>
            <a:r>
              <a:rPr lang="en-US" sz="1100" b="1" kern="0" spc="40" dirty="0">
                <a:solidFill>
                  <a:srgbClr val="13252E"/>
                </a:solidFill>
                <a:latin typeface="Arial" pitchFamily="34" charset="0"/>
                <a:ea typeface="Arial" pitchFamily="34" charset="-122"/>
                <a:cs typeface="Arial" pitchFamily="34" charset="-120"/>
              </a:rPr>
              <a:t>3-6</a:t>
            </a:r>
            <a:endParaRPr lang="en-US" sz="1100" dirty="0"/>
          </a:p>
        </p:txBody>
      </p:sp>
      <p:sp>
        <p:nvSpPr>
          <p:cNvPr id="5" name="Text 3"/>
          <p:cNvSpPr/>
          <p:nvPr/>
        </p:nvSpPr>
        <p:spPr>
          <a:xfrm>
            <a:off x="1133856" y="310896"/>
            <a:ext cx="4572000" cy="365760"/>
          </a:xfrm>
          <a:prstGeom prst="rect">
            <a:avLst/>
          </a:prstGeom>
          <a:noFill/>
          <a:ln/>
        </p:spPr>
        <p:txBody>
          <a:bodyPr wrap="square" lIns="0" tIns="0" rIns="0" bIns="0" rtlCol="0" anchor="ctr"/>
          <a:lstStyle/>
          <a:p>
            <a:pPr marL="0" indent="0">
              <a:buNone/>
            </a:pPr>
            <a:r>
              <a:rPr lang="en-US" sz="2100" b="1" dirty="0">
                <a:solidFill>
                  <a:srgbClr val="FFFFFF"/>
                </a:solidFill>
                <a:latin typeface="Cambria" pitchFamily="34" charset="0"/>
                <a:ea typeface="Cambria" pitchFamily="34" charset="-122"/>
                <a:cs typeface="Cambria" pitchFamily="34" charset="-120"/>
              </a:rPr>
              <a:t>PERFORMANCE</a:t>
            </a:r>
            <a:endParaRPr lang="en-US" sz="2100" dirty="0"/>
          </a:p>
        </p:txBody>
      </p:sp>
      <p:sp>
        <p:nvSpPr>
          <p:cNvPr id="6" name="Text 4"/>
          <p:cNvSpPr/>
          <p:nvPr/>
        </p:nvSpPr>
        <p:spPr>
          <a:xfrm>
            <a:off x="5760720" y="310896"/>
            <a:ext cx="5660136" cy="1001776"/>
          </a:xfrm>
          <a:prstGeom prst="rect">
            <a:avLst/>
          </a:prstGeom>
          <a:noFill/>
          <a:ln/>
        </p:spPr>
        <p:txBody>
          <a:bodyPr wrap="square" lIns="0" tIns="0" rIns="0" bIns="0" rtlCol="0" anchor="t"/>
          <a:lstStyle/>
          <a:p>
            <a:pPr marL="165100" indent="-165100">
              <a:lnSpc>
                <a:spcPct val="120000"/>
              </a:lnSpc>
              <a:spcAft>
                <a:spcPts val="400"/>
              </a:spcAft>
              <a:buSzPct val="100000"/>
              <a:buChar char="•"/>
            </a:pPr>
            <a:r>
              <a:rPr lang="en-US" sz="1200" dirty="0">
                <a:solidFill>
                  <a:srgbClr val="C4D6DC"/>
                </a:solidFill>
                <a:latin typeface="Arial" pitchFamily="34" charset="0"/>
                <a:ea typeface="Arial" pitchFamily="34" charset="-122"/>
                <a:cs typeface="Arial" pitchFamily="34" charset="-120"/>
              </a:rPr>
              <a:t>Up to now, we have discussed the tools of transmitting data (signals) over a network and how the data behave.</a:t>
            </a:r>
            <a:endParaRPr lang="en-US" sz="1200" dirty="0"/>
          </a:p>
          <a:p>
            <a:pPr marL="165100" indent="-165100">
              <a:lnSpc>
                <a:spcPct val="120000"/>
              </a:lnSpc>
              <a:spcAft>
                <a:spcPts val="400"/>
              </a:spcAft>
              <a:buSzPct val="100000"/>
              <a:buChar char="•"/>
            </a:pPr>
            <a:r>
              <a:rPr lang="en-US" sz="1200" dirty="0">
                <a:solidFill>
                  <a:srgbClr val="C4D6DC"/>
                </a:solidFill>
                <a:latin typeface="Arial" pitchFamily="34" charset="0"/>
                <a:ea typeface="Arial" pitchFamily="34" charset="-122"/>
                <a:cs typeface="Arial" pitchFamily="34" charset="-120"/>
              </a:rPr>
              <a:t>One important issue in networking is the performance of the network—how good is it? In this section, we introduce terms that we need for future chapters.</a:t>
            </a:r>
            <a:endParaRPr lang="en-US" sz="1200" dirty="0"/>
          </a:p>
        </p:txBody>
      </p:sp>
      <p:sp>
        <p:nvSpPr>
          <p:cNvPr id="7" name="Text 5"/>
          <p:cNvSpPr/>
          <p:nvPr/>
        </p:nvSpPr>
        <p:spPr>
          <a:xfrm>
            <a:off x="11439144" y="1111504"/>
            <a:ext cx="457200" cy="237744"/>
          </a:xfrm>
          <a:prstGeom prst="rect">
            <a:avLst/>
          </a:prstGeom>
          <a:noFill/>
          <a:ln/>
        </p:spPr>
        <p:txBody>
          <a:bodyPr wrap="square" lIns="0" tIns="0" rIns="0" bIns="0" rtlCol="0" anchor="ctr"/>
          <a:lstStyle/>
          <a:p>
            <a:pPr marL="0" indent="0" algn="r">
              <a:buNone/>
            </a:pPr>
            <a:r>
              <a:rPr lang="en-US" sz="800" dirty="0">
                <a:solidFill>
                  <a:srgbClr val="7C949C"/>
                </a:solidFill>
                <a:latin typeface="Arial" pitchFamily="34" charset="0"/>
                <a:ea typeface="Arial" pitchFamily="34" charset="-122"/>
                <a:cs typeface="Arial" pitchFamily="34" charset="-120"/>
              </a:rPr>
              <a:t>3.104</a:t>
            </a:r>
            <a:endParaRPr lang="en-US" sz="800" dirty="0"/>
          </a:p>
        </p:txBody>
      </p:sp>
      <p:sp>
        <p:nvSpPr>
          <p:cNvPr id="8" name="Shape 6"/>
          <p:cNvSpPr/>
          <p:nvPr/>
        </p:nvSpPr>
        <p:spPr>
          <a:xfrm>
            <a:off x="182880" y="1586992"/>
            <a:ext cx="7726680" cy="1395070"/>
          </a:xfrm>
          <a:prstGeom prst="roundRect">
            <a:avLst>
              <a:gd name="adj" fmla="val 1966"/>
            </a:avLst>
          </a:prstGeom>
          <a:solidFill>
            <a:srgbClr val="FFFFFF"/>
          </a:solidFill>
          <a:ln w="12700">
            <a:solidFill>
              <a:srgbClr val="CFDCE0"/>
            </a:solidFill>
            <a:prstDash val="solid"/>
          </a:ln>
        </p:spPr>
      </p:sp>
      <p:sp>
        <p:nvSpPr>
          <p:cNvPr id="9" name="Shape 7"/>
          <p:cNvSpPr/>
          <p:nvPr/>
        </p:nvSpPr>
        <p:spPr>
          <a:xfrm>
            <a:off x="310896" y="1715008"/>
            <a:ext cx="443484" cy="256032"/>
          </a:xfrm>
          <a:prstGeom prst="roundRect">
            <a:avLst>
              <a:gd name="adj" fmla="val 25000"/>
            </a:avLst>
          </a:prstGeom>
          <a:solidFill>
            <a:srgbClr val="0F7A85"/>
          </a:solidFill>
          <a:ln w="12700">
            <a:solidFill>
              <a:srgbClr val="0F7A85"/>
            </a:solidFill>
            <a:prstDash val="solid"/>
          </a:ln>
        </p:spPr>
      </p:sp>
      <p:sp>
        <p:nvSpPr>
          <p:cNvPr id="10" name="Text 8"/>
          <p:cNvSpPr/>
          <p:nvPr/>
        </p:nvSpPr>
        <p:spPr>
          <a:xfrm>
            <a:off x="310896" y="1715008"/>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3.6.1</a:t>
            </a:r>
            <a:endParaRPr lang="en-US" sz="1000" dirty="0"/>
          </a:p>
        </p:txBody>
      </p:sp>
      <p:sp>
        <p:nvSpPr>
          <p:cNvPr id="11" name="Text 9"/>
          <p:cNvSpPr/>
          <p:nvPr/>
        </p:nvSpPr>
        <p:spPr>
          <a:xfrm>
            <a:off x="864108" y="1660144"/>
            <a:ext cx="6460236"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Bandwidth</a:t>
            </a:r>
            <a:endParaRPr lang="en-US" sz="1300" dirty="0"/>
          </a:p>
        </p:txBody>
      </p:sp>
      <p:sp>
        <p:nvSpPr>
          <p:cNvPr id="12" name="Text 10"/>
          <p:cNvSpPr/>
          <p:nvPr/>
        </p:nvSpPr>
        <p:spPr>
          <a:xfrm>
            <a:off x="7324344" y="1687576"/>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3.105</a:t>
            </a:r>
            <a:endParaRPr lang="en-US" sz="800" dirty="0"/>
          </a:p>
        </p:txBody>
      </p:sp>
      <p:sp>
        <p:nvSpPr>
          <p:cNvPr id="13" name="Text 11"/>
          <p:cNvSpPr/>
          <p:nvPr/>
        </p:nvSpPr>
        <p:spPr>
          <a:xfrm>
            <a:off x="310896" y="2080768"/>
            <a:ext cx="7470648" cy="773278"/>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One characteristic that measures network performance is bandwidth.</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However, the term can be used in two different contexts with two different measuring values: bandwidth in hertz and bandwidth in bits per second.</a:t>
            </a:r>
            <a:endParaRPr lang="en-US" sz="1300" dirty="0"/>
          </a:p>
        </p:txBody>
      </p:sp>
      <p:sp>
        <p:nvSpPr>
          <p:cNvPr id="14" name="Shape 12"/>
          <p:cNvSpPr/>
          <p:nvPr/>
        </p:nvSpPr>
        <p:spPr>
          <a:xfrm>
            <a:off x="182880" y="3128366"/>
            <a:ext cx="7726680" cy="1433170"/>
          </a:xfrm>
          <a:prstGeom prst="roundRect">
            <a:avLst>
              <a:gd name="adj" fmla="val 1914"/>
            </a:avLst>
          </a:prstGeom>
          <a:solidFill>
            <a:srgbClr val="FFFFFF"/>
          </a:solidFill>
          <a:ln w="12700">
            <a:solidFill>
              <a:srgbClr val="CFDCE0"/>
            </a:solidFill>
            <a:prstDash val="solid"/>
          </a:ln>
        </p:spPr>
      </p:sp>
      <p:sp>
        <p:nvSpPr>
          <p:cNvPr id="15" name="Shape 13"/>
          <p:cNvSpPr/>
          <p:nvPr/>
        </p:nvSpPr>
        <p:spPr>
          <a:xfrm>
            <a:off x="310896" y="3256382"/>
            <a:ext cx="443484" cy="256032"/>
          </a:xfrm>
          <a:prstGeom prst="roundRect">
            <a:avLst>
              <a:gd name="adj" fmla="val 25000"/>
            </a:avLst>
          </a:prstGeom>
          <a:solidFill>
            <a:srgbClr val="0F7A85"/>
          </a:solidFill>
          <a:ln w="12700">
            <a:solidFill>
              <a:srgbClr val="0F7A85"/>
            </a:solidFill>
            <a:prstDash val="solid"/>
          </a:ln>
        </p:spPr>
      </p:sp>
      <p:sp>
        <p:nvSpPr>
          <p:cNvPr id="16" name="Text 14"/>
          <p:cNvSpPr/>
          <p:nvPr/>
        </p:nvSpPr>
        <p:spPr>
          <a:xfrm>
            <a:off x="310896" y="3256382"/>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3.6.1</a:t>
            </a:r>
            <a:endParaRPr lang="en-US" sz="1000" dirty="0"/>
          </a:p>
        </p:txBody>
      </p:sp>
      <p:sp>
        <p:nvSpPr>
          <p:cNvPr id="17" name="Text 15"/>
          <p:cNvSpPr/>
          <p:nvPr/>
        </p:nvSpPr>
        <p:spPr>
          <a:xfrm>
            <a:off x="864108" y="3201518"/>
            <a:ext cx="6460236"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Two meanings of bandwidth</a:t>
            </a:r>
            <a:endParaRPr lang="en-US" sz="1300" dirty="0"/>
          </a:p>
        </p:txBody>
      </p:sp>
      <p:sp>
        <p:nvSpPr>
          <p:cNvPr id="18" name="Text 16"/>
          <p:cNvSpPr/>
          <p:nvPr/>
        </p:nvSpPr>
        <p:spPr>
          <a:xfrm>
            <a:off x="310896" y="3622142"/>
            <a:ext cx="7470648" cy="811378"/>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Bandwidth in hertz is the range of frequencies a channel passes.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Bandwidth in bits per second is the number of bits the channel can carry.</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two are proportional: raising the bandwidth in hertz raises the bandwidth in bits per second.</a:t>
            </a:r>
            <a:endParaRPr lang="en-US" sz="1300" dirty="0"/>
          </a:p>
        </p:txBody>
      </p:sp>
      <p:sp>
        <p:nvSpPr>
          <p:cNvPr id="19" name="Shape 17"/>
          <p:cNvSpPr/>
          <p:nvPr/>
        </p:nvSpPr>
        <p:spPr>
          <a:xfrm>
            <a:off x="182880" y="4707839"/>
            <a:ext cx="7726680" cy="1433170"/>
          </a:xfrm>
          <a:prstGeom prst="roundRect">
            <a:avLst>
              <a:gd name="adj" fmla="val 1914"/>
            </a:avLst>
          </a:prstGeom>
          <a:solidFill>
            <a:srgbClr val="FFFFFF"/>
          </a:solidFill>
          <a:ln w="12700">
            <a:solidFill>
              <a:srgbClr val="CFDCE0"/>
            </a:solidFill>
            <a:prstDash val="solid"/>
          </a:ln>
        </p:spPr>
      </p:sp>
      <p:sp>
        <p:nvSpPr>
          <p:cNvPr id="20" name="Shape 18"/>
          <p:cNvSpPr/>
          <p:nvPr/>
        </p:nvSpPr>
        <p:spPr>
          <a:xfrm>
            <a:off x="310896" y="4835855"/>
            <a:ext cx="936346" cy="256032"/>
          </a:xfrm>
          <a:prstGeom prst="roundRect">
            <a:avLst>
              <a:gd name="adj" fmla="val 25000"/>
            </a:avLst>
          </a:prstGeom>
          <a:solidFill>
            <a:srgbClr val="E2A03F"/>
          </a:solidFill>
          <a:ln w="12700">
            <a:solidFill>
              <a:srgbClr val="E2A03F"/>
            </a:solidFill>
            <a:prstDash val="solid"/>
          </a:ln>
        </p:spPr>
      </p:sp>
      <p:sp>
        <p:nvSpPr>
          <p:cNvPr id="21" name="Text 19"/>
          <p:cNvSpPr/>
          <p:nvPr/>
        </p:nvSpPr>
        <p:spPr>
          <a:xfrm>
            <a:off x="310896" y="4835855"/>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3.42</a:t>
            </a:r>
            <a:endParaRPr lang="en-US" sz="1000" dirty="0"/>
          </a:p>
        </p:txBody>
      </p:sp>
      <p:sp>
        <p:nvSpPr>
          <p:cNvPr id="22" name="Text 20"/>
          <p:cNvSpPr/>
          <p:nvPr/>
        </p:nvSpPr>
        <p:spPr>
          <a:xfrm>
            <a:off x="7324344" y="4808423"/>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3.106</a:t>
            </a:r>
            <a:endParaRPr lang="en-US" sz="800" dirty="0"/>
          </a:p>
        </p:txBody>
      </p:sp>
      <p:sp>
        <p:nvSpPr>
          <p:cNvPr id="23" name="Text 21"/>
          <p:cNvSpPr/>
          <p:nvPr/>
        </p:nvSpPr>
        <p:spPr>
          <a:xfrm>
            <a:off x="310896" y="5201615"/>
            <a:ext cx="7470648" cy="811378"/>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bandwidth of a subscriber line is 4 kHz for voice or data.</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bandwidth of this line for data transmission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can be up to 56,000 bps using a sophisticated modem to change the digital signal to analog.</a:t>
            </a:r>
            <a:endParaRPr lang="en-US" sz="1300" dirty="0"/>
          </a:p>
        </p:txBody>
      </p:sp>
      <p:sp>
        <p:nvSpPr>
          <p:cNvPr id="24" name="Shape 22"/>
          <p:cNvSpPr/>
          <p:nvPr/>
        </p:nvSpPr>
        <p:spPr>
          <a:xfrm>
            <a:off x="8055864" y="1586992"/>
            <a:ext cx="3950208" cy="1816608"/>
          </a:xfrm>
          <a:prstGeom prst="roundRect">
            <a:avLst>
              <a:gd name="adj" fmla="val 1510"/>
            </a:avLst>
          </a:prstGeom>
          <a:solidFill>
            <a:srgbClr val="FFFFFF"/>
          </a:solidFill>
          <a:ln w="12700">
            <a:solidFill>
              <a:srgbClr val="CFDCE0"/>
            </a:solidFill>
            <a:prstDash val="solid"/>
          </a:ln>
        </p:spPr>
      </p:sp>
      <p:sp>
        <p:nvSpPr>
          <p:cNvPr id="25" name="Shape 23"/>
          <p:cNvSpPr/>
          <p:nvPr/>
        </p:nvSpPr>
        <p:spPr>
          <a:xfrm>
            <a:off x="8183880" y="1715008"/>
            <a:ext cx="936346" cy="256032"/>
          </a:xfrm>
          <a:prstGeom prst="roundRect">
            <a:avLst>
              <a:gd name="adj" fmla="val 25000"/>
            </a:avLst>
          </a:prstGeom>
          <a:solidFill>
            <a:srgbClr val="E2A03F"/>
          </a:solidFill>
          <a:ln w="12700">
            <a:solidFill>
              <a:srgbClr val="E2A03F"/>
            </a:solidFill>
            <a:prstDash val="solid"/>
          </a:ln>
        </p:spPr>
      </p:sp>
      <p:sp>
        <p:nvSpPr>
          <p:cNvPr id="26" name="Text 24"/>
          <p:cNvSpPr/>
          <p:nvPr/>
        </p:nvSpPr>
        <p:spPr>
          <a:xfrm>
            <a:off x="8183880" y="1715008"/>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3.43</a:t>
            </a:r>
            <a:endParaRPr lang="en-US" sz="1000" dirty="0"/>
          </a:p>
        </p:txBody>
      </p:sp>
      <p:sp>
        <p:nvSpPr>
          <p:cNvPr id="27" name="Text 25"/>
          <p:cNvSpPr/>
          <p:nvPr/>
        </p:nvSpPr>
        <p:spPr>
          <a:xfrm>
            <a:off x="11420856" y="1687576"/>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3.107</a:t>
            </a:r>
            <a:endParaRPr lang="en-US" sz="800" dirty="0"/>
          </a:p>
        </p:txBody>
      </p:sp>
      <p:sp>
        <p:nvSpPr>
          <p:cNvPr id="28" name="Text 26"/>
          <p:cNvSpPr/>
          <p:nvPr/>
        </p:nvSpPr>
        <p:spPr>
          <a:xfrm>
            <a:off x="8183880" y="2080768"/>
            <a:ext cx="3694176" cy="1194816"/>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If the telephone company improves the quality of the line and increases the bandwidth to 8 kHz, we can send 112,000 bps by using the same technology as mentioned in Example 3.42.</a:t>
            </a:r>
            <a:endParaRPr lang="en-US" sz="1300" dirty="0"/>
          </a:p>
        </p:txBody>
      </p:sp>
      <p:sp>
        <p:nvSpPr>
          <p:cNvPr id="29" name="Shape 27"/>
          <p:cNvSpPr/>
          <p:nvPr/>
        </p:nvSpPr>
        <p:spPr>
          <a:xfrm>
            <a:off x="8055864" y="3549904"/>
            <a:ext cx="3950208" cy="2582266"/>
          </a:xfrm>
          <a:prstGeom prst="roundRect">
            <a:avLst>
              <a:gd name="adj" fmla="val 1062"/>
            </a:avLst>
          </a:prstGeom>
          <a:solidFill>
            <a:srgbClr val="FFFFFF"/>
          </a:solidFill>
          <a:ln w="12700">
            <a:solidFill>
              <a:srgbClr val="CFDCE0"/>
            </a:solidFill>
            <a:prstDash val="solid"/>
          </a:ln>
        </p:spPr>
      </p:sp>
      <p:sp>
        <p:nvSpPr>
          <p:cNvPr id="30" name="Shape 28"/>
          <p:cNvSpPr/>
          <p:nvPr/>
        </p:nvSpPr>
        <p:spPr>
          <a:xfrm>
            <a:off x="8183880" y="3677920"/>
            <a:ext cx="443484" cy="256032"/>
          </a:xfrm>
          <a:prstGeom prst="roundRect">
            <a:avLst>
              <a:gd name="adj" fmla="val 25000"/>
            </a:avLst>
          </a:prstGeom>
          <a:solidFill>
            <a:srgbClr val="0F7A85"/>
          </a:solidFill>
          <a:ln w="12700">
            <a:solidFill>
              <a:srgbClr val="0F7A85"/>
            </a:solidFill>
            <a:prstDash val="solid"/>
          </a:ln>
        </p:spPr>
      </p:sp>
      <p:sp>
        <p:nvSpPr>
          <p:cNvPr id="31" name="Text 29"/>
          <p:cNvSpPr/>
          <p:nvPr/>
        </p:nvSpPr>
        <p:spPr>
          <a:xfrm>
            <a:off x="8183880" y="3677920"/>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3.6.2</a:t>
            </a:r>
            <a:endParaRPr lang="en-US" sz="1000" dirty="0"/>
          </a:p>
        </p:txBody>
      </p:sp>
      <p:sp>
        <p:nvSpPr>
          <p:cNvPr id="32" name="Text 30"/>
          <p:cNvSpPr/>
          <p:nvPr/>
        </p:nvSpPr>
        <p:spPr>
          <a:xfrm>
            <a:off x="8737092" y="3623056"/>
            <a:ext cx="2683764"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Throughput</a:t>
            </a:r>
            <a:endParaRPr lang="en-US" sz="1300" dirty="0"/>
          </a:p>
        </p:txBody>
      </p:sp>
      <p:sp>
        <p:nvSpPr>
          <p:cNvPr id="33" name="Text 31"/>
          <p:cNvSpPr/>
          <p:nvPr/>
        </p:nvSpPr>
        <p:spPr>
          <a:xfrm>
            <a:off x="11420856" y="3650488"/>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3.108</a:t>
            </a:r>
            <a:endParaRPr lang="en-US" sz="800" dirty="0"/>
          </a:p>
        </p:txBody>
      </p:sp>
      <p:sp>
        <p:nvSpPr>
          <p:cNvPr id="34" name="Text 32"/>
          <p:cNvSpPr/>
          <p:nvPr/>
        </p:nvSpPr>
        <p:spPr>
          <a:xfrm>
            <a:off x="8183880" y="4043680"/>
            <a:ext cx="3694176" cy="1960474"/>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throughput is a measure of how fast we can actually send data through a network.</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Although, at first glance, bandwidth in bits per second and throughput seem the same, they are different.</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link may have a bandwidth of B bps, but we can only send T bps through this link with T always less than B.</a:t>
            </a:r>
            <a:endParaRPr lang="en-US" sz="13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name="Slide 40">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4754880" cy="2471306"/>
          </a:xfrm>
          <a:prstGeom prst="roundRect">
            <a:avLst>
              <a:gd name="adj" fmla="val 1110"/>
            </a:avLst>
          </a:prstGeom>
          <a:solidFill>
            <a:srgbClr val="FFFFFF"/>
          </a:solidFill>
          <a:ln w="12700">
            <a:solidFill>
              <a:srgbClr val="CFDCE0"/>
            </a:solidFill>
            <a:prstDash val="solid"/>
          </a:ln>
        </p:spPr>
      </p:sp>
      <p:sp>
        <p:nvSpPr>
          <p:cNvPr id="3" name="Shape 1"/>
          <p:cNvSpPr/>
          <p:nvPr/>
        </p:nvSpPr>
        <p:spPr>
          <a:xfrm>
            <a:off x="310896" y="310896"/>
            <a:ext cx="443484"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10896" y="310896"/>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3.6.3</a:t>
            </a:r>
            <a:endParaRPr lang="en-US" sz="1000" dirty="0"/>
          </a:p>
        </p:txBody>
      </p:sp>
      <p:sp>
        <p:nvSpPr>
          <p:cNvPr id="5" name="Text 3"/>
          <p:cNvSpPr/>
          <p:nvPr/>
        </p:nvSpPr>
        <p:spPr>
          <a:xfrm>
            <a:off x="864108" y="256032"/>
            <a:ext cx="3488436"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Latency (Delay)</a:t>
            </a:r>
            <a:endParaRPr lang="en-US" sz="1300" dirty="0"/>
          </a:p>
        </p:txBody>
      </p:sp>
      <p:sp>
        <p:nvSpPr>
          <p:cNvPr id="6" name="Text 4"/>
          <p:cNvSpPr/>
          <p:nvPr/>
        </p:nvSpPr>
        <p:spPr>
          <a:xfrm>
            <a:off x="4352544"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3.109</a:t>
            </a:r>
            <a:endParaRPr lang="en-US" sz="800" dirty="0"/>
          </a:p>
        </p:txBody>
      </p:sp>
      <p:sp>
        <p:nvSpPr>
          <p:cNvPr id="7" name="Text 5"/>
          <p:cNvSpPr/>
          <p:nvPr/>
        </p:nvSpPr>
        <p:spPr>
          <a:xfrm>
            <a:off x="310896" y="676656"/>
            <a:ext cx="4498848" cy="1462735"/>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latency or delay defines how long it takes for an entire message to completely arrive at the destination from the time the first bit is sent out from the source.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can say that latency is made of four components: propagation time, transmission time, queuing time and processing delay.</a:t>
            </a:r>
            <a:endParaRPr lang="en-US" sz="1300" dirty="0"/>
          </a:p>
        </p:txBody>
      </p:sp>
      <p:pic>
        <p:nvPicPr>
          <p:cNvPr id="8" name="Image 0" descr="un3/ppt/media/image114.png"/>
          <p:cNvPicPr>
            <a:picLocks noChangeAspect="1"/>
          </p:cNvPicPr>
          <p:nvPr/>
        </p:nvPicPr>
        <p:blipFill>
          <a:blip r:embed="rId3"/>
          <a:stretch>
            <a:fillRect/>
          </a:stretch>
        </p:blipFill>
        <p:spPr>
          <a:xfrm>
            <a:off x="310896" y="2194255"/>
            <a:ext cx="4498848" cy="277050"/>
          </a:xfrm>
          <a:prstGeom prst="rect">
            <a:avLst/>
          </a:prstGeom>
        </p:spPr>
      </p:pic>
      <p:sp>
        <p:nvSpPr>
          <p:cNvPr id="9" name="Shape 6"/>
          <p:cNvSpPr/>
          <p:nvPr/>
        </p:nvSpPr>
        <p:spPr>
          <a:xfrm>
            <a:off x="182880" y="2800490"/>
            <a:ext cx="4754880" cy="3092996"/>
          </a:xfrm>
          <a:prstGeom prst="roundRect">
            <a:avLst>
              <a:gd name="adj" fmla="val 887"/>
            </a:avLst>
          </a:prstGeom>
          <a:solidFill>
            <a:srgbClr val="FFFFFF"/>
          </a:solidFill>
          <a:ln w="12700">
            <a:solidFill>
              <a:srgbClr val="CFDCE0"/>
            </a:solidFill>
            <a:prstDash val="solid"/>
          </a:ln>
        </p:spPr>
      </p:sp>
      <p:sp>
        <p:nvSpPr>
          <p:cNvPr id="10" name="Shape 7"/>
          <p:cNvSpPr/>
          <p:nvPr/>
        </p:nvSpPr>
        <p:spPr>
          <a:xfrm>
            <a:off x="310896" y="2928506"/>
            <a:ext cx="936346" cy="256032"/>
          </a:xfrm>
          <a:prstGeom prst="roundRect">
            <a:avLst>
              <a:gd name="adj" fmla="val 25000"/>
            </a:avLst>
          </a:prstGeom>
          <a:solidFill>
            <a:srgbClr val="E2A03F"/>
          </a:solidFill>
          <a:ln w="12700">
            <a:solidFill>
              <a:srgbClr val="E2A03F"/>
            </a:solidFill>
            <a:prstDash val="solid"/>
          </a:ln>
        </p:spPr>
      </p:sp>
      <p:sp>
        <p:nvSpPr>
          <p:cNvPr id="11" name="Text 8"/>
          <p:cNvSpPr/>
          <p:nvPr/>
        </p:nvSpPr>
        <p:spPr>
          <a:xfrm>
            <a:off x="310896" y="2928506"/>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3.44</a:t>
            </a:r>
            <a:endParaRPr lang="en-US" sz="1000" dirty="0"/>
          </a:p>
        </p:txBody>
      </p:sp>
      <p:sp>
        <p:nvSpPr>
          <p:cNvPr id="12" name="Text 9"/>
          <p:cNvSpPr/>
          <p:nvPr/>
        </p:nvSpPr>
        <p:spPr>
          <a:xfrm>
            <a:off x="4352544" y="290107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3.110</a:t>
            </a:r>
            <a:endParaRPr lang="en-US" sz="800" dirty="0"/>
          </a:p>
        </p:txBody>
      </p:sp>
      <p:sp>
        <p:nvSpPr>
          <p:cNvPr id="13" name="Text 10"/>
          <p:cNvSpPr/>
          <p:nvPr/>
        </p:nvSpPr>
        <p:spPr>
          <a:xfrm>
            <a:off x="310896" y="3294266"/>
            <a:ext cx="4498848" cy="2036674"/>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 network with bandwidth of 10 Mbps can pass only an average of 12,000 frames per minute with each frame carrying an average of 10,000 bits.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What is the throughput of this network?</a:t>
            </a:r>
            <a:endParaRPr lang="en-US" sz="1300" dirty="0"/>
          </a:p>
          <a:p>
            <a:pPr marL="0" indent="0">
              <a:lnSpc>
                <a:spcPct val="116000"/>
              </a:lnSpc>
              <a:spcAft>
                <a:spcPts val="300"/>
              </a:spcAft>
              <a:buNone/>
            </a:pPr>
            <a:r>
              <a:rPr lang="en-US" sz="1300" b="1" dirty="0">
                <a:solidFill>
                  <a:srgbClr val="0F7A85"/>
                </a:solidFill>
                <a:latin typeface="Arial" pitchFamily="34" charset="0"/>
                <a:ea typeface="Arial" pitchFamily="34" charset="-122"/>
                <a:cs typeface="Arial" pitchFamily="34" charset="-120"/>
              </a:rPr>
              <a:t>Solution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can calculate the throughput as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throughput is almost one-fifth of the bandwidth in this case.</a:t>
            </a:r>
            <a:endParaRPr lang="en-US" sz="1300" dirty="0"/>
          </a:p>
        </p:txBody>
      </p:sp>
      <p:pic>
        <p:nvPicPr>
          <p:cNvPr id="14" name="Image 1" descr="un3/ppt/media/image115.png"/>
          <p:cNvPicPr>
            <a:picLocks noChangeAspect="1"/>
          </p:cNvPicPr>
          <p:nvPr/>
        </p:nvPicPr>
        <p:blipFill>
          <a:blip r:embed="rId4"/>
          <a:stretch>
            <a:fillRect/>
          </a:stretch>
        </p:blipFill>
        <p:spPr>
          <a:xfrm>
            <a:off x="794861" y="5385803"/>
            <a:ext cx="3530918" cy="324803"/>
          </a:xfrm>
          <a:prstGeom prst="rect">
            <a:avLst/>
          </a:prstGeom>
        </p:spPr>
      </p:pic>
      <p:sp>
        <p:nvSpPr>
          <p:cNvPr id="15" name="Shape 11"/>
          <p:cNvSpPr/>
          <p:nvPr/>
        </p:nvSpPr>
        <p:spPr>
          <a:xfrm>
            <a:off x="5084064" y="182880"/>
            <a:ext cx="6922008" cy="2592447"/>
          </a:xfrm>
          <a:prstGeom prst="roundRect">
            <a:avLst>
              <a:gd name="adj" fmla="val 1058"/>
            </a:avLst>
          </a:prstGeom>
          <a:solidFill>
            <a:srgbClr val="FFFFFF"/>
          </a:solidFill>
          <a:ln w="12700">
            <a:solidFill>
              <a:srgbClr val="CFDCE0"/>
            </a:solidFill>
            <a:prstDash val="solid"/>
          </a:ln>
        </p:spPr>
      </p:sp>
      <p:sp>
        <p:nvSpPr>
          <p:cNvPr id="16" name="Shape 12"/>
          <p:cNvSpPr/>
          <p:nvPr/>
        </p:nvSpPr>
        <p:spPr>
          <a:xfrm>
            <a:off x="5212080" y="310896"/>
            <a:ext cx="936346" cy="256032"/>
          </a:xfrm>
          <a:prstGeom prst="roundRect">
            <a:avLst>
              <a:gd name="adj" fmla="val 25000"/>
            </a:avLst>
          </a:prstGeom>
          <a:solidFill>
            <a:srgbClr val="E2A03F"/>
          </a:solidFill>
          <a:ln w="12700">
            <a:solidFill>
              <a:srgbClr val="E2A03F"/>
            </a:solidFill>
            <a:prstDash val="solid"/>
          </a:ln>
        </p:spPr>
      </p:sp>
      <p:sp>
        <p:nvSpPr>
          <p:cNvPr id="17" name="Text 13"/>
          <p:cNvSpPr/>
          <p:nvPr/>
        </p:nvSpPr>
        <p:spPr>
          <a:xfrm>
            <a:off x="5212080" y="310896"/>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3.45</a:t>
            </a:r>
            <a:endParaRPr lang="en-US" sz="1000" dirty="0"/>
          </a:p>
        </p:txBody>
      </p:sp>
      <p:sp>
        <p:nvSpPr>
          <p:cNvPr id="18" name="Text 14"/>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3.111</a:t>
            </a:r>
            <a:endParaRPr lang="en-US" sz="800" dirty="0"/>
          </a:p>
        </p:txBody>
      </p:sp>
      <p:sp>
        <p:nvSpPr>
          <p:cNvPr id="19" name="Text 15"/>
          <p:cNvSpPr/>
          <p:nvPr/>
        </p:nvSpPr>
        <p:spPr>
          <a:xfrm>
            <a:off x="5212080" y="676656"/>
            <a:ext cx="6665976" cy="1538935"/>
          </a:xfrm>
          <a:prstGeom prst="rect">
            <a:avLst/>
          </a:prstGeom>
          <a:noFill/>
          <a:ln/>
        </p:spPr>
        <p:txBody>
          <a:bodyPr wrap="square" lIns="0" tIns="0" rIns="0" bIns="0" rtlCol="0" anchor="ctr"/>
          <a:lstStyle/>
          <a:p>
            <a:pPr marL="165100" indent="-165100">
              <a:lnSpc>
                <a:spcPct val="116000"/>
              </a:lnSpc>
              <a:buSzPct val="100000"/>
              <a:buChar char="•"/>
            </a:pPr>
            <a:r>
              <a:rPr lang="en-US" sz="1300" dirty="0">
                <a:solidFill>
                  <a:srgbClr val="1E2E36"/>
                </a:solidFill>
                <a:latin typeface="Arial" pitchFamily="34" charset="0"/>
                <a:ea typeface="Arial" pitchFamily="34" charset="-122"/>
                <a:cs typeface="Arial" pitchFamily="34" charset="-120"/>
              </a:rPr>
              <a:t>What is the propagation time if the distance between the two points is 12,000 km? Assume the propagation speed to be 2.4 × 10</a:t>
            </a:r>
            <a:r>
              <a:rPr lang="en-US" sz="1300" baseline="30000" dirty="0">
                <a:solidFill>
                  <a:srgbClr val="1E2E36"/>
                </a:solidFill>
                <a:latin typeface="Arial" pitchFamily="34" charset="0"/>
                <a:ea typeface="Arial" pitchFamily="34" charset="-122"/>
                <a:cs typeface="Arial" pitchFamily="34" charset="-120"/>
              </a:rPr>
              <a:t>8</a:t>
            </a:r>
            <a:r>
              <a:rPr lang="en-US" sz="1300" dirty="0">
                <a:solidFill>
                  <a:srgbClr val="1E2E36"/>
                </a:solidFill>
                <a:latin typeface="Arial" pitchFamily="34" charset="0"/>
                <a:ea typeface="Arial" pitchFamily="34" charset="-122"/>
                <a:cs typeface="Arial" pitchFamily="34" charset="-120"/>
              </a:rPr>
              <a:t> m/s in cable.</a:t>
            </a:r>
            <a:endParaRPr lang="en-US" sz="1300" dirty="0"/>
          </a:p>
          <a:p>
            <a:pPr marL="0" indent="0">
              <a:lnSpc>
                <a:spcPct val="116000"/>
              </a:lnSpc>
              <a:spcAft>
                <a:spcPts val="300"/>
              </a:spcAft>
              <a:buNone/>
            </a:pPr>
            <a:r>
              <a:rPr lang="en-US" sz="1300" b="1" dirty="0">
                <a:solidFill>
                  <a:srgbClr val="0F7A85"/>
                </a:solidFill>
                <a:latin typeface="Arial" pitchFamily="34" charset="0"/>
                <a:ea typeface="Arial" pitchFamily="34" charset="-122"/>
                <a:cs typeface="Arial" pitchFamily="34" charset="-120"/>
              </a:rPr>
              <a:t>Solution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can calculate the propagation time as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example shows that a bit can go over the Atlantic Ocean in only 50 ms if there is a direct cable between the source and the destination.</a:t>
            </a:r>
            <a:endParaRPr lang="en-US" sz="1300" dirty="0"/>
          </a:p>
        </p:txBody>
      </p:sp>
      <p:pic>
        <p:nvPicPr>
          <p:cNvPr id="20" name="Image 2" descr="un3/ppt/media/image116.png"/>
          <p:cNvPicPr>
            <a:picLocks noChangeAspect="1"/>
          </p:cNvPicPr>
          <p:nvPr/>
        </p:nvPicPr>
        <p:blipFill>
          <a:blip r:embed="rId5"/>
          <a:stretch>
            <a:fillRect/>
          </a:stretch>
        </p:blipFill>
        <p:spPr>
          <a:xfrm>
            <a:off x="6651452" y="2270455"/>
            <a:ext cx="3787233" cy="321991"/>
          </a:xfrm>
          <a:prstGeom prst="rect">
            <a:avLst/>
          </a:prstGeom>
        </p:spPr>
      </p:pic>
      <p:sp>
        <p:nvSpPr>
          <p:cNvPr id="21" name="Shape 16"/>
          <p:cNvSpPr/>
          <p:nvPr/>
        </p:nvSpPr>
        <p:spPr>
          <a:xfrm>
            <a:off x="5084064" y="2921631"/>
            <a:ext cx="6922008" cy="3026705"/>
          </a:xfrm>
          <a:prstGeom prst="roundRect">
            <a:avLst>
              <a:gd name="adj" fmla="val 906"/>
            </a:avLst>
          </a:prstGeom>
          <a:solidFill>
            <a:srgbClr val="FFFFFF"/>
          </a:solidFill>
          <a:ln w="12700">
            <a:solidFill>
              <a:srgbClr val="CFDCE0"/>
            </a:solidFill>
            <a:prstDash val="solid"/>
          </a:ln>
        </p:spPr>
      </p:sp>
      <p:sp>
        <p:nvSpPr>
          <p:cNvPr id="22" name="Shape 17"/>
          <p:cNvSpPr/>
          <p:nvPr/>
        </p:nvSpPr>
        <p:spPr>
          <a:xfrm>
            <a:off x="5212080" y="3049647"/>
            <a:ext cx="936346" cy="256032"/>
          </a:xfrm>
          <a:prstGeom prst="roundRect">
            <a:avLst>
              <a:gd name="adj" fmla="val 25000"/>
            </a:avLst>
          </a:prstGeom>
          <a:solidFill>
            <a:srgbClr val="E2A03F"/>
          </a:solidFill>
          <a:ln w="12700">
            <a:solidFill>
              <a:srgbClr val="E2A03F"/>
            </a:solidFill>
            <a:prstDash val="solid"/>
          </a:ln>
        </p:spPr>
      </p:sp>
      <p:sp>
        <p:nvSpPr>
          <p:cNvPr id="23" name="Text 18"/>
          <p:cNvSpPr/>
          <p:nvPr/>
        </p:nvSpPr>
        <p:spPr>
          <a:xfrm>
            <a:off x="5212080" y="3049647"/>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3.46</a:t>
            </a:r>
            <a:endParaRPr lang="en-US" sz="1000" dirty="0"/>
          </a:p>
        </p:txBody>
      </p:sp>
      <p:sp>
        <p:nvSpPr>
          <p:cNvPr id="24" name="Text 19"/>
          <p:cNvSpPr/>
          <p:nvPr/>
        </p:nvSpPr>
        <p:spPr>
          <a:xfrm>
            <a:off x="11420856" y="3022215"/>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3.112</a:t>
            </a:r>
            <a:endParaRPr lang="en-US" sz="800" dirty="0"/>
          </a:p>
        </p:txBody>
      </p:sp>
      <p:sp>
        <p:nvSpPr>
          <p:cNvPr id="25" name="Text 20"/>
          <p:cNvSpPr/>
          <p:nvPr/>
        </p:nvSpPr>
        <p:spPr>
          <a:xfrm>
            <a:off x="5212080" y="3415407"/>
            <a:ext cx="6665976" cy="1768754"/>
          </a:xfrm>
          <a:prstGeom prst="rect">
            <a:avLst/>
          </a:prstGeom>
          <a:noFill/>
          <a:ln/>
        </p:spPr>
        <p:txBody>
          <a:bodyPr wrap="square" lIns="0" tIns="0" rIns="0" bIns="0" rtlCol="0" anchor="ctr"/>
          <a:lstStyle/>
          <a:p>
            <a:pPr marL="165100" indent="-165100">
              <a:lnSpc>
                <a:spcPct val="116000"/>
              </a:lnSpc>
              <a:buSzPct val="100000"/>
              <a:buChar char="•"/>
            </a:pPr>
            <a:r>
              <a:rPr lang="en-US" sz="1300" dirty="0">
                <a:solidFill>
                  <a:srgbClr val="1E2E36"/>
                </a:solidFill>
                <a:latin typeface="Arial" pitchFamily="34" charset="0"/>
                <a:ea typeface="Arial" pitchFamily="34" charset="-122"/>
                <a:cs typeface="Arial" pitchFamily="34" charset="-120"/>
              </a:rPr>
              <a:t>What are the propagation time and the transmission time for a 2.5-KB (kilobyte) message if the bandwidth of the network is 1 Gbps? Assume that the distance between the sender and the receiver is 12,000 km and that light travels at 2.4 × 10</a:t>
            </a:r>
            <a:r>
              <a:rPr lang="en-US" sz="1300" baseline="30000" dirty="0">
                <a:solidFill>
                  <a:srgbClr val="1E2E36"/>
                </a:solidFill>
                <a:latin typeface="Arial" pitchFamily="34" charset="0"/>
                <a:ea typeface="Arial" pitchFamily="34" charset="-122"/>
                <a:cs typeface="Arial" pitchFamily="34" charset="-120"/>
              </a:rPr>
              <a:t>8</a:t>
            </a:r>
            <a:r>
              <a:rPr lang="en-US" sz="1300" dirty="0">
                <a:solidFill>
                  <a:srgbClr val="1E2E36"/>
                </a:solidFill>
                <a:latin typeface="Arial" pitchFamily="34" charset="0"/>
                <a:ea typeface="Arial" pitchFamily="34" charset="-122"/>
                <a:cs typeface="Arial" pitchFamily="34" charset="-120"/>
              </a:rPr>
              <a:t> m/s.</a:t>
            </a:r>
            <a:endParaRPr lang="en-US" sz="1300" dirty="0"/>
          </a:p>
          <a:p>
            <a:pPr marL="0" indent="0">
              <a:lnSpc>
                <a:spcPct val="116000"/>
              </a:lnSpc>
              <a:spcAft>
                <a:spcPts val="300"/>
              </a:spcAft>
              <a:buNone/>
            </a:pPr>
            <a:r>
              <a:rPr lang="en-US" sz="1300" b="1" dirty="0">
                <a:solidFill>
                  <a:srgbClr val="0F7A85"/>
                </a:solidFill>
                <a:latin typeface="Arial" pitchFamily="34" charset="0"/>
                <a:ea typeface="Arial" pitchFamily="34" charset="-122"/>
                <a:cs typeface="Arial" pitchFamily="34" charset="-120"/>
              </a:rPr>
              <a:t>Solution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can calculate the propagation and transmission time as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Note that in this case, because the message is short and the bandwidth is high, the dominant factor is the propagation time, not the transmission time.</a:t>
            </a:r>
            <a:endParaRPr lang="en-US" sz="1300" dirty="0"/>
          </a:p>
        </p:txBody>
      </p:sp>
      <p:pic>
        <p:nvPicPr>
          <p:cNvPr id="26" name="Image 3" descr="un3/ppt/media/image117.png"/>
          <p:cNvPicPr>
            <a:picLocks noChangeAspect="1"/>
          </p:cNvPicPr>
          <p:nvPr/>
        </p:nvPicPr>
        <p:blipFill>
          <a:blip r:embed="rId6"/>
          <a:stretch>
            <a:fillRect/>
          </a:stretch>
        </p:blipFill>
        <p:spPr>
          <a:xfrm>
            <a:off x="6692339" y="5239025"/>
            <a:ext cx="3705457" cy="526430"/>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name="Slide 41">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11823192" cy="2643092"/>
          </a:xfrm>
          <a:prstGeom prst="roundRect">
            <a:avLst>
              <a:gd name="adj" fmla="val 1038"/>
            </a:avLst>
          </a:prstGeom>
          <a:solidFill>
            <a:srgbClr val="FFFFFF"/>
          </a:solidFill>
          <a:ln w="12700">
            <a:solidFill>
              <a:srgbClr val="CFDCE0"/>
            </a:solidFill>
            <a:prstDash val="solid"/>
          </a:ln>
        </p:spPr>
      </p:sp>
      <p:sp>
        <p:nvSpPr>
          <p:cNvPr id="3" name="Shape 1"/>
          <p:cNvSpPr/>
          <p:nvPr/>
        </p:nvSpPr>
        <p:spPr>
          <a:xfrm>
            <a:off x="310896" y="310896"/>
            <a:ext cx="936346" cy="256032"/>
          </a:xfrm>
          <a:prstGeom prst="roundRect">
            <a:avLst>
              <a:gd name="adj" fmla="val 25000"/>
            </a:avLst>
          </a:prstGeom>
          <a:solidFill>
            <a:srgbClr val="E2A03F"/>
          </a:solidFill>
          <a:ln w="12700">
            <a:solidFill>
              <a:srgbClr val="E2A03F"/>
            </a:solidFill>
            <a:prstDash val="solid"/>
          </a:ln>
        </p:spPr>
      </p:sp>
      <p:sp>
        <p:nvSpPr>
          <p:cNvPr id="4" name="Text 2"/>
          <p:cNvSpPr/>
          <p:nvPr/>
        </p:nvSpPr>
        <p:spPr>
          <a:xfrm>
            <a:off x="310896" y="310896"/>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3.47</a:t>
            </a:r>
            <a:endParaRPr lang="en-US" sz="1000" dirty="0"/>
          </a:p>
        </p:txBody>
      </p:sp>
      <p:sp>
        <p:nvSpPr>
          <p:cNvPr id="5" name="Text 3"/>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3.113</a:t>
            </a:r>
            <a:endParaRPr lang="en-US" sz="800" dirty="0"/>
          </a:p>
        </p:txBody>
      </p:sp>
      <p:sp>
        <p:nvSpPr>
          <p:cNvPr id="6" name="Text 4"/>
          <p:cNvSpPr/>
          <p:nvPr/>
        </p:nvSpPr>
        <p:spPr>
          <a:xfrm>
            <a:off x="310896" y="676656"/>
            <a:ext cx="11567160" cy="1309116"/>
          </a:xfrm>
          <a:prstGeom prst="rect">
            <a:avLst/>
          </a:prstGeom>
          <a:noFill/>
          <a:ln/>
        </p:spPr>
        <p:txBody>
          <a:bodyPr wrap="square" lIns="0" tIns="0" rIns="0" bIns="0" rtlCol="0" anchor="ctr"/>
          <a:lstStyle/>
          <a:p>
            <a:pPr marL="165100" indent="-165100">
              <a:lnSpc>
                <a:spcPct val="116000"/>
              </a:lnSpc>
              <a:buSzPct val="100000"/>
              <a:buChar char="•"/>
            </a:pPr>
            <a:r>
              <a:rPr lang="en-US" sz="1300" dirty="0">
                <a:solidFill>
                  <a:srgbClr val="1E2E36"/>
                </a:solidFill>
                <a:latin typeface="Arial" pitchFamily="34" charset="0"/>
                <a:ea typeface="Arial" pitchFamily="34" charset="-122"/>
                <a:cs typeface="Arial" pitchFamily="34" charset="-120"/>
              </a:rPr>
              <a:t>What are the propagation time and the transmission time for a 5-MB (megabyte) message (an image) if the bandwidth of the network is 1 Mbps? Assume that the distance between the sender and the receiver is 12,000 km and that light travels at 2.4 × 10</a:t>
            </a:r>
            <a:r>
              <a:rPr lang="en-US" sz="1300" baseline="30000" dirty="0">
                <a:solidFill>
                  <a:srgbClr val="1E2E36"/>
                </a:solidFill>
                <a:latin typeface="Arial" pitchFamily="34" charset="0"/>
                <a:ea typeface="Arial" pitchFamily="34" charset="-122"/>
                <a:cs typeface="Arial" pitchFamily="34" charset="-120"/>
              </a:rPr>
              <a:t>8</a:t>
            </a:r>
            <a:r>
              <a:rPr lang="en-US" sz="1300" dirty="0">
                <a:solidFill>
                  <a:srgbClr val="1E2E36"/>
                </a:solidFill>
                <a:latin typeface="Arial" pitchFamily="34" charset="0"/>
                <a:ea typeface="Arial" pitchFamily="34" charset="-122"/>
                <a:cs typeface="Arial" pitchFamily="34" charset="-120"/>
              </a:rPr>
              <a:t> m/s.</a:t>
            </a:r>
            <a:endParaRPr lang="en-US" sz="1300" dirty="0"/>
          </a:p>
          <a:p>
            <a:pPr marL="0" indent="0">
              <a:lnSpc>
                <a:spcPct val="116000"/>
              </a:lnSpc>
              <a:spcAft>
                <a:spcPts val="300"/>
              </a:spcAft>
              <a:buNone/>
            </a:pPr>
            <a:r>
              <a:rPr lang="en-US" sz="1300" b="1" dirty="0">
                <a:solidFill>
                  <a:srgbClr val="0F7A85"/>
                </a:solidFill>
                <a:latin typeface="Arial" pitchFamily="34" charset="0"/>
                <a:ea typeface="Arial" pitchFamily="34" charset="-122"/>
                <a:cs typeface="Arial" pitchFamily="34" charset="-120"/>
              </a:rPr>
              <a:t>Solution</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can calculate the propagation and transmission times as</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can calculate the propagation and transmission times as</a:t>
            </a:r>
            <a:endParaRPr lang="en-US" sz="1300" dirty="0"/>
          </a:p>
        </p:txBody>
      </p:sp>
      <p:pic>
        <p:nvPicPr>
          <p:cNvPr id="7" name="Image 0" descr="un3/ppt/media/image118.png"/>
          <p:cNvPicPr>
            <a:picLocks noChangeAspect="1"/>
          </p:cNvPicPr>
          <p:nvPr/>
        </p:nvPicPr>
        <p:blipFill>
          <a:blip r:embed="rId3"/>
          <a:stretch>
            <a:fillRect/>
          </a:stretch>
        </p:blipFill>
        <p:spPr>
          <a:xfrm>
            <a:off x="4179713" y="2040636"/>
            <a:ext cx="3829526" cy="602456"/>
          </a:xfrm>
          <a:prstGeom prst="rect">
            <a:avLst/>
          </a:prstGeom>
        </p:spPr>
      </p:pic>
      <p:sp>
        <p:nvSpPr>
          <p:cNvPr id="8" name="Shape 5"/>
          <p:cNvSpPr/>
          <p:nvPr/>
        </p:nvSpPr>
        <p:spPr>
          <a:xfrm>
            <a:off x="182880" y="2972276"/>
            <a:ext cx="11823192" cy="1662989"/>
          </a:xfrm>
          <a:prstGeom prst="roundRect">
            <a:avLst>
              <a:gd name="adj" fmla="val 1650"/>
            </a:avLst>
          </a:prstGeom>
          <a:solidFill>
            <a:srgbClr val="FFFFFF"/>
          </a:solidFill>
          <a:ln w="12700">
            <a:solidFill>
              <a:srgbClr val="CFDCE0"/>
            </a:solidFill>
            <a:prstDash val="solid"/>
          </a:ln>
        </p:spPr>
      </p:sp>
      <p:sp>
        <p:nvSpPr>
          <p:cNvPr id="9" name="Shape 6"/>
          <p:cNvSpPr/>
          <p:nvPr/>
        </p:nvSpPr>
        <p:spPr>
          <a:xfrm>
            <a:off x="310896" y="3100292"/>
            <a:ext cx="443484" cy="256032"/>
          </a:xfrm>
          <a:prstGeom prst="roundRect">
            <a:avLst>
              <a:gd name="adj" fmla="val 25000"/>
            </a:avLst>
          </a:prstGeom>
          <a:solidFill>
            <a:srgbClr val="0F7A85"/>
          </a:solidFill>
          <a:ln w="12700">
            <a:solidFill>
              <a:srgbClr val="0F7A85"/>
            </a:solidFill>
            <a:prstDash val="solid"/>
          </a:ln>
        </p:spPr>
      </p:sp>
      <p:sp>
        <p:nvSpPr>
          <p:cNvPr id="10" name="Text 7"/>
          <p:cNvSpPr/>
          <p:nvPr/>
        </p:nvSpPr>
        <p:spPr>
          <a:xfrm>
            <a:off x="310896" y="3100292"/>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3.6.4</a:t>
            </a:r>
            <a:endParaRPr lang="en-US" sz="1000" dirty="0"/>
          </a:p>
        </p:txBody>
      </p:sp>
      <p:sp>
        <p:nvSpPr>
          <p:cNvPr id="11" name="Text 8"/>
          <p:cNvSpPr/>
          <p:nvPr/>
        </p:nvSpPr>
        <p:spPr>
          <a:xfrm>
            <a:off x="864108" y="3045428"/>
            <a:ext cx="10556748"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Bandwidth-Delay Product</a:t>
            </a:r>
            <a:endParaRPr lang="en-US" sz="1300" dirty="0"/>
          </a:p>
        </p:txBody>
      </p:sp>
      <p:sp>
        <p:nvSpPr>
          <p:cNvPr id="12" name="Text 9"/>
          <p:cNvSpPr/>
          <p:nvPr/>
        </p:nvSpPr>
        <p:spPr>
          <a:xfrm>
            <a:off x="11420856" y="3072860"/>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3.114</a:t>
            </a:r>
            <a:endParaRPr lang="en-US" sz="800" dirty="0"/>
          </a:p>
        </p:txBody>
      </p:sp>
      <p:sp>
        <p:nvSpPr>
          <p:cNvPr id="13" name="Text 10"/>
          <p:cNvSpPr/>
          <p:nvPr/>
        </p:nvSpPr>
        <p:spPr>
          <a:xfrm>
            <a:off x="310896" y="3466052"/>
            <a:ext cx="11567160" cy="1041197"/>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Bandwidth and delay are two performance metrics of a link.</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However, as we will see in this chapter and future chapters, what is very important in data communications is the product of the two, the bandwidth-delay product.</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Let us elaborate on this issue, using two hypothetical cases as examples.</a:t>
            </a:r>
            <a:endParaRPr lang="en-US" sz="13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name="Slide 42">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5284765" cy="2947386"/>
          </a:xfrm>
          <a:prstGeom prst="roundRect">
            <a:avLst>
              <a:gd name="adj" fmla="val 931"/>
            </a:avLst>
          </a:prstGeom>
          <a:solidFill>
            <a:srgbClr val="FFFFFF"/>
          </a:solidFill>
          <a:ln w="12700">
            <a:solidFill>
              <a:srgbClr val="CFDCE0"/>
            </a:solidFill>
            <a:prstDash val="solid"/>
          </a:ln>
        </p:spPr>
      </p:sp>
      <p:sp>
        <p:nvSpPr>
          <p:cNvPr id="3" name="Shape 1"/>
          <p:cNvSpPr/>
          <p:nvPr/>
        </p:nvSpPr>
        <p:spPr>
          <a:xfrm>
            <a:off x="310896" y="310896"/>
            <a:ext cx="865937" cy="256032"/>
          </a:xfrm>
          <a:prstGeom prst="roundRect">
            <a:avLst>
              <a:gd name="adj" fmla="val 25000"/>
            </a:avLst>
          </a:prstGeom>
          <a:solidFill>
            <a:srgbClr val="0F7A85"/>
          </a:solidFill>
          <a:ln w="12700">
            <a:solidFill>
              <a:srgbClr val="0F7A85"/>
            </a:solidFill>
            <a:prstDash val="solid"/>
          </a:ln>
        </p:spPr>
      </p:sp>
      <p:sp>
        <p:nvSpPr>
          <p:cNvPr id="4" name="Text 2"/>
          <p:cNvSpPr/>
          <p:nvPr/>
        </p:nvSpPr>
        <p:spPr>
          <a:xfrm>
            <a:off x="310896" y="310896"/>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3.32</a:t>
            </a:r>
            <a:endParaRPr lang="en-US" sz="1000" dirty="0"/>
          </a:p>
        </p:txBody>
      </p:sp>
      <p:sp>
        <p:nvSpPr>
          <p:cNvPr id="5" name="Text 3"/>
          <p:cNvSpPr/>
          <p:nvPr/>
        </p:nvSpPr>
        <p:spPr>
          <a:xfrm>
            <a:off x="1286561" y="256032"/>
            <a:ext cx="3595869"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Filling the links with bits for Case 1</a:t>
            </a:r>
            <a:endParaRPr lang="en-US" sz="1300" dirty="0"/>
          </a:p>
        </p:txBody>
      </p:sp>
      <p:sp>
        <p:nvSpPr>
          <p:cNvPr id="6" name="Text 4"/>
          <p:cNvSpPr/>
          <p:nvPr/>
        </p:nvSpPr>
        <p:spPr>
          <a:xfrm>
            <a:off x="4882429"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3.115</a:t>
            </a:r>
            <a:endParaRPr lang="en-US" sz="800" dirty="0"/>
          </a:p>
        </p:txBody>
      </p:sp>
      <p:pic>
        <p:nvPicPr>
          <p:cNvPr id="7" name="Image 0" descr="un3/ppt/media/image119.png"/>
          <p:cNvPicPr>
            <a:picLocks noChangeAspect="1"/>
          </p:cNvPicPr>
          <p:nvPr/>
        </p:nvPicPr>
        <p:blipFill>
          <a:blip r:embed="rId3"/>
          <a:stretch>
            <a:fillRect/>
          </a:stretch>
        </p:blipFill>
        <p:spPr>
          <a:xfrm>
            <a:off x="425196" y="676656"/>
            <a:ext cx="4800133" cy="2325594"/>
          </a:xfrm>
          <a:prstGeom prst="rect">
            <a:avLst/>
          </a:prstGeom>
        </p:spPr>
      </p:pic>
      <p:sp>
        <p:nvSpPr>
          <p:cNvPr id="8" name="Shape 5"/>
          <p:cNvSpPr/>
          <p:nvPr/>
        </p:nvSpPr>
        <p:spPr>
          <a:xfrm>
            <a:off x="182880" y="3276570"/>
            <a:ext cx="5284765" cy="1662989"/>
          </a:xfrm>
          <a:prstGeom prst="roundRect">
            <a:avLst>
              <a:gd name="adj" fmla="val 1650"/>
            </a:avLst>
          </a:prstGeom>
          <a:solidFill>
            <a:srgbClr val="FFFFFF"/>
          </a:solidFill>
          <a:ln w="12700">
            <a:solidFill>
              <a:srgbClr val="CFDCE0"/>
            </a:solidFill>
            <a:prstDash val="solid"/>
          </a:ln>
        </p:spPr>
      </p:sp>
      <p:sp>
        <p:nvSpPr>
          <p:cNvPr id="9" name="Shape 6"/>
          <p:cNvSpPr/>
          <p:nvPr/>
        </p:nvSpPr>
        <p:spPr>
          <a:xfrm>
            <a:off x="310896" y="3404586"/>
            <a:ext cx="443484" cy="256032"/>
          </a:xfrm>
          <a:prstGeom prst="roundRect">
            <a:avLst>
              <a:gd name="adj" fmla="val 25000"/>
            </a:avLst>
          </a:prstGeom>
          <a:solidFill>
            <a:srgbClr val="0F7A85"/>
          </a:solidFill>
          <a:ln w="12700">
            <a:solidFill>
              <a:srgbClr val="0F7A85"/>
            </a:solidFill>
            <a:prstDash val="solid"/>
          </a:ln>
        </p:spPr>
      </p:sp>
      <p:sp>
        <p:nvSpPr>
          <p:cNvPr id="10" name="Text 7"/>
          <p:cNvSpPr/>
          <p:nvPr/>
        </p:nvSpPr>
        <p:spPr>
          <a:xfrm>
            <a:off x="310896" y="3404586"/>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3.6.4</a:t>
            </a:r>
            <a:endParaRPr lang="en-US" sz="1000" dirty="0"/>
          </a:p>
        </p:txBody>
      </p:sp>
      <p:sp>
        <p:nvSpPr>
          <p:cNvPr id="11" name="Text 8"/>
          <p:cNvSpPr/>
          <p:nvPr/>
        </p:nvSpPr>
        <p:spPr>
          <a:xfrm>
            <a:off x="864108" y="3349722"/>
            <a:ext cx="4018321"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Filling the link</a:t>
            </a:r>
            <a:endParaRPr lang="en-US" sz="1300" dirty="0"/>
          </a:p>
        </p:txBody>
      </p:sp>
      <p:sp>
        <p:nvSpPr>
          <p:cNvPr id="12" name="Text 9"/>
          <p:cNvSpPr/>
          <p:nvPr/>
        </p:nvSpPr>
        <p:spPr>
          <a:xfrm>
            <a:off x="310896" y="3770346"/>
            <a:ext cx="5028733" cy="1041197"/>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bandwidth-delay product is the number of bits that fill the link.</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It matters when data goes out in bursts and the sender waits for an acknowledgement.</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Keeping the link busy needs at least that many bits in flight.</a:t>
            </a:r>
            <a:endParaRPr lang="en-US" sz="1300" dirty="0"/>
          </a:p>
        </p:txBody>
      </p:sp>
      <p:sp>
        <p:nvSpPr>
          <p:cNvPr id="13" name="Shape 10"/>
          <p:cNvSpPr/>
          <p:nvPr/>
        </p:nvSpPr>
        <p:spPr>
          <a:xfrm>
            <a:off x="5613949" y="182880"/>
            <a:ext cx="6392123" cy="3480506"/>
          </a:xfrm>
          <a:prstGeom prst="roundRect">
            <a:avLst>
              <a:gd name="adj" fmla="val 788"/>
            </a:avLst>
          </a:prstGeom>
          <a:solidFill>
            <a:srgbClr val="FFFFFF"/>
          </a:solidFill>
          <a:ln w="12700">
            <a:solidFill>
              <a:srgbClr val="CFDCE0"/>
            </a:solidFill>
            <a:prstDash val="solid"/>
          </a:ln>
        </p:spPr>
      </p:sp>
      <p:sp>
        <p:nvSpPr>
          <p:cNvPr id="14" name="Shape 11"/>
          <p:cNvSpPr/>
          <p:nvPr/>
        </p:nvSpPr>
        <p:spPr>
          <a:xfrm>
            <a:off x="5741965" y="310896"/>
            <a:ext cx="865937" cy="256032"/>
          </a:xfrm>
          <a:prstGeom prst="roundRect">
            <a:avLst>
              <a:gd name="adj" fmla="val 25000"/>
            </a:avLst>
          </a:prstGeom>
          <a:solidFill>
            <a:srgbClr val="0F7A85"/>
          </a:solidFill>
          <a:ln w="12700">
            <a:solidFill>
              <a:srgbClr val="0F7A85"/>
            </a:solidFill>
            <a:prstDash val="solid"/>
          </a:ln>
        </p:spPr>
      </p:sp>
      <p:sp>
        <p:nvSpPr>
          <p:cNvPr id="15" name="Text 12"/>
          <p:cNvSpPr/>
          <p:nvPr/>
        </p:nvSpPr>
        <p:spPr>
          <a:xfrm>
            <a:off x="5741965" y="310896"/>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3.33</a:t>
            </a:r>
            <a:endParaRPr lang="en-US" sz="1000" dirty="0"/>
          </a:p>
        </p:txBody>
      </p:sp>
      <p:sp>
        <p:nvSpPr>
          <p:cNvPr id="16" name="Text 13"/>
          <p:cNvSpPr/>
          <p:nvPr/>
        </p:nvSpPr>
        <p:spPr>
          <a:xfrm>
            <a:off x="6717630" y="256032"/>
            <a:ext cx="4703226"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Filling the pipe with bits for Case 2</a:t>
            </a:r>
            <a:endParaRPr lang="en-US" sz="1300" dirty="0"/>
          </a:p>
        </p:txBody>
      </p:sp>
      <p:sp>
        <p:nvSpPr>
          <p:cNvPr id="17" name="Text 14"/>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3.116</a:t>
            </a:r>
            <a:endParaRPr lang="en-US" sz="800" dirty="0"/>
          </a:p>
        </p:txBody>
      </p:sp>
      <p:pic>
        <p:nvPicPr>
          <p:cNvPr id="18" name="Image 1" descr="un3/ppt/media/image120.png"/>
          <p:cNvPicPr>
            <a:picLocks noChangeAspect="1"/>
          </p:cNvPicPr>
          <p:nvPr/>
        </p:nvPicPr>
        <p:blipFill>
          <a:blip r:embed="rId4"/>
          <a:stretch>
            <a:fillRect/>
          </a:stretch>
        </p:blipFill>
        <p:spPr>
          <a:xfrm>
            <a:off x="6414567" y="676656"/>
            <a:ext cx="4790888" cy="2858714"/>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name="Slide 43">
    <p:bg>
      <p:bgPr>
        <a:solidFill>
          <a:srgbClr val="E9EFF1"/>
        </a:solidFill>
        <a:effectLst/>
      </p:bgPr>
    </p:bg>
    <p:spTree>
      <p:nvGrpSpPr>
        <p:cNvPr id="1" name=""/>
        <p:cNvGrpSpPr/>
        <p:nvPr/>
      </p:nvGrpSpPr>
      <p:grpSpPr>
        <a:xfrm>
          <a:off x="0" y="0"/>
          <a:ext cx="0" cy="0"/>
          <a:chOff x="0" y="0"/>
          <a:chExt cx="0" cy="0"/>
        </a:xfrm>
      </p:grpSpPr>
      <p:sp>
        <p:nvSpPr>
          <p:cNvPr id="2" name="Shape 0"/>
          <p:cNvSpPr/>
          <p:nvPr/>
        </p:nvSpPr>
        <p:spPr>
          <a:xfrm>
            <a:off x="182880" y="182880"/>
            <a:ext cx="11823192" cy="1433170"/>
          </a:xfrm>
          <a:prstGeom prst="roundRect">
            <a:avLst>
              <a:gd name="adj" fmla="val 1914"/>
            </a:avLst>
          </a:prstGeom>
          <a:solidFill>
            <a:srgbClr val="FFFFFF"/>
          </a:solidFill>
          <a:ln w="12700">
            <a:solidFill>
              <a:srgbClr val="CFDCE0"/>
            </a:solidFill>
            <a:prstDash val="solid"/>
          </a:ln>
        </p:spPr>
      </p:sp>
      <p:sp>
        <p:nvSpPr>
          <p:cNvPr id="3" name="Shape 1"/>
          <p:cNvSpPr/>
          <p:nvPr/>
        </p:nvSpPr>
        <p:spPr>
          <a:xfrm>
            <a:off x="310896" y="310896"/>
            <a:ext cx="936346" cy="256032"/>
          </a:xfrm>
          <a:prstGeom prst="roundRect">
            <a:avLst>
              <a:gd name="adj" fmla="val 25000"/>
            </a:avLst>
          </a:prstGeom>
          <a:solidFill>
            <a:srgbClr val="E2A03F"/>
          </a:solidFill>
          <a:ln w="12700">
            <a:solidFill>
              <a:srgbClr val="E2A03F"/>
            </a:solidFill>
            <a:prstDash val="solid"/>
          </a:ln>
        </p:spPr>
      </p:sp>
      <p:sp>
        <p:nvSpPr>
          <p:cNvPr id="4" name="Text 2"/>
          <p:cNvSpPr/>
          <p:nvPr/>
        </p:nvSpPr>
        <p:spPr>
          <a:xfrm>
            <a:off x="310896" y="310896"/>
            <a:ext cx="936346" cy="256032"/>
          </a:xfrm>
          <a:prstGeom prst="rect">
            <a:avLst/>
          </a:prstGeom>
          <a:noFill/>
          <a:ln/>
        </p:spPr>
        <p:txBody>
          <a:bodyPr wrap="square" lIns="0" tIns="0" rIns="0" bIns="0" rtlCol="0" anchor="ctr"/>
          <a:lstStyle/>
          <a:p>
            <a:pPr marL="0" indent="0" algn="ctr">
              <a:buNone/>
            </a:pPr>
            <a:r>
              <a:rPr lang="en-US" sz="1000" b="1" kern="0" spc="40" dirty="0">
                <a:solidFill>
                  <a:srgbClr val="13252E"/>
                </a:solidFill>
                <a:latin typeface="Arial" pitchFamily="34" charset="0"/>
                <a:ea typeface="Arial" pitchFamily="34" charset="-122"/>
                <a:cs typeface="Arial" pitchFamily="34" charset="-120"/>
              </a:rPr>
              <a:t>Example 3.48</a:t>
            </a:r>
            <a:endParaRPr lang="en-US" sz="1000" dirty="0"/>
          </a:p>
        </p:txBody>
      </p:sp>
      <p:sp>
        <p:nvSpPr>
          <p:cNvPr id="5" name="Text 3"/>
          <p:cNvSpPr/>
          <p:nvPr/>
        </p:nvSpPr>
        <p:spPr>
          <a:xfrm>
            <a:off x="11420856" y="283464"/>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3.117</a:t>
            </a:r>
            <a:endParaRPr lang="en-US" sz="800" dirty="0"/>
          </a:p>
        </p:txBody>
      </p:sp>
      <p:sp>
        <p:nvSpPr>
          <p:cNvPr id="6" name="Text 4"/>
          <p:cNvSpPr/>
          <p:nvPr/>
        </p:nvSpPr>
        <p:spPr>
          <a:xfrm>
            <a:off x="310896" y="676656"/>
            <a:ext cx="11567160" cy="811378"/>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can think about the link between two points as a pipe.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The cross section of the pipe represents the bandwidth, and the length of the pipe represents the delay.</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can say the volume of the pipe defines the bandwidth-delay product, as shown in Figure 3.34.</a:t>
            </a:r>
            <a:endParaRPr lang="en-US" sz="1300" dirty="0"/>
          </a:p>
        </p:txBody>
      </p:sp>
      <p:sp>
        <p:nvSpPr>
          <p:cNvPr id="7" name="Shape 5"/>
          <p:cNvSpPr/>
          <p:nvPr/>
        </p:nvSpPr>
        <p:spPr>
          <a:xfrm>
            <a:off x="4231581" y="1762354"/>
            <a:ext cx="3725790" cy="1639491"/>
          </a:xfrm>
          <a:prstGeom prst="roundRect">
            <a:avLst>
              <a:gd name="adj" fmla="val 1673"/>
            </a:avLst>
          </a:prstGeom>
          <a:solidFill>
            <a:srgbClr val="FFFFFF"/>
          </a:solidFill>
          <a:ln w="12700">
            <a:solidFill>
              <a:srgbClr val="CFDCE0"/>
            </a:solidFill>
            <a:prstDash val="solid"/>
          </a:ln>
        </p:spPr>
      </p:sp>
      <p:sp>
        <p:nvSpPr>
          <p:cNvPr id="8" name="Shape 6"/>
          <p:cNvSpPr/>
          <p:nvPr/>
        </p:nvSpPr>
        <p:spPr>
          <a:xfrm>
            <a:off x="4359597" y="1890370"/>
            <a:ext cx="865937" cy="256032"/>
          </a:xfrm>
          <a:prstGeom prst="roundRect">
            <a:avLst>
              <a:gd name="adj" fmla="val 25000"/>
            </a:avLst>
          </a:prstGeom>
          <a:solidFill>
            <a:srgbClr val="0F7A85"/>
          </a:solidFill>
          <a:ln w="12700">
            <a:solidFill>
              <a:srgbClr val="0F7A85"/>
            </a:solidFill>
            <a:prstDash val="solid"/>
          </a:ln>
        </p:spPr>
      </p:sp>
      <p:sp>
        <p:nvSpPr>
          <p:cNvPr id="9" name="Text 7"/>
          <p:cNvSpPr/>
          <p:nvPr/>
        </p:nvSpPr>
        <p:spPr>
          <a:xfrm>
            <a:off x="4359597" y="1890370"/>
            <a:ext cx="865937"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Figure 3.34</a:t>
            </a:r>
            <a:endParaRPr lang="en-US" sz="1000" dirty="0"/>
          </a:p>
        </p:txBody>
      </p:sp>
      <p:sp>
        <p:nvSpPr>
          <p:cNvPr id="10" name="Text 8"/>
          <p:cNvSpPr/>
          <p:nvPr/>
        </p:nvSpPr>
        <p:spPr>
          <a:xfrm>
            <a:off x="5335262" y="1835506"/>
            <a:ext cx="2036893"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Concept of bandwidth-delay product</a:t>
            </a:r>
            <a:endParaRPr lang="en-US" sz="1300" dirty="0"/>
          </a:p>
        </p:txBody>
      </p:sp>
      <p:sp>
        <p:nvSpPr>
          <p:cNvPr id="11" name="Text 9"/>
          <p:cNvSpPr/>
          <p:nvPr/>
        </p:nvSpPr>
        <p:spPr>
          <a:xfrm>
            <a:off x="7372155" y="1862938"/>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3.118</a:t>
            </a:r>
            <a:endParaRPr lang="en-US" sz="800" dirty="0"/>
          </a:p>
        </p:txBody>
      </p:sp>
      <p:pic>
        <p:nvPicPr>
          <p:cNvPr id="12" name="Image 0" descr="un3/ppt/media/image121.png"/>
          <p:cNvPicPr>
            <a:picLocks noChangeAspect="1"/>
          </p:cNvPicPr>
          <p:nvPr/>
        </p:nvPicPr>
        <p:blipFill>
          <a:blip r:embed="rId3"/>
          <a:stretch>
            <a:fillRect/>
          </a:stretch>
        </p:blipFill>
        <p:spPr>
          <a:xfrm>
            <a:off x="5653447" y="2639492"/>
            <a:ext cx="2175908" cy="279400"/>
          </a:xfrm>
          <a:prstGeom prst="rect">
            <a:avLst/>
          </a:prstGeom>
        </p:spPr>
      </p:pic>
      <p:pic>
        <p:nvPicPr>
          <p:cNvPr id="13" name="Image 1" descr="un3/ppt/media/image122.png"/>
          <p:cNvPicPr>
            <a:picLocks noChangeAspect="1"/>
          </p:cNvPicPr>
          <p:nvPr/>
        </p:nvPicPr>
        <p:blipFill>
          <a:blip r:embed="rId4"/>
          <a:stretch>
            <a:fillRect/>
          </a:stretch>
        </p:blipFill>
        <p:spPr>
          <a:xfrm>
            <a:off x="4359597" y="2616751"/>
            <a:ext cx="1163896" cy="324884"/>
          </a:xfrm>
          <a:prstGeom prst="rect">
            <a:avLst/>
          </a:prstGeom>
        </p:spPr>
      </p:pic>
      <p:pic>
        <p:nvPicPr>
          <p:cNvPr id="14" name="Image 2" descr="un3/ppt/media/image123.png"/>
          <p:cNvPicPr>
            <a:picLocks noChangeAspect="1"/>
          </p:cNvPicPr>
          <p:nvPr/>
        </p:nvPicPr>
        <p:blipFill>
          <a:blip r:embed="rId5"/>
          <a:stretch>
            <a:fillRect/>
          </a:stretch>
        </p:blipFill>
        <p:spPr>
          <a:xfrm>
            <a:off x="5763095" y="2256130"/>
            <a:ext cx="2002908" cy="233916"/>
          </a:xfrm>
          <a:prstGeom prst="rect">
            <a:avLst/>
          </a:prstGeom>
        </p:spPr>
      </p:pic>
      <p:pic>
        <p:nvPicPr>
          <p:cNvPr id="15" name="Image 3" descr="un3/ppt/media/image124.png"/>
          <p:cNvPicPr>
            <a:picLocks noChangeAspect="1"/>
          </p:cNvPicPr>
          <p:nvPr/>
        </p:nvPicPr>
        <p:blipFill>
          <a:blip r:embed="rId6"/>
          <a:stretch>
            <a:fillRect/>
          </a:stretch>
        </p:blipFill>
        <p:spPr>
          <a:xfrm>
            <a:off x="5733043" y="3082959"/>
            <a:ext cx="2017528" cy="190869"/>
          </a:xfrm>
          <a:prstGeom prst="rect">
            <a:avLst/>
          </a:prstGeom>
        </p:spPr>
      </p:pic>
      <p:sp>
        <p:nvSpPr>
          <p:cNvPr id="16" name="Shape 10"/>
          <p:cNvSpPr/>
          <p:nvPr/>
        </p:nvSpPr>
        <p:spPr>
          <a:xfrm>
            <a:off x="182880" y="3548148"/>
            <a:ext cx="11823192" cy="1930908"/>
          </a:xfrm>
          <a:prstGeom prst="roundRect">
            <a:avLst>
              <a:gd name="adj" fmla="val 1421"/>
            </a:avLst>
          </a:prstGeom>
          <a:solidFill>
            <a:srgbClr val="FFFFFF"/>
          </a:solidFill>
          <a:ln w="12700">
            <a:solidFill>
              <a:srgbClr val="CFDCE0"/>
            </a:solidFill>
            <a:prstDash val="solid"/>
          </a:ln>
        </p:spPr>
      </p:sp>
      <p:sp>
        <p:nvSpPr>
          <p:cNvPr id="17" name="Shape 11"/>
          <p:cNvSpPr/>
          <p:nvPr/>
        </p:nvSpPr>
        <p:spPr>
          <a:xfrm>
            <a:off x="310896" y="3676164"/>
            <a:ext cx="443484" cy="256032"/>
          </a:xfrm>
          <a:prstGeom prst="roundRect">
            <a:avLst>
              <a:gd name="adj" fmla="val 25000"/>
            </a:avLst>
          </a:prstGeom>
          <a:solidFill>
            <a:srgbClr val="0F7A85"/>
          </a:solidFill>
          <a:ln w="12700">
            <a:solidFill>
              <a:srgbClr val="0F7A85"/>
            </a:solidFill>
            <a:prstDash val="solid"/>
          </a:ln>
        </p:spPr>
      </p:sp>
      <p:sp>
        <p:nvSpPr>
          <p:cNvPr id="18" name="Text 12"/>
          <p:cNvSpPr/>
          <p:nvPr/>
        </p:nvSpPr>
        <p:spPr>
          <a:xfrm>
            <a:off x="310896" y="3676164"/>
            <a:ext cx="443484" cy="256032"/>
          </a:xfrm>
          <a:prstGeom prst="rect">
            <a:avLst/>
          </a:prstGeom>
          <a:noFill/>
          <a:ln/>
        </p:spPr>
        <p:txBody>
          <a:bodyPr wrap="square" lIns="0" tIns="0" rIns="0" bIns="0" rtlCol="0" anchor="ctr"/>
          <a:lstStyle/>
          <a:p>
            <a:pPr marL="0" indent="0" algn="ctr">
              <a:buNone/>
            </a:pPr>
            <a:r>
              <a:rPr lang="en-US" sz="1000" b="1" kern="0" spc="40" dirty="0">
                <a:solidFill>
                  <a:srgbClr val="FFFFFF"/>
                </a:solidFill>
                <a:latin typeface="Arial" pitchFamily="34" charset="0"/>
                <a:ea typeface="Arial" pitchFamily="34" charset="-122"/>
                <a:cs typeface="Arial" pitchFamily="34" charset="-120"/>
              </a:rPr>
              <a:t>3.6.5</a:t>
            </a:r>
            <a:endParaRPr lang="en-US" sz="1000" dirty="0"/>
          </a:p>
        </p:txBody>
      </p:sp>
      <p:sp>
        <p:nvSpPr>
          <p:cNvPr id="19" name="Text 13"/>
          <p:cNvSpPr/>
          <p:nvPr/>
        </p:nvSpPr>
        <p:spPr>
          <a:xfrm>
            <a:off x="864108" y="3621300"/>
            <a:ext cx="10556748" cy="420624"/>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Jitter</a:t>
            </a:r>
            <a:endParaRPr lang="en-US" sz="1300" dirty="0"/>
          </a:p>
        </p:txBody>
      </p:sp>
      <p:sp>
        <p:nvSpPr>
          <p:cNvPr id="20" name="Text 14"/>
          <p:cNvSpPr/>
          <p:nvPr/>
        </p:nvSpPr>
        <p:spPr>
          <a:xfrm>
            <a:off x="11420856" y="3648732"/>
            <a:ext cx="457200" cy="310896"/>
          </a:xfrm>
          <a:prstGeom prst="rect">
            <a:avLst/>
          </a:prstGeom>
          <a:noFill/>
          <a:ln/>
        </p:spPr>
        <p:txBody>
          <a:bodyPr wrap="square" lIns="0" tIns="0" rIns="0" bIns="0" rtlCol="0" anchor="ctr"/>
          <a:lstStyle/>
          <a:p>
            <a:pPr marL="0" indent="0" algn="r">
              <a:buNone/>
            </a:pPr>
            <a:r>
              <a:rPr lang="en-US" sz="800" dirty="0">
                <a:solidFill>
                  <a:srgbClr val="6B838D"/>
                </a:solidFill>
                <a:latin typeface="Arial" pitchFamily="34" charset="0"/>
                <a:ea typeface="Arial" pitchFamily="34" charset="-122"/>
                <a:cs typeface="Arial" pitchFamily="34" charset="-120"/>
              </a:rPr>
              <a:t>3.119</a:t>
            </a:r>
            <a:endParaRPr lang="en-US" sz="800" dirty="0"/>
          </a:p>
        </p:txBody>
      </p:sp>
      <p:sp>
        <p:nvSpPr>
          <p:cNvPr id="21" name="Text 15"/>
          <p:cNvSpPr/>
          <p:nvPr/>
        </p:nvSpPr>
        <p:spPr>
          <a:xfrm>
            <a:off x="310896" y="4041924"/>
            <a:ext cx="11567160" cy="1309116"/>
          </a:xfrm>
          <a:prstGeom prst="rect">
            <a:avLst/>
          </a:prstGeom>
          <a:noFill/>
          <a:ln/>
        </p:spPr>
        <p:txBody>
          <a:bodyPr wrap="square" lIns="0" tIns="0" rIns="0" bIns="0" rtlCol="0" anchor="ctr"/>
          <a:lstStyle/>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Another performance issue that is related to delay is jitter.</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can roughly say that jitter is a problem if different packets of data encounter different delays and the application using the data at the receiver site is time-sensitive (audio and video data, for example).</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If the delay for the first packet is 20 ms, for the second is 45 ms, and for the third is 40 ms, then the real-time application that uses the packets endures jitter.</a:t>
            </a:r>
            <a:endParaRPr lang="en-US" sz="1300" dirty="0"/>
          </a:p>
          <a:p>
            <a:pPr marL="165100" indent="-165100">
              <a:lnSpc>
                <a:spcPct val="116000"/>
              </a:lnSpc>
              <a:spcAft>
                <a:spcPts val="300"/>
              </a:spcAft>
              <a:buSzPct val="100000"/>
              <a:buChar char="•"/>
            </a:pPr>
            <a:r>
              <a:rPr lang="en-US" sz="1300" dirty="0">
                <a:solidFill>
                  <a:srgbClr val="1E2E36"/>
                </a:solidFill>
                <a:latin typeface="Arial" pitchFamily="34" charset="0"/>
                <a:ea typeface="Arial" pitchFamily="34" charset="-122"/>
                <a:cs typeface="Arial" pitchFamily="34" charset="-120"/>
              </a:rPr>
              <a:t>We discuss jitter in greater detail in Chapter 28.</a:t>
            </a:r>
            <a:endParaRPr lang="en-US" sz="13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E9EFF1"/>
        </a:solidFill>
        <a:effectLst/>
      </p:bgPr>
    </p:bg>
    <p:spTree>
      <p:nvGrpSpPr>
        <p:cNvPr id="1" name=""/>
        <p:cNvGrpSpPr/>
        <p:nvPr/>
      </p:nvGrpSpPr>
      <p:grpSpPr>
        <a:xfrm>
          <a:off x="0" y="0"/>
          <a:ext cx="0" cy="0"/>
          <a:chOff x="0" y="0"/>
          <a:chExt cx="0" cy="0"/>
        </a:xfrm>
      </p:grpSpPr>
      <p:sp>
        <p:nvSpPr>
          <p:cNvPr id="2" name="Shape 2"/>
          <p:cNvSpPr/>
          <p:nvPr/>
        </p:nvSpPr>
        <p:spPr>
          <a:xfrm>
            <a:off x="182880" y="182880"/>
            <a:ext cx="5849097" cy="5541757"/>
          </a:xfrm>
          <a:prstGeom prst="roundRect">
            <a:avLst>
              <a:gd name="adj" fmla="val 413"/>
            </a:avLst>
          </a:prstGeom>
          <a:solidFill>
            <a:srgbClr val="FFFFFF"/>
          </a:solidFill>
          <a:ln w="12700">
            <a:solidFill>
              <a:srgbClr val="CFDCE0"/>
            </a:solidFill>
            <a:prstDash val="solid"/>
          </a:ln>
        </p:spPr>
      </p:sp>
      <p:sp>
        <p:nvSpPr>
          <p:cNvPr id="3" name="Shape 3"/>
          <p:cNvSpPr/>
          <p:nvPr/>
        </p:nvSpPr>
        <p:spPr>
          <a:xfrm>
            <a:off x="310896" y="310896"/>
            <a:ext cx="844675" cy="256032"/>
          </a:xfrm>
          <a:prstGeom prst="roundRect">
            <a:avLst>
              <a:gd name="adj" fmla="val 25000"/>
            </a:avLst>
          </a:prstGeom>
          <a:solidFill>
            <a:srgbClr val="E2A03F"/>
          </a:solidFill>
          <a:ln w="12700">
            <a:solidFill>
              <a:srgbClr val="E2A03F"/>
            </a:solidFill>
            <a:prstDash val="solid"/>
          </a:ln>
        </p:spPr>
      </p:sp>
      <p:sp>
        <p:nvSpPr>
          <p:cNvPr id="4" name="Text 4"/>
          <p:cNvSpPr/>
          <p:nvPr/>
        </p:nvSpPr>
        <p:spPr>
          <a:xfrm>
            <a:off x="310896" y="310896"/>
            <a:ext cx="844675" cy="256032"/>
          </a:xfrm>
          <a:prstGeom prst="rect">
            <a:avLst/>
          </a:prstGeom>
          <a:noFill/>
          <a:ln/>
        </p:spPr>
        <p:txBody>
          <a:bodyPr wrap="square" lIns="0" tIns="0" rIns="0" bIns="0" rtlCol="0" anchor="ctr"/>
          <a:lstStyle/>
          <a:p>
            <a:pPr marL="0" indent="0" algn="ctr">
              <a:lnSpc>
                <a:spcPct val="92000"/>
              </a:lnSpc>
              <a:buNone/>
            </a:pPr>
            <a:r>
              <a:rPr lang="en-US" sz="1000" b="1" kern="0" spc="40" dirty="0">
                <a:solidFill>
                  <a:srgbClr val="13252E"/>
                </a:solidFill>
                <a:latin typeface="Arial" pitchFamily="34" charset="0"/>
                <a:ea typeface="Arial" pitchFamily="34" charset="-122"/>
                <a:cs typeface="Arial" pitchFamily="34" charset="-120"/>
              </a:rPr>
              <a:t>EXPLORE</a:t>
            </a:r>
          </a:p>
        </p:txBody>
      </p:sp>
      <p:sp>
        <p:nvSpPr>
          <p:cNvPr id="5" name="Text 5"/>
          <p:cNvSpPr/>
          <p:nvPr/>
        </p:nvSpPr>
        <p:spPr>
          <a:xfrm>
            <a:off x="1265299" y="310896"/>
            <a:ext cx="4638662" cy="256032"/>
          </a:xfrm>
          <a:prstGeom prst="rect">
            <a:avLst/>
          </a:prstGeom>
          <a:noFill/>
          <a:ln/>
        </p:spPr>
        <p:txBody>
          <a:bodyPr wrap="square" lIns="0" tIns="0" rIns="0" bIns="0" rtlCol="0" anchor="ctr"/>
          <a:lstStyle/>
          <a:p>
            <a:pPr marL="0" indent="0">
              <a:lnSpc>
                <a:spcPct val="92000"/>
              </a:lnSpc>
              <a:buNone/>
            </a:pPr>
            <a:r>
              <a:rPr lang="en-US" sz="1300" b="1" dirty="0">
                <a:solidFill>
                  <a:srgbClr val="13252E"/>
                </a:solidFill>
                <a:latin typeface="Arial" pitchFamily="34" charset="0"/>
                <a:ea typeface="Arial" pitchFamily="34" charset="-122"/>
                <a:cs typeface="Arial" pitchFamily="34" charset="-120"/>
              </a:rPr>
              <a:t>Bandwidth, latency, and the bandwidth-delay product</a:t>
            </a:r>
          </a:p>
        </p:txBody>
      </p:sp>
      <p:sp>
        <p:nvSpPr>
          <p:cNvPr id="6" name="Text 6"/>
          <p:cNvSpPr/>
          <p:nvPr/>
        </p:nvSpPr>
        <p:spPr>
          <a:xfrm>
            <a:off x="310896" y="694944"/>
            <a:ext cx="5593065" cy="4901677"/>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Cloudflare, Speed Test. </a:t>
            </a:r>
            <a:r>
              <a:rPr lang="en-US" sz="1300" dirty="0">
                <a:solidFill>
                  <a:srgbClr val="1E2E36"/>
                </a:solidFill>
                <a:latin typeface="Arial" pitchFamily="34" charset="0"/>
                <a:ea typeface="Arial" pitchFamily="34" charset="-122"/>
                <a:cs typeface="Arial" pitchFamily="34" charset="-120"/>
              </a:rPr>
              <a:t>Throughput, latency, jitter and loss in one run.</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Compare idle latency with latency under load.</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2"/>
              </a:rPr>
              <a:t>https://speed.cloudflare.com/</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Waveform, Bufferbloat test. </a:t>
            </a:r>
            <a:r>
              <a:rPr lang="en-US" sz="1300" dirty="0">
                <a:solidFill>
                  <a:srgbClr val="1E2E36"/>
                </a:solidFill>
                <a:latin typeface="Arial" pitchFamily="34" charset="0"/>
                <a:ea typeface="Arial" pitchFamily="34" charset="-122"/>
                <a:cs typeface="Arial" pitchFamily="34" charset="-120"/>
              </a:rPr>
              <a:t>Latency under load, reported as a grade.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Run it on Ethernet, then again on Wi-Fi.</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3"/>
              </a:rPr>
              <a:t>https://www.waveform.com/tools/bufferbloat</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Bufferbloat.net, tests for bufferbloat. </a:t>
            </a:r>
            <a:r>
              <a:rPr lang="en-US" sz="1300" dirty="0">
                <a:solidFill>
                  <a:srgbClr val="1E2E36"/>
                </a:solidFill>
                <a:latin typeface="Arial" pitchFamily="34" charset="0"/>
                <a:ea typeface="Arial" pitchFamily="34" charset="-122"/>
                <a:cs typeface="Arial" pitchFamily="34" charset="-120"/>
              </a:rPr>
              <a:t>Measurement procedures rather than one button.</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Ping while a large download saturates the link.</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4"/>
              </a:rPr>
              <a:t>https://www.bufferbloat.net/projects/bloat/wiki/Tests_for_Bufferbloat/</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Colin Scott, Latency numbers programmers should know. </a:t>
            </a:r>
            <a:r>
              <a:rPr lang="en-US" sz="1300" dirty="0">
                <a:solidFill>
                  <a:srgbClr val="1E2E36"/>
                </a:solidFill>
                <a:latin typeface="Arial" pitchFamily="34" charset="0"/>
                <a:ea typeface="Arial" pitchFamily="34" charset="-122"/>
                <a:cs typeface="Arial" pitchFamily="34" charset="-120"/>
              </a:rPr>
              <a:t>Memory, disk and network delays on one scale.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Slide the year forward and find what never improves.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5"/>
              </a:rPr>
              <a:t>https://colin-scott.github.io/personal_website/research/interactive_latency.html</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samwho, Latency numbers, visualised. </a:t>
            </a:r>
            <a:r>
              <a:rPr lang="en-US" sz="1300" dirty="0">
                <a:solidFill>
                  <a:srgbClr val="1E2E36"/>
                </a:solidFill>
                <a:latin typeface="Arial" pitchFamily="34" charset="0"/>
                <a:ea typeface="Arial" pitchFamily="34" charset="-122"/>
                <a:cs typeface="Arial" pitchFamily="34" charset="-120"/>
              </a:rPr>
              <a:t>The same figures drawn as areas rather than digits.</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Use it to fix the orders of magnitude in your head.</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6"/>
              </a:rPr>
              <a:t>https://samwho.dev/numbers/</a:t>
            </a:r>
          </a:p>
        </p:txBody>
      </p:sp>
      <p:sp>
        <p:nvSpPr>
          <p:cNvPr id="7" name="Shape 7"/>
          <p:cNvSpPr/>
          <p:nvPr/>
        </p:nvSpPr>
        <p:spPr>
          <a:xfrm>
            <a:off x="6159993" y="182880"/>
            <a:ext cx="5849097" cy="5541757"/>
          </a:xfrm>
          <a:prstGeom prst="roundRect">
            <a:avLst>
              <a:gd name="adj" fmla="val 413"/>
            </a:avLst>
          </a:prstGeom>
          <a:solidFill>
            <a:srgbClr val="FFFFFF"/>
          </a:solidFill>
          <a:ln w="12700">
            <a:solidFill>
              <a:srgbClr val="CFDCE0"/>
            </a:solidFill>
            <a:prstDash val="solid"/>
          </a:ln>
        </p:spPr>
      </p:sp>
      <p:sp>
        <p:nvSpPr>
          <p:cNvPr id="8" name="Text 8"/>
          <p:cNvSpPr/>
          <p:nvPr/>
        </p:nvSpPr>
        <p:spPr>
          <a:xfrm>
            <a:off x="6288009" y="310896"/>
            <a:ext cx="5593065" cy="256032"/>
          </a:xfrm>
          <a:prstGeom prst="rect">
            <a:avLst/>
          </a:prstGeom>
          <a:noFill/>
          <a:ln/>
        </p:spPr>
        <p:txBody>
          <a:bodyPr wrap="square" lIns="0" tIns="0" rIns="0" bIns="0" rtlCol="0" anchor="ctr"/>
          <a:lstStyle/>
          <a:p>
            <a:pPr marL="0" indent="0">
              <a:lnSpc>
                <a:spcPct val="92000"/>
              </a:lnSpc>
              <a:buNone/>
            </a:pPr>
            <a:r>
              <a:rPr lang="en-US" sz="1300" b="1" dirty="0">
                <a:solidFill>
                  <a:srgbClr val="6B838D"/>
                </a:solidFill>
                <a:latin typeface="Arial" pitchFamily="34" charset="0"/>
                <a:ea typeface="Arial" pitchFamily="34" charset="-122"/>
                <a:cs typeface="Arial" pitchFamily="34" charset="-120"/>
              </a:rPr>
              <a:t>Continued</a:t>
            </a:r>
          </a:p>
        </p:txBody>
      </p:sp>
      <p:sp>
        <p:nvSpPr>
          <p:cNvPr id="9" name="Text 9"/>
          <p:cNvSpPr/>
          <p:nvPr/>
        </p:nvSpPr>
        <p:spPr>
          <a:xfrm>
            <a:off x="6288009" y="694944"/>
            <a:ext cx="5593065" cy="4901677"/>
          </a:xfrm>
          <a:prstGeom prst="rect">
            <a:avLst/>
          </a:prstGeom>
          <a:noFill/>
          <a:ln/>
        </p:spPr>
        <p:txBody>
          <a:bodyPr wrap="square" lIns="0" tIns="0" rIns="0" bIns="0" rtlCol="0" anchor="t"/>
          <a:lstStyle/>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Grace Hopper on the nanosecond. </a:t>
            </a:r>
            <a:r>
              <a:rPr lang="en-US" sz="1300" dirty="0">
                <a:solidFill>
                  <a:srgbClr val="1E2E36"/>
                </a:solidFill>
                <a:latin typeface="Arial" pitchFamily="34" charset="0"/>
                <a:ea typeface="Arial" pitchFamily="34" charset="-122"/>
                <a:cs typeface="Arial" pitchFamily="34" charset="-120"/>
              </a:rPr>
              <a:t>Eleven point eight inches of wire, held up to a class.</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Watch it once. It runs under two minutes.</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7"/>
              </a:rPr>
              <a:t>https://www.youtube.com/watch?v=9eyFDBPk4Yw</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TeleGeography, submarine cable map. </a:t>
            </a:r>
            <a:r>
              <a:rPr lang="en-US" sz="1300" dirty="0">
                <a:solidFill>
                  <a:srgbClr val="1E2E36"/>
                </a:solidFill>
                <a:latin typeface="Arial" pitchFamily="34" charset="0"/>
                <a:ea typeface="Arial" pitchFamily="34" charset="-122"/>
                <a:cs typeface="Arial" pitchFamily="34" charset="-120"/>
              </a:rPr>
              <a:t>Landing points and cable lengths worldwide.</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Read a cable length, compute the propagation time.</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8"/>
              </a:rPr>
              <a:t>https://www.submarinecablemap.com</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TeleGeography, 2026 submarine cable map. </a:t>
            </a:r>
            <a:r>
              <a:rPr lang="en-US" sz="1300" dirty="0">
                <a:solidFill>
                  <a:srgbClr val="1E2E36"/>
                </a:solidFill>
                <a:latin typeface="Arial" pitchFamily="34" charset="0"/>
                <a:ea typeface="Arial" pitchFamily="34" charset="-122"/>
                <a:cs typeface="Arial" pitchFamily="34" charset="-120"/>
              </a:rPr>
              <a:t>The printed edition, with route capacity statistics.</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Look at how capacity divides across the Pacific.</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9"/>
              </a:rPr>
              <a:t>https://resources.telegeography.com/2026-submarine-cable-map</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Wikipedia, Bufferbloat. </a:t>
            </a:r>
            <a:r>
              <a:rPr lang="en-US" sz="1300" dirty="0">
                <a:solidFill>
                  <a:srgbClr val="1E2E36"/>
                </a:solidFill>
                <a:latin typeface="Arial" pitchFamily="34" charset="0"/>
                <a:ea typeface="Arial" pitchFamily="34" charset="-122"/>
                <a:cs typeface="Arial" pitchFamily="34" charset="-120"/>
              </a:rPr>
              <a:t>Delay produced by the network itself.</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Read it for where jitter comes from.</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10"/>
              </a:rPr>
              <a:t>https://en.wikipedia.org/wiki/Bufferbloat</a:t>
            </a:r>
          </a:p>
          <a:p>
            <a:pPr marL="1651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Cloudflare Radar, Internet quality. </a:t>
            </a:r>
            <a:r>
              <a:rPr lang="en-US" sz="1300" dirty="0">
                <a:solidFill>
                  <a:srgbClr val="1E2E36"/>
                </a:solidFill>
                <a:latin typeface="Arial" pitchFamily="34" charset="0"/>
                <a:ea typeface="Arial" pitchFamily="34" charset="-122"/>
                <a:cs typeface="Arial" pitchFamily="34" charset="-120"/>
              </a:rPr>
              <a:t>Latency and jitter aggregated by country and network.</a:t>
            </a:r>
          </a:p>
          <a:p>
            <a:pPr marL="330200" indent="-165100">
              <a:lnSpc>
                <a:spcPct val="115999"/>
              </a:lnSpc>
              <a:spcAft>
                <a:spcPts val="300"/>
              </a:spcAft>
              <a:buSzPct val="100000"/>
              <a:buChar char="◦"/>
            </a:pPr>
            <a:r>
              <a:rPr lang="en-US" sz="1300" b="1" dirty="0">
                <a:solidFill>
                  <a:srgbClr val="1E2E36"/>
                </a:solidFill>
                <a:latin typeface="Arial" pitchFamily="34" charset="0"/>
                <a:ea typeface="Arial" pitchFamily="34" charset="-122"/>
                <a:cs typeface="Arial" pitchFamily="34" charset="-120"/>
              </a:rPr>
              <a:t>Try: </a:t>
            </a:r>
            <a:r>
              <a:rPr lang="en-US" sz="1300" dirty="0">
                <a:solidFill>
                  <a:srgbClr val="1E2E36"/>
                </a:solidFill>
                <a:latin typeface="Arial" pitchFamily="34" charset="0"/>
                <a:ea typeface="Arial" pitchFamily="34" charset="-122"/>
                <a:cs typeface="Arial" pitchFamily="34" charset="-120"/>
              </a:rPr>
              <a:t>Compare Korea with a country across a long cable.</a:t>
            </a:r>
          </a:p>
          <a:p>
            <a:pPr marL="330200" indent="-165100">
              <a:lnSpc>
                <a:spcPct val="115999"/>
              </a:lnSpc>
              <a:spcAft>
                <a:spcPts val="300"/>
              </a:spcAft>
              <a:buSzPct val="100000"/>
              <a:buChar char="◦"/>
            </a:pPr>
            <a:r>
              <a:rPr lang="en-US" sz="1300" dirty="0">
                <a:solidFill>
                  <a:srgbClr val="0F7A85"/>
                </a:solidFill>
                <a:latin typeface="Arial" pitchFamily="34" charset="0"/>
                <a:ea typeface="Arial" pitchFamily="34" charset="-122"/>
                <a:cs typeface="Arial" pitchFamily="34" charset="-120"/>
                <a:hlinkClick r:id="rId11"/>
              </a:rPr>
              <a:t>https://radar.cloudflare.com/quality</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8420</Words>
  <Application>Microsoft Office PowerPoint</Application>
  <PresentationFormat>와이드스크린</PresentationFormat>
  <Paragraphs>951</Paragraphs>
  <Slides>48</Slides>
  <Notes>43</Notes>
  <HiddenSlides>0</HiddenSlides>
  <MMClips>0</MMClips>
  <ScaleCrop>false</ScaleCrop>
  <HeadingPairs>
    <vt:vector size="6" baseType="variant">
      <vt:variant>
        <vt:lpstr>사용한 글꼴</vt:lpstr>
      </vt:variant>
      <vt:variant>
        <vt:i4>4</vt:i4>
      </vt:variant>
      <vt:variant>
        <vt:lpstr>테마</vt:lpstr>
      </vt:variant>
      <vt:variant>
        <vt:i4>1</vt:i4>
      </vt:variant>
      <vt:variant>
        <vt:lpstr>슬라이드 제목</vt:lpstr>
      </vt:variant>
      <vt:variant>
        <vt:i4>48</vt:i4>
      </vt:variant>
    </vt:vector>
  </HeadingPairs>
  <TitlesOfParts>
    <vt:vector size="53" baseType="lpstr">
      <vt:lpstr>맑은 고딕</vt:lpstr>
      <vt:lpstr>Arial</vt:lpstr>
      <vt:lpstr>Calibri</vt:lpstr>
      <vt:lpstr>Cambria</vt:lpstr>
      <vt:lpstr>Office Theme</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PptxGenJS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Microsoft 계정</cp:lastModifiedBy>
  <cp:revision>1</cp:revision>
  <dcterms:created xsi:type="dcterms:W3CDTF">2026-08-31T03:06:25Z</dcterms:created>
  <dcterms:modified xsi:type="dcterms:W3CDTF">2026-08-31T06:10:16Z</dcterms:modified>
</cp:coreProperties>
</file>