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256" r:id="rId3"/>
    <p:sldId id="257" r:id="rId4"/>
    <p:sldId id="299" r:id="rId5"/>
    <p:sldId id="330" r:id="rId6"/>
    <p:sldId id="360" r:id="rId7"/>
    <p:sldId id="308" r:id="rId8"/>
    <p:sldId id="346" r:id="rId9"/>
    <p:sldId id="331" r:id="rId10"/>
    <p:sldId id="332" r:id="rId11"/>
    <p:sldId id="339" r:id="rId12"/>
    <p:sldId id="333" r:id="rId13"/>
    <p:sldId id="334" r:id="rId14"/>
    <p:sldId id="340" r:id="rId15"/>
    <p:sldId id="335" r:id="rId16"/>
    <p:sldId id="336" r:id="rId17"/>
    <p:sldId id="357" r:id="rId18"/>
    <p:sldId id="350" r:id="rId19"/>
    <p:sldId id="356" r:id="rId20"/>
    <p:sldId id="351" r:id="rId21"/>
    <p:sldId id="348" r:id="rId22"/>
    <p:sldId id="337" r:id="rId23"/>
    <p:sldId id="341" r:id="rId24"/>
    <p:sldId id="342" r:id="rId25"/>
    <p:sldId id="349" r:id="rId26"/>
    <p:sldId id="343" r:id="rId27"/>
    <p:sldId id="352" r:id="rId28"/>
    <p:sldId id="344" r:id="rId29"/>
    <p:sldId id="345" r:id="rId30"/>
    <p:sldId id="260" r:id="rId31"/>
    <p:sldId id="358" r:id="rId32"/>
    <p:sldId id="329" r:id="rId33"/>
    <p:sldId id="262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74664" autoAdjust="0"/>
  </p:normalViewPr>
  <p:slideViewPr>
    <p:cSldViewPr>
      <p:cViewPr>
        <p:scale>
          <a:sx n="66" d="100"/>
          <a:sy n="66" d="100"/>
        </p:scale>
        <p:origin x="-2856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2352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B61C8D-C0A6-4CB2-82EF-4519EF2E5D0E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6640E-297D-400B-9B72-21769A5DBE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411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C7892-1461-4793-B0A7-6D718D9A854E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E6000-7204-46C9-8056-749E1859789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03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58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839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22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85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637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2412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585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124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484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386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4756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80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314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Cropping</a:t>
            </a:r>
            <a:r>
              <a:rPr lang="en-US" altLang="ko-KR" baseline="0" dirty="0" smtClean="0"/>
              <a:t> case demonstrate that SURF is highly accurate in mapping cropped photo to the corresponding region in the source.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330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570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6000-7204-46C9-8056-749E1859789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2234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14416-201C-4F00-BC56-132AAF6BBBC7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83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>
            <a:lvl1pPr>
              <a:defRPr sz="2600" baseline="0"/>
            </a:lvl1pPr>
            <a:lvl2pPr>
              <a:defRPr sz="2400" baseline="0"/>
            </a:lvl2pPr>
            <a:lvl3pPr marL="1143000" indent="-228600">
              <a:buFont typeface="Wingdings" pitchFamily="2" charset="2"/>
              <a:buChar char="ü"/>
              <a:defRPr sz="2200"/>
            </a:lvl3pPr>
            <a:lvl4pPr marL="1600200" indent="-228600">
              <a:buFont typeface="Arial" pitchFamily="34" charset="0"/>
              <a:buChar char="•"/>
              <a:defRPr/>
            </a:lvl4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D6A49-913F-4033-A939-BD58F2FDA99E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126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D72F-9916-4973-9E69-545FFD26A3B3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4982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73CF-C2E7-4321-A7D1-CB78AF6DFE2D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0474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0FEC7-BBE6-48D7-9E7D-DF95ABB9BA71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91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F0205-B2A7-4AE8-A51F-F3B748DC1BAD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75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0192-A6E1-42E1-80A2-1F30B49B9590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23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AAC7-3D44-4522-ADC4-0A26C98F508A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965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FDE39-E8EB-4C63-AC0C-8F5D7CE025C9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0888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F3C88-DD88-455A-AFC4-3292FE76F49A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969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8B7E-795A-4338-ADB0-369F90A1A305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004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642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9931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115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68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679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216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223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664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813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38020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46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F29FB-BFB6-4F98-A5FB-C8BF9C00A9C2}" type="datetime1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D8005-99DE-47D0-A301-52F135883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86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43984-FC04-4FE3-B126-12811BF2F428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9864D-1AF4-4FB7-8CD9-DB975676CE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918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3600" kern="1200" baseline="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ideo" Target="http://www.youtube.com/v/zgA1YxK39Yc?hl=ko_KR&amp;version=3&amp;rel=0" TargetMode="External"/><Relationship Id="rId4" Type="http://schemas.openxmlformats.org/officeDocument/2006/relationships/hyperlink" Target="http://www.youtube.com/watch?v=zgA1YxK39Yc&amp;feature=player_detailpage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920880" cy="1944216"/>
          </a:xfrm>
        </p:spPr>
        <p:txBody>
          <a:bodyPr>
            <a:normAutofit/>
          </a:bodyPr>
          <a:lstStyle/>
          <a:p>
            <a:r>
              <a:rPr lang="en-US" altLang="ko-KR" sz="3600" dirty="0" err="1" smtClean="0">
                <a:solidFill>
                  <a:srgbClr val="0070C0"/>
                </a:solidFill>
                <a:ea typeface="Arial Unicode MS" pitchFamily="50" charset="-127"/>
                <a:cs typeface="Arial Unicode MS" pitchFamily="50" charset="-127"/>
              </a:rPr>
              <a:t>YouProve</a:t>
            </a:r>
            <a:r>
              <a:rPr lang="en-US" altLang="ko-KR" sz="3600" dirty="0" smtClean="0">
                <a:solidFill>
                  <a:srgbClr val="0070C0"/>
                </a:solidFill>
                <a:ea typeface="Arial Unicode MS" pitchFamily="50" charset="-127"/>
                <a:cs typeface="Arial Unicode MS" pitchFamily="50" charset="-127"/>
              </a:rPr>
              <a:t>: Authenticity and Fidelity in Mobile Sensing</a:t>
            </a:r>
            <a:endParaRPr lang="ko-KR" altLang="en-US" sz="3600" dirty="0">
              <a:solidFill>
                <a:srgbClr val="0070C0"/>
              </a:solidFill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971600" y="3212976"/>
            <a:ext cx="7346502" cy="1656184"/>
          </a:xfrm>
        </p:spPr>
        <p:txBody>
          <a:bodyPr>
            <a:noAutofit/>
          </a:bodyPr>
          <a:lstStyle/>
          <a:p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Author : Peter Gilbert, </a:t>
            </a:r>
            <a:r>
              <a:rPr lang="en-US" altLang="ko-KR" sz="1800" dirty="0" err="1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Jaeyeon</a:t>
            </a:r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Jung, </a:t>
            </a:r>
          </a:p>
          <a:p>
            <a:r>
              <a:rPr lang="en-US" altLang="ko-KR" sz="1800" dirty="0" err="1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Kyungmin</a:t>
            </a:r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Lee, Henry Qin, Daniel Sharkey, </a:t>
            </a:r>
            <a:r>
              <a:rPr lang="en-US" altLang="ko-KR" sz="1800" dirty="0" err="1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Anmol</a:t>
            </a:r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  <a:r>
              <a:rPr lang="en-US" altLang="ko-KR" sz="1800" dirty="0" err="1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Sheth</a:t>
            </a:r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</a:t>
            </a:r>
          </a:p>
          <a:p>
            <a:r>
              <a:rPr lang="en-US" altLang="ko-KR" sz="18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and Landon P. Cox</a:t>
            </a:r>
          </a:p>
          <a:p>
            <a:endParaRPr lang="ko-KR" altLang="en-US" sz="800" dirty="0"/>
          </a:p>
          <a:p>
            <a:r>
              <a:rPr lang="en-US" altLang="ko-KR" sz="2000" dirty="0"/>
              <a:t> </a:t>
            </a:r>
            <a:r>
              <a:rPr lang="en-US" altLang="ko-KR" sz="2000" b="1" dirty="0"/>
              <a:t>The 9th ACM Conference on Embedded Networked Sensor Systems (</a:t>
            </a:r>
            <a:r>
              <a:rPr lang="en-US" altLang="ko-KR" sz="2000" b="1" dirty="0" err="1"/>
              <a:t>SenSys</a:t>
            </a:r>
            <a:r>
              <a:rPr lang="en-US" altLang="ko-KR" sz="2000" b="1" dirty="0"/>
              <a:t> 2011) </a:t>
            </a:r>
            <a:endParaRPr lang="ko-KR" altLang="en-US" sz="20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5385410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 smtClean="0">
                <a:solidFill>
                  <a:schemeClr val="bg1">
                    <a:lumMod val="50000"/>
                  </a:schemeClr>
                </a:solidFill>
                <a:ea typeface="Arial Unicode MS" pitchFamily="50" charset="-127"/>
                <a:cs typeface="Arial Unicode MS" pitchFamily="50" charset="-127"/>
              </a:rPr>
              <a:t>Minja</a:t>
            </a:r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ea typeface="Arial Unicode MS" pitchFamily="50" charset="-127"/>
                <a:cs typeface="Arial Unicode MS" pitchFamily="50" charset="-127"/>
              </a:rPr>
              <a:t> Kim</a:t>
            </a:r>
          </a:p>
          <a:p>
            <a:pPr algn="ctr"/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  <a:ea typeface="Arial Unicode MS" pitchFamily="50" charset="-127"/>
                <a:cs typeface="Arial Unicode MS" pitchFamily="50" charset="-127"/>
              </a:rPr>
              <a:t>Korea University</a:t>
            </a:r>
            <a:endParaRPr lang="ko-KR" altLang="en-US" sz="2000" dirty="0">
              <a:solidFill>
                <a:schemeClr val="bg1">
                  <a:lumMod val="50000"/>
                </a:schemeClr>
              </a:solidFill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83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>
                <a:solidFill>
                  <a:srgbClr val="0070C0"/>
                </a:solidFill>
              </a:rPr>
              <a:t>Outline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340769"/>
            <a:ext cx="8229600" cy="496855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Background</a:t>
            </a:r>
          </a:p>
          <a:p>
            <a:r>
              <a:rPr lang="en-US" altLang="ko-KR" dirty="0" err="1" smtClean="0"/>
              <a:t>YouProve</a:t>
            </a:r>
            <a:endParaRPr lang="en-US" altLang="ko-KR" dirty="0" smtClean="0"/>
          </a:p>
          <a:p>
            <a:r>
              <a:rPr lang="en-US" altLang="ko-KR" dirty="0" smtClean="0"/>
              <a:t>Implementation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</a:p>
          <a:p>
            <a:r>
              <a:rPr lang="en-US" altLang="ko-KR" dirty="0" err="1" smtClean="0"/>
              <a:t>YouProve</a:t>
            </a:r>
            <a:r>
              <a:rPr lang="en-US" altLang="ko-KR" dirty="0" smtClean="0"/>
              <a:t> Demo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284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Introduction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256584"/>
          </a:xfrm>
        </p:spPr>
        <p:txBody>
          <a:bodyPr>
            <a:normAutofit/>
          </a:bodyPr>
          <a:lstStyle/>
          <a:p>
            <a:r>
              <a:rPr lang="en-US" altLang="ko-KR" sz="2300" dirty="0" smtClean="0"/>
              <a:t>Mobile sensing services have tremendous opportunities</a:t>
            </a:r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endParaRPr lang="en-US" altLang="ko-KR" sz="800" dirty="0"/>
          </a:p>
          <a:p>
            <a:r>
              <a:rPr lang="en-US" altLang="ko-KR" sz="2300" dirty="0" smtClean="0"/>
              <a:t>The </a:t>
            </a:r>
            <a:r>
              <a:rPr lang="en-US" altLang="ko-KR" sz="2300" dirty="0"/>
              <a:t>next generation </a:t>
            </a:r>
            <a:r>
              <a:rPr lang="en-US" altLang="ko-KR" sz="2400" dirty="0"/>
              <a:t>of</a:t>
            </a:r>
            <a:r>
              <a:rPr lang="en-US" altLang="ko-KR" sz="2300" dirty="0"/>
              <a:t> Internet platforms promises to support service like: </a:t>
            </a:r>
          </a:p>
          <a:p>
            <a:pPr lvl="1"/>
            <a:r>
              <a:rPr lang="en-US" altLang="ko-KR" sz="2000" dirty="0"/>
              <a:t>Citizen journalism(CNN’s </a:t>
            </a:r>
            <a:r>
              <a:rPr lang="en-US" altLang="ko-KR" sz="2000" dirty="0" err="1"/>
              <a:t>iReport</a:t>
            </a:r>
            <a:r>
              <a:rPr lang="en-US" altLang="ko-KR" sz="2000" dirty="0"/>
              <a:t>)</a:t>
            </a:r>
          </a:p>
          <a:p>
            <a:pPr lvl="1"/>
            <a:r>
              <a:rPr lang="en-US" altLang="ko-KR" sz="2000" dirty="0"/>
              <a:t>Mobile social services(Foursquare, Micro-Blog,…)</a:t>
            </a:r>
          </a:p>
          <a:p>
            <a:pPr lvl="1"/>
            <a:r>
              <a:rPr lang="en-US" altLang="ko-KR" sz="2000" dirty="0"/>
              <a:t>Many kinds of monitoring(traffic, parking, prices,…)</a:t>
            </a:r>
            <a:endParaRPr lang="en-US" altLang="ko-KR" dirty="0"/>
          </a:p>
          <a:p>
            <a:pPr marL="0" indent="0">
              <a:buNone/>
            </a:pPr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endParaRPr lang="en-US" altLang="ko-KR" sz="2400" dirty="0" smtClean="0"/>
          </a:p>
          <a:p>
            <a:endParaRPr lang="en-US" altLang="ko-KR" sz="2400" dirty="0"/>
          </a:p>
          <a:p>
            <a:pPr marL="914400" lvl="2" indent="0">
              <a:buNone/>
            </a:pPr>
            <a:endParaRPr lang="en-US" altLang="ko-KR" dirty="0" smtClean="0"/>
          </a:p>
          <a:p>
            <a:pPr marL="457200" lvl="1" indent="0">
              <a:buNone/>
            </a:pPr>
            <a:endParaRPr lang="en-US" altLang="ko-KR" dirty="0" smtClean="0"/>
          </a:p>
        </p:txBody>
      </p:sp>
      <p:sp>
        <p:nvSpPr>
          <p:cNvPr id="34" name="슬라이드 번호 개체 틀 33"/>
          <p:cNvSpPr>
            <a:spLocks noGrp="1"/>
          </p:cNvSpPr>
          <p:nvPr>
            <p:ph type="sldNum" sz="quarter" idx="12"/>
          </p:nvPr>
        </p:nvSpPr>
        <p:spPr>
          <a:xfrm>
            <a:off x="6830576" y="6309320"/>
            <a:ext cx="2133600" cy="365125"/>
          </a:xfrm>
        </p:spPr>
        <p:txBody>
          <a:bodyPr/>
          <a:lstStyle/>
          <a:p>
            <a:fld id="{805D8005-99DE-47D0-A301-52F13588300D}" type="slidenum">
              <a:rPr lang="ko-KR" altLang="en-US" smtClean="0"/>
              <a:t>3</a:t>
            </a:fld>
            <a:endParaRPr lang="ko-KR" altLang="en-US" dirty="0"/>
          </a:p>
        </p:txBody>
      </p:sp>
      <p:grpSp>
        <p:nvGrpSpPr>
          <p:cNvPr id="26" name="그룹 25"/>
          <p:cNvGrpSpPr/>
          <p:nvPr/>
        </p:nvGrpSpPr>
        <p:grpSpPr>
          <a:xfrm>
            <a:off x="710612" y="1628800"/>
            <a:ext cx="7848872" cy="2106816"/>
            <a:chOff x="710612" y="1628800"/>
            <a:chExt cx="7848872" cy="2106816"/>
          </a:xfrm>
        </p:grpSpPr>
        <p:sp>
          <p:nvSpPr>
            <p:cNvPr id="4" name="TextBox 3"/>
            <p:cNvSpPr txBox="1"/>
            <p:nvPr/>
          </p:nvSpPr>
          <p:spPr>
            <a:xfrm>
              <a:off x="5175108" y="1628800"/>
              <a:ext cx="33843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Want to share sensitive data.</a:t>
              </a:r>
              <a:endParaRPr lang="ko-KR" altLang="en-US" u="sng" dirty="0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070652" y="2430180"/>
              <a:ext cx="7056784" cy="5719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/>
                <a:t>Devices have </a:t>
              </a:r>
              <a:r>
                <a:rPr lang="en-US" altLang="ko-KR" sz="2400" b="1" dirty="0">
                  <a:solidFill>
                    <a:srgbClr val="FF0000"/>
                  </a:solidFill>
                </a:rPr>
                <a:t>sensors </a:t>
              </a:r>
              <a:r>
                <a:rPr lang="en-US" altLang="ko-KR" sz="2400" dirty="0"/>
                <a:t>and talk to the </a:t>
              </a:r>
              <a:r>
                <a:rPr lang="en-US" altLang="ko-KR" sz="2400" b="1" dirty="0" smtClean="0">
                  <a:solidFill>
                    <a:srgbClr val="FF0000"/>
                  </a:solidFill>
                </a:rPr>
                <a:t>cloud</a:t>
              </a:r>
              <a:endParaRPr lang="ko-KR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0612" y="3366284"/>
              <a:ext cx="5040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u="sng" dirty="0" smtClean="0"/>
                <a:t>Data is often sensitive(e.g., location, images).</a:t>
              </a:r>
              <a:endParaRPr lang="ko-KR" altLang="en-US" u="sng" dirty="0"/>
            </a:p>
          </p:txBody>
        </p:sp>
        <p:cxnSp>
          <p:nvCxnSpPr>
            <p:cNvPr id="12" name="직선 화살표 연결선 11"/>
            <p:cNvCxnSpPr>
              <a:stCxn id="4" idx="2"/>
            </p:cNvCxnSpPr>
            <p:nvPr/>
          </p:nvCxnSpPr>
          <p:spPr>
            <a:xfrm>
              <a:off x="6867296" y="1998132"/>
              <a:ext cx="324036" cy="42275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 flipV="1">
              <a:off x="3158884" y="3078252"/>
              <a:ext cx="648072" cy="350748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998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 smtClean="0"/>
              <a:t>Introduction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Data authenticity is crucial for service correctness</a:t>
            </a:r>
          </a:p>
          <a:p>
            <a:pPr lvl="1"/>
            <a:r>
              <a:rPr lang="en-US" altLang="ko-KR" dirty="0" smtClean="0"/>
              <a:t>User-generated content is increasingly important</a:t>
            </a:r>
          </a:p>
          <a:p>
            <a:pPr lvl="1"/>
            <a:r>
              <a:rPr lang="en-US" altLang="ko-KR" dirty="0" smtClean="0"/>
              <a:t>Injection of false data can have dire consequences</a:t>
            </a:r>
          </a:p>
          <a:p>
            <a:pPr marL="457200" lvl="1" indent="0">
              <a:buNone/>
            </a:pPr>
            <a:endParaRPr lang="en-US" altLang="ko-KR" sz="1300" dirty="0" smtClean="0"/>
          </a:p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Solution</a:t>
            </a:r>
          </a:p>
          <a:p>
            <a:pPr lvl="1"/>
            <a:r>
              <a:rPr lang="en-US" altLang="ko-KR" dirty="0" smtClean="0"/>
              <a:t>Equip phones with 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</a:rPr>
              <a:t>trustworthy sensors </a:t>
            </a:r>
            <a:r>
              <a:rPr lang="en-US" altLang="ko-KR" dirty="0" smtClean="0"/>
              <a:t>capable of signing their readings and to require clients to return unmodified signed data to a service</a:t>
            </a:r>
          </a:p>
          <a:p>
            <a:pPr lvl="1"/>
            <a:r>
              <a:rPr lang="en-US" altLang="ko-KR" dirty="0"/>
              <a:t>Trusted hardware such as Trusted Platform Module(TPM) can serve as the foundation of a solution</a:t>
            </a:r>
            <a:r>
              <a:rPr lang="en-US" altLang="ko-KR" dirty="0" smtClean="0"/>
              <a:t>.</a:t>
            </a:r>
          </a:p>
          <a:p>
            <a:pPr lvl="1"/>
            <a:endParaRPr lang="en-US" altLang="ko-KR" sz="1100" dirty="0" smtClean="0"/>
          </a:p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But</a:t>
            </a:r>
          </a:p>
          <a:p>
            <a:pPr lvl="1"/>
            <a:r>
              <a:rPr lang="en-US" altLang="ko-KR" dirty="0"/>
              <a:t>Requiring clients to send unmodified data is impractical </a:t>
            </a:r>
            <a:endParaRPr lang="en-US" altLang="ko-KR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ko-KR" dirty="0"/>
              <a:t>Mobile clients require the flexibility to trade-off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data fidelity </a:t>
            </a:r>
            <a:r>
              <a:rPr lang="en-US" altLang="ko-KR" dirty="0"/>
              <a:t>for efficient resource usage and greater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privacy</a:t>
            </a:r>
          </a:p>
          <a:p>
            <a:pPr marL="457200" lvl="1" indent="0">
              <a:buNone/>
            </a:pPr>
            <a:endParaRPr lang="en-US" altLang="ko-KR" sz="1300" dirty="0" smtClean="0"/>
          </a:p>
          <a:p>
            <a:r>
              <a:rPr lang="en-US" altLang="ko-KR" b="1" dirty="0" err="1" smtClean="0">
                <a:solidFill>
                  <a:schemeClr val="accent6">
                    <a:lumMod val="75000"/>
                  </a:schemeClr>
                </a:solidFill>
              </a:rPr>
              <a:t>YouProve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ko-KR" dirty="0" smtClean="0"/>
              <a:t>A framework  for verifying how data is captured and modified on a sensor-equipped mobile phone</a:t>
            </a:r>
            <a:endParaRPr lang="en-US" altLang="ko-KR" sz="1300" dirty="0" smtClean="0"/>
          </a:p>
          <a:p>
            <a:pPr lvl="1"/>
            <a:r>
              <a:rPr lang="en-US" altLang="ko-KR" dirty="0" err="1" smtClean="0"/>
              <a:t>YouProve’s</a:t>
            </a:r>
            <a:r>
              <a:rPr lang="en-US" altLang="ko-KR" dirty="0" smtClean="0"/>
              <a:t> key approach : </a:t>
            </a:r>
            <a:r>
              <a:rPr lang="en-US" altLang="ko-KR" dirty="0" smtClean="0">
                <a:solidFill>
                  <a:srgbClr val="FF0000"/>
                </a:solidFill>
              </a:rPr>
              <a:t>Type-specific analysis </a:t>
            </a:r>
            <a:r>
              <a:rPr lang="en-US" altLang="ko-KR" dirty="0" smtClean="0"/>
              <a:t>of derived sensor data.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59228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Trusted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Platform Module (TPM) 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ko-KR" dirty="0" smtClean="0"/>
              <a:t>Includes </a:t>
            </a:r>
            <a:r>
              <a:rPr lang="en-US" altLang="ko-KR" dirty="0"/>
              <a:t>private key, can compute hashes, sign statements </a:t>
            </a:r>
          </a:p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Pertinent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functionality 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ko-KR" dirty="0" smtClean="0"/>
              <a:t>Trustworthy </a:t>
            </a:r>
            <a:r>
              <a:rPr lang="en-US" altLang="ko-KR" dirty="0"/>
              <a:t>attestation of trusted computing base (i.e., the firmware) </a:t>
            </a:r>
            <a:endParaRPr lang="ko-KR" altLang="en-US" dirty="0"/>
          </a:p>
          <a:p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Allows services to verify authenticity of 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raw sensor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data </a:t>
            </a:r>
            <a:endParaRPr lang="en-US" altLang="ko-KR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altLang="ko-KR" dirty="0" smtClean="0"/>
              <a:t>Service </a:t>
            </a:r>
            <a:r>
              <a:rPr lang="en-US" altLang="ko-KR" dirty="0"/>
              <a:t>must trust TPM and device firmware </a:t>
            </a:r>
          </a:p>
          <a:p>
            <a:pPr lvl="1"/>
            <a:r>
              <a:rPr lang="en-US" altLang="ko-KR" dirty="0" smtClean="0"/>
              <a:t>Verify </a:t>
            </a:r>
            <a:r>
              <a:rPr lang="en-US" altLang="ko-KR" dirty="0"/>
              <a:t>hash in signed statement matches hash of received image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5</a:t>
            </a:fld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3190453" y="3861048"/>
            <a:ext cx="4333875" cy="2016224"/>
            <a:chOff x="2483768" y="4339183"/>
            <a:chExt cx="4333875" cy="18097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4339183"/>
              <a:ext cx="4333875" cy="96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116" y="5301208"/>
              <a:ext cx="1104900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37" y="4941168"/>
            <a:ext cx="805484" cy="402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717032"/>
            <a:ext cx="190279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246935"/>
            <a:ext cx="2821707" cy="6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01208"/>
            <a:ext cx="280831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5246935"/>
            <a:ext cx="2821707" cy="6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55776" y="6084004"/>
            <a:ext cx="4409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Problem : Data cannot be modified!! 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9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Design Consideration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3968" y="1412776"/>
            <a:ext cx="4402832" cy="439248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Be 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a trustworthy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sensing platform built on Android</a:t>
            </a:r>
            <a:r>
              <a:rPr lang="en-US" altLang="ko-KR" b="1" dirty="0"/>
              <a:t> </a:t>
            </a:r>
          </a:p>
          <a:p>
            <a:pPr lvl="1"/>
            <a:r>
              <a:rPr lang="en-US" altLang="ko-KR" sz="2300" dirty="0"/>
              <a:t>allows a client to control the fidelity of data it submits </a:t>
            </a:r>
          </a:p>
          <a:p>
            <a:pPr lvl="1"/>
            <a:r>
              <a:rPr lang="en-US" altLang="ko-KR" sz="2300" dirty="0"/>
              <a:t>allows sensing services to verify that the meaning of source data is preserved across any modifications. </a:t>
            </a:r>
            <a:endParaRPr lang="ko-KR" altLang="en-US" sz="2300" dirty="0"/>
          </a:p>
          <a:p>
            <a:endParaRPr lang="en-US" altLang="ko-KR" sz="11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</a:rPr>
              <a:t>Allow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application to directly modify data</a:t>
            </a:r>
          </a:p>
          <a:p>
            <a:pPr lvl="1"/>
            <a:r>
              <a:rPr lang="en-US" altLang="ko-KR" sz="2300" dirty="0"/>
              <a:t>Allows unmodified third-party apps to directly perform fidelity reduction at any point in a data item’s life time.</a:t>
            </a:r>
          </a:p>
          <a:p>
            <a:pPr marL="457200" lvl="1" indent="0">
              <a:buNone/>
            </a:pPr>
            <a:endParaRPr lang="en-US" altLang="ko-KR" sz="1500" dirty="0" smtClean="0"/>
          </a:p>
          <a:p>
            <a:pPr lvl="1"/>
            <a:endParaRPr lang="en-US" altLang="ko-KR" sz="800" dirty="0"/>
          </a:p>
          <a:p>
            <a:pPr>
              <a:buFont typeface="Wingdings"/>
              <a:buChar char="v"/>
            </a:pPr>
            <a:r>
              <a:rPr lang="en-US" altLang="ko-KR" sz="2200" dirty="0">
                <a:solidFill>
                  <a:srgbClr val="0070C0"/>
                </a:solidFill>
                <a:sym typeface="Wingdings"/>
              </a:rPr>
              <a:t>Fidelity-reducing operation </a:t>
            </a:r>
            <a:r>
              <a:rPr lang="en-US" altLang="ko-KR" sz="2200" dirty="0" smtClean="0">
                <a:solidFill>
                  <a:srgbClr val="0070C0"/>
                </a:solidFill>
                <a:sym typeface="Wingdings"/>
              </a:rPr>
              <a:t>: e.g</a:t>
            </a:r>
            <a:r>
              <a:rPr lang="en-US" altLang="ko-KR" sz="2200" dirty="0">
                <a:solidFill>
                  <a:srgbClr val="0070C0"/>
                </a:solidFill>
                <a:sym typeface="Wingdings"/>
              </a:rPr>
              <a:t>., cropping or blurring </a:t>
            </a:r>
            <a:r>
              <a:rPr lang="en-US" altLang="ko-KR" sz="2200" dirty="0" err="1" smtClean="0">
                <a:solidFill>
                  <a:srgbClr val="0070C0"/>
                </a:solidFill>
                <a:sym typeface="Wingdings"/>
              </a:rPr>
              <a:t>subregions</a:t>
            </a:r>
            <a:endParaRPr lang="en-US" altLang="ko-KR" sz="2200" dirty="0">
              <a:solidFill>
                <a:srgbClr val="0070C0"/>
              </a:solidFill>
              <a:sym typeface="Wingding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36" y="1628800"/>
            <a:ext cx="3523608" cy="388843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5682734"/>
            <a:ext cx="244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Fig 1. </a:t>
            </a:r>
            <a:r>
              <a:rPr lang="en-US" altLang="ko-KR" sz="1600" b="1" dirty="0" err="1" smtClean="0"/>
              <a:t>YouProve</a:t>
            </a:r>
            <a:r>
              <a:rPr lang="en-US" altLang="ko-KR" sz="1600" b="1" dirty="0" smtClean="0"/>
              <a:t> Design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24572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6000" b="1" dirty="0" err="1" smtClean="0">
                <a:solidFill>
                  <a:srgbClr val="FF0000"/>
                </a:solidFill>
              </a:rPr>
              <a:t>YouProve</a:t>
            </a:r>
            <a:endParaRPr lang="ko-KR" altLang="en-US" sz="6000" b="1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183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YouProve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err="1" smtClean="0"/>
              <a:t>YouProve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consists of four trusted software components responsible for performing the following tasks: </a:t>
            </a:r>
            <a:endParaRPr lang="en-US" altLang="ko-KR" sz="2400" dirty="0" smtClean="0"/>
          </a:p>
          <a:p>
            <a:endParaRPr lang="en-US" altLang="ko-KR" sz="900" dirty="0"/>
          </a:p>
          <a:p>
            <a:pPr lvl="1"/>
            <a:r>
              <a:rPr lang="en-US" altLang="ko-KR" sz="2000" b="1" i="1" dirty="0" smtClean="0">
                <a:solidFill>
                  <a:srgbClr val="FF0000"/>
                </a:solidFill>
              </a:rPr>
              <a:t>Logging</a:t>
            </a:r>
            <a:r>
              <a:rPr lang="en-US" altLang="ko-KR" sz="2000" i="1" dirty="0" smtClean="0"/>
              <a:t> </a:t>
            </a:r>
            <a:r>
              <a:rPr lang="en-US" altLang="ko-KR" sz="2000" dirty="0"/>
              <a:t>sensor data returned by the Android platform in response to requests from apps </a:t>
            </a:r>
            <a:endParaRPr lang="en-US" altLang="ko-KR" sz="2000" dirty="0" smtClean="0"/>
          </a:p>
          <a:p>
            <a:pPr lvl="1"/>
            <a:endParaRPr lang="en-US" altLang="ko-KR" sz="800" dirty="0"/>
          </a:p>
          <a:p>
            <a:pPr lvl="1"/>
            <a:r>
              <a:rPr lang="en-US" altLang="ko-KR" sz="2000" b="1" i="1" dirty="0" smtClean="0">
                <a:solidFill>
                  <a:srgbClr val="FF0000"/>
                </a:solidFill>
              </a:rPr>
              <a:t>Tracking</a:t>
            </a:r>
            <a:r>
              <a:rPr lang="en-US" altLang="ko-KR" sz="2000" i="1" dirty="0" smtClean="0"/>
              <a:t> </a:t>
            </a:r>
            <a:r>
              <a:rPr lang="en-US" altLang="ko-KR" sz="2000" dirty="0"/>
              <a:t>data derived from sensor readings as it is manipulated by untrusted third-party apps </a:t>
            </a:r>
            <a:endParaRPr lang="en-US" altLang="ko-KR" sz="2000" dirty="0" smtClean="0"/>
          </a:p>
          <a:p>
            <a:pPr lvl="1"/>
            <a:endParaRPr lang="en-US" altLang="ko-KR" sz="800" dirty="0"/>
          </a:p>
          <a:p>
            <a:pPr lvl="1"/>
            <a:r>
              <a:rPr lang="en-US" altLang="ko-KR" sz="2000" b="1" i="1" dirty="0" smtClean="0">
                <a:solidFill>
                  <a:srgbClr val="FF0000"/>
                </a:solidFill>
              </a:rPr>
              <a:t>Analyzing</a:t>
            </a:r>
            <a:r>
              <a:rPr lang="en-US" altLang="ko-KR" sz="2000" i="1" dirty="0" smtClean="0"/>
              <a:t> </a:t>
            </a:r>
            <a:r>
              <a:rPr lang="en-US" altLang="ko-KR" sz="2000" dirty="0"/>
              <a:t>the content of a derived data item and its source reading </a:t>
            </a:r>
            <a:endParaRPr lang="en-US" altLang="ko-KR" sz="2000" dirty="0" smtClean="0"/>
          </a:p>
          <a:p>
            <a:pPr lvl="1"/>
            <a:endParaRPr lang="en-US" altLang="ko-KR" sz="800" dirty="0"/>
          </a:p>
          <a:p>
            <a:pPr lvl="1"/>
            <a:r>
              <a:rPr lang="en-US" altLang="ko-KR" sz="2000" b="1" i="1" dirty="0" smtClean="0">
                <a:solidFill>
                  <a:srgbClr val="FF0000"/>
                </a:solidFill>
              </a:rPr>
              <a:t>Attesting </a:t>
            </a:r>
            <a:r>
              <a:rPr lang="en-US" altLang="ko-KR" sz="2000" dirty="0"/>
              <a:t>to the results of content analysis and the integrity of the software platform. </a:t>
            </a:r>
            <a:endParaRPr lang="en-US" altLang="ko-KR" sz="2000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98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Logging Sensor Reading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sz="2400" dirty="0" smtClean="0"/>
              <a:t>It is necessary for the trusted platform</a:t>
            </a:r>
            <a:endParaRPr lang="en-US" altLang="ko-KR" sz="2400" b="1" dirty="0" smtClean="0"/>
          </a:p>
          <a:p>
            <a:pPr lvl="1"/>
            <a:r>
              <a:rPr lang="en-US" altLang="ko-KR" sz="2200" dirty="0" smtClean="0">
                <a:solidFill>
                  <a:schemeClr val="accent6">
                    <a:lumMod val="75000"/>
                  </a:schemeClr>
                </a:solidFill>
              </a:rPr>
              <a:t>collect a full-fidelity copy</a:t>
            </a:r>
            <a:r>
              <a:rPr lang="en-US" altLang="ko-KR" sz="2200" dirty="0" smtClean="0"/>
              <a:t> of any sensor reading returned to an application</a:t>
            </a:r>
          </a:p>
          <a:p>
            <a:pPr lvl="1"/>
            <a:r>
              <a:rPr lang="en-US" altLang="ko-KR" sz="2200" dirty="0" smtClean="0">
                <a:solidFill>
                  <a:schemeClr val="accent6">
                    <a:lumMod val="75000"/>
                  </a:schemeClr>
                </a:solidFill>
              </a:rPr>
              <a:t>protect the integrity of the stored copy </a:t>
            </a:r>
            <a:r>
              <a:rPr lang="en-US" altLang="ko-KR" sz="2200" dirty="0" smtClean="0"/>
              <a:t>as long as a user wishes to generate fidelity certificates for data derived from the reading</a:t>
            </a:r>
          </a:p>
          <a:p>
            <a:pPr lvl="1"/>
            <a:endParaRPr lang="en-US" altLang="ko-KR" sz="900" dirty="0" smtClean="0"/>
          </a:p>
          <a:p>
            <a:r>
              <a:rPr lang="en-US" altLang="ko-KR" sz="2400" dirty="0" smtClean="0"/>
              <a:t>Logging Procedure</a:t>
            </a:r>
          </a:p>
          <a:p>
            <a:pPr lvl="1"/>
            <a:r>
              <a:rPr lang="en-US" altLang="ko-KR" sz="2200" dirty="0" smtClean="0"/>
              <a:t>Assign a unique ID to each sensor (camera, audio, location, ...)</a:t>
            </a:r>
          </a:p>
          <a:p>
            <a:pPr lvl="1"/>
            <a:r>
              <a:rPr lang="en-US" altLang="ko-KR" sz="2200" dirty="0" smtClean="0"/>
              <a:t>Stores the original copy to a file</a:t>
            </a:r>
          </a:p>
          <a:p>
            <a:pPr lvl="1"/>
            <a:r>
              <a:rPr lang="en-US" altLang="ko-KR" sz="2200" dirty="0" smtClean="0"/>
              <a:t>Writes a database entry with </a:t>
            </a:r>
          </a:p>
          <a:p>
            <a:pPr lvl="2"/>
            <a:r>
              <a:rPr lang="en-US" altLang="ko-KR" sz="2000" dirty="0" smtClean="0"/>
              <a:t>a timestamp </a:t>
            </a:r>
          </a:p>
          <a:p>
            <a:pPr lvl="2"/>
            <a:r>
              <a:rPr lang="en-US" altLang="ko-KR" sz="2000" dirty="0" smtClean="0"/>
              <a:t>type-specific metadata</a:t>
            </a:r>
          </a:p>
          <a:p>
            <a:pPr lvl="2"/>
            <a:r>
              <a:rPr lang="en-US" altLang="ko-KR" sz="2000" dirty="0" smtClean="0"/>
              <a:t>a pointer to the original copy on the FS </a:t>
            </a:r>
          </a:p>
          <a:p>
            <a:pPr lvl="2"/>
            <a:r>
              <a:rPr lang="en-US" altLang="ko-KR" sz="2000" dirty="0" smtClean="0"/>
              <a:t>a digest(SHA1) of its contents</a:t>
            </a:r>
          </a:p>
          <a:p>
            <a:endParaRPr lang="en-US" altLang="ko-KR" dirty="0" smtClean="0"/>
          </a:p>
          <a:p>
            <a:pPr lvl="2"/>
            <a:endParaRPr lang="en-US" altLang="ko-KR" sz="900" dirty="0" smtClean="0"/>
          </a:p>
          <a:p>
            <a:pPr lvl="2"/>
            <a:endParaRPr lang="en-US" altLang="ko-KR" sz="900" dirty="0" smtClean="0"/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681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Logging Sensor Reading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10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412776"/>
            <a:ext cx="763284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77521" y="5970766"/>
            <a:ext cx="3205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Fig 2. Logging sensor readings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07825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Tracking Derived Data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b="1" dirty="0" err="1" smtClean="0">
                <a:solidFill>
                  <a:srgbClr val="FF0000"/>
                </a:solidFill>
              </a:rPr>
              <a:t>TaintDroid</a:t>
            </a:r>
            <a:r>
              <a:rPr lang="en-US" altLang="ko-KR" sz="2200" b="1" dirty="0" smtClean="0"/>
              <a:t> </a:t>
            </a:r>
            <a:r>
              <a:rPr lang="en-US" altLang="ko-KR" sz="2200" dirty="0"/>
              <a:t>information-flow monitoring </a:t>
            </a:r>
            <a:r>
              <a:rPr lang="en-US" altLang="ko-KR" sz="2200" dirty="0" smtClean="0"/>
              <a:t>framework </a:t>
            </a:r>
          </a:p>
          <a:p>
            <a:pPr lvl="1"/>
            <a:r>
              <a:rPr lang="en-US" altLang="ko-KR" sz="1900" dirty="0" smtClean="0"/>
              <a:t>Enables comparisons between a full-fidelity source item and a derived version of the source</a:t>
            </a:r>
          </a:p>
          <a:p>
            <a:pPr lvl="1"/>
            <a:r>
              <a:rPr lang="en-US" altLang="ko-KR" sz="1900" dirty="0"/>
              <a:t>A</a:t>
            </a:r>
            <a:r>
              <a:rPr lang="en-US" altLang="ko-KR" sz="1900" dirty="0" smtClean="0"/>
              <a:t>ttaches a </a:t>
            </a:r>
            <a:r>
              <a:rPr lang="en-US" altLang="ko-KR" sz="1900" dirty="0" smtClean="0">
                <a:solidFill>
                  <a:schemeClr val="accent6">
                    <a:lumMod val="75000"/>
                  </a:schemeClr>
                </a:solidFill>
              </a:rPr>
              <a:t>taint tag </a:t>
            </a:r>
            <a:r>
              <a:rPr lang="en-US" altLang="ko-KR" sz="1900" dirty="0" smtClean="0"/>
              <a:t>encoding </a:t>
            </a:r>
            <a:r>
              <a:rPr lang="en-US" altLang="ko-KR" sz="1900" dirty="0" smtClean="0">
                <a:solidFill>
                  <a:schemeClr val="accent6">
                    <a:lumMod val="75000"/>
                  </a:schemeClr>
                </a:solidFill>
              </a:rPr>
              <a:t>the 32-bit unique ID </a:t>
            </a:r>
            <a:r>
              <a:rPr lang="en-US" altLang="ko-KR" sz="1900" dirty="0" smtClean="0"/>
              <a:t>assigned to the sensor reading before </a:t>
            </a:r>
            <a:r>
              <a:rPr lang="en-US" altLang="ko-KR" sz="1900" dirty="0"/>
              <a:t>the platform returns sensor data to a user app</a:t>
            </a:r>
            <a:endParaRPr lang="en-US" altLang="ko-KR" sz="1900" dirty="0" smtClean="0"/>
          </a:p>
          <a:p>
            <a:pPr lvl="2"/>
            <a:r>
              <a:rPr lang="en-US" altLang="ko-KR" sz="1900" dirty="0" smtClean="0"/>
              <a:t>This ID serves as the primary key for the entry in the log database</a:t>
            </a:r>
          </a:p>
          <a:p>
            <a:pPr lvl="2"/>
            <a:endParaRPr lang="en-US" altLang="ko-KR" sz="900" dirty="0" smtClean="0"/>
          </a:p>
          <a:p>
            <a:r>
              <a:rPr lang="en-US" altLang="ko-KR" sz="2200" dirty="0" smtClean="0"/>
              <a:t>If tainted data is appending to a file or IPC message already marked with a different ID, </a:t>
            </a:r>
          </a:p>
          <a:p>
            <a:pPr lvl="1"/>
            <a:r>
              <a:rPr lang="en-US" altLang="ko-KR" sz="2000" dirty="0" smtClean="0"/>
              <a:t>the file or message is marked with a newly allocated ID </a:t>
            </a:r>
            <a:endParaRPr lang="en-US" altLang="ko-KR" sz="2000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069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Analyzing Content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Report the differences between an original sensor reading and a derived data item.</a:t>
            </a:r>
          </a:p>
          <a:p>
            <a:endParaRPr lang="en-US" altLang="ko-KR" sz="900" dirty="0" smtClean="0"/>
          </a:p>
          <a:p>
            <a:r>
              <a:rPr lang="en-US" altLang="ko-KR" sz="2400" dirty="0"/>
              <a:t>A</a:t>
            </a:r>
            <a:r>
              <a:rPr lang="en-US" altLang="ko-KR" sz="2400" dirty="0" smtClean="0"/>
              <a:t>nalyzing approach</a:t>
            </a:r>
            <a:endParaRPr lang="en-US" altLang="ko-KR" sz="2400" dirty="0"/>
          </a:p>
          <a:p>
            <a:pPr lvl="1"/>
            <a:r>
              <a:rPr lang="en-US" altLang="ko-KR" sz="2200" dirty="0" smtClean="0"/>
              <a:t>to divide a derived data item into smaller region </a:t>
            </a:r>
          </a:p>
          <a:p>
            <a:pPr lvl="1"/>
            <a:r>
              <a:rPr lang="en-US" altLang="ko-KR" sz="2200" dirty="0" smtClean="0"/>
              <a:t>To attempt to match the content of each region to that of a corresponding region in the source sensor reading</a:t>
            </a:r>
          </a:p>
          <a:p>
            <a:pPr lvl="2"/>
            <a:r>
              <a:rPr lang="en-US" altLang="ko-KR" sz="1800" dirty="0" smtClean="0"/>
              <a:t>Photos :  divided by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</a:rPr>
              <a:t>rectangular grid</a:t>
            </a:r>
          </a:p>
          <a:p>
            <a:pPr lvl="2"/>
            <a:r>
              <a:rPr lang="en-US" altLang="ko-KR" sz="1800" dirty="0" smtClean="0"/>
              <a:t>Audio :  considers </a:t>
            </a:r>
            <a:r>
              <a:rPr lang="en-US" altLang="ko-KR" sz="1800" dirty="0" smtClean="0">
                <a:solidFill>
                  <a:schemeClr val="accent6">
                    <a:lumMod val="75000"/>
                  </a:schemeClr>
                </a:solidFill>
              </a:rPr>
              <a:t>time segments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000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Overview of Photo and Audio Content Analysis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13</a:t>
            </a:fld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22344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직선 연결선 9"/>
          <p:cNvCxnSpPr/>
          <p:nvPr/>
        </p:nvCxnSpPr>
        <p:spPr>
          <a:xfrm>
            <a:off x="4283968" y="2996952"/>
            <a:ext cx="2232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507260" y="2996952"/>
            <a:ext cx="0" cy="23762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>
            <a:off x="4179590" y="5373216"/>
            <a:ext cx="32767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3491879" y="2384884"/>
            <a:ext cx="851545" cy="1224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/>
          <p:cNvCxnSpPr/>
          <p:nvPr/>
        </p:nvCxnSpPr>
        <p:spPr>
          <a:xfrm>
            <a:off x="4283968" y="3825044"/>
            <a:ext cx="111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4395614" y="3825044"/>
            <a:ext cx="0" cy="684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H="1">
            <a:off x="4179590" y="4509120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1403648" y="4293096"/>
            <a:ext cx="2775942" cy="5760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403648" y="5085184"/>
            <a:ext cx="277594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4748386" y="4149080"/>
            <a:ext cx="687710" cy="3420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5580112" y="4149080"/>
            <a:ext cx="936104" cy="3420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6980634" y="4149080"/>
            <a:ext cx="687710" cy="3420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740352" y="4149080"/>
            <a:ext cx="936104" cy="34203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200253" y="4077072"/>
            <a:ext cx="595883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452320" y="4077072"/>
            <a:ext cx="523875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48" name="직선 연결선 2047"/>
          <p:cNvCxnSpPr/>
          <p:nvPr/>
        </p:nvCxnSpPr>
        <p:spPr>
          <a:xfrm>
            <a:off x="5004048" y="4509120"/>
            <a:ext cx="0" cy="36004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직선 화살표 연결선 2050"/>
          <p:cNvCxnSpPr/>
          <p:nvPr/>
        </p:nvCxnSpPr>
        <p:spPr>
          <a:xfrm>
            <a:off x="5004048" y="4869160"/>
            <a:ext cx="1512168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직선 화살표 연결선 2052"/>
          <p:cNvCxnSpPr>
            <a:stCxn id="30" idx="2"/>
          </p:cNvCxnSpPr>
          <p:nvPr/>
        </p:nvCxnSpPr>
        <p:spPr>
          <a:xfrm>
            <a:off x="7324489" y="4491118"/>
            <a:ext cx="0" cy="1980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5" name="직선 연결선 2054"/>
          <p:cNvCxnSpPr>
            <a:stCxn id="29" idx="2"/>
          </p:cNvCxnSpPr>
          <p:nvPr/>
        </p:nvCxnSpPr>
        <p:spPr>
          <a:xfrm>
            <a:off x="6048164" y="4491118"/>
            <a:ext cx="0" cy="59406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직선 화살표 연결선 2056"/>
          <p:cNvCxnSpPr/>
          <p:nvPr/>
        </p:nvCxnSpPr>
        <p:spPr>
          <a:xfrm>
            <a:off x="6048164" y="5085184"/>
            <a:ext cx="468052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직선 연결선 2058"/>
          <p:cNvCxnSpPr>
            <a:stCxn id="31" idx="2"/>
          </p:cNvCxnSpPr>
          <p:nvPr/>
        </p:nvCxnSpPr>
        <p:spPr>
          <a:xfrm>
            <a:off x="8208404" y="4491118"/>
            <a:ext cx="0" cy="594066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직선 화살표 연결선 2060"/>
          <p:cNvCxnSpPr/>
          <p:nvPr/>
        </p:nvCxnSpPr>
        <p:spPr>
          <a:xfrm flipH="1">
            <a:off x="7668344" y="5085184"/>
            <a:ext cx="54006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42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Attesting to Analysis and Platform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781872" y="1632536"/>
            <a:ext cx="4110608" cy="2300520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err="1" smtClean="0"/>
              <a:t>YouProve’s</a:t>
            </a:r>
            <a:r>
              <a:rPr lang="en-US" altLang="ko-KR" dirty="0" smtClean="0"/>
              <a:t> attestation service generates </a:t>
            </a:r>
            <a:r>
              <a:rPr lang="en-US" altLang="ko-KR" dirty="0" smtClean="0">
                <a:solidFill>
                  <a:srgbClr val="FF0000"/>
                </a:solidFill>
              </a:rPr>
              <a:t>fidelity certificates</a:t>
            </a:r>
          </a:p>
          <a:p>
            <a:pPr lvl="1"/>
            <a:r>
              <a:rPr lang="en-US" altLang="ko-KR" dirty="0" smtClean="0"/>
              <a:t>Report the results of type-specific analysis and a timestamp for the original reading</a:t>
            </a:r>
          </a:p>
          <a:p>
            <a:pPr lvl="1"/>
            <a:r>
              <a:rPr lang="en-US" altLang="ko-KR" dirty="0" smtClean="0"/>
              <a:t>Contain information about the device’s software platform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14</a:t>
            </a:fld>
            <a:endParaRPr lang="ko-KR" altLang="en-US" dirty="0"/>
          </a:p>
        </p:txBody>
      </p:sp>
      <p:grpSp>
        <p:nvGrpSpPr>
          <p:cNvPr id="10" name="그룹 9"/>
          <p:cNvGrpSpPr/>
          <p:nvPr/>
        </p:nvGrpSpPr>
        <p:grpSpPr>
          <a:xfrm>
            <a:off x="442018" y="1628800"/>
            <a:ext cx="4268749" cy="4320480"/>
            <a:chOff x="1403648" y="3212976"/>
            <a:chExt cx="5688632" cy="3384376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3212976"/>
              <a:ext cx="5688632" cy="3384376"/>
            </a:xfrm>
            <a:prstGeom prst="rect">
              <a:avLst/>
            </a:prstGeom>
            <a:noFill/>
            <a:ln w="19050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직사각형 4"/>
            <p:cNvSpPr/>
            <p:nvPr/>
          </p:nvSpPr>
          <p:spPr>
            <a:xfrm>
              <a:off x="1619672" y="3501008"/>
              <a:ext cx="5400600" cy="100811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619672" y="4797152"/>
              <a:ext cx="5184576" cy="16561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06068" y="6042774"/>
            <a:ext cx="3793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Fig 3. </a:t>
            </a:r>
            <a:r>
              <a:rPr lang="en-US" altLang="ko-KR" sz="1600" b="1" dirty="0"/>
              <a:t>Format of a Fidelity </a:t>
            </a:r>
            <a:r>
              <a:rPr lang="en-US" altLang="ko-KR" sz="1600" b="1" dirty="0" smtClean="0"/>
              <a:t>Certificate</a:t>
            </a:r>
            <a:endParaRPr lang="en-US" altLang="ko-KR" sz="1600" b="1" dirty="0"/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5076056" y="4293097"/>
            <a:ext cx="3600400" cy="1080119"/>
          </a:xfrm>
          <a:prstGeom prst="wedgeRoundRectCallout">
            <a:avLst>
              <a:gd name="adj1" fmla="val -65409"/>
              <a:gd name="adj2" fmla="val -42047"/>
              <a:gd name="adj3" fmla="val 1666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en-US" altLang="ko-KR" sz="1600" dirty="0">
                <a:solidFill>
                  <a:schemeClr val="tx1"/>
                </a:solidFill>
              </a:rPr>
              <a:t>Allowing remote verifiers to decide whether or not to trust reports generated by the </a:t>
            </a:r>
            <a:r>
              <a:rPr lang="en-US" altLang="ko-KR" sz="1600" dirty="0" smtClean="0">
                <a:solidFill>
                  <a:schemeClr val="tx1"/>
                </a:solidFill>
              </a:rPr>
              <a:t>device</a:t>
            </a:r>
            <a:endParaRPr lang="en-US" altLang="ko-K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5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Attesting to Analysis and Platform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15</a:t>
            </a:fld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27280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3716" y="5970766"/>
            <a:ext cx="2824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Fig </a:t>
            </a:r>
            <a:r>
              <a:rPr lang="en-US" altLang="ko-KR" sz="1600" b="1" dirty="0"/>
              <a:t>4</a:t>
            </a:r>
            <a:r>
              <a:rPr lang="en-US" altLang="ko-KR" sz="1600" b="1" dirty="0" smtClean="0"/>
              <a:t>. Steps for Attestation</a:t>
            </a:r>
            <a:endParaRPr lang="ko-KR" altLang="en-US" sz="1600" b="1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755576" y="1556792"/>
            <a:ext cx="7488832" cy="432048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36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Type-Specific Analyzers</a:t>
            </a:r>
            <a:br>
              <a:rPr lang="en-US" altLang="ko-KR" dirty="0"/>
            </a:br>
            <a:r>
              <a:rPr lang="en-US" altLang="ko-KR" dirty="0" smtClean="0"/>
              <a:t>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2808312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can </a:t>
            </a:r>
            <a:r>
              <a:rPr lang="en-US" altLang="ko-KR" dirty="0"/>
              <a:t>be implemented by using well-known audio-analysis and computer-vision libraries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compare </a:t>
            </a:r>
            <a:r>
              <a:rPr lang="en-US" altLang="ko-KR" dirty="0"/>
              <a:t>the content of a source item (e.g., an original audio clip or photo) to the content of a derived version of the </a:t>
            </a:r>
            <a:r>
              <a:rPr lang="en-US" altLang="ko-KR" dirty="0" smtClean="0"/>
              <a:t>item</a:t>
            </a:r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Summarizes the software configuration of a device as well as how closely the content of a derived data item matches its source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521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Type-Specific </a:t>
            </a:r>
            <a:r>
              <a:rPr lang="en-US" altLang="ko-KR" dirty="0" smtClean="0"/>
              <a:t>Analyzers</a:t>
            </a:r>
            <a:br>
              <a:rPr lang="en-US" altLang="ko-KR" dirty="0" smtClean="0"/>
            </a:br>
            <a:r>
              <a:rPr lang="en-US" altLang="ko-KR" dirty="0" smtClean="0"/>
              <a:t>: Photo Content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The goal of </a:t>
            </a:r>
            <a:r>
              <a:rPr lang="en-US" altLang="ko-KR" dirty="0" err="1" smtClean="0"/>
              <a:t>YouProve’s</a:t>
            </a:r>
            <a:r>
              <a:rPr lang="en-US" altLang="ko-KR" dirty="0" smtClean="0"/>
              <a:t> photo analysis is to </a:t>
            </a:r>
            <a:r>
              <a:rPr lang="en-US" altLang="ko-KR" dirty="0" smtClean="0">
                <a:solidFill>
                  <a:srgbClr val="FF0000"/>
                </a:solidFill>
              </a:rPr>
              <a:t>identity regions </a:t>
            </a:r>
            <a:r>
              <a:rPr lang="en-US" altLang="ko-KR" dirty="0" smtClean="0"/>
              <a:t>of derived photo</a:t>
            </a:r>
          </a:p>
          <a:p>
            <a:pPr lvl="1"/>
            <a:endParaRPr lang="en-US" altLang="ko-KR" sz="1300" dirty="0" smtClean="0"/>
          </a:p>
          <a:p>
            <a:r>
              <a:rPr lang="en-US" altLang="ko-KR" dirty="0" smtClean="0"/>
              <a:t>Analysis </a:t>
            </a:r>
            <a:r>
              <a:rPr lang="en-US" altLang="ko-KR" dirty="0"/>
              <a:t>utilizes two well-known techniques from computer vision: </a:t>
            </a:r>
          </a:p>
          <a:p>
            <a:pPr lvl="1"/>
            <a:r>
              <a:rPr lang="en-US" altLang="ko-KR" dirty="0" smtClean="0"/>
              <a:t>Speeded-Up </a:t>
            </a:r>
            <a:r>
              <a:rPr lang="en-US" altLang="ko-KR" dirty="0"/>
              <a:t>Robust Features (SURF) </a:t>
            </a:r>
          </a:p>
          <a:p>
            <a:pPr lvl="1"/>
            <a:r>
              <a:rPr lang="en-US" altLang="ko-KR" dirty="0" smtClean="0"/>
              <a:t>Sum </a:t>
            </a:r>
            <a:r>
              <a:rPr lang="en-US" altLang="ko-KR" dirty="0"/>
              <a:t>of Squared Differences (SSD) </a:t>
            </a:r>
          </a:p>
          <a:p>
            <a:endParaRPr lang="ko-KR" altLang="en-US" sz="1300" dirty="0"/>
          </a:p>
          <a:p>
            <a:r>
              <a:rPr lang="en-US" altLang="ko-KR" dirty="0">
                <a:solidFill>
                  <a:srgbClr val="FF0000"/>
                </a:solidFill>
              </a:rPr>
              <a:t>SURF</a:t>
            </a:r>
            <a:r>
              <a:rPr lang="en-US" altLang="ko-KR" dirty="0"/>
              <a:t> facilitates </a:t>
            </a:r>
            <a:r>
              <a:rPr lang="en-US" altLang="ko-KR" i="1" dirty="0">
                <a:solidFill>
                  <a:srgbClr val="0070C0"/>
                </a:solidFill>
              </a:rPr>
              <a:t>matching regions </a:t>
            </a:r>
            <a:r>
              <a:rPr lang="en-US" altLang="ko-KR" dirty="0"/>
              <a:t>in two images by locating “</a:t>
            </a:r>
            <a:r>
              <a:rPr lang="en-US" altLang="ko-KR" dirty="0" err="1"/>
              <a:t>keypoints</a:t>
            </a:r>
            <a:r>
              <a:rPr lang="en-US" altLang="ko-KR" dirty="0"/>
              <a:t>” such as corners, and then computing a feature vector called a descriptor to represent each </a:t>
            </a:r>
            <a:r>
              <a:rPr lang="en-US" altLang="ko-KR" dirty="0" err="1"/>
              <a:t>keypoint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“matching” between the descriptors in two images can be found by computing the distance between the vectors. </a:t>
            </a:r>
            <a:endParaRPr lang="en-US" altLang="ko-KR" dirty="0" smtClean="0"/>
          </a:p>
          <a:p>
            <a:endParaRPr lang="en-US" altLang="ko-KR" sz="1100" dirty="0"/>
          </a:p>
          <a:p>
            <a:r>
              <a:rPr lang="en-US" altLang="ko-KR" b="1" dirty="0">
                <a:solidFill>
                  <a:srgbClr val="FF0000"/>
                </a:solidFill>
              </a:rPr>
              <a:t>SSD</a:t>
            </a:r>
            <a:r>
              <a:rPr lang="en-US" altLang="ko-KR" dirty="0"/>
              <a:t> is useful for approximating the </a:t>
            </a:r>
            <a:r>
              <a:rPr lang="en-US" altLang="ko-KR" i="1" dirty="0">
                <a:solidFill>
                  <a:srgbClr val="0070C0"/>
                </a:solidFill>
              </a:rPr>
              <a:t>visual similarity </a:t>
            </a:r>
            <a:r>
              <a:rPr lang="en-US" altLang="ko-KR" dirty="0"/>
              <a:t>of two equal-sized blocks of image content.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is a simple metric that computes the difference between the value of a pixel in the first image and the corresponding pixel in the second image, and then sums the square of these differences over all pixels in the block. </a:t>
            </a:r>
            <a:endParaRPr lang="en-US" altLang="ko-KR" dirty="0" smtClean="0"/>
          </a:p>
          <a:p>
            <a:pPr lvl="1"/>
            <a:endParaRPr lang="en-US" altLang="ko-KR" sz="1100" dirty="0" smtClean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PPSSD</a:t>
            </a:r>
            <a:r>
              <a:rPr lang="en-US" altLang="ko-KR" dirty="0" smtClean="0"/>
              <a:t> (Per-Pixel Sum of Squared Difference) </a:t>
            </a:r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efined a block size-independent metric to </a:t>
            </a:r>
            <a:r>
              <a:rPr lang="en-US" altLang="ko-KR" dirty="0"/>
              <a:t>account for different block </a:t>
            </a:r>
            <a:r>
              <a:rPr lang="en-US" altLang="ko-KR" dirty="0" smtClean="0"/>
              <a:t>sizes</a:t>
            </a:r>
          </a:p>
          <a:p>
            <a:pPr lvl="1"/>
            <a:r>
              <a:rPr lang="en-US" altLang="ko-KR" dirty="0" smtClean="0"/>
              <a:t>The SSD value for a block divided by its area in pixels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268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SSD Simple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51721" y="5013176"/>
            <a:ext cx="5040559" cy="1080120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Matrix difference = I - T; </a:t>
            </a:r>
            <a:endParaRPr lang="en-US" altLang="ko-KR" sz="2000" dirty="0" smtClean="0"/>
          </a:p>
          <a:p>
            <a:r>
              <a:rPr lang="en-US" altLang="ko-KR" sz="2000" dirty="0" smtClean="0"/>
              <a:t>Matrix </a:t>
            </a:r>
            <a:r>
              <a:rPr lang="en-US" altLang="ko-KR" sz="2000" dirty="0"/>
              <a:t>squared = difference*difference</a:t>
            </a:r>
            <a:r>
              <a:rPr lang="en-US" altLang="ko-KR" sz="2000" dirty="0" smtClean="0"/>
              <a:t>;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18</a:t>
            </a:fld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4784"/>
            <a:ext cx="4608512" cy="324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83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Type-Specific Analyzers</a:t>
            </a:r>
            <a:br>
              <a:rPr lang="en-US" altLang="ko-KR" dirty="0"/>
            </a:br>
            <a:r>
              <a:rPr lang="en-US" altLang="ko-KR" dirty="0"/>
              <a:t>: </a:t>
            </a:r>
            <a:r>
              <a:rPr lang="en-US" altLang="ko-KR" dirty="0" smtClean="0"/>
              <a:t>Audio </a:t>
            </a:r>
            <a:r>
              <a:rPr lang="en-US" altLang="ko-KR" dirty="0"/>
              <a:t>Content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ko-KR" altLang="en-US" dirty="0"/>
          </a:p>
          <a:p>
            <a:r>
              <a:rPr lang="en-US" altLang="ko-KR" dirty="0"/>
              <a:t>At a high level, </a:t>
            </a:r>
            <a:r>
              <a:rPr lang="en-US" altLang="ko-KR" dirty="0" err="1"/>
              <a:t>YouProve’s</a:t>
            </a:r>
            <a:r>
              <a:rPr lang="en-US" altLang="ko-KR" dirty="0"/>
              <a:t> audio analyzer extracts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sequences of spectral peak frequencie</a:t>
            </a:r>
            <a:r>
              <a:rPr lang="en-US" altLang="ko-KR" dirty="0"/>
              <a:t>s from the source and derived audio clips and applies local sequence alignment to find matching time segments. </a:t>
            </a:r>
            <a:endParaRPr lang="en-US" altLang="ko-KR" dirty="0" smtClean="0"/>
          </a:p>
          <a:p>
            <a:endParaRPr lang="en-US" altLang="ko-KR" sz="1100" dirty="0"/>
          </a:p>
          <a:p>
            <a:r>
              <a:rPr lang="en-US" altLang="ko-KR" dirty="0"/>
              <a:t>The use of spectral peak analysis to compare audio data was inspired by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en-US" altLang="ko-KR" dirty="0"/>
              <a:t> </a:t>
            </a:r>
            <a:r>
              <a:rPr lang="en-US" altLang="ko-KR" dirty="0" err="1">
                <a:solidFill>
                  <a:schemeClr val="accent6">
                    <a:lumMod val="75000"/>
                  </a:schemeClr>
                </a:solidFill>
              </a:rPr>
              <a:t>Shazam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audio recognition system</a:t>
            </a:r>
            <a:r>
              <a:rPr lang="en-US" altLang="ko-KR" dirty="0"/>
              <a:t>. The technique is well-suited for analysis because spectral peaks are a central feature in human hearing and thus are independent of audio encoding. </a:t>
            </a:r>
            <a:endParaRPr lang="en-US" altLang="ko-KR" dirty="0" smtClean="0"/>
          </a:p>
          <a:p>
            <a:endParaRPr lang="en-US" altLang="ko-KR" sz="1100" dirty="0"/>
          </a:p>
          <a:p>
            <a:r>
              <a:rPr lang="en-US" altLang="ko-KR" dirty="0"/>
              <a:t>They are largely maintained across transformations that preserve the way audio will be perceived (e.g., compression). To identify time segments in a modified clip which preserve sequences of spectral peak frequencies from a source clip, </a:t>
            </a:r>
            <a:r>
              <a:rPr lang="en-US" altLang="ko-KR" dirty="0" err="1"/>
              <a:t>YouProve</a:t>
            </a:r>
            <a:r>
              <a:rPr lang="en-US" altLang="ko-KR" dirty="0"/>
              <a:t> uses a modified version of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Smith-Waterman algorithm </a:t>
            </a:r>
            <a:r>
              <a:rPr lang="en-US" altLang="ko-KR" dirty="0"/>
              <a:t>for local sequence alignment. 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58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4800" b="1" dirty="0" smtClean="0">
                <a:solidFill>
                  <a:srgbClr val="FF0000"/>
                </a:solidFill>
              </a:rPr>
              <a:t>Implementation</a:t>
            </a:r>
            <a:endParaRPr lang="ko-KR" alt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143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Nexus </a:t>
            </a:r>
            <a:r>
              <a:rPr lang="en-US" altLang="ko-KR" dirty="0"/>
              <a:t>One smartphone on Android 2.2 </a:t>
            </a:r>
            <a:endParaRPr lang="en-US" altLang="ko-KR" dirty="0" smtClean="0"/>
          </a:p>
          <a:p>
            <a:endParaRPr lang="en-US" altLang="ko-KR" sz="1300" dirty="0"/>
          </a:p>
          <a:p>
            <a:r>
              <a:rPr lang="en-US" altLang="ko-KR" dirty="0" err="1" smtClean="0"/>
              <a:t>YouProve’s</a:t>
            </a:r>
            <a:r>
              <a:rPr lang="en-US" altLang="ko-KR" dirty="0" smtClean="0"/>
              <a:t> </a:t>
            </a:r>
            <a:r>
              <a:rPr lang="en-US" altLang="ko-KR" dirty="0"/>
              <a:t>logging and attestation services are implemented </a:t>
            </a:r>
            <a:r>
              <a:rPr lang="en-US" altLang="ko-KR" dirty="0" smtClean="0"/>
              <a:t>in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approximately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2,000 lines of Java code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sz="1300" dirty="0"/>
          </a:p>
          <a:p>
            <a:r>
              <a:rPr lang="en-US" altLang="ko-KR" dirty="0" smtClean="0"/>
              <a:t>Nexus </a:t>
            </a:r>
            <a:r>
              <a:rPr lang="en-US" altLang="ko-KR" dirty="0"/>
              <a:t>One does not include a TPM chip. Instead, was ported a popular open-source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TPM emulator </a:t>
            </a:r>
            <a:r>
              <a:rPr lang="en-US" altLang="ko-KR" dirty="0"/>
              <a:t>to Android, </a:t>
            </a:r>
            <a:r>
              <a:rPr lang="en-US" altLang="ko-KR" dirty="0" smtClean="0"/>
              <a:t>along </a:t>
            </a:r>
            <a:r>
              <a:rPr lang="en-US" altLang="ko-KR" dirty="0"/>
              <a:t>with the </a:t>
            </a:r>
            <a:r>
              <a:rPr lang="en-US" altLang="ko-KR" dirty="0" err="1"/>
              <a:t>TrouSerS</a:t>
            </a:r>
            <a:r>
              <a:rPr lang="en-US" altLang="ko-KR" dirty="0"/>
              <a:t> open-source TCG stack </a:t>
            </a:r>
            <a:endParaRPr lang="en-US" altLang="ko-KR" dirty="0" smtClean="0"/>
          </a:p>
          <a:p>
            <a:endParaRPr lang="en-US" altLang="ko-KR" sz="1300" dirty="0"/>
          </a:p>
          <a:p>
            <a:pPr marL="0" indent="0">
              <a:buNone/>
            </a:pPr>
            <a:r>
              <a:rPr lang="en-US" altLang="ko-KR" dirty="0">
                <a:solidFill>
                  <a:srgbClr val="FF0000"/>
                </a:solidFill>
              </a:rPr>
              <a:t>Prototype photo and audio analyzers </a:t>
            </a:r>
            <a:r>
              <a:rPr lang="en-US" altLang="ko-KR" dirty="0"/>
              <a:t>are written in C++ and C, respectively </a:t>
            </a:r>
            <a:endParaRPr lang="en-US" altLang="ko-KR" dirty="0" smtClean="0"/>
          </a:p>
          <a:p>
            <a:endParaRPr lang="en-US" altLang="ko-KR" sz="1300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audio analyzer uses the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open-source </a:t>
            </a:r>
            <a:r>
              <a:rPr lang="en-US" altLang="ko-KR" dirty="0" err="1">
                <a:solidFill>
                  <a:schemeClr val="accent6">
                    <a:lumMod val="75000"/>
                  </a:schemeClr>
                </a:solidFill>
              </a:rPr>
              <a:t>LibXtract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and FFTW libraries </a:t>
            </a:r>
            <a:r>
              <a:rPr lang="en-US" altLang="ko-KR" dirty="0"/>
              <a:t>for converting audio samples into frequency bins. We ported these libraries to the Android platform </a:t>
            </a:r>
            <a:endParaRPr lang="en-US" altLang="ko-KR" dirty="0" smtClean="0"/>
          </a:p>
          <a:p>
            <a:endParaRPr lang="en-US" altLang="ko-KR" sz="1300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photo analyzer uses the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SURF</a:t>
            </a:r>
            <a:r>
              <a:rPr lang="en-US" altLang="ko-KR" dirty="0"/>
              <a:t> implementation from the popular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open-source computer-vision library </a:t>
            </a:r>
            <a:r>
              <a:rPr lang="en-US" altLang="ko-KR" dirty="0" err="1">
                <a:solidFill>
                  <a:schemeClr val="accent6">
                    <a:lumMod val="75000"/>
                  </a:schemeClr>
                </a:solidFill>
              </a:rPr>
              <a:t>OpenCV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ko-KR" sz="1500" dirty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addition, was used the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open-source Taint-Droid information-flow tracking framework</a:t>
            </a:r>
            <a:r>
              <a:rPr lang="en-US" altLang="ko-KR" dirty="0"/>
              <a:t>, which we updated from Android 2.1 to 2.2 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765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YouProve</a:t>
            </a:r>
            <a:r>
              <a:rPr lang="en-US" altLang="ko-KR" dirty="0" smtClean="0"/>
              <a:t> Prototype Architecture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22</a:t>
            </a:fld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54274"/>
            <a:ext cx="7200799" cy="415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2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basis for our test dataset was a diverse </a:t>
            </a:r>
            <a:r>
              <a:rPr lang="en-US" altLang="ko-KR" dirty="0">
                <a:solidFill>
                  <a:srgbClr val="FF0000"/>
                </a:solidFill>
              </a:rPr>
              <a:t>collection of 69 photos </a:t>
            </a:r>
            <a:r>
              <a:rPr lang="en-US" altLang="ko-KR" dirty="0"/>
              <a:t>taken on a college campus using a Nexus One.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Subject </a:t>
            </a:r>
            <a:r>
              <a:rPr lang="en-US" altLang="ko-KR" dirty="0"/>
              <a:t>matter included individual students, crowds, buildings, offices, landscapes, walls with flyers, and bookshelves full of books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photos varied in level of detail, level of focus, and quality of </a:t>
            </a:r>
            <a:r>
              <a:rPr lang="en-US" altLang="ko-KR" dirty="0" smtClean="0"/>
              <a:t>lighting.</a:t>
            </a:r>
          </a:p>
          <a:p>
            <a:pPr lvl="1"/>
            <a:r>
              <a:rPr lang="en-US" altLang="ko-KR" dirty="0" smtClean="0"/>
              <a:t>All </a:t>
            </a:r>
            <a:r>
              <a:rPr lang="en-US" altLang="ko-KR" dirty="0"/>
              <a:t>photos were taken at the default resolution of 1944x2592 pixels.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We </a:t>
            </a:r>
            <a:r>
              <a:rPr lang="en-US" altLang="ko-KR" dirty="0"/>
              <a:t>then used the </a:t>
            </a:r>
            <a:r>
              <a:rPr lang="en-US" altLang="ko-KR" dirty="0" err="1"/>
              <a:t>ImageMagick</a:t>
            </a:r>
            <a:r>
              <a:rPr lang="en-US" altLang="ko-KR" dirty="0"/>
              <a:t> image-editing tool to apply two classes of modifications to our photos. </a:t>
            </a:r>
            <a:endParaRPr lang="en-US" altLang="ko-KR" dirty="0" smtClean="0"/>
          </a:p>
          <a:p>
            <a:endParaRPr lang="en-US" altLang="ko-KR" sz="1500" dirty="0"/>
          </a:p>
          <a:p>
            <a:r>
              <a:rPr lang="en-US" altLang="ko-KR" b="1" dirty="0"/>
              <a:t>Global modifications </a:t>
            </a:r>
            <a:r>
              <a:rPr lang="en-US" altLang="ko-KR" dirty="0"/>
              <a:t>included </a:t>
            </a:r>
            <a:r>
              <a:rPr lang="en-US" altLang="ko-KR" dirty="0">
                <a:solidFill>
                  <a:srgbClr val="FF0000"/>
                </a:solidFill>
              </a:rPr>
              <a:t>cropping, scaling, and JPEG </a:t>
            </a:r>
            <a:r>
              <a:rPr lang="en-US" altLang="ko-KR" dirty="0" smtClean="0">
                <a:solidFill>
                  <a:srgbClr val="FF0000"/>
                </a:solidFill>
              </a:rPr>
              <a:t>compression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We </a:t>
            </a:r>
            <a:r>
              <a:rPr lang="en-US" altLang="ko-KR" dirty="0"/>
              <a:t>consider these modifications to preserve the meaning of the </a:t>
            </a:r>
            <a:r>
              <a:rPr lang="en-US" altLang="ko-KR" dirty="0" smtClean="0"/>
              <a:t>source.</a:t>
            </a:r>
          </a:p>
          <a:p>
            <a:pPr lvl="1"/>
            <a:r>
              <a:rPr lang="en-US" altLang="ko-KR" u="sng" dirty="0" smtClean="0"/>
              <a:t>Cropping</a:t>
            </a:r>
            <a:r>
              <a:rPr lang="en-US" altLang="ko-KR" dirty="0" smtClean="0"/>
              <a:t> </a:t>
            </a:r>
            <a:r>
              <a:rPr lang="en-US" altLang="ko-KR" dirty="0"/>
              <a:t>test cases were created by cropping out either the top, bottom, left, or right half of an image, leaving a rectangular half-image. </a:t>
            </a:r>
            <a:endParaRPr lang="en-US" altLang="ko-KR" dirty="0" smtClean="0"/>
          </a:p>
          <a:p>
            <a:pPr lvl="1"/>
            <a:r>
              <a:rPr lang="en-US" altLang="ko-KR" u="sng" dirty="0" smtClean="0"/>
              <a:t>Scaling</a:t>
            </a:r>
            <a:r>
              <a:rPr lang="en-US" altLang="ko-KR" dirty="0" smtClean="0"/>
              <a:t> </a:t>
            </a:r>
            <a:r>
              <a:rPr lang="en-US" altLang="ko-KR" dirty="0"/>
              <a:t>maintained aspect ratio while reducing each dimension to either 75%, 50%, or 25% of its original size. </a:t>
            </a:r>
            <a:endParaRPr lang="en-US" altLang="ko-KR" dirty="0" smtClean="0"/>
          </a:p>
          <a:p>
            <a:pPr lvl="1"/>
            <a:r>
              <a:rPr lang="en-US" altLang="ko-KR" u="sng" dirty="0" smtClean="0"/>
              <a:t>Compression</a:t>
            </a:r>
            <a:r>
              <a:rPr lang="en-US" altLang="ko-KR" dirty="0" smtClean="0"/>
              <a:t> </a:t>
            </a:r>
            <a:r>
              <a:rPr lang="en-US" altLang="ko-KR" dirty="0"/>
              <a:t>produced JPEGs at 75%, 50%, and 25% quality. </a:t>
            </a:r>
            <a:endParaRPr lang="en-US" altLang="ko-KR" dirty="0" smtClean="0"/>
          </a:p>
          <a:p>
            <a:endParaRPr lang="en-US" altLang="ko-KR" sz="1300" dirty="0"/>
          </a:p>
          <a:p>
            <a:r>
              <a:rPr lang="en-US" altLang="ko-KR" b="1" dirty="0"/>
              <a:t>Local modifications </a:t>
            </a:r>
            <a:r>
              <a:rPr lang="en-US" altLang="ko-KR" dirty="0"/>
              <a:t>included </a:t>
            </a:r>
            <a:r>
              <a:rPr lang="en-US" altLang="ko-KR" dirty="0">
                <a:solidFill>
                  <a:srgbClr val="FF0000"/>
                </a:solidFill>
              </a:rPr>
              <a:t>overlaying a black box, pasting in a small photo, pasting in a large photo, or blurring a region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We </a:t>
            </a:r>
            <a:r>
              <a:rPr lang="en-US" altLang="ko-KR" dirty="0"/>
              <a:t>consider these modifications to alter the meaning of the source.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090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5" name="제목 4"/>
          <p:cNvSpPr txBox="1">
            <a:spLocks/>
          </p:cNvSpPr>
          <p:nvPr/>
        </p:nvSpPr>
        <p:spPr>
          <a:xfrm>
            <a:off x="539552" y="2636912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800" b="1" dirty="0" smtClean="0">
                <a:solidFill>
                  <a:srgbClr val="FF0000"/>
                </a:solidFill>
              </a:rPr>
              <a:t>Evaluation</a:t>
            </a:r>
            <a:endParaRPr lang="ko-KR" alt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5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Photo Analysis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864" y="5124325"/>
            <a:ext cx="8229600" cy="1112987"/>
          </a:xfrm>
        </p:spPr>
        <p:txBody>
          <a:bodyPr>
            <a:normAutofit/>
          </a:bodyPr>
          <a:lstStyle/>
          <a:p>
            <a:r>
              <a:rPr lang="en-US" altLang="ko-KR" sz="1400" i="1" dirty="0" smtClean="0"/>
              <a:t>Clean</a:t>
            </a:r>
            <a:r>
              <a:rPr lang="en-US" altLang="ko-KR" sz="1400" dirty="0" smtClean="0"/>
              <a:t> -&gt; Blocks that are untouched by a local modification </a:t>
            </a:r>
          </a:p>
          <a:p>
            <a:r>
              <a:rPr lang="en-US" altLang="ko-KR" sz="1400" dirty="0" smtClean="0"/>
              <a:t>Low PPSSD values -&gt; There are fewer blocks with only minor changes reduced the number of locally modified blocks</a:t>
            </a:r>
          </a:p>
          <a:p>
            <a:r>
              <a:rPr lang="en-US" altLang="ko-KR" sz="1600" b="1" dirty="0" smtClean="0">
                <a:solidFill>
                  <a:srgbClr val="FF0000"/>
                </a:solidFill>
              </a:rPr>
              <a:t>To conclude, photo analyzer is robustness and has good accuracy.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25</a:t>
            </a:fld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640960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64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Audio Analysis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000" dirty="0" smtClean="0"/>
              <a:t>The </a:t>
            </a:r>
            <a:r>
              <a:rPr lang="en-US" altLang="ko-KR" sz="2000" dirty="0"/>
              <a:t>test cases used to evaluate audio analysis were derived from 5-minute clips of an excerpt from </a:t>
            </a:r>
            <a:r>
              <a:rPr lang="en-US" altLang="ko-KR" sz="2000" dirty="0">
                <a:solidFill>
                  <a:srgbClr val="FF0000"/>
                </a:solidFill>
              </a:rPr>
              <a:t>Vivaldi’s The Four Seasons</a:t>
            </a:r>
            <a:r>
              <a:rPr lang="en-US" altLang="ko-KR" sz="2000" dirty="0"/>
              <a:t>, </a:t>
            </a:r>
            <a:r>
              <a:rPr lang="en-US" altLang="ko-KR" sz="2000" dirty="0">
                <a:solidFill>
                  <a:srgbClr val="FF0000"/>
                </a:solidFill>
              </a:rPr>
              <a:t>a stand-up comedy show</a:t>
            </a:r>
            <a:r>
              <a:rPr lang="en-US" altLang="ko-KR" sz="2000" dirty="0"/>
              <a:t>, an excerpt from the iconic </a:t>
            </a:r>
            <a:r>
              <a:rPr lang="en-US" altLang="ko-KR" sz="2000" dirty="0">
                <a:solidFill>
                  <a:srgbClr val="FF0000"/>
                </a:solidFill>
              </a:rPr>
              <a:t>“I Have A Dream” speech</a:t>
            </a:r>
            <a:r>
              <a:rPr lang="en-US" altLang="ko-KR" sz="2000" dirty="0"/>
              <a:t>, and </a:t>
            </a:r>
            <a:r>
              <a:rPr lang="en-US" altLang="ko-KR" sz="2000" dirty="0">
                <a:solidFill>
                  <a:srgbClr val="FF0000"/>
                </a:solidFill>
              </a:rPr>
              <a:t>an undergraduate lecture</a:t>
            </a:r>
            <a:r>
              <a:rPr lang="en-US" altLang="ko-KR" sz="2000" dirty="0"/>
              <a:t>. </a:t>
            </a:r>
            <a:endParaRPr lang="en-US" altLang="ko-KR" sz="2000" dirty="0" smtClean="0"/>
          </a:p>
          <a:p>
            <a:endParaRPr lang="en-US" altLang="ko-KR" sz="2000" dirty="0"/>
          </a:p>
          <a:p>
            <a:r>
              <a:rPr lang="en-US" altLang="ko-KR" sz="2000" dirty="0"/>
              <a:t>Starting with these four clips, we used 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the Sound </a:t>
            </a:r>
            <a:r>
              <a:rPr lang="en-US" altLang="ko-KR" sz="2000" dirty="0" err="1">
                <a:solidFill>
                  <a:schemeClr val="accent6">
                    <a:lumMod val="75000"/>
                  </a:schemeClr>
                </a:solidFill>
              </a:rPr>
              <a:t>eXchange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n-US" altLang="ko-KR" sz="2000" dirty="0" err="1">
                <a:solidFill>
                  <a:schemeClr val="accent6">
                    <a:lumMod val="75000"/>
                  </a:schemeClr>
                </a:solidFill>
              </a:rPr>
              <a:t>SoX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</a:rPr>
              <a:t>) tool </a:t>
            </a:r>
            <a:r>
              <a:rPr lang="en-US" altLang="ko-KR" sz="2000" dirty="0"/>
              <a:t>to generate derivations from the following </a:t>
            </a:r>
            <a:r>
              <a:rPr lang="en-US" altLang="ko-KR" sz="2000" dirty="0" smtClean="0"/>
              <a:t>transformations:</a:t>
            </a:r>
          </a:p>
          <a:p>
            <a:pPr lvl="1"/>
            <a:r>
              <a:rPr lang="en-US" altLang="ko-KR" sz="2100" dirty="0" smtClean="0"/>
              <a:t>extracting </a:t>
            </a:r>
            <a:r>
              <a:rPr lang="en-US" altLang="ko-KR" sz="2100" dirty="0"/>
              <a:t>and removing </a:t>
            </a:r>
            <a:r>
              <a:rPr lang="en-US" altLang="ko-KR" sz="2100" dirty="0" err="1" smtClean="0"/>
              <a:t>subclips</a:t>
            </a:r>
            <a:endParaRPr lang="en-US" altLang="ko-KR" sz="2100" dirty="0"/>
          </a:p>
          <a:p>
            <a:pPr lvl="1"/>
            <a:r>
              <a:rPr lang="en-US" altLang="ko-KR" sz="2000" dirty="0" smtClean="0"/>
              <a:t>splicing </a:t>
            </a:r>
            <a:r>
              <a:rPr lang="en-US" altLang="ko-KR" sz="2000" dirty="0"/>
              <a:t>in other </a:t>
            </a:r>
            <a:r>
              <a:rPr lang="en-US" altLang="ko-KR" sz="2000" dirty="0" smtClean="0"/>
              <a:t>audio</a:t>
            </a:r>
          </a:p>
          <a:p>
            <a:pPr lvl="1"/>
            <a:r>
              <a:rPr lang="en-US" altLang="ko-KR" sz="2000" dirty="0" smtClean="0"/>
              <a:t>inserting silences</a:t>
            </a:r>
          </a:p>
          <a:p>
            <a:pPr lvl="1"/>
            <a:r>
              <a:rPr lang="en-US" altLang="ko-KR" sz="2000" dirty="0" smtClean="0"/>
              <a:t>applying </a:t>
            </a:r>
            <a:r>
              <a:rPr lang="en-US" altLang="ko-KR" sz="2000" dirty="0" err="1"/>
              <a:t>lossy</a:t>
            </a:r>
            <a:r>
              <a:rPr lang="en-US" altLang="ko-KR" sz="2000" dirty="0"/>
              <a:t> (MP3) </a:t>
            </a:r>
            <a:r>
              <a:rPr lang="en-US" altLang="ko-KR" sz="2000" dirty="0" smtClean="0"/>
              <a:t>compression</a:t>
            </a:r>
          </a:p>
          <a:p>
            <a:pPr lvl="1"/>
            <a:r>
              <a:rPr lang="en-US" altLang="ko-KR" sz="2000" dirty="0" smtClean="0"/>
              <a:t>dithering</a:t>
            </a:r>
          </a:p>
          <a:p>
            <a:pPr lvl="1"/>
            <a:r>
              <a:rPr lang="en-US" altLang="ko-KR" sz="2000" dirty="0" smtClean="0"/>
              <a:t>normalizing</a:t>
            </a:r>
          </a:p>
          <a:p>
            <a:pPr lvl="1"/>
            <a:r>
              <a:rPr lang="en-US" altLang="ko-KR" sz="2000" dirty="0" smtClean="0"/>
              <a:t>pitch altering</a:t>
            </a:r>
          </a:p>
          <a:p>
            <a:endParaRPr lang="en-US" altLang="ko-KR" sz="2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959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Audio Analysis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27</a:t>
            </a:fld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9304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모서리가 둥근 직사각형 15"/>
          <p:cNvSpPr/>
          <p:nvPr/>
        </p:nvSpPr>
        <p:spPr>
          <a:xfrm>
            <a:off x="5652120" y="2132856"/>
            <a:ext cx="432048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395536" y="2780928"/>
            <a:ext cx="8496944" cy="6480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395536" y="3501008"/>
            <a:ext cx="8496944" cy="28803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395536" y="4149080"/>
            <a:ext cx="8496944" cy="288032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516216" y="2132856"/>
            <a:ext cx="432048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7452320" y="2132856"/>
            <a:ext cx="432048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8316416" y="2132856"/>
            <a:ext cx="432048" cy="23762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653137"/>
            <a:ext cx="5116983" cy="1008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0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28</a:t>
            </a:fld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552727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403648" y="2204864"/>
            <a:ext cx="5688632" cy="1008112"/>
          </a:xfrm>
          <a:prstGeom prst="rect">
            <a:avLst/>
          </a:prstGeom>
          <a:noFill/>
          <a:ln w="317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03648" y="3068960"/>
            <a:ext cx="5688632" cy="1512168"/>
          </a:xfrm>
          <a:prstGeom prst="rect">
            <a:avLst/>
          </a:prstGeom>
          <a:noFill/>
          <a:ln w="3175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4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This </a:t>
            </a:r>
            <a:r>
              <a:rPr lang="en-US" altLang="ko-KR" dirty="0"/>
              <a:t>paper has presented the design and implementation of </a:t>
            </a:r>
            <a:r>
              <a:rPr lang="en-US" altLang="ko-KR" dirty="0" err="1"/>
              <a:t>YouProve</a:t>
            </a:r>
            <a:r>
              <a:rPr lang="en-US" altLang="ko-KR" dirty="0"/>
              <a:t>, a system that enables mobile sensing services to verify that contributed data has not been manipulated in a way that alters its original meaning while allowing clients to use untrusted editing applications to directly control the fidelity of data they upload. </a:t>
            </a:r>
            <a:endParaRPr lang="en-US" altLang="ko-KR" dirty="0" smtClean="0"/>
          </a:p>
          <a:p>
            <a:endParaRPr lang="en-US" altLang="ko-KR" sz="1300" dirty="0"/>
          </a:p>
          <a:p>
            <a:r>
              <a:rPr lang="en-US" altLang="ko-KR" dirty="0"/>
              <a:t>The key to </a:t>
            </a:r>
            <a:r>
              <a:rPr lang="en-US" altLang="ko-KR" dirty="0" err="1"/>
              <a:t>YouProve’s</a:t>
            </a:r>
            <a:r>
              <a:rPr lang="en-US" altLang="ko-KR" dirty="0"/>
              <a:t> approach is providing analytic bases of trust for remote services. </a:t>
            </a:r>
            <a:r>
              <a:rPr lang="en-US" altLang="ko-KR" dirty="0" err="1"/>
              <a:t>YouProve</a:t>
            </a:r>
            <a:r>
              <a:rPr lang="en-US" altLang="ko-KR" dirty="0"/>
              <a:t> relies on trusted, content type-specific analyzers running on the mobile device to generate reports summarizing differences between a derived data item and an original sensor </a:t>
            </a:r>
            <a:r>
              <a:rPr lang="en-US" altLang="ko-KR" dirty="0" smtClean="0"/>
              <a:t>reading.</a:t>
            </a:r>
          </a:p>
          <a:p>
            <a:endParaRPr lang="en-US" altLang="ko-KR" sz="1100" dirty="0"/>
          </a:p>
          <a:p>
            <a:r>
              <a:rPr lang="en-US" altLang="ko-KR" dirty="0" smtClean="0"/>
              <a:t>Logging </a:t>
            </a:r>
            <a:r>
              <a:rPr lang="en-US" altLang="ko-KR" dirty="0"/>
              <a:t>source data does not noticeably affect application </a:t>
            </a:r>
            <a:r>
              <a:rPr lang="en-US" altLang="ko-KR" dirty="0" smtClean="0"/>
              <a:t>responsiveness</a:t>
            </a:r>
          </a:p>
          <a:p>
            <a:endParaRPr lang="en-US" altLang="ko-KR" sz="1100" dirty="0" smtClean="0"/>
          </a:p>
          <a:p>
            <a:r>
              <a:rPr lang="en-US" altLang="ko-KR" dirty="0"/>
              <a:t>C</a:t>
            </a:r>
            <a:r>
              <a:rPr lang="en-US" altLang="ko-KR" dirty="0" smtClean="0"/>
              <a:t>ontent </a:t>
            </a:r>
            <a:r>
              <a:rPr lang="en-US" altLang="ko-KR" dirty="0"/>
              <a:t>analyzers are accurate and complete their tasks in under 70 seconds for 5-minute audio clips and under 30 seconds for 5-megapixel photos.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02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YouProve</a:t>
            </a:r>
            <a:r>
              <a:rPr lang="en-US" altLang="ko-KR" dirty="0" smtClean="0"/>
              <a:t>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30</a:t>
            </a:fld>
            <a:endParaRPr lang="ko-KR" altLang="en-US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848872" cy="51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14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YouProve</a:t>
            </a:r>
            <a:r>
              <a:rPr lang="en-US" altLang="ko-KR" dirty="0" smtClean="0"/>
              <a:t> Demo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31</a:t>
            </a:fld>
            <a:endParaRPr lang="ko-KR" altLang="en-US" dirty="0"/>
          </a:p>
        </p:txBody>
      </p:sp>
      <p:pic>
        <p:nvPicPr>
          <p:cNvPr id="3" name="zgA1YxK39Yc?hl=ko_KR&amp;version=3&amp;rel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91680" y="1412776"/>
            <a:ext cx="5976664" cy="3960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00083" y="5517232"/>
            <a:ext cx="520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hlinkClick r:id="rId4"/>
              </a:rPr>
              <a:t>http://www.youtube.com/watch?v=zgA1YxK39Yc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059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50" charset="-127"/>
              </a:rPr>
              <a:t>Questions</a:t>
            </a:r>
            <a:endParaRPr lang="ko-KR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8032" y="2276872"/>
            <a:ext cx="77724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n-US" altLang="ko-KR" sz="32300" dirty="0" smtClean="0">
                <a:ea typeface="굴림" pitchFamily="50" charset="-127"/>
              </a:rPr>
              <a:t>?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8005-99DE-47D0-A301-52F13588300D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14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16866</TotalTime>
  <Words>1838</Words>
  <Application>Microsoft Office PowerPoint</Application>
  <PresentationFormat>화면 슬라이드 쇼(4:3)</PresentationFormat>
  <Paragraphs>277</Paragraphs>
  <Slides>32</Slides>
  <Notes>15</Notes>
  <HiddenSlides>0</HiddenSlides>
  <MMClips>1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32</vt:i4>
      </vt:variant>
    </vt:vector>
  </HeadingPairs>
  <TitlesOfParts>
    <vt:vector size="34" baseType="lpstr">
      <vt:lpstr>Office 테마</vt:lpstr>
      <vt:lpstr>디자인 사용자 지정</vt:lpstr>
      <vt:lpstr>YouProve: Authenticity and Fidelity in Mobile Sensing</vt:lpstr>
      <vt:lpstr>Outline</vt:lpstr>
      <vt:lpstr>Introduction</vt:lpstr>
      <vt:lpstr>Introduction</vt:lpstr>
      <vt:lpstr>Background</vt:lpstr>
      <vt:lpstr>Design Consideration</vt:lpstr>
      <vt:lpstr>YouProve</vt:lpstr>
      <vt:lpstr>YouProve</vt:lpstr>
      <vt:lpstr>Logging Sensor Reading</vt:lpstr>
      <vt:lpstr>Logging Sensor Reading</vt:lpstr>
      <vt:lpstr>Tracking Derived Data</vt:lpstr>
      <vt:lpstr>Analyzing Content</vt:lpstr>
      <vt:lpstr>Overview of Photo and Audio Content Analysis</vt:lpstr>
      <vt:lpstr>Attesting to Analysis and Platform</vt:lpstr>
      <vt:lpstr>Attesting to Analysis and Platform</vt:lpstr>
      <vt:lpstr>Type-Specific Analyzers Overview</vt:lpstr>
      <vt:lpstr>Type-Specific Analyzers : Photo Content</vt:lpstr>
      <vt:lpstr>SSD Simple Example</vt:lpstr>
      <vt:lpstr>Type-Specific Analyzers : Audio Content</vt:lpstr>
      <vt:lpstr>Implementation</vt:lpstr>
      <vt:lpstr>Implementation</vt:lpstr>
      <vt:lpstr>YouProve Prototype Architecture</vt:lpstr>
      <vt:lpstr>Testing</vt:lpstr>
      <vt:lpstr>PowerPoint 프레젠테이션</vt:lpstr>
      <vt:lpstr>Photo Analysis</vt:lpstr>
      <vt:lpstr>Audio Analysis</vt:lpstr>
      <vt:lpstr>Audio Analysis</vt:lpstr>
      <vt:lpstr>Performance Evaluation</vt:lpstr>
      <vt:lpstr>Conclusion</vt:lpstr>
      <vt:lpstr>YouProve Example</vt:lpstr>
      <vt:lpstr>YouProve Demo</vt:lpstr>
      <vt:lpstr>Questions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YouProve</dc:title>
  <dc:creator>kimminja</dc:creator>
  <cp:lastModifiedBy>hyogon</cp:lastModifiedBy>
  <cp:revision>528</cp:revision>
  <cp:lastPrinted>2013-05-27T06:02:31Z</cp:lastPrinted>
  <dcterms:created xsi:type="dcterms:W3CDTF">2012-10-02T06:15:27Z</dcterms:created>
  <dcterms:modified xsi:type="dcterms:W3CDTF">2013-05-27T12:52:23Z</dcterms:modified>
</cp:coreProperties>
</file>