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1: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김효곤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Effective communication depends on the use of a common </a:t>
            </a:r>
            <a:r>
              <a:rPr lang="en-US" altLang="ko-KR" dirty="0" smtClean="0"/>
              <a:t>language: “protocol”</a:t>
            </a:r>
          </a:p>
          <a:p>
            <a:r>
              <a:rPr lang="en-US" altLang="ko-KR" dirty="0" smtClean="0"/>
              <a:t>A collection </a:t>
            </a:r>
            <a:r>
              <a:rPr lang="en-US" altLang="ko-KR" dirty="0"/>
              <a:t>of related protocols is called a </a:t>
            </a:r>
            <a:r>
              <a:rPr lang="en-US" altLang="ko-KR" i="1" dirty="0"/>
              <a:t>protocol </a:t>
            </a:r>
            <a:r>
              <a:rPr lang="en-US" altLang="ko-KR" i="1" dirty="0" smtClean="0"/>
              <a:t>suite</a:t>
            </a:r>
          </a:p>
          <a:p>
            <a:r>
              <a:rPr lang="en-US" altLang="ko-KR" dirty="0"/>
              <a:t>The design that specifies how various </a:t>
            </a:r>
            <a:r>
              <a:rPr lang="en-US" altLang="ko-KR" dirty="0" smtClean="0"/>
              <a:t>protocols of </a:t>
            </a:r>
            <a:r>
              <a:rPr lang="en-US" altLang="ko-KR" dirty="0"/>
              <a:t>a protocol suite relate to each other and divide up tasks to be accomplished is called the </a:t>
            </a:r>
            <a:r>
              <a:rPr lang="en-US" altLang="ko-KR" i="1" dirty="0" smtClean="0"/>
              <a:t>architecture </a:t>
            </a:r>
            <a:r>
              <a:rPr lang="pt-BR" altLang="ko-KR" dirty="0" smtClean="0"/>
              <a:t>or </a:t>
            </a:r>
            <a:r>
              <a:rPr lang="pt-BR" altLang="ko-KR" i="1" dirty="0"/>
              <a:t>reference model </a:t>
            </a:r>
            <a:r>
              <a:rPr lang="pt-BR" altLang="ko-KR" dirty="0"/>
              <a:t>for the protocol </a:t>
            </a:r>
            <a:r>
              <a:rPr lang="pt-BR" altLang="ko-KR" dirty="0" smtClean="0"/>
              <a:t>suite</a:t>
            </a:r>
          </a:p>
          <a:p>
            <a:r>
              <a:rPr lang="en-US" altLang="ko-KR" dirty="0" smtClean="0"/>
              <a:t>(Internet h</a:t>
            </a:r>
            <a:r>
              <a:rPr lang="pt-BR" altLang="ko-KR" dirty="0" smtClean="0"/>
              <a:t>istory skipped)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1.1: Architectural principles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김효곤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52255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Architectural principles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Internet </a:t>
            </a:r>
            <a:r>
              <a:rPr lang="en-US" altLang="ko-KR" dirty="0"/>
              <a:t>architecture should be able to </a:t>
            </a:r>
            <a:r>
              <a:rPr lang="en-US" altLang="ko-KR" dirty="0" smtClean="0"/>
              <a:t>interconnect multiple </a:t>
            </a:r>
            <a:r>
              <a:rPr lang="en-US" altLang="ko-KR" dirty="0"/>
              <a:t>distinct networks and that multiple activities </a:t>
            </a:r>
            <a:r>
              <a:rPr lang="en-US" altLang="ko-KR" dirty="0" smtClean="0"/>
              <a:t>should </a:t>
            </a:r>
            <a:r>
              <a:rPr lang="en-US" altLang="ko-KR" dirty="0"/>
              <a:t>be able to run simultaneously on the </a:t>
            </a:r>
            <a:r>
              <a:rPr lang="en-US" altLang="ko-KR" dirty="0" smtClean="0"/>
              <a:t>resulting interconnected network</a:t>
            </a:r>
          </a:p>
          <a:p>
            <a:pPr lvl="1"/>
            <a:r>
              <a:rPr lang="en-US" altLang="ko-KR" dirty="0"/>
              <a:t>“develop an effective technique for multiplexed utilization of existing interconnected networks” (Clarke)</a:t>
            </a:r>
          </a:p>
          <a:p>
            <a:r>
              <a:rPr lang="en-US" altLang="ko-KR" dirty="0" smtClean="0"/>
              <a:t>Second-level goals</a:t>
            </a:r>
          </a:p>
          <a:p>
            <a:pPr lvl="1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61048"/>
            <a:ext cx="595208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524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1.1.1 Packets, connections and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 telephone call </a:t>
            </a:r>
            <a:r>
              <a:rPr lang="en-US" altLang="ko-KR" dirty="0"/>
              <a:t>was normally implemented </a:t>
            </a:r>
            <a:r>
              <a:rPr lang="en-US" altLang="ko-KR" dirty="0" smtClean="0"/>
              <a:t>by establishing </a:t>
            </a:r>
            <a:r>
              <a:rPr lang="en-US" altLang="ko-KR" dirty="0"/>
              <a:t>a </a:t>
            </a:r>
            <a:r>
              <a:rPr lang="en-US" altLang="ko-KR" i="1" dirty="0"/>
              <a:t>connection </a:t>
            </a:r>
            <a:r>
              <a:rPr lang="en-US" altLang="ko-KR" dirty="0"/>
              <a:t>from one party to another. </a:t>
            </a:r>
            <a:endParaRPr lang="en-US" altLang="ko-KR" dirty="0" smtClean="0"/>
          </a:p>
          <a:p>
            <a:r>
              <a:rPr lang="en-US" altLang="ko-KR" dirty="0" smtClean="0"/>
              <a:t>Establishing </a:t>
            </a:r>
            <a:r>
              <a:rPr lang="en-US" altLang="ko-KR" dirty="0"/>
              <a:t>a connection meant that a </a:t>
            </a:r>
            <a:r>
              <a:rPr lang="en-US" altLang="ko-KR" dirty="0" smtClean="0"/>
              <a:t>circuit (</a:t>
            </a:r>
            <a:r>
              <a:rPr lang="en-US" altLang="ko-KR" dirty="0"/>
              <a:t>initially, a physical electrical circuit) was made between one telephone and another for the duration of </a:t>
            </a:r>
            <a:r>
              <a:rPr lang="en-US" altLang="ko-KR" dirty="0" smtClean="0"/>
              <a:t>a call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When </a:t>
            </a:r>
            <a:r>
              <a:rPr lang="en-US" altLang="ko-KR" dirty="0"/>
              <a:t>the call was complete, the connection was cleared, allowing the circuit to be used by </a:t>
            </a:r>
            <a:r>
              <a:rPr lang="en-US" altLang="ko-KR" dirty="0" smtClean="0"/>
              <a:t>other users</a:t>
            </a:r>
            <a:r>
              <a:rPr lang="en-US" altLang="ko-KR" dirty="0"/>
              <a:t>’ </a:t>
            </a:r>
            <a:r>
              <a:rPr lang="en-US" altLang="ko-KR" dirty="0" smtClean="0"/>
              <a:t>calls: “</a:t>
            </a:r>
            <a:r>
              <a:rPr lang="en-US" altLang="ko-KR" u="sng" dirty="0" smtClean="0"/>
              <a:t>circuit switching</a:t>
            </a:r>
            <a:r>
              <a:rPr lang="en-US" altLang="ko-KR" dirty="0" smtClean="0"/>
              <a:t>”</a:t>
            </a:r>
          </a:p>
        </p:txBody>
      </p:sp>
      <p:pic>
        <p:nvPicPr>
          <p:cNvPr id="4" name="Picture 2" descr="http://fapsec.net/csfp/images/switchboa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4149080"/>
            <a:ext cx="331167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970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1.1.1 Packets, connections and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When established, the connection provided each user a certain amount of </a:t>
            </a:r>
            <a:r>
              <a:rPr lang="en-US" altLang="ko-KR" i="1" dirty="0"/>
              <a:t>bandwidth </a:t>
            </a:r>
            <a:r>
              <a:rPr lang="en-US" altLang="ko-KR" dirty="0"/>
              <a:t>or </a:t>
            </a:r>
            <a:r>
              <a:rPr lang="en-US" altLang="ko-KR" i="1" dirty="0"/>
              <a:t>capacity </a:t>
            </a:r>
            <a:r>
              <a:rPr lang="en-US" altLang="ko-KR" dirty="0"/>
              <a:t>to send information (usually voice sounds). </a:t>
            </a:r>
          </a:p>
          <a:p>
            <a:r>
              <a:rPr lang="en-US" altLang="ko-KR" dirty="0" smtClean="0"/>
              <a:t>Data </a:t>
            </a:r>
            <a:r>
              <a:rPr lang="en-US" altLang="ko-KR" dirty="0"/>
              <a:t>inserted into one end of a circuit follows some pre-established path through the network switches and emerges on the other side in a predictable fashion, usually with some upper bound on the time (</a:t>
            </a:r>
            <a:r>
              <a:rPr lang="en-US" altLang="ko-KR" i="1" dirty="0"/>
              <a:t>latency</a:t>
            </a:r>
            <a:r>
              <a:rPr lang="en-US" altLang="ko-KR" dirty="0"/>
              <a:t>). </a:t>
            </a:r>
          </a:p>
          <a:p>
            <a:r>
              <a:rPr lang="en-US" altLang="ko-KR" dirty="0"/>
              <a:t>This gives predictable service, as long as a circuit is available when a user needs one. </a:t>
            </a:r>
          </a:p>
          <a:p>
            <a:r>
              <a:rPr lang="en-US" altLang="ko-KR" dirty="0"/>
              <a:t>Circuits allocate a pathway through the network that is reserved for the duration of a call, even if they are not entirely busy. </a:t>
            </a:r>
          </a:p>
        </p:txBody>
      </p:sp>
    </p:spTree>
    <p:extLst>
      <p:ext uri="{BB962C8B-B14F-4D97-AF65-F5344CB8AC3E}">
        <p14:creationId xmlns:p14="http://schemas.microsoft.com/office/powerpoint/2010/main" val="2122066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1.1.1 Packets, connections and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In </a:t>
            </a:r>
            <a:r>
              <a:rPr lang="en-US" altLang="ko-KR" u="sng" dirty="0"/>
              <a:t>packet switching</a:t>
            </a:r>
            <a:r>
              <a:rPr lang="en-US" altLang="ko-KR" dirty="0"/>
              <a:t>, “chunks” (packets) of digital information comprising some number of bytes </a:t>
            </a:r>
            <a:r>
              <a:rPr lang="en-US" altLang="ko-KR" dirty="0" smtClean="0"/>
              <a:t>are carried </a:t>
            </a:r>
            <a:r>
              <a:rPr lang="en-US" altLang="ko-KR" dirty="0"/>
              <a:t>through the network somewhat independently. </a:t>
            </a:r>
            <a:endParaRPr lang="en-US" altLang="ko-KR" dirty="0" smtClean="0"/>
          </a:p>
          <a:p>
            <a:r>
              <a:rPr lang="en-US" altLang="ko-KR" dirty="0" smtClean="0"/>
              <a:t>Chunks </a:t>
            </a:r>
            <a:r>
              <a:rPr lang="en-US" altLang="ko-KR" dirty="0"/>
              <a:t>coming from different sources or </a:t>
            </a:r>
            <a:r>
              <a:rPr lang="en-US" altLang="ko-KR" dirty="0" smtClean="0"/>
              <a:t>senders can </a:t>
            </a:r>
            <a:r>
              <a:rPr lang="en-US" altLang="ko-KR" dirty="0"/>
              <a:t>be mixed together and pulled apart later, which is called </a:t>
            </a:r>
            <a:r>
              <a:rPr lang="en-US" altLang="ko-KR" i="1" dirty="0"/>
              <a:t>multiplexing</a:t>
            </a:r>
            <a:r>
              <a:rPr lang="en-US" altLang="ko-KR" dirty="0"/>
              <a:t>. </a:t>
            </a:r>
            <a:endParaRPr lang="en-US" altLang="ko-KR" dirty="0" smtClean="0"/>
          </a:p>
        </p:txBody>
      </p:sp>
      <p:pic>
        <p:nvPicPr>
          <p:cNvPr id="5122" name="Picture 2" descr="http://www.drivingtips.com/wp-content/uploads/2015/04/Busy-Interse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73016"/>
            <a:ext cx="4967114" cy="283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10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1.1.1 Packets, connections and 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chunks can be moved around from one switch to another on their way to a destination, and the path might be subject to change.</a:t>
            </a:r>
          </a:p>
          <a:p>
            <a:r>
              <a:rPr lang="en-US" altLang="ko-KR" dirty="0"/>
              <a:t>This has two potential advantages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network can be more </a:t>
            </a:r>
            <a:r>
              <a:rPr lang="en-US" altLang="ko-KR" dirty="0" smtClean="0"/>
              <a:t>resilient.</a:t>
            </a:r>
            <a:endParaRPr lang="en-US" altLang="ko-KR" dirty="0"/>
          </a:p>
          <a:p>
            <a:pPr lvl="1"/>
            <a:r>
              <a:rPr lang="en-US" altLang="ko-KR" dirty="0" smtClean="0"/>
              <a:t>There </a:t>
            </a:r>
            <a:r>
              <a:rPr lang="en-US" altLang="ko-KR" dirty="0"/>
              <a:t>can be better utilization of the network links and switches because of </a:t>
            </a:r>
            <a:r>
              <a:rPr lang="en-US" altLang="ko-KR" i="1" dirty="0"/>
              <a:t>statistical multiplexing</a:t>
            </a:r>
            <a:r>
              <a:rPr lang="en-US" altLang="ko-KR" dirty="0"/>
              <a:t>.</a:t>
            </a:r>
            <a:endParaRPr lang="ko-KR" altLang="en-US" dirty="0"/>
          </a:p>
          <a:p>
            <a:r>
              <a:rPr lang="en-US" altLang="ko-KR" dirty="0" smtClean="0"/>
              <a:t>In </a:t>
            </a:r>
            <a:r>
              <a:rPr lang="en-US" altLang="ko-KR" dirty="0"/>
              <a:t>statistical multiplexing, traffic </a:t>
            </a:r>
            <a:r>
              <a:rPr lang="en-US" altLang="ko-KR" dirty="0" smtClean="0"/>
              <a:t>is mixed </a:t>
            </a:r>
            <a:r>
              <a:rPr lang="en-US" altLang="ko-KR" dirty="0"/>
              <a:t>together based on the arrival statistics or timing pattern of the traffic.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High utilization </a:t>
            </a:r>
          </a:p>
          <a:p>
            <a:pPr lvl="1"/>
            <a:r>
              <a:rPr lang="en-US" altLang="ko-KR" dirty="0" smtClean="0"/>
              <a:t>Limited predictability</a:t>
            </a:r>
          </a:p>
        </p:txBody>
      </p:sp>
    </p:spTree>
    <p:extLst>
      <p:ext uri="{BB962C8B-B14F-4D97-AF65-F5344CB8AC3E}">
        <p14:creationId xmlns:p14="http://schemas.microsoft.com/office/powerpoint/2010/main" val="2400930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1.1.2 End-to-end argument and fate sharing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One of the most important </a:t>
            </a:r>
            <a:r>
              <a:rPr lang="en-US" altLang="ko-KR" dirty="0" smtClean="0"/>
              <a:t>principles that </a:t>
            </a:r>
            <a:r>
              <a:rPr lang="en-US" altLang="ko-KR" dirty="0"/>
              <a:t>influenced the design of the TCP/IP suite is called the </a:t>
            </a:r>
            <a:r>
              <a:rPr lang="en-US" altLang="ko-KR" i="1" dirty="0"/>
              <a:t>end-to-end </a:t>
            </a:r>
            <a:r>
              <a:rPr lang="en-US" altLang="ko-KR" i="1" dirty="0" smtClean="0"/>
              <a:t>argument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short, this principle argues </a:t>
            </a:r>
            <a:r>
              <a:rPr lang="en-US" altLang="ko-KR" dirty="0" smtClean="0"/>
              <a:t>that important </a:t>
            </a:r>
            <a:r>
              <a:rPr lang="en-US" altLang="ko-KR" dirty="0"/>
              <a:t>functions (e.g., error control, encryption, delivery acknowledgment) should usually not </a:t>
            </a:r>
            <a:r>
              <a:rPr lang="en-US" altLang="ko-KR" dirty="0" smtClean="0"/>
              <a:t>be implemented </a:t>
            </a:r>
            <a:r>
              <a:rPr lang="en-US" altLang="ko-KR" dirty="0"/>
              <a:t>at low </a:t>
            </a:r>
            <a:r>
              <a:rPr lang="en-US" altLang="ko-KR" dirty="0" smtClean="0"/>
              <a:t>levels 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end-to-end argument tends to support a design with a “dumb” network and “smart” systems </a:t>
            </a:r>
            <a:r>
              <a:rPr lang="en-US" altLang="ko-KR" dirty="0" smtClean="0"/>
              <a:t>connected to </a:t>
            </a:r>
            <a:r>
              <a:rPr lang="en-US" altLang="ko-KR" dirty="0"/>
              <a:t>the network.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is what we see in the TCP/IP design, where many functions (e.g., methods to </a:t>
            </a:r>
            <a:r>
              <a:rPr lang="en-US" altLang="ko-KR" dirty="0" smtClean="0"/>
              <a:t>ensure that </a:t>
            </a:r>
            <a:r>
              <a:rPr lang="en-US" altLang="ko-KR" dirty="0"/>
              <a:t>data is not lost, controlling the rate at which a sender sends) are implemented in the end hosts </a:t>
            </a:r>
            <a:r>
              <a:rPr lang="en-US" altLang="ko-KR" dirty="0" smtClean="0"/>
              <a:t>where the </a:t>
            </a:r>
            <a:r>
              <a:rPr lang="en-US" altLang="ko-KR" dirty="0"/>
              <a:t>applications </a:t>
            </a:r>
            <a:r>
              <a:rPr lang="en-US" altLang="ko-KR" dirty="0" smtClean="0"/>
              <a:t>reside.</a:t>
            </a:r>
          </a:p>
        </p:txBody>
      </p:sp>
    </p:spTree>
    <p:extLst>
      <p:ext uri="{BB962C8B-B14F-4D97-AF65-F5344CB8AC3E}">
        <p14:creationId xmlns:p14="http://schemas.microsoft.com/office/powerpoint/2010/main" val="1224747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1.1.2 End-to-end argument and fate sharing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smtClean="0"/>
              <a:t>Fate </a:t>
            </a:r>
            <a:r>
              <a:rPr lang="en-US" altLang="ko-KR" i="1" dirty="0"/>
              <a:t>sharing </a:t>
            </a:r>
            <a:r>
              <a:rPr lang="en-US" altLang="ko-KR" dirty="0"/>
              <a:t>suggests placing all the necessary state to maintain an active communication </a:t>
            </a:r>
            <a:r>
              <a:rPr lang="en-US" altLang="ko-KR" dirty="0" smtClean="0"/>
              <a:t>association (</a:t>
            </a:r>
            <a:r>
              <a:rPr lang="en-US" altLang="ko-KR" dirty="0"/>
              <a:t>e.g., virtual connection) at the same location with the communicating endpoints. </a:t>
            </a:r>
            <a:endParaRPr lang="en-US" altLang="ko-KR" dirty="0" smtClean="0"/>
          </a:p>
          <a:p>
            <a:r>
              <a:rPr lang="en-US" altLang="ko-KR" dirty="0" smtClean="0"/>
              <a:t>The only </a:t>
            </a:r>
            <a:r>
              <a:rPr lang="en-US" altLang="ko-KR" dirty="0"/>
              <a:t>type of failure that destroys communication is one that also destroys one or more of the endpoints</a:t>
            </a:r>
            <a:r>
              <a:rPr lang="en-US" altLang="ko-KR" dirty="0" smtClean="0"/>
              <a:t>, which </a:t>
            </a:r>
            <a:r>
              <a:rPr lang="en-US" altLang="ko-KR" dirty="0"/>
              <a:t>obviously destroys the overall communication anyhow. </a:t>
            </a:r>
            <a:endParaRPr lang="en-US" altLang="ko-KR" dirty="0" smtClean="0"/>
          </a:p>
          <a:p>
            <a:r>
              <a:rPr lang="en-US" altLang="ko-KR" dirty="0" smtClean="0"/>
              <a:t>Fate </a:t>
            </a:r>
            <a:r>
              <a:rPr lang="en-US" altLang="ko-KR" dirty="0"/>
              <a:t>sharing also supports </a:t>
            </a:r>
            <a:r>
              <a:rPr lang="en-US" altLang="ko-KR" dirty="0" smtClean="0"/>
              <a:t>a “</a:t>
            </a:r>
            <a:r>
              <a:rPr lang="en-US" altLang="ko-KR" dirty="0"/>
              <a:t>dumb network with smart end hosts” </a:t>
            </a:r>
            <a:r>
              <a:rPr lang="en-US" altLang="ko-KR" dirty="0" smtClean="0"/>
              <a:t>model</a:t>
            </a:r>
          </a:p>
          <a:p>
            <a:pPr lvl="1"/>
            <a:r>
              <a:rPr lang="en-US" altLang="ko-KR" dirty="0" smtClean="0"/>
              <a:t>And </a:t>
            </a:r>
            <a:r>
              <a:rPr lang="en-US" altLang="ko-KR" dirty="0"/>
              <a:t>one of the ongoing tensions in today’s Internet is </a:t>
            </a:r>
            <a:r>
              <a:rPr lang="en-US" altLang="ko-KR" dirty="0" smtClean="0"/>
              <a:t>what functions </a:t>
            </a:r>
            <a:r>
              <a:rPr lang="en-US" altLang="ko-KR" dirty="0"/>
              <a:t>reside in the network and what functions do not.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578606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1.1.3 Error control and flow control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smtClean="0"/>
              <a:t>Error control</a:t>
            </a:r>
            <a:r>
              <a:rPr lang="en-US" altLang="ko-KR" dirty="0" smtClean="0"/>
              <a:t> </a:t>
            </a:r>
            <a:r>
              <a:rPr lang="en-US" altLang="ko-KR" dirty="0"/>
              <a:t>can be implemented in the systems constituting the network infrastructure, or in the systems </a:t>
            </a:r>
            <a:r>
              <a:rPr lang="en-US" altLang="ko-KR" dirty="0" smtClean="0"/>
              <a:t>that attach </a:t>
            </a:r>
            <a:r>
              <a:rPr lang="en-US" altLang="ko-KR" dirty="0"/>
              <a:t>to the network, or some combination.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Naturally</a:t>
            </a:r>
            <a:r>
              <a:rPr lang="en-US" altLang="ko-KR" dirty="0"/>
              <a:t>, the end-to-end argument and fate sharing </a:t>
            </a:r>
            <a:r>
              <a:rPr lang="en-US" altLang="ko-KR" dirty="0" smtClean="0"/>
              <a:t>would suggest </a:t>
            </a:r>
            <a:r>
              <a:rPr lang="en-US" altLang="ko-KR" dirty="0"/>
              <a:t>that error control be implemented close to or within applications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Usually, if a small number of bit errors are of concern, a number of mathematical codes can be used </a:t>
            </a:r>
            <a:r>
              <a:rPr lang="en-US" altLang="ko-KR" dirty="0" smtClean="0"/>
              <a:t>to detect </a:t>
            </a:r>
            <a:r>
              <a:rPr lang="en-US" altLang="ko-KR" dirty="0"/>
              <a:t>and repair the bit errors when data is received or while it is in </a:t>
            </a:r>
            <a:r>
              <a:rPr lang="en-US" altLang="ko-KR" dirty="0" smtClean="0"/>
              <a:t>transit. 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task </a:t>
            </a:r>
            <a:r>
              <a:rPr lang="en-US" altLang="ko-KR" dirty="0" smtClean="0"/>
              <a:t>is routinely </a:t>
            </a:r>
            <a:r>
              <a:rPr lang="en-US" altLang="ko-KR" dirty="0"/>
              <a:t>performed within the network. </a:t>
            </a:r>
            <a:endParaRPr lang="en-US" altLang="ko-KR" dirty="0" smtClean="0"/>
          </a:p>
          <a:p>
            <a:r>
              <a:rPr lang="en-US" altLang="ko-KR" dirty="0" smtClean="0"/>
              <a:t>When </a:t>
            </a:r>
            <a:r>
              <a:rPr lang="en-US" altLang="ko-KR" dirty="0"/>
              <a:t>more severe damage occurs in a packet network, </a:t>
            </a:r>
            <a:r>
              <a:rPr lang="en-US" altLang="ko-KR" dirty="0" smtClean="0"/>
              <a:t>entire packets </a:t>
            </a:r>
            <a:r>
              <a:rPr lang="en-US" altLang="ko-KR" dirty="0"/>
              <a:t>are usually resent or </a:t>
            </a:r>
            <a:r>
              <a:rPr lang="en-US" altLang="ko-KR" i="1" dirty="0"/>
              <a:t>retransmitted</a:t>
            </a:r>
            <a:r>
              <a:rPr lang="en-US" altLang="ko-KR" dirty="0"/>
              <a:t>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069044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1.1.3 Error control and flow control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In circuit-switched or VC-switched </a:t>
            </a:r>
            <a:r>
              <a:rPr lang="en-US" altLang="ko-KR" dirty="0" smtClean="0"/>
              <a:t>networks, retransmission </a:t>
            </a:r>
            <a:r>
              <a:rPr lang="en-US" altLang="ko-KR" dirty="0"/>
              <a:t>tends to be done inside the network.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may work well for applications that </a:t>
            </a:r>
            <a:r>
              <a:rPr lang="en-US" altLang="ko-KR" dirty="0" smtClean="0"/>
              <a:t>require strict </a:t>
            </a:r>
            <a:r>
              <a:rPr lang="en-US" altLang="ko-KR" dirty="0"/>
              <a:t>in-order, error-free delivery of their </a:t>
            </a:r>
            <a:r>
              <a:rPr lang="en-US" altLang="ko-KR" dirty="0" smtClean="0"/>
              <a:t>data.</a:t>
            </a:r>
          </a:p>
          <a:p>
            <a:r>
              <a:rPr lang="en-US" altLang="ko-KR" dirty="0" smtClean="0"/>
              <a:t>As </a:t>
            </a:r>
            <a:r>
              <a:rPr lang="en-US" altLang="ko-KR" dirty="0"/>
              <a:t>an </a:t>
            </a:r>
            <a:r>
              <a:rPr lang="en-US" altLang="ko-KR" dirty="0" smtClean="0"/>
              <a:t>alternative, </a:t>
            </a:r>
            <a:r>
              <a:rPr lang="en-US" altLang="ko-KR" i="1" dirty="0" smtClean="0"/>
              <a:t>best-effort </a:t>
            </a:r>
            <a:r>
              <a:rPr lang="en-US" altLang="ko-KR" i="1" dirty="0"/>
              <a:t>delivery </a:t>
            </a:r>
            <a:r>
              <a:rPr lang="en-US" altLang="ko-KR" dirty="0"/>
              <a:t>was adopted by </a:t>
            </a:r>
            <a:r>
              <a:rPr lang="en-US" altLang="ko-KR" dirty="0" smtClean="0"/>
              <a:t>Internet Protocol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With </a:t>
            </a:r>
            <a:r>
              <a:rPr lang="en-US" altLang="ko-KR" dirty="0"/>
              <a:t>best-effort delivery, </a:t>
            </a:r>
            <a:r>
              <a:rPr lang="en-US" altLang="ko-KR" dirty="0" smtClean="0"/>
              <a:t>errors </a:t>
            </a:r>
            <a:r>
              <a:rPr lang="en-US" altLang="ko-KR" dirty="0"/>
              <a:t>are usually detected using error-detecting </a:t>
            </a:r>
            <a:r>
              <a:rPr lang="en-US" altLang="ko-KR" dirty="0" smtClean="0"/>
              <a:t>codes or </a:t>
            </a:r>
            <a:r>
              <a:rPr lang="en-US" altLang="ko-KR" i="1" dirty="0" smtClean="0"/>
              <a:t>checksums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When </a:t>
            </a:r>
            <a:r>
              <a:rPr lang="en-US" altLang="ko-KR" dirty="0"/>
              <a:t>such errors </a:t>
            </a:r>
            <a:r>
              <a:rPr lang="en-US" altLang="ko-KR" dirty="0" smtClean="0"/>
              <a:t>are detected</a:t>
            </a:r>
            <a:r>
              <a:rPr lang="en-US" altLang="ko-KR" dirty="0"/>
              <a:t>, the errant datagram is merely discarded without further action.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94338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1.1.3 Error control and flow control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 fast </a:t>
            </a:r>
            <a:r>
              <a:rPr lang="en-US" altLang="ko-KR" dirty="0"/>
              <a:t>sender can produce information at a rate that exceeds </a:t>
            </a:r>
            <a:r>
              <a:rPr lang="en-US" altLang="ko-KR" dirty="0" smtClean="0"/>
              <a:t>the receiver’s </a:t>
            </a:r>
            <a:r>
              <a:rPr lang="en-US" altLang="ko-KR" dirty="0"/>
              <a:t>ability to consume it. </a:t>
            </a:r>
            <a:endParaRPr lang="en-US" altLang="ko-KR" dirty="0" smtClean="0"/>
          </a:p>
          <a:p>
            <a:r>
              <a:rPr lang="en-US" altLang="ko-KR" dirty="0" smtClean="0"/>
              <a:t>In </a:t>
            </a:r>
            <a:r>
              <a:rPr lang="en-US" altLang="ko-KR" dirty="0"/>
              <a:t>best-effort IP networks, slowing down a sender is achieved by </a:t>
            </a:r>
            <a:r>
              <a:rPr lang="en-US" altLang="ko-KR" i="1" dirty="0" smtClean="0"/>
              <a:t>flow control </a:t>
            </a:r>
            <a:r>
              <a:rPr lang="en-US" altLang="ko-KR" dirty="0"/>
              <a:t>mechanisms that operate outside the network and at higher levels of the communication system.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TCP </a:t>
            </a:r>
          </a:p>
          <a:p>
            <a:r>
              <a:rPr lang="en-US" altLang="ko-KR" dirty="0" smtClean="0"/>
              <a:t>This is </a:t>
            </a:r>
            <a:r>
              <a:rPr lang="en-US" altLang="ko-KR" dirty="0"/>
              <a:t>consistent with the end-to-end </a:t>
            </a:r>
            <a:r>
              <a:rPr lang="en-US" altLang="ko-KR" dirty="0" smtClean="0"/>
              <a:t>argument. </a:t>
            </a:r>
          </a:p>
          <a:p>
            <a:r>
              <a:rPr lang="en-US" altLang="ko-KR" dirty="0" smtClean="0"/>
              <a:t>It is also </a:t>
            </a:r>
            <a:r>
              <a:rPr lang="en-US" altLang="ko-KR" dirty="0"/>
              <a:t>consistent with fate </a:t>
            </a:r>
            <a:r>
              <a:rPr lang="en-US" altLang="ko-KR" dirty="0" smtClean="0"/>
              <a:t>sharing</a:t>
            </a:r>
          </a:p>
          <a:p>
            <a:pPr lvl="1"/>
            <a:r>
              <a:rPr lang="en-US" altLang="ko-KR" dirty="0" smtClean="0"/>
              <a:t>Allows </a:t>
            </a:r>
            <a:r>
              <a:rPr lang="en-US" altLang="ko-KR" dirty="0"/>
              <a:t>some elements of the network infrastructure to </a:t>
            </a:r>
            <a:r>
              <a:rPr lang="en-US" altLang="ko-KR" dirty="0" smtClean="0"/>
              <a:t>fail without </a:t>
            </a:r>
            <a:r>
              <a:rPr lang="en-US" altLang="ko-KR" dirty="0"/>
              <a:t>necessarily affecting the ability of the devices outside the network to </a:t>
            </a:r>
            <a:r>
              <a:rPr lang="en-US" altLang="ko-KR" dirty="0" smtClean="0"/>
              <a:t>communicate.</a:t>
            </a:r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957</Words>
  <Application>Microsoft Office PowerPoint</Application>
  <PresentationFormat>화면 슬라이드 쇼(4:3)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1: Introduction</vt:lpstr>
      <vt:lpstr>Introduction</vt:lpstr>
      <vt:lpstr>1.1: Architectural principles</vt:lpstr>
      <vt:lpstr>Architectural principles</vt:lpstr>
      <vt:lpstr>1.1.1 Packets, connections and datagrams</vt:lpstr>
      <vt:lpstr>1.1.1 Packets, connections and datagrams</vt:lpstr>
      <vt:lpstr>1.1.1 Packets, connections and datagrams</vt:lpstr>
      <vt:lpstr>1.1.1 Packets, connections and datagrams</vt:lpstr>
      <vt:lpstr>1.1.2 End-to-end argument and fate sharing</vt:lpstr>
      <vt:lpstr>1.1.2 End-to-end argument and fate sharing</vt:lpstr>
      <vt:lpstr>1.1.3 Error control and flow control</vt:lpstr>
      <vt:lpstr>1.1.3 Error control and flow control</vt:lpstr>
      <vt:lpstr>1.1.3 Error control and flow control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113</cp:revision>
  <dcterms:created xsi:type="dcterms:W3CDTF">2006-10-05T04:04:58Z</dcterms:created>
  <dcterms:modified xsi:type="dcterms:W3CDTF">2015-08-31T06:13:22Z</dcterms:modified>
</cp:coreProperties>
</file>