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2" r:id="rId5"/>
    <p:sldId id="271" r:id="rId6"/>
    <p:sldId id="276" r:id="rId7"/>
    <p:sldId id="280" r:id="rId8"/>
    <p:sldId id="282" r:id="rId9"/>
    <p:sldId id="283" r:id="rId10"/>
    <p:sldId id="284" r:id="rId11"/>
    <p:sldId id="285" r:id="rId12"/>
    <p:sldId id="286" r:id="rId13"/>
    <p:sldId id="287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>
        <p:scale>
          <a:sx n="100" d="100"/>
          <a:sy n="100" d="100"/>
        </p:scale>
        <p:origin x="-1950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2FBE3-A5FB-4D4F-8816-BC4940B3F17C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3D38E-796D-4FBC-862A-46793CD488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8519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528765"/>
            <a:ext cx="9251950" cy="1800225"/>
          </a:xfrm>
          <a:prstGeom prst="rect">
            <a:avLst/>
          </a:prstGeom>
          <a:solidFill>
            <a:srgbClr val="D1C2BD">
              <a:alpha val="3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ea typeface="굴림" charset="-127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1590675"/>
            <a:ext cx="3563938" cy="215900"/>
          </a:xfrm>
          <a:prstGeom prst="rect">
            <a:avLst/>
          </a:prstGeom>
          <a:solidFill>
            <a:srgbClr val="94141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ea typeface="굴림" charset="-127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63938" y="1590675"/>
            <a:ext cx="55800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ea typeface="굴림" charset="-127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743077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00588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149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830888" y="6473080"/>
            <a:ext cx="2133600" cy="268288"/>
          </a:xfrm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176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346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412875"/>
            <a:ext cx="370363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9388" y="1412875"/>
            <a:ext cx="3705225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7745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915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903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5411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682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64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88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5489" y="274640"/>
            <a:ext cx="1889125" cy="603408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3350" y="274640"/>
            <a:ext cx="5519738" cy="603408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498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1" y="274640"/>
            <a:ext cx="7561263" cy="70643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03351" y="1412875"/>
            <a:ext cx="7561263" cy="4895850"/>
          </a:xfrm>
        </p:spPr>
        <p:txBody>
          <a:bodyPr/>
          <a:lstStyle/>
          <a:p>
            <a:pPr lvl="0"/>
            <a:r>
              <a:rPr lang="ko-KR" altLang="en-US" noProof="0" smtClean="0"/>
              <a:t>표를 추가하려면 아이콘을 클릭하십시오</a:t>
            </a:r>
            <a:endParaRPr lang="ko-KR" altLang="en-US" noProof="0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442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1" y="274640"/>
            <a:ext cx="7561263" cy="70643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0" y="1412875"/>
            <a:ext cx="3703638" cy="489585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9388" y="1412875"/>
            <a:ext cx="3705225" cy="489585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40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-9525" y="125413"/>
            <a:ext cx="9251950" cy="1052512"/>
          </a:xfrm>
          <a:prstGeom prst="rect">
            <a:avLst/>
          </a:prstGeom>
          <a:solidFill>
            <a:srgbClr val="D1C2BD">
              <a:alpha val="3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dirty="0"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03351" y="274640"/>
            <a:ext cx="7561263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3351" y="1412875"/>
            <a:ext cx="7561263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30888" y="6473825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산돌고딕 M" pitchFamily="18" charset="-127"/>
                <a:cs typeface="Times New Roman" pitchFamily="18" charset="0"/>
              </a:defRPr>
            </a:lvl1pPr>
          </a:lstStyle>
          <a:p>
            <a:fld id="{CE1B0716-D617-4903-846C-4EF023D3047E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1032" name="Group 6"/>
          <p:cNvGrpSpPr>
            <a:grpSpLocks/>
          </p:cNvGrpSpPr>
          <p:nvPr/>
        </p:nvGrpSpPr>
        <p:grpSpPr bwMode="auto">
          <a:xfrm>
            <a:off x="1" y="0"/>
            <a:ext cx="1187450" cy="6858000"/>
            <a:chOff x="0" y="0"/>
            <a:chExt cx="748" cy="4320"/>
          </a:xfrm>
        </p:grpSpPr>
        <p:graphicFrame>
          <p:nvGraphicFramePr>
            <p:cNvPr id="1026" name="Object 7"/>
            <p:cNvGraphicFramePr>
              <a:graphicFrameLocks noChangeAspect="1"/>
            </p:cNvGraphicFramePr>
            <p:nvPr/>
          </p:nvGraphicFramePr>
          <p:xfrm>
            <a:off x="0" y="0"/>
            <a:ext cx="748" cy="16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8" name="비트맵 이미지" r:id="rId16" imgW="6287378" imgH="12590476" progId="PBrush">
                    <p:embed/>
                  </p:oleObj>
                </mc:Choice>
                <mc:Fallback>
                  <p:oleObj name="비트맵 이미지" r:id="rId16" imgW="6287378" imgH="12590476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748" cy="16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BBE0E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34" name="Picture 8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0" y="1491"/>
              <a:ext cx="748" cy="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5" descr="C:\Users\ccs\Downloads\logo%26ui(2)\globalsymbol_eng2_large.gif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50" y="6363453"/>
            <a:ext cx="1224135" cy="40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31" descr="D:\KJIN\CCS\Logo\templete\ccslab_logo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35252"/>
            <a:ext cx="1296144" cy="44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6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+mn-ea"/>
          <a:ea typeface="+mn-ea"/>
          <a:cs typeface="Times New Roman" pitchFamily="18" charset="0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ea"/>
          <a:ea typeface="+mn-ea"/>
          <a:cs typeface="Times New Roman" pitchFamily="18" charset="0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ea"/>
          <a:ea typeface="+mn-ea"/>
          <a:cs typeface="Times New Roman" pitchFamily="18" charset="0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ea"/>
          <a:ea typeface="+mn-ea"/>
          <a:cs typeface="Times New Roman" pitchFamily="18" charset="0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ea"/>
          <a:ea typeface="+mn-ea"/>
          <a:cs typeface="Times New Roman" pitchFamily="18" charset="0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ea"/>
          <a:ea typeface="+mn-ea"/>
          <a:cs typeface="Times New Roman" pitchFamily="18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ko-KR" sz="2800" b="1" dirty="0" err="1">
                <a:latin typeface="+mj-lt"/>
              </a:rPr>
              <a:t>Desining</a:t>
            </a:r>
            <a:r>
              <a:rPr lang="en-US" altLang="ko-KR" sz="2800" b="1" dirty="0">
                <a:latin typeface="+mj-lt"/>
              </a:rPr>
              <a:t> Intuitive UI </a:t>
            </a:r>
            <a:r>
              <a:rPr lang="en-US" altLang="ko-KR" sz="2800" b="1" dirty="0" smtClean="0">
                <a:latin typeface="+mj-lt"/>
              </a:rPr>
              <a:t/>
            </a:r>
            <a:br>
              <a:rPr lang="en-US" altLang="ko-KR" sz="2800" b="1" dirty="0" smtClean="0">
                <a:latin typeface="+mj-lt"/>
              </a:rPr>
            </a:br>
            <a:r>
              <a:rPr lang="en-US" altLang="ko-KR" sz="2800" b="1" dirty="0" smtClean="0">
                <a:latin typeface="+mj-lt"/>
              </a:rPr>
              <a:t>for </a:t>
            </a:r>
            <a:r>
              <a:rPr lang="en-US" altLang="ko-KR" sz="2800" b="1" dirty="0">
                <a:latin typeface="+mj-lt"/>
              </a:rPr>
              <a:t>Notifying Android Permission Information</a:t>
            </a:r>
            <a:endParaRPr lang="ko-KR" altLang="en-US" sz="2800" b="1" dirty="0">
              <a:latin typeface="+mj-lt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o-KR" altLang="en-US" sz="1800" dirty="0" smtClean="0">
                <a:latin typeface="+mn-lt"/>
              </a:rPr>
              <a:t>최종 보고</a:t>
            </a:r>
            <a:endParaRPr lang="en-US" altLang="ko-KR" sz="1800" dirty="0" smtClean="0">
              <a:solidFill>
                <a:schemeClr val="tx1"/>
              </a:solidFill>
              <a:latin typeface="+mn-lt"/>
            </a:endParaRPr>
          </a:p>
          <a:p>
            <a:endParaRPr lang="en-US" altLang="ko-KR" sz="1800" b="1" dirty="0">
              <a:solidFill>
                <a:schemeClr val="tx1"/>
              </a:solidFill>
              <a:latin typeface="+mn-lt"/>
            </a:endParaRPr>
          </a:p>
          <a:p>
            <a:endParaRPr lang="en-US" altLang="ko-KR" sz="1800" b="1" dirty="0" smtClean="0">
              <a:solidFill>
                <a:schemeClr val="tx1"/>
              </a:solidFill>
              <a:latin typeface="+mn-lt"/>
            </a:endParaRPr>
          </a:p>
          <a:p>
            <a:r>
              <a:rPr lang="ko-KR" altLang="en-US" sz="1800" b="1" dirty="0" smtClean="0">
                <a:solidFill>
                  <a:schemeClr val="tx1"/>
                </a:solidFill>
                <a:latin typeface="+mn-lt"/>
              </a:rPr>
              <a:t>배정한</a:t>
            </a:r>
            <a:endParaRPr lang="ko-KR" altLang="en-US" sz="18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83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1" y="1412875"/>
            <a:ext cx="7561263" cy="4895850"/>
          </a:xfrm>
        </p:spPr>
        <p:txBody>
          <a:bodyPr/>
          <a:lstStyle/>
          <a:p>
            <a:r>
              <a:rPr lang="en-US" altLang="ko-KR" sz="1800" dirty="0" smtClean="0"/>
              <a:t>As </a:t>
            </a:r>
            <a:r>
              <a:rPr lang="en-US" altLang="ko-KR" sz="1800" dirty="0"/>
              <a:t>the most popular mobile operating </a:t>
            </a:r>
            <a:r>
              <a:rPr lang="en-US" altLang="ko-KR" sz="1800" dirty="0" smtClean="0"/>
              <a:t>system, Android </a:t>
            </a:r>
            <a:r>
              <a:rPr lang="en-US" altLang="ko-KR" sz="1800" dirty="0"/>
              <a:t>uses permission-based </a:t>
            </a:r>
            <a:r>
              <a:rPr lang="en-US" altLang="ko-KR" sz="1800" dirty="0" smtClean="0"/>
              <a:t>mechanism</a:t>
            </a:r>
            <a:endParaRPr lang="en-US" altLang="ko-KR" sz="1800" dirty="0" smtClean="0"/>
          </a:p>
          <a:p>
            <a:endParaRPr lang="en-US" altLang="ko-KR" sz="1800" dirty="0"/>
          </a:p>
          <a:p>
            <a:pPr lvl="1"/>
            <a:r>
              <a:rPr lang="en-US" altLang="ko-KR" sz="1600" dirty="0" smtClean="0"/>
              <a:t>With permission, an app </a:t>
            </a:r>
            <a:r>
              <a:rPr lang="en-US" altLang="ko-KR" sz="1600" dirty="0"/>
              <a:t>is allowed to access certain sensitive </a:t>
            </a:r>
            <a:r>
              <a:rPr lang="en-US" altLang="ko-KR" sz="1600" dirty="0" smtClean="0"/>
              <a:t>resources</a:t>
            </a:r>
          </a:p>
          <a:p>
            <a:pPr lvl="1"/>
            <a:r>
              <a:rPr lang="en-US" altLang="ko-KR" sz="1600" dirty="0" smtClean="0"/>
              <a:t>When installs </a:t>
            </a:r>
            <a:r>
              <a:rPr lang="en-US" altLang="ko-KR" sz="1600" dirty="0"/>
              <a:t>an app, </a:t>
            </a:r>
            <a:r>
              <a:rPr lang="en-US" altLang="ko-KR" sz="1600" dirty="0" smtClean="0"/>
              <a:t>the user </a:t>
            </a:r>
            <a:r>
              <a:rPr lang="en-US" altLang="ko-KR" sz="1600" dirty="0"/>
              <a:t>has the opportunity to review </a:t>
            </a:r>
            <a:r>
              <a:rPr lang="en-US" altLang="ko-KR" sz="1600" dirty="0" smtClean="0"/>
              <a:t>the list </a:t>
            </a:r>
            <a:r>
              <a:rPr lang="en-US" altLang="ko-KR" sz="1600" dirty="0"/>
              <a:t>of permissions requested by the </a:t>
            </a:r>
            <a:r>
              <a:rPr lang="en-US" altLang="ko-KR" sz="1600" dirty="0" smtClean="0"/>
              <a:t>app</a:t>
            </a:r>
          </a:p>
          <a:p>
            <a:pPr lvl="1"/>
            <a:endParaRPr lang="en-US" altLang="ko-KR" sz="1600" dirty="0"/>
          </a:p>
          <a:p>
            <a:r>
              <a:rPr lang="en-US" altLang="ko-KR" sz="1800" dirty="0"/>
              <a:t>Users often </a:t>
            </a:r>
            <a:r>
              <a:rPr lang="en-US" altLang="ko-KR" sz="1800" b="1" dirty="0"/>
              <a:t>feel difficult </a:t>
            </a:r>
            <a:r>
              <a:rPr lang="en-US" altLang="ko-KR" sz="1800" dirty="0"/>
              <a:t>to why and how each permission is required by the </a:t>
            </a:r>
            <a:r>
              <a:rPr lang="en-US" altLang="ko-KR" sz="1800" dirty="0" smtClean="0"/>
              <a:t>apps</a:t>
            </a:r>
            <a:br>
              <a:rPr lang="en-US" altLang="ko-KR" sz="1800" dirty="0" smtClean="0"/>
            </a:br>
            <a:endParaRPr lang="en-US" altLang="ko-KR" sz="1800" dirty="0"/>
          </a:p>
          <a:p>
            <a:pPr lvl="1"/>
            <a:r>
              <a:rPr lang="en-US" altLang="ko-KR" sz="1600" dirty="0"/>
              <a:t>For users, to understand how and why the permissions are used within a particular application is not </a:t>
            </a:r>
            <a:r>
              <a:rPr lang="en-US" altLang="ko-KR" sz="1600" dirty="0" smtClean="0"/>
              <a:t>easy</a:t>
            </a:r>
            <a:endParaRPr lang="en-US" altLang="ko-KR" sz="1600" dirty="0"/>
          </a:p>
          <a:p>
            <a:pPr lvl="1"/>
            <a:r>
              <a:rPr lang="en-US" altLang="ko-KR" sz="1600" dirty="0"/>
              <a:t>Add, one permission can use in multiple function</a:t>
            </a:r>
          </a:p>
          <a:p>
            <a:endParaRPr lang="en-US" altLang="ko-KR" sz="18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60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Problem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	</a:t>
            </a:r>
            <a:endParaRPr lang="en-US" altLang="ko-KR" dirty="0" smtClean="0"/>
          </a:p>
          <a:p>
            <a:r>
              <a:rPr lang="en-US" altLang="ko-KR" dirty="0" smtClean="0"/>
              <a:t>Former </a:t>
            </a:r>
            <a:r>
              <a:rPr lang="en-US" altLang="ko-KR" dirty="0" smtClean="0"/>
              <a:t>studies connect permissions </a:t>
            </a:r>
            <a:r>
              <a:rPr lang="en-US" altLang="ko-KR" dirty="0"/>
              <a:t>to third-party </a:t>
            </a:r>
            <a:r>
              <a:rPr lang="en-US" altLang="ko-KR" dirty="0" smtClean="0"/>
              <a:t>libraries, code segments or </a:t>
            </a:r>
            <a:r>
              <a:rPr lang="en-US" altLang="ko-KR" dirty="0"/>
              <a:t>textual descriptions</a:t>
            </a:r>
            <a:r>
              <a:rPr lang="en-US" altLang="ko-KR" dirty="0" smtClean="0"/>
              <a:t> in order </a:t>
            </a:r>
            <a:r>
              <a:rPr lang="en-US" altLang="ko-KR" dirty="0"/>
              <a:t>to understand the purpose of permission </a:t>
            </a:r>
            <a:r>
              <a:rPr lang="en-US" altLang="ko-KR" dirty="0" smtClean="0"/>
              <a:t>requests</a:t>
            </a:r>
          </a:p>
          <a:p>
            <a:endParaRPr lang="en-US" altLang="ko-KR" dirty="0" smtClean="0"/>
          </a:p>
          <a:p>
            <a:pPr lvl="1"/>
            <a:r>
              <a:rPr lang="en-US" altLang="ko-KR" dirty="0"/>
              <a:t>T</a:t>
            </a:r>
            <a:r>
              <a:rPr lang="en-US" altLang="ko-KR" dirty="0" smtClean="0"/>
              <a:t>hese </a:t>
            </a:r>
            <a:r>
              <a:rPr lang="en-US" altLang="ko-KR" dirty="0"/>
              <a:t>approaches are mostly more </a:t>
            </a:r>
            <a:r>
              <a:rPr lang="en-US" altLang="ko-KR" b="1" dirty="0" smtClean="0"/>
              <a:t>developer-oriented</a:t>
            </a:r>
            <a:r>
              <a:rPr lang="en-US" altLang="ko-KR" dirty="0" smtClean="0"/>
              <a:t> than </a:t>
            </a:r>
            <a:r>
              <a:rPr lang="en-US" altLang="ko-KR" b="1" dirty="0" smtClean="0"/>
              <a:t>end-user-oriented</a:t>
            </a:r>
          </a:p>
          <a:p>
            <a:pPr lvl="1"/>
            <a:r>
              <a:rPr lang="en-US" altLang="ko-KR" dirty="0" smtClean="0"/>
              <a:t>Besides, it requires </a:t>
            </a:r>
            <a:r>
              <a:rPr lang="en-US" altLang="ko-KR" b="1" dirty="0" smtClean="0"/>
              <a:t>additional program installation </a:t>
            </a:r>
            <a:r>
              <a:rPr lang="en-US" altLang="ko-KR" dirty="0" smtClean="0"/>
              <a:t>except mobile application environment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05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Limitations of former researches (PERIUM)</a:t>
            </a:r>
            <a:endParaRPr lang="en-US" altLang="ko-KR" dirty="0" smtClean="0"/>
          </a:p>
          <a:p>
            <a:endParaRPr lang="en-US" altLang="ko-KR" b="1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altLang="ko-KR" b="1" dirty="0" smtClean="0"/>
              <a:t>Low usability </a:t>
            </a:r>
            <a:r>
              <a:rPr lang="en-US" altLang="ko-KR" b="1" dirty="0"/>
              <a:t>and Applicability</a:t>
            </a:r>
            <a:endParaRPr lang="en-US" altLang="ko-KR" b="1" dirty="0" smtClean="0"/>
          </a:p>
          <a:p>
            <a:pPr marL="1257300" lvl="2" indent="-457200"/>
            <a:r>
              <a:rPr lang="en-US" altLang="ko-KR" dirty="0" smtClean="0"/>
              <a:t>Need to install some additional programs</a:t>
            </a:r>
            <a:endParaRPr lang="en-US" altLang="ko-KR" dirty="0" smtClean="0"/>
          </a:p>
          <a:p>
            <a:pPr marL="1257300" lvl="2" indent="-457200"/>
            <a:r>
              <a:rPr lang="en-US" altLang="ko-KR" dirty="0" smtClean="0"/>
              <a:t>Do not</a:t>
            </a:r>
            <a:r>
              <a:rPr lang="en-US" altLang="ko-KR" dirty="0" smtClean="0"/>
              <a:t> deliver some </a:t>
            </a:r>
            <a:r>
              <a:rPr lang="en-US" altLang="ko-KR" dirty="0" err="1" smtClean="0"/>
              <a:t>informations</a:t>
            </a:r>
            <a:r>
              <a:rPr lang="en-US" altLang="ko-KR" dirty="0" smtClean="0"/>
              <a:t> easy to understand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/>
          </a:p>
          <a:p>
            <a:pPr marL="857250" lvl="1" indent="-457200">
              <a:buFont typeface="+mj-lt"/>
              <a:buAutoNum type="arabicPeriod"/>
            </a:pPr>
            <a:endParaRPr lang="en-US" altLang="ko-KR" b="1" dirty="0" smtClean="0"/>
          </a:p>
          <a:p>
            <a:pPr marL="857250" lvl="1" indent="-457200">
              <a:buFont typeface="+mj-lt"/>
              <a:buAutoNum type="arabicPeriod"/>
            </a:pPr>
            <a:r>
              <a:rPr lang="en-US" altLang="ko-KR" b="1" dirty="0" smtClean="0"/>
              <a:t>Not </a:t>
            </a:r>
            <a:r>
              <a:rPr lang="en-US" altLang="ko-KR" b="1" dirty="0"/>
              <a:t>eidetic, and not </a:t>
            </a:r>
            <a:r>
              <a:rPr lang="en-US" altLang="ko-KR" b="1" dirty="0" smtClean="0"/>
              <a:t>familiar UI </a:t>
            </a:r>
            <a:r>
              <a:rPr lang="en-US" altLang="ko-KR" b="1" dirty="0"/>
              <a:t>with end-user’s perspective</a:t>
            </a:r>
          </a:p>
          <a:p>
            <a:pPr marL="1257300" lvl="2" indent="-457200"/>
            <a:r>
              <a:rPr lang="en-US" altLang="ko-KR" dirty="0"/>
              <a:t>It contains some ambiguous layouts</a:t>
            </a:r>
          </a:p>
          <a:p>
            <a:pPr marL="1257300" lvl="2" indent="-457200"/>
            <a:r>
              <a:rPr lang="en-US" altLang="ko-KR" dirty="0"/>
              <a:t>They don’t want to install additional computer programs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050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Proposed Solution Approach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Wiget</a:t>
            </a:r>
            <a:r>
              <a:rPr lang="en-US" altLang="ko-KR" dirty="0" smtClean="0"/>
              <a:t> design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418" y="1988840"/>
            <a:ext cx="1913627" cy="343350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988839"/>
            <a:ext cx="1913627" cy="3433505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 bwMode="auto">
          <a:xfrm>
            <a:off x="3563888" y="2420888"/>
            <a:ext cx="432048" cy="432048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굴림" charset="-127"/>
            </a:endParaRPr>
          </a:p>
        </p:txBody>
      </p:sp>
      <p:sp>
        <p:nvSpPr>
          <p:cNvPr id="7" name="타원 6"/>
          <p:cNvSpPr/>
          <p:nvPr/>
        </p:nvSpPr>
        <p:spPr bwMode="auto">
          <a:xfrm>
            <a:off x="7231111" y="2427015"/>
            <a:ext cx="432048" cy="4320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6">
                <a:lumMod val="60000"/>
                <a:lumOff val="40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굴림" charset="-127"/>
            </a:endParaRPr>
          </a:p>
        </p:txBody>
      </p:sp>
      <p:cxnSp>
        <p:nvCxnSpPr>
          <p:cNvPr id="9" name="직선 화살표 연결선 8"/>
          <p:cNvCxnSpPr>
            <a:stCxn id="4" idx="3"/>
          </p:cNvCxnSpPr>
          <p:nvPr/>
        </p:nvCxnSpPr>
        <p:spPr bwMode="auto">
          <a:xfrm flipV="1">
            <a:off x="4205045" y="3705592"/>
            <a:ext cx="1735107" cy="1"/>
          </a:xfrm>
          <a:prstGeom prst="straightConnector1">
            <a:avLst/>
          </a:prstGeom>
          <a:solidFill>
            <a:srgbClr val="FFFFD9"/>
          </a:solidFill>
          <a:ln w="254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355976" y="3203684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Move activity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5736" y="5445224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Safe permission</a:t>
            </a:r>
            <a:r>
              <a:rPr lang="ko-KR" altLang="en-US" dirty="0" smtClean="0"/>
              <a:t> </a:t>
            </a:r>
            <a:r>
              <a:rPr lang="en-US" altLang="ko-KR" dirty="0" smtClean="0"/>
              <a:t>field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52120" y="5435932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Suspicious permission</a:t>
            </a:r>
            <a:r>
              <a:rPr lang="ko-KR" altLang="en-US" dirty="0" smtClean="0"/>
              <a:t> </a:t>
            </a:r>
            <a:r>
              <a:rPr lang="en-US" altLang="ko-KR" dirty="0" smtClean="0"/>
              <a:t>field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53779" y="226758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Alert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4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Methodology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1" y="1413470"/>
            <a:ext cx="7561263" cy="4895850"/>
          </a:xfrm>
        </p:spPr>
        <p:txBody>
          <a:bodyPr/>
          <a:lstStyle/>
          <a:p>
            <a:pPr marL="342900" lvl="1" indent="-342900">
              <a:buFont typeface="+mj-lt"/>
              <a:buAutoNum type="alphaUcPeriod"/>
            </a:pPr>
            <a:r>
              <a:rPr lang="en-US" altLang="ko-KR" sz="1600" b="1" dirty="0" smtClean="0"/>
              <a:t>App </a:t>
            </a:r>
            <a:r>
              <a:rPr lang="en-US" altLang="ko-KR" sz="1600" b="1" dirty="0"/>
              <a:t>Execution </a:t>
            </a:r>
            <a:r>
              <a:rPr lang="en-US" altLang="ko-KR" sz="1600" b="1" dirty="0" smtClean="0"/>
              <a:t>Monitoring</a:t>
            </a:r>
          </a:p>
          <a:p>
            <a:pPr marL="742950" lvl="2" indent="-342900"/>
            <a:r>
              <a:rPr lang="en-US" altLang="ko-KR" sz="1400" dirty="0" smtClean="0"/>
              <a:t>Monitor the time when </a:t>
            </a:r>
            <a:r>
              <a:rPr lang="en-US" altLang="ko-KR" sz="1400" dirty="0"/>
              <a:t>the application was running and switching </a:t>
            </a:r>
            <a:r>
              <a:rPr lang="en-US" altLang="ko-KR" sz="1400" dirty="0" smtClean="0"/>
              <a:t>screens</a:t>
            </a:r>
          </a:p>
          <a:p>
            <a:pPr marL="742950" lvl="2" indent="-342900"/>
            <a:r>
              <a:rPr lang="en-US" altLang="ko-KR" sz="1400" dirty="0"/>
              <a:t>I</a:t>
            </a:r>
            <a:r>
              <a:rPr lang="en-US" altLang="ko-KR" sz="1400" dirty="0" smtClean="0"/>
              <a:t>dentify </a:t>
            </a:r>
            <a:r>
              <a:rPr lang="en-US" altLang="ko-KR" sz="1400" dirty="0"/>
              <a:t>whether the specific application was executed or not and whether the activity was </a:t>
            </a:r>
            <a:r>
              <a:rPr lang="en-US" altLang="ko-KR" sz="1400" dirty="0" smtClean="0"/>
              <a:t>switched</a:t>
            </a:r>
          </a:p>
          <a:p>
            <a:pPr marL="742950" lvl="2" indent="-342900"/>
            <a:endParaRPr lang="ko-KR" altLang="ko-KR" sz="1400" i="1" dirty="0"/>
          </a:p>
          <a:p>
            <a:pPr marL="342900" lvl="1" indent="-342900">
              <a:buFont typeface="+mj-lt"/>
              <a:buAutoNum type="alphaUcPeriod"/>
            </a:pPr>
            <a:r>
              <a:rPr lang="en-US" altLang="ko-KR" sz="1600" b="1" dirty="0"/>
              <a:t>Obtaining Required </a:t>
            </a:r>
            <a:r>
              <a:rPr lang="en-US" altLang="ko-KR" sz="1600" b="1" dirty="0" smtClean="0"/>
              <a:t>Permissions</a:t>
            </a:r>
          </a:p>
          <a:p>
            <a:pPr marL="742950" lvl="2" indent="-342900"/>
            <a:r>
              <a:rPr lang="en-US" altLang="ko-KR" sz="1400" dirty="0"/>
              <a:t>G</a:t>
            </a:r>
            <a:r>
              <a:rPr lang="en-US" altLang="ko-KR" sz="1400" dirty="0" smtClean="0"/>
              <a:t>et </a:t>
            </a:r>
            <a:r>
              <a:rPr lang="en-US" altLang="ko-KR" sz="1400" dirty="0"/>
              <a:t>the permissions required by the running activity of each </a:t>
            </a:r>
            <a:r>
              <a:rPr lang="en-US" altLang="ko-KR" sz="1400" dirty="0" smtClean="0"/>
              <a:t>application</a:t>
            </a:r>
          </a:p>
          <a:p>
            <a:pPr marL="742950" lvl="2" indent="-342900"/>
            <a:r>
              <a:rPr lang="en-US" altLang="ko-KR" sz="1400" dirty="0" smtClean="0"/>
              <a:t>Store </a:t>
            </a:r>
            <a:r>
              <a:rPr lang="en-US" altLang="ko-KR" sz="1400" dirty="0"/>
              <a:t>the permission list in the </a:t>
            </a:r>
            <a:r>
              <a:rPr lang="en-US" altLang="ko-KR" sz="1400" dirty="0" smtClean="0"/>
              <a:t>smartphone’s storage</a:t>
            </a:r>
            <a:endParaRPr lang="en-US" altLang="ko-KR" sz="1400" i="1" dirty="0" smtClean="0"/>
          </a:p>
          <a:p>
            <a:pPr marL="342900" lvl="1" indent="-342900">
              <a:buFont typeface="+mj-lt"/>
              <a:buAutoNum type="alphaUcPeriod"/>
            </a:pPr>
            <a:endParaRPr lang="ko-KR" altLang="ko-KR" sz="1600" i="1" dirty="0"/>
          </a:p>
          <a:p>
            <a:pPr marL="342900" lvl="1" indent="-342900">
              <a:buFont typeface="+mj-lt"/>
              <a:buAutoNum type="alphaUcPeriod"/>
            </a:pPr>
            <a:r>
              <a:rPr lang="en-US" altLang="ko-KR" sz="1600" b="1" dirty="0"/>
              <a:t>Notifying to </a:t>
            </a:r>
            <a:r>
              <a:rPr lang="en-US" altLang="ko-KR" sz="1600" b="1" dirty="0" smtClean="0"/>
              <a:t>users</a:t>
            </a:r>
          </a:p>
          <a:p>
            <a:pPr marL="742950" lvl="2" indent="-342900"/>
            <a:r>
              <a:rPr lang="en-US" altLang="ko-KR" sz="1400" dirty="0"/>
              <a:t>S</a:t>
            </a:r>
            <a:r>
              <a:rPr lang="en-US" altLang="ko-KR" sz="1400" dirty="0" smtClean="0"/>
              <a:t>how </a:t>
            </a:r>
            <a:r>
              <a:rPr lang="en-US" altLang="ko-KR" sz="1400" dirty="0"/>
              <a:t>the permission information of the activity in real </a:t>
            </a:r>
            <a:r>
              <a:rPr lang="en-US" altLang="ko-KR" sz="1400" dirty="0" smtClean="0"/>
              <a:t>time</a:t>
            </a:r>
          </a:p>
          <a:p>
            <a:pPr marL="742950" lvl="2" indent="-342900"/>
            <a:r>
              <a:rPr lang="en-US" altLang="ko-KR" sz="1400" dirty="0" smtClean="0"/>
              <a:t>Create </a:t>
            </a:r>
            <a:r>
              <a:rPr lang="en-US" altLang="ko-KR" sz="1400" dirty="0"/>
              <a:t>a UI that floats at the top of the screen at all times</a:t>
            </a:r>
            <a:endParaRPr lang="en-US" altLang="ko-KR" sz="1400" i="1" dirty="0" smtClean="0"/>
          </a:p>
          <a:p>
            <a:pPr marL="342900" lvl="1" indent="-342900">
              <a:buFont typeface="+mj-lt"/>
              <a:buAutoNum type="alphaUcPeriod"/>
            </a:pPr>
            <a:endParaRPr lang="ko-KR" altLang="ko-KR" sz="1600" i="1" dirty="0"/>
          </a:p>
          <a:p>
            <a:pPr marL="342900" lvl="1" indent="-342900">
              <a:buFont typeface="+mj-lt"/>
              <a:buAutoNum type="alphaUcPeriod"/>
            </a:pPr>
            <a:r>
              <a:rPr lang="en-US" altLang="ko-KR" sz="1600" b="1" dirty="0"/>
              <a:t>Informing Details of </a:t>
            </a:r>
            <a:r>
              <a:rPr lang="en-US" altLang="ko-KR" sz="1600" b="1" dirty="0" smtClean="0"/>
              <a:t>Permissions</a:t>
            </a:r>
          </a:p>
          <a:p>
            <a:pPr marL="742950" lvl="2" indent="-342900"/>
            <a:r>
              <a:rPr lang="en-US" altLang="ko-KR" sz="1400" dirty="0" smtClean="0"/>
              <a:t>Allows </a:t>
            </a:r>
            <a:r>
              <a:rPr lang="en-US" altLang="ko-KR" sz="1400" dirty="0"/>
              <a:t>the user to check detailed information about the permission of the currently running </a:t>
            </a:r>
            <a:r>
              <a:rPr lang="en-US" altLang="ko-KR" sz="1400" dirty="0" smtClean="0"/>
              <a:t>activity</a:t>
            </a:r>
          </a:p>
          <a:p>
            <a:pPr marL="742950" lvl="2" indent="-342900"/>
            <a:r>
              <a:rPr lang="en-US" altLang="ko-KR" sz="1400" dirty="0" smtClean="0"/>
              <a:t>Detect </a:t>
            </a:r>
            <a:r>
              <a:rPr lang="en-US" altLang="ko-KR" sz="1400" dirty="0"/>
              <a:t>information about permission usage</a:t>
            </a: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401823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1" y="1413470"/>
            <a:ext cx="7561263" cy="489585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altLang="ko-KR" b="1" dirty="0"/>
              <a:t>Accessibility </a:t>
            </a:r>
            <a:r>
              <a:rPr lang="en-US" altLang="ko-KR" b="1" dirty="0" smtClean="0"/>
              <a:t>Service</a:t>
            </a:r>
          </a:p>
          <a:p>
            <a:pPr marL="342900" lvl="1" indent="-342900">
              <a:buFontTx/>
              <a:buChar char="•"/>
            </a:pPr>
            <a:endParaRPr lang="ko-KR" altLang="ko-KR" dirty="0"/>
          </a:p>
          <a:p>
            <a:endParaRPr lang="ko-KR" altLang="en-US" dirty="0"/>
          </a:p>
        </p:txBody>
      </p:sp>
      <p:pic>
        <p:nvPicPr>
          <p:cNvPr id="3074" name="Picture 2" descr="스크린샷 2016-12-19 오후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99097"/>
            <a:ext cx="3241040" cy="506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스크린샷 2016-12-19 오후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036" y="1628800"/>
            <a:ext cx="3204020" cy="5009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77753" y="3772700"/>
            <a:ext cx="954087" cy="31886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9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1" y="1413470"/>
            <a:ext cx="7561263" cy="489585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altLang="ko-KR" b="1" dirty="0"/>
              <a:t>Matching with Known Suspicious </a:t>
            </a:r>
            <a:r>
              <a:rPr lang="en-US" altLang="ko-KR" b="1" dirty="0" smtClean="0"/>
              <a:t>Permissions</a:t>
            </a:r>
          </a:p>
          <a:p>
            <a:pPr marL="742950" lvl="2" indent="-342900"/>
            <a:r>
              <a:rPr lang="en-US" altLang="ko-KR" dirty="0" smtClean="0"/>
              <a:t>Actually, mapped the top 10 permissions only</a:t>
            </a:r>
            <a:endParaRPr lang="ko-KR" altLang="ko-KR" dirty="0"/>
          </a:p>
        </p:txBody>
      </p:sp>
      <p:grpSp>
        <p:nvGrpSpPr>
          <p:cNvPr id="6" name="그룹 5"/>
          <p:cNvGrpSpPr/>
          <p:nvPr/>
        </p:nvGrpSpPr>
        <p:grpSpPr>
          <a:xfrm>
            <a:off x="2411760" y="2420888"/>
            <a:ext cx="5394422" cy="3288291"/>
            <a:chOff x="2411760" y="2564904"/>
            <a:chExt cx="5394422" cy="3288291"/>
          </a:xfrm>
        </p:grpSpPr>
        <p:pic>
          <p:nvPicPr>
            <p:cNvPr id="4098" name="Picture 2" descr="permission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2564904"/>
              <a:ext cx="5394422" cy="3288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직사각형 4"/>
            <p:cNvSpPr/>
            <p:nvPr/>
          </p:nvSpPr>
          <p:spPr bwMode="auto">
            <a:xfrm>
              <a:off x="2843808" y="4293096"/>
              <a:ext cx="2448272" cy="1440160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  <a:ea typeface="굴림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14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1" y="1413470"/>
            <a:ext cx="7561263" cy="489585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altLang="ko-KR" b="1" dirty="0" err="1"/>
              <a:t>AlwaysOnTopUI</a:t>
            </a:r>
            <a:endParaRPr lang="ko-KR" altLang="ko-KR" b="1" dirty="0"/>
          </a:p>
          <a:p>
            <a:endParaRPr lang="ko-KR" altLang="en-US" dirty="0"/>
          </a:p>
          <a:p>
            <a:endParaRPr lang="ko-KR" altLang="en-US" dirty="0"/>
          </a:p>
        </p:txBody>
      </p:sp>
      <p:pic>
        <p:nvPicPr>
          <p:cNvPr id="5122" name="Picture 2" descr="alwaysont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44129"/>
            <a:ext cx="27368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스크린샷 2016-12-19 오후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06918"/>
            <a:ext cx="3192495" cy="499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1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1" y="1413470"/>
            <a:ext cx="7561263" cy="489585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altLang="ko-KR" b="1" dirty="0" err="1"/>
              <a:t>LoadDescriptions</a:t>
            </a:r>
            <a:r>
              <a:rPr lang="en-US" altLang="ko-KR" b="1" dirty="0"/>
              <a:t> of Permission</a:t>
            </a:r>
            <a:endParaRPr lang="ko-KR" altLang="ko-KR" b="1" dirty="0"/>
          </a:p>
          <a:p>
            <a:endParaRPr lang="ko-KR" altLang="en-US" dirty="0"/>
          </a:p>
        </p:txBody>
      </p:sp>
      <p:pic>
        <p:nvPicPr>
          <p:cNvPr id="6146" name="Picture 2" descr="스크린샷 2016-12-19 오후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120" y="1560683"/>
            <a:ext cx="3203527" cy="503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스크린샷 2016-12-19 오후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24744"/>
            <a:ext cx="3577313" cy="559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1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Limitations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altLang="ko-KR" b="1" dirty="0" smtClean="0"/>
              <a:t>Impossible to Detect </a:t>
            </a:r>
            <a:r>
              <a:rPr lang="en-US" altLang="ko-KR" b="1" dirty="0"/>
              <a:t>the Applications Type of </a:t>
            </a:r>
            <a:r>
              <a:rPr lang="en-US" altLang="ko-KR" b="1" dirty="0" smtClean="0"/>
              <a:t>Services</a:t>
            </a:r>
          </a:p>
          <a:p>
            <a:pPr marL="742950" lvl="2" indent="-342900">
              <a:buFont typeface="Wingdings" panose="05000000000000000000" pitchFamily="2" charset="2"/>
              <a:buChar char="ü"/>
            </a:pPr>
            <a:r>
              <a:rPr lang="en-US" altLang="ko-KR" dirty="0" smtClean="0"/>
              <a:t>Hard to detect some apps which operate only in the background of the Android, like a specific service</a:t>
            </a:r>
          </a:p>
          <a:p>
            <a:pPr marL="742950" lvl="2" indent="-342900">
              <a:buFont typeface="Wingdings" panose="05000000000000000000" pitchFamily="2" charset="2"/>
              <a:buChar char="ü"/>
            </a:pPr>
            <a:endParaRPr lang="en-US" altLang="ko-KR" b="1" dirty="0" smtClean="0"/>
          </a:p>
          <a:p>
            <a:pPr marL="342900" lvl="1" indent="-342900">
              <a:buFontTx/>
              <a:buChar char="•"/>
            </a:pPr>
            <a:r>
              <a:rPr lang="en-US" altLang="ko-KR" b="1" dirty="0" smtClean="0"/>
              <a:t>Lack </a:t>
            </a:r>
            <a:r>
              <a:rPr lang="en-US" altLang="ko-KR" b="1" dirty="0"/>
              <a:t>of Suspicious Permission </a:t>
            </a:r>
            <a:r>
              <a:rPr lang="en-US" altLang="ko-KR" b="1" dirty="0" smtClean="0"/>
              <a:t>Request</a:t>
            </a:r>
          </a:p>
          <a:p>
            <a:pPr marL="742950" lvl="2" indent="-342900">
              <a:buFont typeface="Wingdings" panose="05000000000000000000" pitchFamily="2" charset="2"/>
              <a:buChar char="ü"/>
            </a:pPr>
            <a:r>
              <a:rPr lang="en-US" altLang="ko-KR" dirty="0"/>
              <a:t>F</a:t>
            </a:r>
            <a:r>
              <a:rPr lang="en-US" altLang="ko-KR" dirty="0" smtClean="0"/>
              <a:t>ew </a:t>
            </a:r>
            <a:r>
              <a:rPr lang="en-US" altLang="ko-KR" dirty="0"/>
              <a:t>applications were able to </a:t>
            </a:r>
            <a:r>
              <a:rPr lang="en-US" altLang="ko-KR" dirty="0" smtClean="0"/>
              <a:t>detected which use </a:t>
            </a:r>
            <a:r>
              <a:rPr lang="en-US" altLang="ko-KR" dirty="0"/>
              <a:t>more than one </a:t>
            </a:r>
            <a:r>
              <a:rPr lang="en-US" altLang="ko-KR" dirty="0" smtClean="0"/>
              <a:t>suspicious permission</a:t>
            </a:r>
          </a:p>
          <a:p>
            <a:pPr marL="742950" lvl="2" indent="-342900">
              <a:buFont typeface="Wingdings" panose="05000000000000000000" pitchFamily="2" charset="2"/>
              <a:buChar char="ü"/>
            </a:pPr>
            <a:r>
              <a:rPr lang="en-US" altLang="ko-KR" dirty="0" smtClean="0"/>
              <a:t>It could be overcome by using larger testing app sets</a:t>
            </a:r>
          </a:p>
          <a:p>
            <a:pPr marL="742950" lvl="2" indent="-342900">
              <a:buFont typeface="Wingdings" panose="05000000000000000000" pitchFamily="2" charset="2"/>
              <a:buChar char="ü"/>
            </a:pPr>
            <a:endParaRPr lang="ko-KR" altLang="ko-KR" dirty="0"/>
          </a:p>
          <a:p>
            <a:pPr marL="342900" lvl="1" indent="-342900">
              <a:buFontTx/>
              <a:buChar char="•"/>
            </a:pPr>
            <a:r>
              <a:rPr lang="en-US" altLang="ko-KR" b="1" dirty="0"/>
              <a:t>Failed to apply to real </a:t>
            </a:r>
            <a:r>
              <a:rPr lang="en-US" altLang="ko-KR" b="1" dirty="0" smtClean="0"/>
              <a:t>device</a:t>
            </a:r>
          </a:p>
          <a:p>
            <a:pPr marL="742950" lvl="2" indent="-342900">
              <a:buFont typeface="Wingdings" panose="05000000000000000000" pitchFamily="2" charset="2"/>
              <a:buChar char="ü"/>
            </a:pPr>
            <a:r>
              <a:rPr lang="en-US" altLang="ko-KR" dirty="0" smtClean="0"/>
              <a:t>Most </a:t>
            </a:r>
            <a:r>
              <a:rPr lang="en-US" altLang="ko-KR" dirty="0"/>
              <a:t>smartphones use a unique permission API for each </a:t>
            </a:r>
            <a:r>
              <a:rPr lang="en-US" altLang="ko-KR" dirty="0" smtClean="0"/>
              <a:t>vendor</a:t>
            </a:r>
          </a:p>
          <a:p>
            <a:pPr marL="742950" lvl="2" indent="-342900">
              <a:buFont typeface="Wingdings" panose="05000000000000000000" pitchFamily="2" charset="2"/>
              <a:buChar char="ü"/>
            </a:pPr>
            <a:r>
              <a:rPr lang="en-US" altLang="ko-KR" dirty="0" smtClean="0"/>
              <a:t>Applying </a:t>
            </a:r>
            <a:r>
              <a:rPr lang="en-US" altLang="ko-KR" dirty="0"/>
              <a:t>it to a function in the Google Android Developers </a:t>
            </a:r>
            <a:r>
              <a:rPr lang="en-US" altLang="ko-KR" dirty="0" smtClean="0"/>
              <a:t>API, it </a:t>
            </a:r>
            <a:r>
              <a:rPr lang="en-US" altLang="ko-KR" dirty="0"/>
              <a:t>has </a:t>
            </a:r>
            <a:r>
              <a:rPr lang="en-US" altLang="ko-KR" dirty="0" smtClean="0"/>
              <a:t>not worked well since </a:t>
            </a:r>
            <a:r>
              <a:rPr lang="en-US" altLang="ko-KR" dirty="0"/>
              <a:t>the permission description load </a:t>
            </a:r>
            <a:r>
              <a:rPr lang="en-US" altLang="ko-KR" dirty="0" smtClean="0"/>
              <a:t>function is </a:t>
            </a:r>
            <a:r>
              <a:rPr lang="en-US" altLang="ko-KR" dirty="0"/>
              <a:t>not working properly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21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Future work / 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Designed </a:t>
            </a:r>
            <a:r>
              <a:rPr lang="en-US" altLang="ko-KR" dirty="0"/>
              <a:t>an intuitive UI design to inform the user about the use of Android </a:t>
            </a:r>
            <a:r>
              <a:rPr lang="en-US" altLang="ko-KR" dirty="0" smtClean="0"/>
              <a:t>permissions</a:t>
            </a:r>
          </a:p>
          <a:p>
            <a:r>
              <a:rPr lang="en-US" altLang="ko-KR" dirty="0" smtClean="0"/>
              <a:t>Compared </a:t>
            </a:r>
            <a:r>
              <a:rPr lang="en-US" altLang="ko-KR" dirty="0"/>
              <a:t>with previous studies, </a:t>
            </a:r>
            <a:r>
              <a:rPr lang="en-US" altLang="ko-KR" dirty="0" smtClean="0"/>
              <a:t>usability </a:t>
            </a:r>
            <a:r>
              <a:rPr lang="en-US" altLang="ko-KR" dirty="0"/>
              <a:t>has improved, more intuitive, and user convenience has increased </a:t>
            </a:r>
            <a:r>
              <a:rPr lang="en-US" altLang="ko-KR" dirty="0" smtClean="0"/>
              <a:t>significantly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There </a:t>
            </a:r>
            <a:r>
              <a:rPr lang="en-US" altLang="ko-KR" dirty="0"/>
              <a:t>are </a:t>
            </a:r>
            <a:r>
              <a:rPr lang="en-US" altLang="ko-KR" dirty="0" smtClean="0"/>
              <a:t>also some problems</a:t>
            </a:r>
          </a:p>
          <a:p>
            <a:pPr lvl="1"/>
            <a:r>
              <a:rPr lang="en-US" altLang="ko-KR" dirty="0" smtClean="0"/>
              <a:t>Difficult </a:t>
            </a:r>
            <a:r>
              <a:rPr lang="en-US" altLang="ko-KR" dirty="0"/>
              <a:t>to apply to service type </a:t>
            </a:r>
            <a:r>
              <a:rPr lang="en-US" altLang="ko-KR" dirty="0" smtClean="0"/>
              <a:t>applications</a:t>
            </a:r>
          </a:p>
          <a:p>
            <a:pPr lvl="1"/>
            <a:r>
              <a:rPr lang="en-US" altLang="ko-KR" dirty="0" smtClean="0"/>
              <a:t>Threat </a:t>
            </a:r>
            <a:r>
              <a:rPr lang="en-US" altLang="ko-KR" dirty="0"/>
              <a:t>detection is possible only in a small number of </a:t>
            </a:r>
            <a:r>
              <a:rPr lang="en-US" altLang="ko-KR" dirty="0" smtClean="0"/>
              <a:t>applications</a:t>
            </a:r>
          </a:p>
          <a:p>
            <a:pPr lvl="1"/>
            <a:r>
              <a:rPr lang="en-US" altLang="ko-KR" dirty="0"/>
              <a:t>In future </a:t>
            </a:r>
            <a:r>
              <a:rPr lang="en-US" altLang="ko-KR" dirty="0" smtClean="0"/>
              <a:t>work, </a:t>
            </a:r>
            <a:r>
              <a:rPr lang="en-US" altLang="ko-KR" dirty="0"/>
              <a:t>it is expected that the limitations will be </a:t>
            </a:r>
            <a:r>
              <a:rPr lang="en-US" altLang="ko-KR" dirty="0" smtClean="0"/>
              <a:t>supplemented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However, it </a:t>
            </a:r>
            <a:r>
              <a:rPr lang="en-US" altLang="ko-KR" dirty="0"/>
              <a:t>has a great </a:t>
            </a:r>
            <a:r>
              <a:rPr lang="en-US" altLang="ko-KR" dirty="0" smtClean="0"/>
              <a:t>benefit </a:t>
            </a:r>
            <a:r>
              <a:rPr lang="en-US" altLang="ko-KR" dirty="0"/>
              <a:t>in solving the problems of user </a:t>
            </a:r>
            <a:r>
              <a:rPr lang="en-US" altLang="ko-KR" dirty="0" smtClean="0"/>
              <a:t>convenience of inform Android permission </a:t>
            </a:r>
            <a:r>
              <a:rPr lang="en-US" altLang="ko-KR" dirty="0" err="1" smtClean="0"/>
              <a:t>informations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256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B0716-D617-4903-846C-4EF023D3047E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2050" name="Picture 2" descr="\\Mac\Home\Downloads\koreaUniv\2016_2nd\네트워크\Network\f2f02dd1dd9aa493f1186fb3272f95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424" y="1772816"/>
            <a:ext cx="6350000" cy="4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841006"/>
      </p:ext>
    </p:extLst>
  </p:cSld>
  <p:clrMapOvr>
    <a:masterClrMapping/>
  </p:clrMapOvr>
</p:sld>
</file>

<file path=ppt/theme/theme1.xml><?xml version="1.0" encoding="utf-8"?>
<a:theme xmlns:a="http://schemas.openxmlformats.org/drawingml/2006/main" name="ccs">
  <a:themeElements>
    <a:clrScheme name="신문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Times 맑은고딕">
      <a:majorFont>
        <a:latin typeface="Times New Roman"/>
        <a:ea typeface="맑은 고딕"/>
        <a:cs typeface=""/>
      </a:majorFont>
      <a:minorFont>
        <a:latin typeface="Times New Roman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D9"/>
        </a:solidFill>
        <a:ln w="25400" cap="flat" cmpd="sng" algn="ctr">
          <a:solidFill>
            <a:srgbClr val="8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D9"/>
        </a:solidFill>
        <a:ln w="25400" cap="flat" cmpd="sng" algn="ctr">
          <a:solidFill>
            <a:srgbClr val="8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  <a:ea typeface="굴림" charset="-127"/>
          </a:defRPr>
        </a:defPPr>
      </a:lstStyle>
    </a:lnDef>
  </a:objectDefaults>
  <a:extraClrSchemeLst>
    <a:extraClrScheme>
      <a:clrScheme name="KR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테마1" id="{26CEB9C9-8ABB-4026-8DD8-E5D349B6403F}" vid="{4203F7AF-DBAA-45D6-B6EA-28828469E61B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 THE_2015010652_배정한</Template>
  <TotalTime>576</TotalTime>
  <Words>435</Words>
  <Application>Microsoft Office PowerPoint</Application>
  <PresentationFormat>화면 슬라이드 쇼(4:3)</PresentationFormat>
  <Paragraphs>94</Paragraphs>
  <Slides>13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5" baseType="lpstr">
      <vt:lpstr>ccs</vt:lpstr>
      <vt:lpstr>비트맵 이미지</vt:lpstr>
      <vt:lpstr>Desining Intuitive UI  for Notifying Android Permission Information</vt:lpstr>
      <vt:lpstr>Motivation</vt:lpstr>
      <vt:lpstr>Problem</vt:lpstr>
      <vt:lpstr>Problem(cont.)</vt:lpstr>
      <vt:lpstr>Proposed Solution Approach</vt:lpstr>
      <vt:lpstr>Methodology</vt:lpstr>
      <vt:lpstr>Implementation</vt:lpstr>
      <vt:lpstr>Implementation</vt:lpstr>
      <vt:lpstr>Implementation</vt:lpstr>
      <vt:lpstr>Implementation</vt:lpstr>
      <vt:lpstr>Limitations</vt:lpstr>
      <vt:lpstr>Future work / Conclusion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Jeonghan Bae</dc:creator>
  <cp:lastModifiedBy>Jeonghan  Bae</cp:lastModifiedBy>
  <cp:revision>337</cp:revision>
  <dcterms:created xsi:type="dcterms:W3CDTF">2016-09-19T14:55:07Z</dcterms:created>
  <dcterms:modified xsi:type="dcterms:W3CDTF">2016-12-19T14:37:44Z</dcterms:modified>
</cp:coreProperties>
</file>