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  <p:sldId id="264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7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2015-09-02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1.8 Attacks </a:t>
            </a:r>
            <a:r>
              <a:rPr lang="en-US" altLang="ko-KR" dirty="0"/>
              <a:t>Involving the Internet Architecture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5112568"/>
          </a:xfrm>
        </p:spPr>
        <p:txBody>
          <a:bodyPr>
            <a:normAutofit/>
          </a:bodyPr>
          <a:lstStyle/>
          <a:p>
            <a:r>
              <a:rPr lang="en-US" altLang="ko-KR" dirty="0"/>
              <a:t>Few attacks target the Internet architecture as </a:t>
            </a:r>
            <a:r>
              <a:rPr lang="en-US" altLang="ko-KR" dirty="0" smtClean="0"/>
              <a:t>a whole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r>
              <a:rPr lang="en-US" altLang="ko-KR" dirty="0" smtClean="0"/>
              <a:t>Malicious </a:t>
            </a:r>
            <a:r>
              <a:rPr lang="en-US" altLang="ko-KR" dirty="0"/>
              <a:t>users are able to insert whatever IP address they </a:t>
            </a:r>
            <a:r>
              <a:rPr lang="en-US" altLang="ko-KR" dirty="0" smtClean="0"/>
              <a:t>choose into </a:t>
            </a:r>
            <a:r>
              <a:rPr lang="en-US" altLang="ko-KR" dirty="0"/>
              <a:t>the source IP address field of each IP datagram they send, an activity called </a:t>
            </a:r>
            <a:r>
              <a:rPr lang="en-US" altLang="ko-KR" i="1" dirty="0"/>
              <a:t>spoofing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 lvl="1"/>
            <a:r>
              <a:rPr lang="en-US" altLang="ko-KR" dirty="0"/>
              <a:t>Internet architecture delivers IP datagrams based </a:t>
            </a:r>
            <a:r>
              <a:rPr lang="en-US" altLang="ko-KR" dirty="0" smtClean="0"/>
              <a:t>on destination </a:t>
            </a:r>
            <a:r>
              <a:rPr lang="en-US" altLang="ko-KR" dirty="0"/>
              <a:t>IP addresses</a:t>
            </a:r>
            <a:endParaRPr lang="en-US" altLang="ko-KR" dirty="0" smtClean="0"/>
          </a:p>
          <a:p>
            <a:r>
              <a:rPr lang="en-US" altLang="ko-KR" dirty="0" smtClean="0"/>
              <a:t>The resulting datagrams </a:t>
            </a:r>
            <a:r>
              <a:rPr lang="en-US" altLang="ko-KR" dirty="0"/>
              <a:t>are delivered to their destinations, but it is difficult to perform </a:t>
            </a:r>
            <a:r>
              <a:rPr lang="en-US" altLang="ko-KR" i="1" dirty="0"/>
              <a:t>attribution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That </a:t>
            </a:r>
            <a:r>
              <a:rPr lang="en-US" altLang="ko-KR" dirty="0"/>
              <a:t>is, it may </a:t>
            </a:r>
            <a:r>
              <a:rPr lang="en-US" altLang="ko-KR" dirty="0" smtClean="0"/>
              <a:t>be difficult </a:t>
            </a:r>
            <a:r>
              <a:rPr lang="en-US" altLang="ko-KR" dirty="0"/>
              <a:t>or impossible to determine the origin of a datagram received from the Internet</a:t>
            </a:r>
            <a:r>
              <a:rPr lang="en-US" altLang="ko-KR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71524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1.8 Attacks </a:t>
            </a:r>
            <a:r>
              <a:rPr lang="en-US" altLang="ko-KR" dirty="0"/>
              <a:t>Involving the Internet Architecture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5112568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Spoofing </a:t>
            </a:r>
            <a:r>
              <a:rPr lang="en-US" altLang="ko-KR" dirty="0"/>
              <a:t>can be combined with a variety of other attacks seen periodically on the Internet. </a:t>
            </a:r>
            <a:endParaRPr lang="en-US" altLang="ko-KR" dirty="0" smtClean="0"/>
          </a:p>
          <a:p>
            <a:pPr lvl="1"/>
            <a:r>
              <a:rPr lang="en-US" altLang="ko-KR" i="1" dirty="0" smtClean="0"/>
              <a:t>Denial-of-service </a:t>
            </a:r>
            <a:r>
              <a:rPr lang="en-US" altLang="ko-KR" dirty="0" smtClean="0"/>
              <a:t>(</a:t>
            </a:r>
            <a:r>
              <a:rPr lang="en-US" altLang="ko-KR" dirty="0" err="1"/>
              <a:t>DoS</a:t>
            </a:r>
            <a:r>
              <a:rPr lang="en-US" altLang="ko-KR" dirty="0"/>
              <a:t>) attacks usually involve using so much of some important resource that legitimate users </a:t>
            </a:r>
            <a:r>
              <a:rPr lang="en-US" altLang="ko-KR" dirty="0" smtClean="0"/>
              <a:t>are denied </a:t>
            </a:r>
            <a:r>
              <a:rPr lang="en-US" altLang="ko-KR" dirty="0"/>
              <a:t>service.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For </a:t>
            </a:r>
            <a:r>
              <a:rPr lang="en-US" altLang="ko-KR" dirty="0"/>
              <a:t>example, sending so many IP datagrams to a server that it spends all of its time </a:t>
            </a:r>
            <a:r>
              <a:rPr lang="en-US" altLang="ko-KR" dirty="0" smtClean="0"/>
              <a:t>just processing </a:t>
            </a:r>
            <a:r>
              <a:rPr lang="en-US" altLang="ko-KR" dirty="0"/>
              <a:t>the incoming packets and performing no other useful work is a type of </a:t>
            </a:r>
            <a:r>
              <a:rPr lang="en-US" altLang="ko-KR" dirty="0" err="1"/>
              <a:t>DoS</a:t>
            </a:r>
            <a:r>
              <a:rPr lang="en-US" altLang="ko-KR" dirty="0"/>
              <a:t> attack.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Other </a:t>
            </a:r>
            <a:r>
              <a:rPr lang="en-US" altLang="ko-KR" dirty="0" err="1" smtClean="0"/>
              <a:t>DoS</a:t>
            </a:r>
            <a:r>
              <a:rPr lang="en-US" altLang="ko-KR" dirty="0" smtClean="0"/>
              <a:t> attacks </a:t>
            </a:r>
            <a:r>
              <a:rPr lang="en-US" altLang="ko-KR" dirty="0"/>
              <a:t>may involve clogging the network with so much traffic that no other packets can be sent.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This is often </a:t>
            </a:r>
            <a:r>
              <a:rPr lang="en-US" altLang="ko-KR" dirty="0"/>
              <a:t>accomplished by using many sending computers, forming a </a:t>
            </a:r>
            <a:r>
              <a:rPr lang="en-US" altLang="ko-KR" i="1" dirty="0"/>
              <a:t>distributed </a:t>
            </a:r>
            <a:r>
              <a:rPr lang="en-US" altLang="ko-KR" i="1" dirty="0" err="1"/>
              <a:t>DoS</a:t>
            </a:r>
            <a:r>
              <a:rPr lang="en-US" altLang="ko-KR" i="1" dirty="0"/>
              <a:t> </a:t>
            </a:r>
            <a:r>
              <a:rPr lang="en-US" altLang="ko-KR" dirty="0"/>
              <a:t>(</a:t>
            </a:r>
            <a:r>
              <a:rPr lang="en-US" altLang="ko-KR" dirty="0" err="1"/>
              <a:t>DDoS</a:t>
            </a:r>
            <a:r>
              <a:rPr lang="en-US" altLang="ko-KR" dirty="0"/>
              <a:t>) attack.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06538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1.8 Attacks </a:t>
            </a:r>
            <a:r>
              <a:rPr lang="en-US" altLang="ko-KR" dirty="0"/>
              <a:t>Involving the Internet Architecture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5112568"/>
          </a:xfrm>
        </p:spPr>
        <p:txBody>
          <a:bodyPr>
            <a:normAutofit/>
          </a:bodyPr>
          <a:lstStyle/>
          <a:p>
            <a:r>
              <a:rPr lang="en-US" altLang="ko-KR" i="1" dirty="0"/>
              <a:t>Unauthorized access </a:t>
            </a:r>
            <a:r>
              <a:rPr lang="en-US" altLang="ko-KR" dirty="0"/>
              <a:t>attacks involve accessing information or resources in an unauthorized fashion. </a:t>
            </a:r>
            <a:endParaRPr lang="en-US" altLang="ko-KR" dirty="0" smtClean="0"/>
          </a:p>
          <a:p>
            <a:r>
              <a:rPr lang="en-US" altLang="ko-KR" dirty="0" smtClean="0"/>
              <a:t>This can </a:t>
            </a:r>
            <a:r>
              <a:rPr lang="en-US" altLang="ko-KR" dirty="0"/>
              <a:t>be accomplished with a variety of techniques such as exploiting protocol implementation bugs to </a:t>
            </a:r>
            <a:r>
              <a:rPr lang="en-US" altLang="ko-KR" dirty="0" smtClean="0"/>
              <a:t>take control </a:t>
            </a:r>
            <a:r>
              <a:rPr lang="en-US" altLang="ko-KR" dirty="0"/>
              <a:t>of a system (called </a:t>
            </a:r>
            <a:r>
              <a:rPr lang="en-US" altLang="ko-KR" i="1" dirty="0"/>
              <a:t>0wning </a:t>
            </a:r>
            <a:r>
              <a:rPr lang="en-US" altLang="ko-KR" dirty="0"/>
              <a:t>the system and turning it into a </a:t>
            </a:r>
            <a:r>
              <a:rPr lang="en-US" altLang="ko-KR" i="1" dirty="0"/>
              <a:t>zombie </a:t>
            </a:r>
            <a:r>
              <a:rPr lang="en-US" altLang="ko-KR" dirty="0"/>
              <a:t>or </a:t>
            </a:r>
            <a:r>
              <a:rPr lang="en-US" altLang="ko-KR" i="1" dirty="0"/>
              <a:t>bot</a:t>
            </a:r>
            <a:r>
              <a:rPr lang="en-US" altLang="ko-KR" dirty="0"/>
              <a:t>). </a:t>
            </a:r>
            <a:endParaRPr lang="en-US" altLang="ko-KR" dirty="0" smtClean="0"/>
          </a:p>
          <a:p>
            <a:r>
              <a:rPr lang="en-US" altLang="ko-KR" dirty="0" smtClean="0"/>
              <a:t>It </a:t>
            </a:r>
            <a:r>
              <a:rPr lang="en-US" altLang="ko-KR" dirty="0"/>
              <a:t>can also </a:t>
            </a:r>
            <a:r>
              <a:rPr lang="en-US" altLang="ko-KR" dirty="0" smtClean="0"/>
              <a:t>involve various </a:t>
            </a:r>
            <a:r>
              <a:rPr lang="en-US" altLang="ko-KR" dirty="0"/>
              <a:t>forms of masquerading such as an attacker’s agent impersonating a legitimate user (e.g., </a:t>
            </a:r>
            <a:r>
              <a:rPr lang="en-US" altLang="ko-KR" dirty="0" smtClean="0"/>
              <a:t>by running </a:t>
            </a:r>
            <a:r>
              <a:rPr lang="en-US" altLang="ko-KR" dirty="0"/>
              <a:t>with the user’s credentials). 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884099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1.8 Attacks </a:t>
            </a:r>
            <a:r>
              <a:rPr lang="en-US" altLang="ko-KR" dirty="0"/>
              <a:t>Involving the Internet Architecture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5112568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Some </a:t>
            </a:r>
            <a:r>
              <a:rPr lang="en-US" altLang="ko-KR" dirty="0"/>
              <a:t>of the more pernicious attacks involve taking control of </a:t>
            </a:r>
            <a:r>
              <a:rPr lang="en-US" altLang="ko-KR" dirty="0" smtClean="0"/>
              <a:t>many remote </a:t>
            </a:r>
            <a:r>
              <a:rPr lang="en-US" altLang="ko-KR" dirty="0"/>
              <a:t>systems using malicious software (</a:t>
            </a:r>
            <a:r>
              <a:rPr lang="en-US" altLang="ko-KR" i="1" dirty="0"/>
              <a:t>malware</a:t>
            </a:r>
            <a:r>
              <a:rPr lang="en-US" altLang="ko-KR" dirty="0"/>
              <a:t>) and using them in a coordinated, distributed </a:t>
            </a:r>
            <a:r>
              <a:rPr lang="en-US" altLang="ko-KR" dirty="0" smtClean="0"/>
              <a:t>fashion (</a:t>
            </a:r>
            <a:r>
              <a:rPr lang="en-US" altLang="ko-KR" dirty="0"/>
              <a:t>called </a:t>
            </a:r>
            <a:r>
              <a:rPr lang="en-US" altLang="ko-KR" i="1" dirty="0"/>
              <a:t>botnets</a:t>
            </a:r>
            <a:r>
              <a:rPr lang="en-US" altLang="ko-KR" dirty="0"/>
              <a:t>).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Programmers </a:t>
            </a:r>
            <a:r>
              <a:rPr lang="en-US" altLang="ko-KR" dirty="0"/>
              <a:t>who intentionally develop malware and exploit systems for (illegal) </a:t>
            </a:r>
            <a:r>
              <a:rPr lang="en-US" altLang="ko-KR" dirty="0" smtClean="0"/>
              <a:t>profit or </a:t>
            </a:r>
            <a:r>
              <a:rPr lang="en-US" altLang="ko-KR" dirty="0"/>
              <a:t>other malicious purposes are generally called </a:t>
            </a:r>
            <a:r>
              <a:rPr lang="en-US" altLang="ko-KR" i="1" dirty="0"/>
              <a:t>black hats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So-called </a:t>
            </a:r>
            <a:r>
              <a:rPr lang="en-US" altLang="ko-KR" i="1" dirty="0"/>
              <a:t>white hats </a:t>
            </a:r>
            <a:r>
              <a:rPr lang="en-US" altLang="ko-KR" dirty="0"/>
              <a:t>do the same sorts </a:t>
            </a:r>
            <a:r>
              <a:rPr lang="en-US" altLang="ko-KR" dirty="0" smtClean="0"/>
              <a:t>of technical </a:t>
            </a:r>
            <a:r>
              <a:rPr lang="en-US" altLang="ko-KR" dirty="0"/>
              <a:t>things but notify vulnerable parties instead of exploit them.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81402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1.8 Attacks </a:t>
            </a:r>
            <a:r>
              <a:rPr lang="en-US" altLang="ko-KR" dirty="0"/>
              <a:t>Involving the Internet Architecture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5112568"/>
          </a:xfrm>
        </p:spPr>
        <p:txBody>
          <a:bodyPr>
            <a:normAutofit lnSpcReduction="10000"/>
          </a:bodyPr>
          <a:lstStyle/>
          <a:p>
            <a:r>
              <a:rPr lang="en-US" altLang="ko-KR" dirty="0"/>
              <a:t>One other concern with the Internet architecture is that the original Internet protocols did not perform </a:t>
            </a:r>
            <a:r>
              <a:rPr lang="en-US" altLang="ko-KR" dirty="0" smtClean="0"/>
              <a:t>any encryption </a:t>
            </a:r>
            <a:r>
              <a:rPr lang="en-US" altLang="ko-KR" dirty="0"/>
              <a:t>in support of authentication, integrity, or confidentiality. </a:t>
            </a:r>
            <a:endParaRPr lang="en-US" altLang="ko-KR" dirty="0" smtClean="0"/>
          </a:p>
          <a:p>
            <a:r>
              <a:rPr lang="en-US" altLang="ko-KR" dirty="0" smtClean="0"/>
              <a:t>Consequently</a:t>
            </a:r>
            <a:r>
              <a:rPr lang="en-US" altLang="ko-KR" dirty="0"/>
              <a:t>, malicious users </a:t>
            </a:r>
            <a:r>
              <a:rPr lang="en-US" altLang="ko-KR" dirty="0" smtClean="0"/>
              <a:t>could usually </a:t>
            </a:r>
            <a:r>
              <a:rPr lang="en-US" altLang="ko-KR" dirty="0"/>
              <a:t>ascertain private information by merely observing packets in the network. </a:t>
            </a:r>
            <a:endParaRPr lang="en-US" altLang="ko-KR" dirty="0" smtClean="0"/>
          </a:p>
          <a:p>
            <a:r>
              <a:rPr lang="en-US" altLang="ko-KR" dirty="0" smtClean="0"/>
              <a:t>Those </a:t>
            </a:r>
            <a:r>
              <a:rPr lang="en-US" altLang="ko-KR" dirty="0"/>
              <a:t>with the </a:t>
            </a:r>
            <a:r>
              <a:rPr lang="en-US" altLang="ko-KR" dirty="0" smtClean="0"/>
              <a:t>ability to </a:t>
            </a:r>
            <a:r>
              <a:rPr lang="en-US" altLang="ko-KR" dirty="0"/>
              <a:t>modify packets in transit could also impersonate users or alter the contents of messages. </a:t>
            </a:r>
            <a:endParaRPr lang="en-US" altLang="ko-KR" dirty="0" smtClean="0"/>
          </a:p>
          <a:p>
            <a:r>
              <a:rPr lang="en-US" altLang="ko-KR" dirty="0" smtClean="0"/>
              <a:t>Although these problems </a:t>
            </a:r>
            <a:r>
              <a:rPr lang="en-US" altLang="ko-KR" dirty="0"/>
              <a:t>have been reduced significantly thanks to encryption protocols </a:t>
            </a:r>
            <a:r>
              <a:rPr lang="en-US" altLang="ko-KR" dirty="0" smtClean="0"/>
              <a:t>old </a:t>
            </a:r>
            <a:r>
              <a:rPr lang="en-US" altLang="ko-KR" dirty="0"/>
              <a:t>or </a:t>
            </a:r>
            <a:r>
              <a:rPr lang="en-US" altLang="ko-KR" dirty="0" smtClean="0"/>
              <a:t>poorly designed </a:t>
            </a:r>
            <a:r>
              <a:rPr lang="en-US" altLang="ko-KR" dirty="0"/>
              <a:t>protocols are still sometimes used that are vulnerable to simple eavesdropping attacks. 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2607609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1.8 Attacks </a:t>
            </a:r>
            <a:r>
              <a:rPr lang="en-US" altLang="ko-KR" dirty="0"/>
              <a:t>Involving the Internet Architecture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5112568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Given the </a:t>
            </a:r>
            <a:r>
              <a:rPr lang="en-US" altLang="ko-KR" dirty="0"/>
              <a:t>prevalence of wireless networks, where it is relatively easy to “sniff” the packets sent by others, </a:t>
            </a:r>
            <a:r>
              <a:rPr lang="en-US" altLang="ko-KR" dirty="0" smtClean="0"/>
              <a:t>such older </a:t>
            </a:r>
            <a:r>
              <a:rPr lang="en-US" altLang="ko-KR" dirty="0"/>
              <a:t>or insecure protocols should be avoided. </a:t>
            </a:r>
            <a:endParaRPr lang="en-US" altLang="ko-KR" dirty="0" smtClean="0"/>
          </a:p>
          <a:p>
            <a:r>
              <a:rPr lang="en-US" altLang="ko-KR" dirty="0" smtClean="0"/>
              <a:t>Note </a:t>
            </a:r>
            <a:r>
              <a:rPr lang="en-US" altLang="ko-KR" dirty="0"/>
              <a:t>that while encryption may be enabled at one </a:t>
            </a:r>
            <a:r>
              <a:rPr lang="en-US" altLang="ko-KR" dirty="0" smtClean="0"/>
              <a:t>layer (</a:t>
            </a:r>
            <a:r>
              <a:rPr lang="en-US" altLang="ko-KR" dirty="0"/>
              <a:t>e.g., on a link-layer Wi-Fi network), only host-to-host encryption (IP layer or above) </a:t>
            </a:r>
            <a:r>
              <a:rPr lang="en-US" altLang="ko-KR" dirty="0" smtClean="0"/>
              <a:t>protects information </a:t>
            </a:r>
            <a:r>
              <a:rPr lang="en-US" altLang="ko-KR" dirty="0"/>
              <a:t>across the multiple network segments an IP datagram is likely to traverse on its way to </a:t>
            </a:r>
            <a:r>
              <a:rPr lang="en-US" altLang="ko-KR" dirty="0" smtClean="0"/>
              <a:t>its final </a:t>
            </a:r>
            <a:r>
              <a:rPr lang="en-US" altLang="ko-KR" dirty="0"/>
              <a:t>destination.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911860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558</Words>
  <Application>Microsoft Office PowerPoint</Application>
  <PresentationFormat>화면 슬라이드 쇼(4:3)</PresentationFormat>
  <Paragraphs>28</Paragraphs>
  <Slides>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1.8 Attacks Involving the Internet Architecture</vt:lpstr>
      <vt:lpstr>1.8 Attacks Involving the Internet Architecture</vt:lpstr>
      <vt:lpstr>1.8 Attacks Involving the Internet Architecture</vt:lpstr>
      <vt:lpstr>1.8 Attacks Involving the Internet Architecture</vt:lpstr>
      <vt:lpstr>1.8 Attacks Involving the Internet Architecture</vt:lpstr>
      <vt:lpstr>1.8 Attacks Involving the Internet Architecture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Hyogon Kim</cp:lastModifiedBy>
  <cp:revision>134</cp:revision>
  <dcterms:created xsi:type="dcterms:W3CDTF">2006-10-05T04:04:58Z</dcterms:created>
  <dcterms:modified xsi:type="dcterms:W3CDTF">2015-09-02T06:56:40Z</dcterms:modified>
</cp:coreProperties>
</file>