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1"/>
  </p:notesMasterIdLst>
  <p:sldIdLst>
    <p:sldId id="256" r:id="rId2"/>
    <p:sldId id="335" r:id="rId3"/>
    <p:sldId id="336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68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76" r:id="rId44"/>
    <p:sldId id="377" r:id="rId45"/>
    <p:sldId id="378" r:id="rId46"/>
    <p:sldId id="379" r:id="rId47"/>
    <p:sldId id="380" r:id="rId48"/>
    <p:sldId id="381" r:id="rId49"/>
    <p:sldId id="382" r:id="rId5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4949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099789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2023-04-14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gif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gif"/><Relationship Id="rId3" Type="http://schemas.openxmlformats.org/officeDocument/2006/relationships/image" Target="../media/image19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IP Multicast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Chapter 12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12.0 IP Multicast Overview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o-KR" altLang="en-US" dirty="0" smtClean="0"/>
              <a:t>Enables efficient delivery to multiple destination interfaces using IP multicast addresses instead of multiple unicasts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Saves computation and bandwidth: "Green technology"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Killer app </a:t>
            </a:r>
            <a:r>
              <a:rPr lang="en-US" altLang="ko-KR" dirty="0" smtClean="0">
                <a:sym typeface="Wingdings" panose="05000000000000000000" pitchFamily="2" charset="2"/>
              </a:rPr>
              <a:t> IPTV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IPTV has brought a revival of IP multicast technology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1025" name="_x441343376" descr="EMB000029e008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362" y="2662154"/>
            <a:ext cx="5232056" cy="270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36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12.0 IP Multicast Overview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Two-stage implementation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End host to router: collect join/leave information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Uses group management protocol (IGMP)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Router to router: form distribution tree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Uses multicast routing protocol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Where to branch? (replication)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5" name="_x442407424" descr="EMB000028e05e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180" y="3264132"/>
            <a:ext cx="3566160" cy="319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69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IGMP</a:t>
            </a:r>
          </a:p>
          <a:p>
            <a:pPr lvl="1"/>
            <a:r>
              <a:rPr lang="ko-KR" altLang="en-US" dirty="0" smtClean="0"/>
              <a:t>Protocol for host computers to notify routers of joining/leaving specific IP multicast groups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Host records the list of groups joined on each interface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Also, configure to recognize 32:1 MAC address mapping!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ko-KR" altLang="en-US" dirty="0" smtClean="0"/>
              <a:t>On the interface that will receive multicast traffic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When multiple programs join the same group: increment reference count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Router maintains the group list joined by interfaces in its subnet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Periodic/aperiodic membership checks</a:t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State changes (join/leave) are reflected in the distribution tree using the multicast routing protocol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872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IGMP</a:t>
            </a:r>
          </a:p>
          <a:p>
            <a:pPr lvl="1"/>
            <a:r>
              <a:rPr lang="ko-KR" altLang="en-US" dirty="0" smtClean="0"/>
              <a:t>Host records the list of groups joined on each interface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Netsh</a:t>
            </a:r>
            <a:r>
              <a:rPr lang="en-US" altLang="ko-KR" dirty="0" smtClean="0"/>
              <a:t> interface </a:t>
            </a:r>
            <a:r>
              <a:rPr lang="en-US" altLang="ko-KR" dirty="0" err="1" smtClean="0"/>
              <a:t>ip</a:t>
            </a:r>
            <a:r>
              <a:rPr lang="en-US" altLang="ko-KR" dirty="0" smtClean="0"/>
              <a:t> show joins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489" y="3147789"/>
            <a:ext cx="4196715" cy="177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IGMP v1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Version = 1</a:t>
            </a:r>
          </a:p>
          <a:p>
            <a:pPr lvl="1"/>
            <a:r>
              <a:rPr lang="en-US" altLang="ko-KR" dirty="0" smtClean="0"/>
              <a:t>Type </a:t>
            </a:r>
          </a:p>
          <a:p>
            <a:pPr lvl="2"/>
            <a:r>
              <a:rPr lang="en-US" altLang="ko-KR" dirty="0" smtClean="0"/>
              <a:t>0x11: Membership Query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0x12: Membership Report (can be sent unsolicited)</a:t>
            </a:r>
            <a:r>
              <a:rPr lang="ko-KR" altLang="en-US" dirty="0" err="1" smtClean="0"/>
              <a:t/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3"/>
            <a:r>
              <a:rPr lang="ko-KR" altLang="en-US" dirty="0" smtClean="0"/>
              <a:t>Only one interface needs to respond to a query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r>
              <a:rPr lang="en-US" altLang="ko-KR" dirty="0" smtClean="0"/>
              <a:t>Respond randomly within 10s; if someone responds first, no additional response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Group address = the target group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>Set to 0 in General Query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3"/>
            <a:r>
              <a:rPr lang="ko-KR" altLang="en-US" dirty="0" smtClean="0"/>
              <a:t>Applies to all groups</a:t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3073" name="_x442411024" descr="EMB000028e05e6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925" y="5016500"/>
            <a:ext cx="4003675" cy="116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88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IGMP v2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Type: implicitly includes version field ("1")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en-US" altLang="ko-KR" dirty="0" smtClean="0"/>
              <a:t>0x11: Membership Query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0x12: v1 Membership Report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0x16: v2 Membership Report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0x17: Group Leave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3"/>
            <a:r>
              <a:rPr lang="en-US" altLang="ko-KR" dirty="0" smtClean="0"/>
              <a:t>General Query interval = 125s, timeout = 125*2+10 = 260s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Max response time</a:t>
            </a:r>
          </a:p>
          <a:p>
            <a:pPr lvl="2"/>
            <a:r>
              <a:rPr lang="en-US" altLang="ko-KR" dirty="0" smtClean="0"/>
              <a:t>Time allowed for response to 0x11 (in units of 0.1s)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4097" name="_x442411104" descr="EMB000028e05e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834" y="4903155"/>
            <a:ext cx="4233863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63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IGMP</a:t>
            </a:r>
          </a:p>
          <a:p>
            <a:pPr lvl="1"/>
            <a:r>
              <a:rPr lang="en-US" altLang="ko-KR" dirty="0" smtClean="0"/>
              <a:t>IGMPv2 Message Example</a:t>
            </a:r>
            <a:r>
              <a:rPr lang="ko-KR" altLang="en-US" dirty="0" smtClean="0"/>
              <a:t/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2049" name="_x442411264" descr="EMB000028e05e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464" y="2580515"/>
            <a:ext cx="5803072" cy="338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33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General query</a:t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5121" name="_x442411824" descr="EMB000028e05e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292511"/>
            <a:ext cx="5566410" cy="197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_x442411984" descr="DRW000028e05e8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481" y="3554730"/>
            <a:ext cx="6525442" cy="313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03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Group-specific query</a:t>
            </a:r>
          </a:p>
          <a:p>
            <a:pPr lvl="1"/>
            <a:r>
              <a:rPr lang="en-US" altLang="ko-KR" dirty="0" smtClean="0"/>
              <a:t>After sending Leave message</a:t>
            </a:r>
            <a:r>
              <a:rPr lang="ko-KR" altLang="en-US" dirty="0" smtClean="0"/>
              <a:t/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6145" name="_x442410864" descr="EMB000028e05e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682" y="2516664"/>
            <a:ext cx="7755669" cy="54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43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Change in multicast model from IGMPv2 to IGMPv3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/>
              <a:t>Any-Source Multicast (ASM) </a:t>
            </a:r>
            <a:r>
              <a:rPr lang="en-US" altLang="ko-KR" dirty="0" smtClean="0">
                <a:sym typeface="Wingdings" panose="05000000000000000000" pitchFamily="2" charset="2"/>
              </a:rPr>
              <a:t> Source-Specific Multicast (SSM)</a:t>
            </a: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ASM: the original IP multicast model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Receivers accept all traffic regardless of sender, as long as the destination matches a joined group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Senders also need not know the receivers: IP multicast design philosophy</a:t>
            </a:r>
            <a:r>
              <a:rPr lang="ko-KR" altLang="en-US" dirty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3"/>
            <a:r>
              <a:rPr lang="ko-KR" altLang="en-US" dirty="0" smtClean="0">
                <a:sym typeface="Wingdings" panose="05000000000000000000" pitchFamily="2" charset="2"/>
              </a:rPr>
              <a:t>Senders do not need to manage membership: group size scalability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IPTV: should anyone be allowed to send packets to a group ("channel")?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Vulnerable to hacking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422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SSM: model that can check and reject senders, for IPTV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Accept only if IP source address = designated sender (e.g., broadcaster content server)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ko-KR" altLang="en-US" dirty="0" err="1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IGMPv2 messages have no field for source IP address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Naturally, since it follows the ASM model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A new version was needed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IGMPv3 (IPv4)</a:t>
            </a: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MLDv2 (IPv6)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465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IGMP v3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Type</a:t>
            </a:r>
          </a:p>
          <a:p>
            <a:pPr lvl="2"/>
            <a:r>
              <a:rPr lang="en-US" altLang="ko-KR" dirty="0" smtClean="0"/>
              <a:t>0x11: Membership Query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0x22: Membership Report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0x12: v1 Membership Report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0x16: v2 Membership Report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0x17: v2 Group Leave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err="1"/>
              <a:t>Querier’s</a:t>
            </a:r>
            <a:r>
              <a:rPr lang="en-US" altLang="ko-KR" dirty="0"/>
              <a:t> Robustness Variable (QRV)</a:t>
            </a:r>
          </a:p>
          <a:p>
            <a:pPr lvl="2"/>
            <a:r>
              <a:rPr lang="ko-KR" altLang="en-US" dirty="0"/>
              <a:t>How many times to retransmit when a query is lost</a:t>
            </a:r>
            <a:endParaRPr lang="en-US" altLang="ko-KR" dirty="0"/>
          </a:p>
          <a:p>
            <a:pPr lvl="1"/>
            <a:r>
              <a:rPr lang="en-US" altLang="ko-KR" dirty="0" err="1"/>
              <a:t>Querier’s</a:t>
            </a:r>
            <a:r>
              <a:rPr lang="en-US" altLang="ko-KR" dirty="0"/>
              <a:t> Query Interval Code (QQIV)</a:t>
            </a:r>
          </a:p>
          <a:p>
            <a:pPr lvl="2"/>
            <a:r>
              <a:rPr lang="ko-KR" altLang="en-US" dirty="0"/>
              <a:t>Interval between queries (unit = seconds)</a:t>
            </a:r>
            <a:r>
              <a:rPr lang="en-US" altLang="ko-KR" dirty="0"/>
              <a:t/>
            </a:r>
            <a:r>
              <a:rPr lang="ko-KR" altLang="en-US" dirty="0"/>
              <a:t/>
            </a:r>
            <a:r>
              <a:rPr lang="en-US" altLang="ko-KR" dirty="0"/>
              <a:t/>
            </a:r>
            <a:r>
              <a:rPr lang="ko-KR" altLang="en-US" dirty="0"/>
              <a:t/>
            </a:r>
            <a:r>
              <a:rPr lang="en-US" altLang="ko-KR" dirty="0"/>
              <a:t/>
            </a:r>
          </a:p>
          <a:p>
            <a:pPr marL="685800" lvl="2" indent="0">
              <a:buNone/>
            </a:pP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7169" name="_x442410304" descr="EMB000028e05e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78305"/>
            <a:ext cx="4122738" cy="23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77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IGMP v3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Three types of queries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6" name="_x441777600" descr="EMB00000cb8694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948" y="2034588"/>
            <a:ext cx="5660270" cy="1843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150544888" descr="EMB00000cb869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63" y="4220277"/>
            <a:ext cx="4663440" cy="195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46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IGMP v3 Membership Report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Each group record expresses per-source reception status for a group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1027" name="_x150542968" descr="EMB00000cb8695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708" y="2598037"/>
            <a:ext cx="4019550" cy="303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_x150546088" descr="EMB00000cb8695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844" y="3005560"/>
            <a:ext cx="4437063" cy="262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09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IGMP v3 Membership Report Example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1025" name="_x442290128" descr="EMB00003e9033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2366010"/>
            <a:ext cx="619506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88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Differences between IGMPv2 and IGMPv3 messages for join/leave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2049" name="_x442107328" descr="EMB00003e9033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761" y="2125980"/>
            <a:ext cx="5951551" cy="301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53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Record type: filtering mode = INCLUDE vs. EXCLUDE</a:t>
            </a:r>
            <a:r>
              <a:rPr lang="en-US" altLang="ko-KR" dirty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1"/>
            <a:r>
              <a:rPr lang="en-US" altLang="ko-KR" dirty="0" smtClean="0"/>
              <a:t>Solicited Report</a:t>
            </a:r>
          </a:p>
          <a:p>
            <a:pPr lvl="2"/>
            <a:r>
              <a:rPr lang="en-US" altLang="ko-KR" dirty="0" smtClean="0"/>
              <a:t>MODE_IS_INCLUDE (1)</a:t>
            </a:r>
          </a:p>
          <a:p>
            <a:pPr lvl="2"/>
            <a:r>
              <a:rPr lang="en-US" altLang="ko-KR" dirty="0" smtClean="0"/>
              <a:t>MODE_IS_EXCLUDE (2)</a:t>
            </a:r>
          </a:p>
          <a:p>
            <a:pPr lvl="1"/>
            <a:r>
              <a:rPr lang="en-US" altLang="ko-KR" dirty="0" smtClean="0"/>
              <a:t>Unsolicited Report</a:t>
            </a:r>
          </a:p>
          <a:p>
            <a:pPr lvl="2"/>
            <a:r>
              <a:rPr lang="en-US" altLang="ko-KR" dirty="0" smtClean="0"/>
              <a:t>CHANGE_TO_INCLUDE_MODE (3)</a:t>
            </a:r>
          </a:p>
          <a:p>
            <a:pPr lvl="3"/>
            <a:r>
              <a:rPr lang="ko-KR" altLang="en-US" dirty="0" smtClean="0"/>
              <a:t>Notably, CHANGE_TO_INCLUDE MODE { }: leave!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en-US" altLang="ko-KR" dirty="0" smtClean="0"/>
              <a:t>CHANGE_TO_EXCLUDE_MODE (4)</a:t>
            </a:r>
          </a:p>
          <a:p>
            <a:pPr lvl="1"/>
            <a:r>
              <a:rPr lang="en-US" altLang="ko-KR" dirty="0" smtClean="0"/>
              <a:t>When adding or removing sources from the list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ALLOW_NEW_SOURCES (5)</a:t>
            </a:r>
          </a:p>
          <a:p>
            <a:pPr lvl="2"/>
            <a:r>
              <a:rPr lang="en-US" altLang="ko-KR" dirty="0" smtClean="0"/>
              <a:t>BLOCK_OLD_SOURCES (6)</a:t>
            </a:r>
          </a:p>
          <a:p>
            <a:pPr lvl="2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981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Filtering Mode Configuration Example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Changing INCLUDE {a,b,c} state to INCLUDE {b,c,d}</a:t>
            </a:r>
            <a:r>
              <a:rPr lang="en-US" altLang="ko-KR" dirty="0" err="1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en-US" altLang="ko-KR" dirty="0" err="1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ALLOW_NEW_SOURCES(d)</a:t>
            </a:r>
          </a:p>
          <a:p>
            <a:pPr lvl="2"/>
            <a:r>
              <a:rPr lang="en-US" altLang="ko-KR" dirty="0" smtClean="0"/>
              <a:t>BLOCK_OLD_SOURCES(a)</a:t>
            </a:r>
          </a:p>
          <a:p>
            <a:pPr lvl="1"/>
            <a:r>
              <a:rPr lang="en-US" altLang="ko-KR" dirty="0" smtClean="0"/>
              <a:t>Changing EXCLUDE {a,b,c} state to EXCLUDE {b,c,d}</a:t>
            </a:r>
            <a:r>
              <a:rPr lang="en-US" altLang="ko-KR" dirty="0" err="1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en-US" altLang="ko-KR" dirty="0" err="1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ALLOW_NEW_SOURCES(a)</a:t>
            </a:r>
          </a:p>
          <a:p>
            <a:pPr lvl="2"/>
            <a:r>
              <a:rPr lang="en-US" altLang="ko-KR" dirty="0" smtClean="0"/>
              <a:t>BLOCK_OLD_SOURCES(d)</a:t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360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Filtering Mode Configuration with Multiple Applications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When all applications use INCLUDE mode only</a:t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Source list = union of all sources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When even one application uses EXCLUDE mode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Source list = intersection of all excludes (rejected)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</a:p>
          <a:p>
            <a:pPr lvl="2"/>
            <a:endParaRPr lang="en-US" altLang="ko-KR" dirty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Example: 3 applications joined group G through one interface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INCLUDE {a,b,c}, {b,c,d}, {e,f} (union) -&gt; INCLUDE {a,b,c,d,e,f}</a:t>
            </a:r>
            <a:r>
              <a:rPr lang="en-US" altLang="ko-KR" dirty="0" err="1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en-US" altLang="ko-KR" dirty="0" err="1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en-US" altLang="ko-KR" dirty="0" err="1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en-US" altLang="ko-KR" dirty="0" err="1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</a:p>
          <a:p>
            <a:pPr lvl="2"/>
            <a:r>
              <a:rPr lang="en-US" altLang="ko-KR" dirty="0" smtClean="0"/>
              <a:t>EXCLUDE {a,b,c}, {b,c,d} + INCLUDE {d,e,f} -&gt; EXCLUDE {b,c} (intersection of excludes - includes)</a:t>
            </a:r>
            <a:r>
              <a:rPr lang="en-US" altLang="ko-KR" dirty="0" err="1" smtClean="0"/>
              <a:t/>
            </a:r>
            <a:r>
              <a:rPr lang="en-US" altLang="ko-KR" dirty="0" smtClean="0"/>
              <a:t/>
            </a:r>
            <a:r>
              <a:rPr lang="en-US" altLang="ko-KR" dirty="0" err="1" smtClean="0"/>
              <a:t/>
            </a:r>
            <a:r>
              <a:rPr lang="en-US" altLang="ko-KR" dirty="0" smtClean="0"/>
              <a:t/>
            </a:r>
            <a:r>
              <a:rPr lang="en-US" altLang="ko-KR" dirty="0" err="1" smtClean="0"/>
              <a:t/>
            </a:r>
            <a:r>
              <a:rPr lang="en-US" altLang="ko-KR" dirty="0" smtClean="0"/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en-US" altLang="ko-KR" dirty="0" err="1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en-US" altLang="ko-KR" dirty="0" err="1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en-US" altLang="ko-KR" dirty="0" err="1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en-US" altLang="ko-KR" dirty="0" err="1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30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Internet Group Management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Per-group state at the router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&lt;group addr, timer, filter mode, [sender addr, sender timer]&gt;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1"/>
            <a:endParaRPr lang="en-US" altLang="ko-KR" dirty="0"/>
          </a:p>
          <a:p>
            <a:pPr lvl="2"/>
            <a:r>
              <a:rPr lang="ko-KR" altLang="en-US" dirty="0" smtClean="0"/>
              <a:t>Example: sender addr = { }, filter mode = EXCLUDE: group joined state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Group timer is used only in EXCLUDE mode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Timeout -&gt; convert to INCLUDE</a:t>
            </a:r>
            <a:r>
              <a:rPr lang="en-US" altLang="ko-KR" smtClean="0">
                <a:sym typeface="Wingdings" panose="05000000000000000000" pitchFamily="2" charset="2"/>
              </a:rPr>
              <a:t/>
            </a:r>
            <a:r>
              <a:rPr lang="ko-KR" altLang="en-US" smtClean="0">
                <a:sym typeface="Wingdings" panose="05000000000000000000" pitchFamily="2" charset="2"/>
              </a:rPr>
              <a:t/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135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12.2 IPTV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IGMPv2 packets generated during channel change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Using KT's GLOP address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pPr lvl="2"/>
            <a:endParaRPr lang="en-US" altLang="ko-KR" dirty="0" smtClean="0"/>
          </a:p>
          <a:p>
            <a:r>
              <a:rPr lang="en-US" altLang="ko-KR" dirty="0" smtClean="0"/>
              <a:t>IGMP </a:t>
            </a:r>
            <a:r>
              <a:rPr lang="en-US" altLang="ko-KR" dirty="0" err="1" smtClean="0"/>
              <a:t>Proxying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3073" name="_x442089816" descr="DRW00003e9033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368" y="2646842"/>
            <a:ext cx="8105970" cy="250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442093736" descr="EMB00003e90333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990" y="5558228"/>
            <a:ext cx="6709410" cy="79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80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12.3 Membership Management in IPv6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No IGMP: Multicast Listener Discovery (MLD) using ICMPv6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en-US" altLang="ko-KR" dirty="0" smtClean="0"/>
              <a:t>MLDv1 </a:t>
            </a:r>
            <a:r>
              <a:rPr lang="en-US" altLang="ko-KR" dirty="0" smtClean="0">
                <a:sym typeface="Symbol" panose="05050102010706020507" pitchFamily="18" charset="2"/>
              </a:rPr>
              <a:t></a:t>
            </a:r>
            <a:r>
              <a:rPr lang="en-US" altLang="ko-KR" dirty="0" smtClean="0"/>
              <a:t> IGMPv2 (ASM)</a:t>
            </a:r>
          </a:p>
          <a:p>
            <a:pPr lvl="2"/>
            <a:r>
              <a:rPr lang="en-US" altLang="ko-KR" dirty="0" smtClean="0"/>
              <a:t>MLDv2 </a:t>
            </a:r>
            <a:r>
              <a:rPr lang="en-US" altLang="ko-KR" dirty="0">
                <a:sym typeface="Symbol" panose="05050102010706020507" pitchFamily="18" charset="2"/>
              </a:rPr>
              <a:t></a:t>
            </a:r>
            <a:r>
              <a:rPr lang="en-US" altLang="ko-KR" dirty="0" smtClean="0"/>
              <a:t> IGMPv3 (SSM)</a:t>
            </a:r>
          </a:p>
          <a:p>
            <a:pPr lvl="1"/>
            <a:r>
              <a:rPr lang="en-US" altLang="ko-KR" dirty="0" smtClean="0"/>
              <a:t>Link-local source IP, TTL=1, IP Router Alert Option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MLDv1 Format</a:t>
            </a:r>
            <a:r>
              <a:rPr lang="ko-KR" altLang="en-US" dirty="0" smtClean="0"/>
              <a:t/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4097" name="_x149950344" descr="EMB00003e9033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070" y="3923580"/>
            <a:ext cx="4256088" cy="210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26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12.3 Membership Management in IPv6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Type</a:t>
            </a:r>
          </a:p>
          <a:p>
            <a:pPr lvl="1"/>
            <a:r>
              <a:rPr lang="en-US" altLang="ko-KR" dirty="0" smtClean="0"/>
              <a:t>130 = receiver query</a:t>
            </a:r>
          </a:p>
          <a:p>
            <a:pPr lvl="1"/>
            <a:r>
              <a:rPr lang="en-US" altLang="ko-KR" dirty="0" smtClean="0"/>
              <a:t>131 = receiver report</a:t>
            </a:r>
          </a:p>
          <a:p>
            <a:pPr lvl="1"/>
            <a:r>
              <a:rPr lang="en-US" altLang="ko-KR" dirty="0" smtClean="0"/>
              <a:t>132 = receiver done (leave)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r>
              <a:rPr lang="en-US" altLang="ko-KR" dirty="0" smtClean="0"/>
              <a:t>Checksum: uses pseudo-header</a:t>
            </a:r>
            <a:r>
              <a:rPr lang="en-US" altLang="ko-KR" dirty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2 IP addresses + payload length + next header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r>
              <a:rPr lang="en-US" altLang="ko-KR" dirty="0" smtClean="0"/>
              <a:t>Max Response Delay (unit: ms)</a:t>
            </a:r>
            <a:r>
              <a:rPr lang="ko-KR" altLang="en-US" dirty="0" smtClean="0"/>
              <a:t/>
            </a:r>
            <a:r>
              <a:rPr lang="en-US" altLang="ko-KR" dirty="0" err="1" smtClean="0"/>
              <a:t/>
            </a:r>
            <a:r>
              <a:rPr lang="en-US" altLang="ko-KR" dirty="0" smtClean="0"/>
              <a:t/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4097" name="_x149950344" descr="EMB00003e9033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4156076"/>
            <a:ext cx="4256088" cy="210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94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12.3 Membership Management in IPv6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3059" y="1320801"/>
            <a:ext cx="6681396" cy="503555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MLDv2 Messages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General Query sent to ff02::1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Multicast-Address-Specific Query (formerly Group-Specific Query) sent to group address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Report</a:t>
            </a:r>
            <a:endParaRPr lang="en-US" altLang="ko-KR" dirty="0"/>
          </a:p>
          <a:p>
            <a:pPr lvl="2"/>
            <a:r>
              <a:rPr lang="en-US" altLang="ko-KR" dirty="0" smtClean="0"/>
              <a:t>MLDv1: sent to the group address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MLDv2: sent to ff02::16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r>
              <a:rPr lang="ko-KR" altLang="en-US" dirty="0" smtClean="0"/>
              <a:t>All MLDv2-capable routers group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Done message sent to ff02::2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All routers group</a:t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5121" name="_x442565344" descr="EMB00003e9033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455" y="1604777"/>
            <a:ext cx="4354513" cy="465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26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12.3 Membership Management in IPv6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52650" y="1320801"/>
            <a:ext cx="7886700" cy="5035551"/>
          </a:xfrm>
        </p:spPr>
        <p:txBody>
          <a:bodyPr/>
          <a:lstStyle/>
          <a:p>
            <a:r>
              <a:rPr lang="en-US" altLang="ko-KR" dirty="0" smtClean="0"/>
              <a:t>MLDv2 Message Example</a:t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7169" name="_x441137376" descr="EMB00003e90334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360" y="1448927"/>
            <a:ext cx="5349240" cy="477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69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12.4 Multicast Routing Protocols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Protocol-Independent Multicast (PIM) is the standard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8193" name="_x149946984" descr="EMB00003e90335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210" y="2812791"/>
            <a:ext cx="4652010" cy="205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9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12.4 Multicast Routing Protocols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PIM-DM uses flood-and-prune method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err="1" smtClean="0"/>
              <a:t>To update the distribution tree with membership changes, all multicast routers periodically allow flooding of traffic from source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Copy and forward multicast packets out all interfaces except the incoming one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Interval example: 2 minutes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Reverse Path Forwarding (RPF) Check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Check to eliminate unnecessary flooding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If multicast arrived on the interface used for unicast toward source: forward; from other interfaces: drop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Multicast routers notify upstream router of reception status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If there are downstream receivers: no action</a:t>
            </a:r>
            <a:r>
              <a:rPr lang="en-US" altLang="ko-KR" dirty="0" smtClean="0"/>
              <a:t/>
            </a:r>
          </a:p>
          <a:p>
            <a:pPr lvl="2"/>
            <a:r>
              <a:rPr lang="ko-KR" altLang="en-US" dirty="0" smtClean="0"/>
              <a:t>If no downstream receivers: PRUNE message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669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12.4 Multicast Routing Protocols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PIM-DM uses flood-and-prune method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Flood 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9217" name="_x442816104" descr="EMB00003e90335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073276"/>
            <a:ext cx="4057650" cy="411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3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12.4 Multicast Routing Protocols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PIM-DM uses flood-and-prune method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Reverse Path Forwarding (RPF) check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10241" name="_x443614328" descr="EMB00003e9033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866" y="2066420"/>
            <a:ext cx="4069715" cy="411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93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12.4 Multicast Routing Protocols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PIM-DM uses flood-and-prune method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Prune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11265" name="_x443610328" descr="EMB00003e9033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170" y="2148599"/>
            <a:ext cx="4146550" cy="419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05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12.4 Multicast Routing Protocols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PIM-DM Multicast Router State</a:t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Multicast routing table vs. unicast routing table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ko-KR" altLang="en-US" dirty="0" err="1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Prune records are valid only until next flooding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13313" name="_x443618328" descr="EMB00003e9033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130" y="2950816"/>
            <a:ext cx="4777740" cy="307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02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>Protocol-Independent Multicast (PIM) Protocol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>De facto standard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References unicast routing table for RPF computation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Independent of which unicast routing protocol is used (protocol-independent)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>
              <a:spcAft>
                <a:spcPts val="600"/>
              </a:spcAft>
            </a:pPr>
            <a:r>
              <a:rPr lang="en-US" altLang="ko-KR" dirty="0" smtClean="0"/>
              <a:t>PIM Modes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DM</a:t>
            </a:r>
          </a:p>
          <a:p>
            <a:pPr lvl="2"/>
            <a:r>
              <a:rPr lang="en-US" altLang="ko-KR" dirty="0" smtClean="0"/>
              <a:t>Flood-and-prune</a:t>
            </a:r>
          </a:p>
          <a:p>
            <a:pPr lvl="2"/>
            <a:r>
              <a:rPr lang="ko-KR" altLang="en-US" dirty="0" smtClean="0"/>
              <a:t>Meaningful when most multicast routers have receivers (cf. IPTV???)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Sparse Mode (SM)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Source-Specific Multicast (SSM)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Bi-directional PIM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70191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>PIM-SM</a:t>
            </a:r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>Tree branches are created only upon JOIN requests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Uses a special router called Core (Rendezvous Point; RP)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endParaRPr lang="en-US" altLang="ko-KR" dirty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PIM-SSM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To support SSM, not only IGMP but also PIM had to change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endParaRPr lang="en-US" altLang="ko-KR" dirty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Bi-directional PIM</a:t>
            </a:r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>When there are many senders to a group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>A Designated Forwarder (DF) exists on each link toward RP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en-US" altLang="ko-KR" dirty="0" err="1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0572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PIM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PIM = IP protocol 103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14337" name="_x443610728" descr="EMB00003e90336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2400300"/>
            <a:ext cx="442118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_x443610568" descr="EMB00003e90336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361" y="1888332"/>
            <a:ext cx="3750384" cy="444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91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>PIM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Hello: each interface periodically sends to ALL-PIM-ROUTERS group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224.0.0.13, ff02::d</a:t>
            </a:r>
          </a:p>
          <a:p>
            <a:pPr lvl="2"/>
            <a:r>
              <a:rPr lang="ko-KR" altLang="en-US" dirty="0" smtClean="0"/>
              <a:t>Discover neighbor routers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Hold time: if this time elapses without Hello, neighbor is considered unreachable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Generation ID: if changed, neighbor's state is considered changed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DR priority</a:t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15361" name="_x443617288" descr="EMB00003e9033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08" y="3960794"/>
            <a:ext cx="5032861" cy="249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15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PIM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Register</a:t>
            </a:r>
          </a:p>
          <a:p>
            <a:pPr lvl="2"/>
            <a:r>
              <a:rPr lang="en-US" altLang="ko-KR" dirty="0" smtClean="0"/>
              <a:t>Used only in PIM-SM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Router responsible for source tunnels multicast packets to RP to register traffic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ko-KR" altLang="en-US" dirty="0" smtClean="0"/>
              <a:t>Register-Stop is sent by RP to source router to switch delivery via shortest path tree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16385" name="_x442114448" descr="EMB00003e90338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270" y="3921444"/>
            <a:ext cx="4462083" cy="235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93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98612" y="1320801"/>
            <a:ext cx="8054788" cy="503555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PIM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Join/Prune: can express Join and Prune for separate groups (simultaneously)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Prune: router sends upstream when there are no downstream receivers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Join: sent through the RPF interface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Join creates multicast state in each router until grafting onto RP tree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Join is also used to create SP tree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If another router on the same link has pruned the same group, must send Join to override upstream Prune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1027" name="_x251671784" descr="EMB00007704573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342" y="2544250"/>
            <a:ext cx="3175000" cy="242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21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70965" y="1320801"/>
            <a:ext cx="9268385" cy="5035551"/>
          </a:xfrm>
        </p:spPr>
        <p:txBody>
          <a:bodyPr/>
          <a:lstStyle/>
          <a:p>
            <a:r>
              <a:rPr lang="en-US" altLang="ko-KR" dirty="0" smtClean="0"/>
              <a:t>PIM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Join/Prune Message Example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Join/Prune messages are sent to 224.0.0.13 (all PIM routers on link)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Join group 239.123.123.123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ko-KR" altLang="en-US" dirty="0" smtClean="0"/>
              <a:t>Upstream router = 10.0.0.13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2049" name="_x251672424" descr="EMB0000770457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522" y="3196093"/>
            <a:ext cx="4278584" cy="279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69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06824" y="1320801"/>
            <a:ext cx="9232526" cy="5035551"/>
          </a:xfrm>
        </p:spPr>
        <p:txBody>
          <a:bodyPr/>
          <a:lstStyle/>
          <a:p>
            <a:r>
              <a:rPr lang="en-US" altLang="ko-KR" dirty="0" smtClean="0"/>
              <a:t>PIM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Bootstrap Message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If RP is statically configured, setting up a new RP takes time when RP fails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Use a Bootstrap Router (BSR) to automatically notify PIM routers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/>
          </a:p>
          <a:p>
            <a:pPr lvl="2"/>
            <a:r>
              <a:rPr lang="en-US" altLang="ko-KR" dirty="0" smtClean="0"/>
              <a:t>Example when BSR is at 10.0.0.5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3073" name="_x442256688" descr="EMB00007704573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144" y="3838576"/>
            <a:ext cx="4310587" cy="195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24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55812" y="1320801"/>
            <a:ext cx="9483538" cy="5035551"/>
          </a:xfrm>
        </p:spPr>
        <p:txBody>
          <a:bodyPr/>
          <a:lstStyle/>
          <a:p>
            <a:r>
              <a:rPr lang="en-US" altLang="ko-KR" dirty="0" smtClean="0"/>
              <a:t>PIM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Candidate-RP-Advertisement Message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Once BSR is known, routers wishing to become RP unicast to BSR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ko-KR" altLang="en-US" dirty="0" smtClean="0"/>
              <a:t>Sets the range of groups it wants to serve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Example: BSR=1.1.1.1, 10.0.0.6 wants to serve as RP on interface 3.3.3.3</a:t>
            </a:r>
            <a:r>
              <a:rPr lang="en-US" altLang="ko-KR" dirty="0" smtClean="0"/>
              <a:t/>
            </a:r>
            <a:r>
              <a:rPr lang="en-US" altLang="ko-KR" dirty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4097" name="_x442108560" descr="EMB0000770457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618" y="3683620"/>
            <a:ext cx="4124982" cy="253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43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4094" y="1320801"/>
            <a:ext cx="9555256" cy="5035551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>PIM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Assert Message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>Message to determine a single downstream forwarder on a shared link</a:t>
            </a:r>
            <a:r>
              <a:rPr lang="ko-KR" altLang="en-US" dirty="0" smtClean="0"/>
              <a:t/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In upstream flow case, the one closer to source wins by revealing distance to source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2"/>
            <a:endParaRPr lang="en-US" altLang="ko-KR" dirty="0"/>
          </a:p>
          <a:p>
            <a:pPr lvl="3"/>
            <a:endParaRPr lang="en-US" altLang="ko-KR" dirty="0" smtClean="0"/>
          </a:p>
          <a:p>
            <a:pPr lvl="1"/>
            <a:r>
              <a:rPr lang="ko-KR" altLang="en-US" dirty="0" smtClean="0"/>
              <a:t>Other messages include Graft, State-Refresh, DF Election, ECMP Redirect, PIM Flooding Mechanism, etc. (omitted)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5121" name="_x442488008" descr="EMB00007704574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016" y="3147975"/>
            <a:ext cx="7515968" cy="214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3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671" y="1320801"/>
            <a:ext cx="9447679" cy="503555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PIM-SM</a:t>
            </a:r>
          </a:p>
          <a:p>
            <a:pPr lvl="1"/>
            <a:r>
              <a:rPr lang="en-US" altLang="ko-KR" dirty="0" smtClean="0"/>
              <a:t>Phase 1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Receiver uses IGMP/MLD to express desire to receive group G traffic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>Router sends PIM Join (*, G) to RP of G (not IGMP Join!)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3"/>
            <a:r>
              <a:rPr lang="ko-KR" altLang="en-US" dirty="0" smtClean="0">
                <a:sym typeface="Symbol" panose="05050102010706020507" pitchFamily="18" charset="2"/>
              </a:rPr>
              <a:t>Periodically sends Join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3"/>
            <a:r>
              <a:rPr lang="ko-KR" altLang="en-US" dirty="0" smtClean="0">
                <a:sym typeface="Symbol" panose="05050102010706020507" pitchFamily="18" charset="2"/>
              </a:rPr>
              <a:t>Sends Prune if no downstream receivers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/>
              <a:t>RP tree is shared by all sources sending to G ("shared tree")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6145" name="_x441999176" descr="EMB0000770457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717" y="4242431"/>
            <a:ext cx="4143608" cy="218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76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6871" y="1320801"/>
            <a:ext cx="9752479" cy="503555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PIM-SM</a:t>
            </a:r>
          </a:p>
          <a:p>
            <a:pPr lvl="1"/>
            <a:r>
              <a:rPr lang="en-US" altLang="ko-KR" dirty="0" smtClean="0"/>
              <a:t>Phase 1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When source starts sending to G, source router (DR) unicast-tunnels to RP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pPr lvl="3"/>
            <a:r>
              <a:rPr lang="en-US" altLang="ko-KR" dirty="0" smtClean="0"/>
              <a:t>Called Register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RP forwards this down the shared tree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Each router on the shared tree forwards down branches per (*,G) state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pic>
        <p:nvPicPr>
          <p:cNvPr id="6145" name="_x441999176" descr="EMB0000770457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229" y="4086313"/>
            <a:ext cx="4143608" cy="218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10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52650" y="1320801"/>
            <a:ext cx="7886700" cy="503555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PIM-SM</a:t>
            </a:r>
          </a:p>
          <a:p>
            <a:pPr lvl="1"/>
            <a:r>
              <a:rPr lang="en-US" altLang="ko-KR" dirty="0" smtClean="0"/>
              <a:t>Phase 1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Register Packet Example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63231" y="169431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69" name="_x442223432" descr="EMB0000770457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016" y="3007098"/>
            <a:ext cx="4859968" cy="253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80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48235" y="1320801"/>
            <a:ext cx="9591115" cy="503555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PIM-SM</a:t>
            </a:r>
          </a:p>
          <a:p>
            <a:pPr lvl="1"/>
            <a:r>
              <a:rPr lang="en-US" altLang="ko-KR" dirty="0" smtClean="0"/>
              <a:t>Phase 2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Register is complex and inefficient since it goes via RP to receiver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RP sends (S,G) Join toward source once multicast packets flow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RP grafts onto source's SP tree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When RP starts receiving duplicate copies, it sends Register-Stop to source DR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63231" y="169431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17" name="_x441725576" descr="EMB00007704575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003" y="4187214"/>
            <a:ext cx="4112089" cy="216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51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52650" y="1320801"/>
            <a:ext cx="7886700" cy="503555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PIM-SM</a:t>
            </a:r>
          </a:p>
          <a:p>
            <a:pPr lvl="1"/>
            <a:r>
              <a:rPr lang="en-US" altLang="ko-KR" dirty="0"/>
              <a:t>Phase 2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Register-Stop Packet Example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63231" y="169431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1" name="_x442222552" descr="EMB00007704575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161" y="2910469"/>
            <a:ext cx="4687902" cy="199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01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99247" y="1320801"/>
            <a:ext cx="9340103" cy="503555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PIM-SM</a:t>
            </a:r>
          </a:p>
          <a:p>
            <a:pPr lvl="1"/>
            <a:r>
              <a:rPr lang="en-US" altLang="ko-KR" dirty="0"/>
              <a:t>Phase 3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Receiver DR can improve delivery efficiency by switching from RP tree to SP tree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When data starts arriving from source, receiver DR sends (S,G) Join toward source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en-US" altLang="ko-KR" dirty="0" smtClean="0"/>
              <a:t>When DR starts receiving duplicate copies, it sends (S,G,RP) Prune toward RP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63231" y="169431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5" name="_x442602248" descr="EMB00007704576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530" y="3934183"/>
            <a:ext cx="3732070" cy="196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7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12.4 Multicast Routing Protocols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986118" y="1320801"/>
            <a:ext cx="9053232" cy="503555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PIM-SSM</a:t>
            </a:r>
          </a:p>
          <a:p>
            <a:pPr lvl="1"/>
            <a:r>
              <a:rPr lang="en-US" altLang="ko-KR" dirty="0" smtClean="0"/>
              <a:t>A special case of PIM-SM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Simpler because there is one source per group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Used in IPTV scenarios, so the set-top box knows the source address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Joins SP tree directly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Ch. 12: IP Multicast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r>
              <a:rPr lang="ko-KR" altLang="en-US" smtClean="0"/>
              <a:t/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63231" y="169431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02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2517</TotalTime>
  <Words>2111</Words>
  <Application>Microsoft Office PowerPoint</Application>
  <PresentationFormat>와이드스크린</PresentationFormat>
  <Paragraphs>375</Paragraphs>
  <Slides>49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6" baseType="lpstr">
      <vt:lpstr>맑은 고딕</vt:lpstr>
      <vt:lpstr>Arial</vt:lpstr>
      <vt:lpstr>Calibri</vt:lpstr>
      <vt:lpstr>Calibri Light</vt:lpstr>
      <vt:lpstr>Symbol</vt:lpstr>
      <vt:lpstr>Wingdings</vt:lpstr>
      <vt:lpstr>Office Theme</vt:lpstr>
      <vt:lpstr>IP 멀티캐스트</vt:lpstr>
      <vt:lpstr>12.0 IP 멀티캐스트 개관</vt:lpstr>
      <vt:lpstr>12.0 IP 멀티캐스트 개관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12.1 Internet Group Management Protocol</vt:lpstr>
      <vt:lpstr>12.2 IPTV</vt:lpstr>
      <vt:lpstr>12.3 IPv6에서의 멤버쉽 관리</vt:lpstr>
      <vt:lpstr>12.3 IPv6에서의 멤버쉽 관리</vt:lpstr>
      <vt:lpstr>12.3 IPv6에서의 멤버쉽 관리</vt:lpstr>
      <vt:lpstr>12.3 IPv6에서의 멤버쉽 관리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  <vt:lpstr>12.4 멀티캐스트 라우팅 프로토콜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samsung</cp:lastModifiedBy>
  <cp:revision>1066</cp:revision>
  <dcterms:created xsi:type="dcterms:W3CDTF">2022-12-30T23:03:05Z</dcterms:created>
  <dcterms:modified xsi:type="dcterms:W3CDTF">2023-04-13T23:25:34Z</dcterms:modified>
</cp:coreProperties>
</file>