
<file path=[Content_Types].xml><?xml version="1.0" encoding="utf-8"?>
<Types xmlns="http://schemas.openxmlformats.org/package/2006/content-types">
  <Default Extension="wmf" ContentType="image/wmf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emf" ContentType="image/emf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50"/>
    <p:sldId id="257" r:id="rId51"/>
    <p:sldId id="258" r:id="rId52"/>
    <p:sldId id="259" r:id="rId53"/>
    <p:sldId id="260" r:id="rId54"/>
    <p:sldId id="261" r:id="rId55"/>
    <p:sldId id="262" r:id="rId56"/>
    <p:sldId id="263" r:id="rId57"/>
    <p:sldId id="264" r:id="rId58"/>
    <p:sldId id="265" r:id="rId59"/>
    <p:sldId id="266" r:id="rId60"/>
    <p:sldId id="267" r:id="rId61"/>
    <p:sldId id="268" r:id="rId62"/>
    <p:sldId id="269" r:id="rId63"/>
    <p:sldId id="270" r:id="rId64"/>
    <p:sldId id="271" r:id="rId65"/>
    <p:sldId id="272" r:id="rId66"/>
    <p:sldId id="273" r:id="rId67"/>
    <p:sldId id="274" r:id="rId68"/>
    <p:sldId id="275" r:id="rId69"/>
    <p:sldId id="276" r:id="rId70"/>
    <p:sldId id="277" r:id="rId71"/>
    <p:sldId id="278" r:id="rId72"/>
    <p:sldId id="279" r:id="rId73"/>
    <p:sldId id="280" r:id="rId74"/>
    <p:sldId id="281" r:id="rId75"/>
    <p:sldId id="282" r:id="rId76"/>
    <p:sldId id="283" r:id="rId77"/>
    <p:sldId id="284" r:id="rId78"/>
    <p:sldId id="285" r:id="rId79"/>
    <p:sldId id="286" r:id="rId80"/>
    <p:sldId id="287" r:id="rId81"/>
    <p:sldId id="288" r:id="rId82"/>
    <p:sldId id="289" r:id="rId83"/>
    <p:sldId id="290" r:id="rId84"/>
    <p:sldId id="291" r:id="rId85"/>
    <p:sldId id="292" r:id="rId86"/>
    <p:sldId id="293" r:id="rId87"/>
    <p:sldId id="294" r:id="rId88"/>
    <p:sldId id="295" r:id="rId89"/>
  </p:sldIdLst>
  <p:notesMasterIdLst>
    <p:notesMasterId r:id="rId4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45" Type="http://schemas.openxmlformats.org/officeDocument/2006/relationships/notesMaster" Target="notesMasters/notesMaster1.xml"/><Relationship Id="rId46" Type="http://schemas.openxmlformats.org/officeDocument/2006/relationships/presProps" Target="presProps.xml"/><Relationship Id="rId47" Type="http://schemas.openxmlformats.org/officeDocument/2006/relationships/viewProps" Target="viewProps.xml"/><Relationship Id="rId48" Type="http://schemas.openxmlformats.org/officeDocument/2006/relationships/theme" Target="theme/theme1.xml"/><Relationship Id="rId49" Type="http://schemas.openxmlformats.org/officeDocument/2006/relationships/tableStyles" Target="tableStyles.xml"/><Relationship Id="rId50" Type="http://schemas.openxmlformats.org/officeDocument/2006/relationships/slide" Target="slides/slide1.xml"/><Relationship Id="rId51" Type="http://schemas.openxmlformats.org/officeDocument/2006/relationships/slide" Target="slides/slide2.xml"/><Relationship Id="rId52" Type="http://schemas.openxmlformats.org/officeDocument/2006/relationships/slide" Target="slides/slide3.xml"/><Relationship Id="rId53" Type="http://schemas.openxmlformats.org/officeDocument/2006/relationships/slide" Target="slides/slide4.xml"/><Relationship Id="rId54" Type="http://schemas.openxmlformats.org/officeDocument/2006/relationships/slide" Target="slides/slide5.xml"/><Relationship Id="rId55" Type="http://schemas.openxmlformats.org/officeDocument/2006/relationships/slide" Target="slides/slide6.xml"/><Relationship Id="rId56" Type="http://schemas.openxmlformats.org/officeDocument/2006/relationships/slide" Target="slides/slide7.xml"/><Relationship Id="rId57" Type="http://schemas.openxmlformats.org/officeDocument/2006/relationships/slide" Target="slides/slide8.xml"/><Relationship Id="rId58" Type="http://schemas.openxmlformats.org/officeDocument/2006/relationships/slide" Target="slides/slide9.xml"/><Relationship Id="rId59" Type="http://schemas.openxmlformats.org/officeDocument/2006/relationships/slide" Target="slides/slide10.xml"/><Relationship Id="rId60" Type="http://schemas.openxmlformats.org/officeDocument/2006/relationships/slide" Target="slides/slide11.xml"/><Relationship Id="rId61" Type="http://schemas.openxmlformats.org/officeDocument/2006/relationships/slide" Target="slides/slide12.xml"/><Relationship Id="rId62" Type="http://schemas.openxmlformats.org/officeDocument/2006/relationships/slide" Target="slides/slide13.xml"/><Relationship Id="rId63" Type="http://schemas.openxmlformats.org/officeDocument/2006/relationships/slide" Target="slides/slide14.xml"/><Relationship Id="rId64" Type="http://schemas.openxmlformats.org/officeDocument/2006/relationships/slide" Target="slides/slide15.xml"/><Relationship Id="rId65" Type="http://schemas.openxmlformats.org/officeDocument/2006/relationships/slide" Target="slides/slide16.xml"/><Relationship Id="rId66" Type="http://schemas.openxmlformats.org/officeDocument/2006/relationships/slide" Target="slides/slide17.xml"/><Relationship Id="rId67" Type="http://schemas.openxmlformats.org/officeDocument/2006/relationships/slide" Target="slides/slide18.xml"/><Relationship Id="rId68" Type="http://schemas.openxmlformats.org/officeDocument/2006/relationships/slide" Target="slides/slide19.xml"/><Relationship Id="rId69" Type="http://schemas.openxmlformats.org/officeDocument/2006/relationships/slide" Target="slides/slide20.xml"/><Relationship Id="rId70" Type="http://schemas.openxmlformats.org/officeDocument/2006/relationships/slide" Target="slides/slide21.xml"/><Relationship Id="rId71" Type="http://schemas.openxmlformats.org/officeDocument/2006/relationships/slide" Target="slides/slide22.xml"/><Relationship Id="rId72" Type="http://schemas.openxmlformats.org/officeDocument/2006/relationships/slide" Target="slides/slide23.xml"/><Relationship Id="rId73" Type="http://schemas.openxmlformats.org/officeDocument/2006/relationships/slide" Target="slides/slide24.xml"/><Relationship Id="rId74" Type="http://schemas.openxmlformats.org/officeDocument/2006/relationships/slide" Target="slides/slide25.xml"/><Relationship Id="rId75" Type="http://schemas.openxmlformats.org/officeDocument/2006/relationships/slide" Target="slides/slide26.xml"/><Relationship Id="rId76" Type="http://schemas.openxmlformats.org/officeDocument/2006/relationships/slide" Target="slides/slide27.xml"/><Relationship Id="rId77" Type="http://schemas.openxmlformats.org/officeDocument/2006/relationships/slide" Target="slides/slide28.xml"/><Relationship Id="rId78" Type="http://schemas.openxmlformats.org/officeDocument/2006/relationships/slide" Target="slides/slide29.xml"/><Relationship Id="rId79" Type="http://schemas.openxmlformats.org/officeDocument/2006/relationships/slide" Target="slides/slide30.xml"/><Relationship Id="rId80" Type="http://schemas.openxmlformats.org/officeDocument/2006/relationships/slide" Target="slides/slide31.xml"/><Relationship Id="rId81" Type="http://schemas.openxmlformats.org/officeDocument/2006/relationships/slide" Target="slides/slide32.xml"/><Relationship Id="rId82" Type="http://schemas.openxmlformats.org/officeDocument/2006/relationships/slide" Target="slides/slide33.xml"/><Relationship Id="rId83" Type="http://schemas.openxmlformats.org/officeDocument/2006/relationships/slide" Target="slides/slide34.xml"/><Relationship Id="rId84" Type="http://schemas.openxmlformats.org/officeDocument/2006/relationships/slide" Target="slides/slide35.xml"/><Relationship Id="rId85" Type="http://schemas.openxmlformats.org/officeDocument/2006/relationships/slide" Target="slides/slide36.xml"/><Relationship Id="rId86" Type="http://schemas.openxmlformats.org/officeDocument/2006/relationships/slide" Target="slides/slide37.xml"/><Relationship Id="rId87" Type="http://schemas.openxmlformats.org/officeDocument/2006/relationships/slide" Target="slides/slide38.xml"/><Relationship Id="rId88" Type="http://schemas.openxmlformats.org/officeDocument/2006/relationships/slide" Target="slides/slide39.xml"/><Relationship Id="rId89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4u_523b3f1c12.png"/><Relationship Id="rId3" Type="http://schemas.openxmlformats.org/officeDocument/2006/relationships/image" Target="../media/c4u_8f12a56310.png"/><Relationship Id="rId4" Type="http://schemas.openxmlformats.org/officeDocument/2006/relationships/image" Target="../media/c4u_94c29a3bab.png"/><Relationship Id="rId5" Type="http://schemas.openxmlformats.org/officeDocument/2006/relationships/image" Target="../media/c4u_523b3f1c12.pn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4u_0fde562a00.png"/><Relationship Id="rId3" Type="http://schemas.openxmlformats.org/officeDocument/2006/relationships/image" Target="../media/c4u_be7d5df93a.png"/><Relationship Id="rId4" Type="http://schemas.openxmlformats.org/officeDocument/2006/relationships/image" Target="../media/c4u_018a54fbaa.png"/><Relationship Id="rId5" Type="http://schemas.openxmlformats.org/officeDocument/2006/relationships/image" Target="../media/c4u_81f1bc39a8.png"/><Relationship Id="rId6" Type="http://schemas.openxmlformats.org/officeDocument/2006/relationships/image" Target="../media/c4u_b1c3d6b041.pn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4u_65c6c3953e.png"/><Relationship Id="rId3" Type="http://schemas.openxmlformats.org/officeDocument/2006/relationships/image" Target="../media/c4u_6475053ddb.png"/><Relationship Id="rId4" Type="http://schemas.openxmlformats.org/officeDocument/2006/relationships/image" Target="../media/c4u_b351796489.pn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4u_0b8f7a82af.gif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4u_6792ad6a1f.png"/><Relationship Id="rId3" Type="http://schemas.openxmlformats.org/officeDocument/2006/relationships/image" Target="../media/c4u_37edbbec26.pn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4u_e339d56154.pn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4u_92cf56fbf4.png"/><Relationship Id="rId3" Type="http://schemas.openxmlformats.org/officeDocument/2006/relationships/image" Target="../media/c4u_3755f48a32.png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4u_cfbaea3c30.png"/><Relationship Id="rId3" Type="http://schemas.openxmlformats.org/officeDocument/2006/relationships/image" Target="../media/c4u_6b209b182d.png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4u_989623edcd.png"/><Relationship Id="rId3" Type="http://schemas.openxmlformats.org/officeDocument/2006/relationships/image" Target="../media/c4u_8db472b0a5.png"/><Relationship Id="rId4" Type="http://schemas.openxmlformats.org/officeDocument/2006/relationships/image" Target="../media/c4u_0bfbdad3be.png"/><Relationship Id="rId5" Type="http://schemas.openxmlformats.org/officeDocument/2006/relationships/image" Target="../media/c4u_e11370439c.png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4u_f92b9bd39e.png"/><Relationship Id="rId3" Type="http://schemas.openxmlformats.org/officeDocument/2006/relationships/image" Target="../media/c4u_e99a175968.png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4u_3234cd26a4.png"/><Relationship Id="rId3" Type="http://schemas.openxmlformats.org/officeDocument/2006/relationships/image" Target="../media/c4u_31617e255e.png"/><Relationship Id="rId4" Type="http://schemas.openxmlformats.org/officeDocument/2006/relationships/image" Target="../media/c4u_e7d063494d.png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4u_1f464a7b51.png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4u_7b81b94b6a.png"/><Relationship Id="rId3" Type="http://schemas.openxmlformats.org/officeDocument/2006/relationships/image" Target="../media/c4u_eb3bf9f778.png"/><Relationship Id="rId4" Type="http://schemas.openxmlformats.org/officeDocument/2006/relationships/image" Target="../media/c4u_93a7c324f7.png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web.stanford.edu/class/ee179/lectures/notes14.pdf" TargetMode="External"/><Relationship Id="rId3" Type="http://schemas.openxmlformats.org/officeDocument/2006/relationships/hyperlink" Target="https://faculty.kfupm.edu.sa/EE/wajih/files/EE%20370/EE%20370,%20Lecture%2027.pdf" TargetMode="External"/><Relationship Id="rId4" Type="http://schemas.openxmlformats.org/officeDocument/2006/relationships/hyperlink" Target="https://www.gaussianwaves.com/2021/01/line-code-demonstration-in-matlab-and-python/" TargetMode="External"/><Relationship Id="rId5" Type="http://schemas.openxmlformats.org/officeDocument/2006/relationships/hyperlink" Target="https://people.ece.ubc.ca/~edc/3525.jan2018/lab6.pdf" TargetMode="Externa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4u_cf60549b85.png"/><Relationship Id="rId3" Type="http://schemas.openxmlformats.org/officeDocument/2006/relationships/image" Target="../media/c4u_ccee5b864e.png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4u_0dbbf1c6dc.png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4u_4d8299163f.png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4u_af00ea36f2.png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4u_3ef6b07849.png"/><Relationship Id="rId3" Type="http://schemas.openxmlformats.org/officeDocument/2006/relationships/image" Target="../media/c4u_afc5585f98.png"/><Relationship Id="rId4" Type="http://schemas.openxmlformats.org/officeDocument/2006/relationships/image" Target="../media/c4u_9b76be6eb2.png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27c2_0.png"/><Relationship Id="rId3" Type="http://schemas.openxmlformats.org/officeDocument/2006/relationships/image" Target="../media/s27c2_1.png"/><Relationship Id="rId4" Type="http://schemas.openxmlformats.org/officeDocument/2006/relationships/image" Target="../media/s27c2_2.png"/><Relationship Id="rId5" Type="http://schemas.openxmlformats.org/officeDocument/2006/relationships/image" Target="../media/s27c2_3.png"/><Relationship Id="rId6" Type="http://schemas.openxmlformats.org/officeDocument/2006/relationships/image" Target="../media/s27c2_4.png"/><Relationship Id="rId7" Type="http://schemas.openxmlformats.org/officeDocument/2006/relationships/image" Target="../media/s27c2_5.png"/><Relationship Id="rId8" Type="http://schemas.openxmlformats.org/officeDocument/2006/relationships/image" Target="../media/s27c2_6.png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4u_e7a5b051b1.png"/><Relationship Id="rId3" Type="http://schemas.openxmlformats.org/officeDocument/2006/relationships/image" Target="../media/c4u_4f957f18e6.png"/><Relationship Id="rId4" Type="http://schemas.openxmlformats.org/officeDocument/2006/relationships/image" Target="../media/c4u_1926856c8c.png"/><Relationship Id="rId5" Type="http://schemas.openxmlformats.org/officeDocument/2006/relationships/image" Target="../media/c4u_e49f8f59e1.png"/><Relationship Id="rId6" Type="http://schemas.openxmlformats.org/officeDocument/2006/relationships/image" Target="../media/c4u_c3a6a136a2.png"/></Relationships>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4u_a485e6a1f0.png"/><Relationship Id="rId3" Type="http://schemas.openxmlformats.org/officeDocument/2006/relationships/image" Target="../media/c4u_9ef3515f16.png"/><Relationship Id="rId4" Type="http://schemas.openxmlformats.org/officeDocument/2006/relationships/image" Target="../media/c4u_55b401770b.png"/></Relationships>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4u_a3600595a9.png"/><Relationship Id="rId3" Type="http://schemas.openxmlformats.org/officeDocument/2006/relationships/image" Target="../media/c4u_ecafc10f03.png"/><Relationship Id="rId4" Type="http://schemas.openxmlformats.org/officeDocument/2006/relationships/image" Target="../media/c4u_145df88cc9.png"/><Relationship Id="rId5" Type="http://schemas.openxmlformats.org/officeDocument/2006/relationships/image" Target="../media/c4u_ff70ff3aa1.png"/></Relationships>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wheel_poster.png"/><Relationship Id="rId3" Type="http://schemas.openxmlformats.org/officeDocument/2006/relationships/video" Target="../media/wheel_aliasing.mp4"/><Relationship Id="rId4" Type="http://schemas.microsoft.com/office/2007/relationships/media" Target="../media/wheel_aliasing.mp4"/></Relationships>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www.youtube.com/watch?v=B8EMI3_0TO0" TargetMode="External"/><Relationship Id="rId3" Type="http://schemas.openxmlformats.org/officeDocument/2006/relationships/hyperlink" Target="https://www.youtube.com/watch?v=CaiIZI1oe40" TargetMode="External"/><Relationship Id="rId4" Type="http://schemas.openxmlformats.org/officeDocument/2006/relationships/hyperlink" Target="https://www.youtube.com/watch?v=CoAj4FmMYTg" TargetMode="External"/><Relationship Id="rId5" Type="http://schemas.openxmlformats.org/officeDocument/2006/relationships/hyperlink" Target="https://en.wikipedia.org/wiki/Wagon-wheel_effect" TargetMode="External"/><Relationship Id="rId6" Type="http://schemas.openxmlformats.org/officeDocument/2006/relationships/hyperlink" Target="https://en.wikipedia.org/wiki/Rolling_shutter" TargetMode="External"/><Relationship Id="rId7" Type="http://schemas.openxmlformats.org/officeDocument/2006/relationships/hyperlink" Target="https://en.wikipedia.org/wiki/Stroboscopic_effect" TargetMode="External"/></Relationships>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4u_bffd0ff444.png"/></Relationships>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4u_3997a66192.png"/></Relationships>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www.audiocheck.net/audiotests_dithering.php" TargetMode="External"/><Relationship Id="rId3" Type="http://schemas.openxmlformats.org/officeDocument/2006/relationships/hyperlink" Target="https://www.soundguys.com/audio-bit-depth-explained-23706/" TargetMode="External"/><Relationship Id="rId4" Type="http://schemas.openxmlformats.org/officeDocument/2006/relationships/hyperlink" Target="https://www.cmuse.org/quantization-noise-calculator" TargetMode="External"/><Relationship Id="rId5" Type="http://schemas.openxmlformats.org/officeDocument/2006/relationships/hyperlink" Target="https://www.izotope.com/en/learn/what-is-dithering-in-audio" TargetMode="External"/></Relationships>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4u_60cc74d333.png"/><Relationship Id="rId3" Type="http://schemas.openxmlformats.org/officeDocument/2006/relationships/image" Target="../media/s37c3_0.png"/><Relationship Id="rId4" Type="http://schemas.openxmlformats.org/officeDocument/2006/relationships/image" Target="../media/s37c3_1.png"/><Relationship Id="rId5" Type="http://schemas.openxmlformats.org/officeDocument/2006/relationships/image" Target="../media/s37c3_2.png"/><Relationship Id="rId6" Type="http://schemas.openxmlformats.org/officeDocument/2006/relationships/image" Target="../media/s37c3_3.png"/><Relationship Id="rId7" Type="http://schemas.openxmlformats.org/officeDocument/2006/relationships/image" Target="../media/s37c3_4.png"/></Relationships>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4u_8ed76ba0aa.png"/><Relationship Id="rId3" Type="http://schemas.openxmlformats.org/officeDocument/2006/relationships/image" Target="../media/c4u_55fccf23fd.png"/><Relationship Id="rId4" Type="http://schemas.openxmlformats.org/officeDocument/2006/relationships/image" Target="../media/c4u_643f709ac8.png"/></Relationships>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4u_52f130fd36.png"/></Relationships>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4u_9c0e79e2c7.png"/><Relationship Id="rId3" Type="http://schemas.openxmlformats.org/officeDocument/2006/relationships/image" Target="../media/c4u_d0f0c6f927.png"/><Relationship Id="rId4" Type="http://schemas.openxmlformats.org/officeDocument/2006/relationships/image" Target="../media/c4u_909e2bb650.png"/><Relationship Id="rId5" Type="http://schemas.openxmlformats.org/officeDocument/2006/relationships/image" Target="../media/c4u_2c37be7b34.png"/><Relationship Id="rId6" Type="http://schemas.openxmlformats.org/officeDocument/2006/relationships/image" Target="../media/c4u_e7b97323b8.png"/><Relationship Id="rId7" Type="http://schemas.openxmlformats.org/officeDocument/2006/relationships/image" Target="../media/c4u_a57b91dda8.png"/></Relationships>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c4u_1854d1f698.png"/><Relationship Id="rId3" Type="http://schemas.openxmlformats.org/officeDocument/2006/relationships/image" Target="../media/c4u_18c63ba98a.png"/><Relationship Id="rId4" Type="http://schemas.openxmlformats.org/officeDocument/2006/relationships/image" Target="../media/c4u_2cdf2db2db.png"/><Relationship Id="rId5" Type="http://schemas.openxmlformats.org/officeDocument/2006/relationships/image" Target="../media/c4u_0c62a9923d.png"/><Relationship Id="rId6" Type="http://schemas.openxmlformats.org/officeDocument/2006/relationships/image" Target="../media/c4u_93f7adc6e3.png"/><Relationship Id="rId7" Type="http://schemas.openxmlformats.org/officeDocument/2006/relationships/image" Target="../media/c4u_b16a8ab7e1.png"/><Relationship Id="rId8" Type="http://schemas.openxmlformats.org/officeDocument/2006/relationships/image" Target="../media/c4u_c9fb508dc0.wmf"/></Relationships>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en.wikipedia.org/wiki/Manchester_code" TargetMode="External"/><Relationship Id="rId3" Type="http://schemas.openxmlformats.org/officeDocument/2006/relationships/hyperlink" Target="https://en.wikipedia.org/wiki/8b/10b_encoding" TargetMode="External"/><Relationship Id="rId4" Type="http://schemas.openxmlformats.org/officeDocument/2006/relationships/hyperlink" Target="https://www.youtube.com/watch?v=i8CmibhvZ0c" TargetMode="External"/><Relationship Id="rId5" Type="http://schemas.openxmlformats.org/officeDocument/2006/relationships/hyperlink" Target="https://learn.sparkfun.com/tutorials/using-the-usb-logic-analyzer-with-sigrok-pulseview" TargetMode="External"/><Relationship Id="rId6" Type="http://schemas.openxmlformats.org/officeDocument/2006/relationships/hyperlink" Target="https://www.falstad.com/fourier/" TargetMode="External"/><Relationship Id="rId7" Type="http://schemas.openxmlformats.org/officeDocument/2006/relationships/hyperlink" Target="https://en.wikipedia.org/wiki/Gibbs_phenomenon" TargetMode="External"/><Relationship Id="rId8" Type="http://schemas.openxmlformats.org/officeDocument/2006/relationships/hyperlink" Target="https://www.dsprelated.com/foundations/sampling.php" TargetMode="External"/><Relationship Id="rId9" Type="http://schemas.openxmlformats.org/officeDocument/2006/relationships/hyperlink" Target="https://en.wikipedia.org/wiki/Nyquist%E2%80%93Shannon_sampling_theorem" TargetMode="External"/><Relationship Id="rId10" Type="http://schemas.openxmlformats.org/officeDocument/2006/relationships/hyperlink" Target="https://en.wikipedia.org/wiki/Delta_modulation" TargetMode="External"/><Relationship Id="rId11" Type="http://schemas.openxmlformats.org/officeDocument/2006/relationships/hyperlink" Target="https://en.wikipedia.org/wiki/Adaptive_differential_pulse-code_modulation" TargetMode="External"/><Relationship Id="rId12" Type="http://schemas.openxmlformats.org/officeDocument/2006/relationships/hyperlink" Target="https://musiclab.chromeexperiments.com/Spectrogram/" TargetMode="External"/><Relationship Id="rId13" Type="http://schemas.openxmlformats.org/officeDocument/2006/relationships/hyperlink" Target="https://learn.sparkfun.com/tutorials/using-the-usb-logic-analyzer-with-sigrok-pulseview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11826210" cy="6492240"/>
          </a:xfrm>
          <a:prstGeom prst="roundRect">
            <a:avLst>
              <a:gd name="adj" fmla="val 300"/>
            </a:avLst>
          </a:prstGeom>
          <a:solidFill>
            <a:srgbClr val="1D3A47"/>
          </a:solidFill>
          <a:ln w="12700">
            <a:solidFill>
              <a:srgbClr val="1D3A47"/>
            </a:solidFill>
          </a:ln>
        </p:spPr>
      </p:sp>
      <p:sp>
        <p:nvSpPr>
          <p:cNvPr id="3" name="Shape 3"/>
          <p:cNvSpPr/>
          <p:nvPr/>
        </p:nvSpPr>
        <p:spPr>
          <a:xfrm>
            <a:off x="749808" y="1600200"/>
            <a:ext cx="860098" cy="274320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749808" y="1600200"/>
            <a:ext cx="860098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4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749808" y="2057400"/>
            <a:ext cx="10692354" cy="9601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Transmission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749808" y="3063240"/>
            <a:ext cx="10692354" cy="4114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800" dirty="0">
                <a:solidFill>
                  <a:srgbClr val="5CC8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to digital signal, analog signal to data, bits onto wires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749808" y="3886200"/>
            <a:ext cx="10692354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C4D6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Forouzan, Data Communications and Networking, 5th ed., Chapter 4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C4D6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Digital-to-digital: line coding, block coding, scrambling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C4D6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Analog-to-digital: PCM, delta modulation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C4D6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Transmission modes: parallel, serial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C4D6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Textbook figures; printed errors corrected and marked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849097" cy="1704096"/>
          </a:xfrm>
          <a:prstGeom prst="roundRect">
            <a:avLst>
              <a:gd name="adj" fmla="val 134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41429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41429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834918" y="310896"/>
            <a:ext cx="506904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Digital-to-digital conversion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5593065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coding: bits → digital signal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Block coding: redundancy for sync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Scrambling: break zero runs, no extra bits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Judge by: levels, signal rate, timing, DC</a:t>
            </a:r>
          </a:p>
        </p:txBody>
      </p:sp>
      <p:sp>
        <p:nvSpPr>
          <p:cNvPr id="7" name="Shape 7"/>
          <p:cNvSpPr/>
          <p:nvPr/>
        </p:nvSpPr>
        <p:spPr>
          <a:xfrm>
            <a:off x="6159993" y="182880"/>
            <a:ext cx="5849097" cy="1704096"/>
          </a:xfrm>
          <a:prstGeom prst="roundRect">
            <a:avLst>
              <a:gd name="adj" fmla="val 134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6288009" y="310896"/>
            <a:ext cx="41429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6288009" y="310896"/>
            <a:ext cx="41429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812031" y="310896"/>
            <a:ext cx="506904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Analog-to-digital conversion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6288009" y="694944"/>
            <a:ext cx="5593065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PCM: sample, quantize, encode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Nyquist rate: how often to sample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Delta modulation: send the change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Quantization: where information is lost</a:t>
            </a:r>
          </a:p>
        </p:txBody>
      </p:sp>
      <p:sp>
        <p:nvSpPr>
          <p:cNvPr id="12" name="Shape 12"/>
          <p:cNvSpPr/>
          <p:nvPr/>
        </p:nvSpPr>
        <p:spPr>
          <a:xfrm>
            <a:off x="182880" y="2014992"/>
            <a:ext cx="5849097" cy="2502108"/>
          </a:xfrm>
          <a:prstGeom prst="roundRect">
            <a:avLst>
              <a:gd name="adj" fmla="val 91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2143008"/>
            <a:ext cx="41429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2143008"/>
            <a:ext cx="41429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834918" y="2143008"/>
            <a:ext cx="506904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Transmission modes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310896" y="2527056"/>
            <a:ext cx="5593065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Parallel: n wires, n bits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Serial: one wire, one bit at a time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Async, sync, isochronous: where timing is enforced</a:t>
            </a:r>
          </a:p>
        </p:txBody>
      </p:sp>
      <p:sp>
        <p:nvSpPr>
          <p:cNvPr id="17" name="Shape 17"/>
          <p:cNvSpPr/>
          <p:nvPr/>
        </p:nvSpPr>
        <p:spPr>
          <a:xfrm>
            <a:off x="6159993" y="2014992"/>
            <a:ext cx="5849097" cy="2502108"/>
          </a:xfrm>
          <a:prstGeom prst="roundRect">
            <a:avLst>
              <a:gd name="adj" fmla="val 91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6288009" y="2143008"/>
            <a:ext cx="823522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6288009" y="2143008"/>
            <a:ext cx="82352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4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7221258" y="2143008"/>
            <a:ext cx="465981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we are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6288009" y="2527056"/>
            <a:ext cx="5593065" cy="1862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3: what a signal is, what a channel does to it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4: build the signal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data → digital signal: line coding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analog data → digital data: sampling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5: digital or analog data on an analog signal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scheme trades three things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bandwidth, self-synchronization, energy at 0 Hz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849097" cy="1970100"/>
          </a:xfrm>
          <a:prstGeom prst="roundRect">
            <a:avLst>
              <a:gd name="adj" fmla="val 116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421309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421309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4-1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841933" y="310896"/>
            <a:ext cx="506202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Digital-to-digital conversion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5593065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data → digital signal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coding: always needed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Block coding, scrambling: when channel or receiver demands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Order: block coding before, scrambling during line coding</a:t>
            </a:r>
          </a:p>
        </p:txBody>
      </p:sp>
      <p:sp>
        <p:nvSpPr>
          <p:cNvPr id="7" name="Shape 7"/>
          <p:cNvSpPr/>
          <p:nvPr/>
        </p:nvSpPr>
        <p:spPr>
          <a:xfrm>
            <a:off x="6159993" y="182880"/>
            <a:ext cx="5849097" cy="1970100"/>
          </a:xfrm>
          <a:prstGeom prst="roundRect">
            <a:avLst>
              <a:gd name="adj" fmla="val 116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6288009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6288009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4.1.1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917947" y="310896"/>
            <a:ext cx="496312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coding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6288009" y="694944"/>
            <a:ext cx="5593065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Bits in memory → digital signal at sender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Decoding recovers bits at receiver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element: bit. Signal element: symbol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 = data elements per signal element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 several, or a fraction of a bit</a:t>
            </a:r>
          </a:p>
        </p:txBody>
      </p:sp>
      <p:sp>
        <p:nvSpPr>
          <p:cNvPr id="12" name="Shape 12"/>
          <p:cNvSpPr/>
          <p:nvPr/>
        </p:nvSpPr>
        <p:spPr>
          <a:xfrm>
            <a:off x="182880" y="2280996"/>
            <a:ext cx="11826210" cy="2629218"/>
          </a:xfrm>
          <a:prstGeom prst="roundRect">
            <a:avLst>
              <a:gd name="adj" fmla="val 869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2409012"/>
            <a:ext cx="83765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2409012"/>
            <a:ext cx="83765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4.1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1258274" y="2409012"/>
            <a:ext cx="10622799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coding and decoding</a:t>
            </a:r>
          </a:p>
        </p:txBody>
      </p:sp>
      <p:pic>
        <p:nvPicPr>
          <p:cNvPr id="16" name="Imag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1335" y="3301060"/>
            <a:ext cx="1631950" cy="635000"/>
          </a:xfrm>
          <a:prstGeom prst="rect">
            <a:avLst/>
          </a:prstGeom>
        </p:spPr>
      </p:pic>
      <p:pic>
        <p:nvPicPr>
          <p:cNvPr id="17" name="Imag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3285" y="2793060"/>
            <a:ext cx="5638800" cy="1989138"/>
          </a:xfrm>
          <a:prstGeom prst="rect">
            <a:avLst/>
          </a:prstGeom>
        </p:spPr>
      </p:pic>
      <p:pic>
        <p:nvPicPr>
          <p:cNvPr id="18" name="Imag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0085" y="3193110"/>
            <a:ext cx="3217863" cy="852488"/>
          </a:xfrm>
          <a:prstGeom prst="rect">
            <a:avLst/>
          </a:prstGeom>
        </p:spPr>
      </p:pic>
      <p:pic>
        <p:nvPicPr>
          <p:cNvPr id="19" name="Imag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48685" y="3301060"/>
            <a:ext cx="1631950" cy="635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4679277" cy="4600224"/>
          </a:xfrm>
          <a:prstGeom prst="roundRect">
            <a:avLst>
              <a:gd name="adj" fmla="val 497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83765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83765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4.2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258274" y="310896"/>
            <a:ext cx="347586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Signal elements versus data elements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694944"/>
            <a:ext cx="1631072" cy="1392401"/>
          </a:xfrm>
          <a:prstGeom prst="rect">
            <a:avLst/>
          </a:prstGeom>
        </p:spPr>
      </p:pic>
      <p:pic>
        <p:nvPicPr>
          <p:cNvPr id="7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9314" y="694944"/>
            <a:ext cx="1645816" cy="1421889"/>
          </a:xfrm>
          <a:prstGeom prst="rect">
            <a:avLst/>
          </a:prstGeom>
        </p:spPr>
      </p:pic>
      <p:pic>
        <p:nvPicPr>
          <p:cNvPr id="8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896" y="2338917"/>
            <a:ext cx="1697420" cy="1392401"/>
          </a:xfrm>
          <a:prstGeom prst="rect">
            <a:avLst/>
          </a:prstGeom>
        </p:spPr>
      </p:pic>
      <p:pic>
        <p:nvPicPr>
          <p:cNvPr id="9" name="Imag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59314" y="2338917"/>
            <a:ext cx="1774827" cy="1421889"/>
          </a:xfrm>
          <a:prstGeom prst="rect">
            <a:avLst/>
          </a:prstGeom>
        </p:spPr>
      </p:pic>
      <p:sp>
        <p:nvSpPr>
          <p:cNvPr id="10" name="Shape 10"/>
          <p:cNvSpPr/>
          <p:nvPr/>
        </p:nvSpPr>
        <p:spPr>
          <a:xfrm>
            <a:off x="4990173" y="182880"/>
            <a:ext cx="7018916" cy="2768112"/>
          </a:xfrm>
          <a:prstGeom prst="roundRect">
            <a:avLst>
              <a:gd name="adj" fmla="val 826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1" name="Shape 11"/>
          <p:cNvSpPr/>
          <p:nvPr/>
        </p:nvSpPr>
        <p:spPr>
          <a:xfrm>
            <a:off x="5118189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2" name="Text 12"/>
          <p:cNvSpPr txBox="1"/>
          <p:nvPr/>
        </p:nvSpPr>
        <p:spPr>
          <a:xfrm>
            <a:off x="5118189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4.1.1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5748127" y="310896"/>
            <a:ext cx="613294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rate and signal rate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5118189" y="694944"/>
            <a:ext cx="6762884" cy="212803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rate N: bits per second (bit rate)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Signal rate S: signal elements per second, baud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also pulse rate, modulation rate, baud rate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Goal: raise N, lower 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 people, fewer vehicles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 = c × N × (1/r) baud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c: case factor, worst, best, average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Bandwidth follows S, not N</a:t>
            </a:r>
          </a:p>
        </p:txBody>
      </p:sp>
      <p:sp>
        <p:nvSpPr>
          <p:cNvPr id="15" name="Shape 15"/>
          <p:cNvSpPr/>
          <p:nvPr/>
        </p:nvSpPr>
        <p:spPr>
          <a:xfrm>
            <a:off x="4990173" y="3079008"/>
            <a:ext cx="7018916" cy="1704096"/>
          </a:xfrm>
          <a:prstGeom prst="roundRect">
            <a:avLst>
              <a:gd name="adj" fmla="val 134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6" name="Shape 16"/>
          <p:cNvSpPr/>
          <p:nvPr/>
        </p:nvSpPr>
        <p:spPr>
          <a:xfrm>
            <a:off x="5118189" y="3207024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7" name="Text 17"/>
          <p:cNvSpPr txBox="1"/>
          <p:nvPr/>
        </p:nvSpPr>
        <p:spPr>
          <a:xfrm>
            <a:off x="5118189" y="3207024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4.1.1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5748127" y="3207024"/>
            <a:ext cx="613294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Bandwidth of a digital signal</a:t>
            </a:r>
          </a:p>
        </p:txBody>
      </p:sp>
      <p:sp>
        <p:nvSpPr>
          <p:cNvPr id="19" name="Text 19"/>
          <p:cNvSpPr txBox="1"/>
          <p:nvPr/>
        </p:nvSpPr>
        <p:spPr>
          <a:xfrm>
            <a:off x="5118189" y="3591072"/>
            <a:ext cx="6762884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Nonperiodic → continuous, infinite spectrum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Effective bandwidth: finite, small components ignored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 changes → more frequencies → B proportional to 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Bmin = c × N × (1/r), Nmax = (1/c) × B × r</a:t>
            </a:r>
          </a:p>
        </p:txBody>
      </p:sp>
      <p:sp>
        <p:nvSpPr>
          <p:cNvPr id="20" name="Shape 20"/>
          <p:cNvSpPr/>
          <p:nvPr/>
        </p:nvSpPr>
        <p:spPr>
          <a:xfrm>
            <a:off x="182880" y="4911120"/>
            <a:ext cx="5849097" cy="1438092"/>
          </a:xfrm>
          <a:prstGeom prst="roundRect">
            <a:avLst>
              <a:gd name="adj" fmla="val 159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21" name="Shape 21"/>
          <p:cNvSpPr/>
          <p:nvPr/>
        </p:nvSpPr>
        <p:spPr>
          <a:xfrm>
            <a:off x="310896" y="5039136"/>
            <a:ext cx="971973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22" name="Text 22"/>
          <p:cNvSpPr txBox="1"/>
          <p:nvPr/>
        </p:nvSpPr>
        <p:spPr>
          <a:xfrm>
            <a:off x="310896" y="5039136"/>
            <a:ext cx="97197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4.1</a:t>
            </a:r>
          </a:p>
        </p:txBody>
      </p:sp>
      <p:sp>
        <p:nvSpPr>
          <p:cNvPr id="23" name="Text 23"/>
          <p:cNvSpPr txBox="1"/>
          <p:nvPr/>
        </p:nvSpPr>
        <p:spPr>
          <a:xfrm>
            <a:off x="1392597" y="5039136"/>
            <a:ext cx="451136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Average baud rate when r = 1</a:t>
            </a:r>
          </a:p>
        </p:txBody>
      </p:sp>
      <p:sp>
        <p:nvSpPr>
          <p:cNvPr id="24" name="Text 24"/>
          <p:cNvSpPr txBox="1"/>
          <p:nvPr/>
        </p:nvSpPr>
        <p:spPr>
          <a:xfrm>
            <a:off x="310896" y="5423184"/>
            <a:ext cx="5593065" cy="26600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 = 100 kbps, r = 1, c = 1/2</a:t>
            </a:r>
          </a:p>
        </p:txBody>
      </p:sp>
      <p:pic>
        <p:nvPicPr>
          <p:cNvPr id="25" name="Image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896" y="5780629"/>
            <a:ext cx="5593065" cy="414709"/>
          </a:xfrm>
          <a:prstGeom prst="rect">
            <a:avLst/>
          </a:prstGeom>
        </p:spPr>
      </p:pic>
      <p:sp>
        <p:nvSpPr>
          <p:cNvPr id="26" name="Shape 26"/>
          <p:cNvSpPr/>
          <p:nvPr/>
        </p:nvSpPr>
        <p:spPr>
          <a:xfrm>
            <a:off x="6159993" y="4911120"/>
            <a:ext cx="5849097" cy="1438092"/>
          </a:xfrm>
          <a:prstGeom prst="roundRect">
            <a:avLst>
              <a:gd name="adj" fmla="val 159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27" name="Shape 27"/>
          <p:cNvSpPr/>
          <p:nvPr/>
        </p:nvSpPr>
        <p:spPr>
          <a:xfrm>
            <a:off x="6288009" y="5039136"/>
            <a:ext cx="971973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28" name="Text 28"/>
          <p:cNvSpPr txBox="1"/>
          <p:nvPr/>
        </p:nvSpPr>
        <p:spPr>
          <a:xfrm>
            <a:off x="6288009" y="5039136"/>
            <a:ext cx="97197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4.2</a:t>
            </a:r>
          </a:p>
        </p:txBody>
      </p:sp>
      <p:sp>
        <p:nvSpPr>
          <p:cNvPr id="29" name="Text 29"/>
          <p:cNvSpPr txBox="1"/>
          <p:nvPr/>
        </p:nvSpPr>
        <p:spPr>
          <a:xfrm>
            <a:off x="7369709" y="5039136"/>
            <a:ext cx="451136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Agreement with Nyquist</a:t>
            </a:r>
          </a:p>
        </p:txBody>
      </p:sp>
      <p:sp>
        <p:nvSpPr>
          <p:cNvPr id="30" name="Text 30"/>
          <p:cNvSpPr txBox="1"/>
          <p:nvPr/>
        </p:nvSpPr>
        <p:spPr>
          <a:xfrm>
            <a:off x="6288009" y="5423184"/>
            <a:ext cx="5593065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3: Nmax = 2 × B × log2 L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 levels → r = log2 L, c = 1/2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Nmax = (1/c) × B × r = 2 × B × log2 L: agrees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11826210" cy="2862336"/>
          </a:xfrm>
          <a:prstGeom prst="roundRect">
            <a:avLst>
              <a:gd name="adj" fmla="val 799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4.1.1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940834" y="310896"/>
            <a:ext cx="1094024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a line code must get right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11570178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Avoid: baseline wandering, DC component, costly complexity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Pursue: self-synchronization, error detection, noise immunity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scheme wins all six: channel and receiver budget decide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levels cost more than 2, in silicon and noise margin</a:t>
            </a:r>
          </a:p>
        </p:txBody>
      </p:sp>
      <p:pic>
        <p:nvPicPr>
          <p:cNvPr id="7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607" y="1850400"/>
            <a:ext cx="4738756" cy="1066800"/>
          </a:xfrm>
          <a:prstGeom prst="rect">
            <a:avLst/>
          </a:prstGeom>
        </p:spPr>
      </p:pic>
      <p:sp>
        <p:nvSpPr>
          <p:cNvPr id="8" name="Shape 8"/>
          <p:cNvSpPr/>
          <p:nvPr/>
        </p:nvSpPr>
        <p:spPr>
          <a:xfrm>
            <a:off x="182880" y="3173232"/>
            <a:ext cx="4913241" cy="2696178"/>
          </a:xfrm>
          <a:prstGeom prst="roundRect">
            <a:avLst>
              <a:gd name="adj" fmla="val 848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9" name="Shape 9"/>
          <p:cNvSpPr/>
          <p:nvPr/>
        </p:nvSpPr>
        <p:spPr>
          <a:xfrm>
            <a:off x="310896" y="3301248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0" name="Text 10"/>
          <p:cNvSpPr txBox="1"/>
          <p:nvPr/>
        </p:nvSpPr>
        <p:spPr>
          <a:xfrm>
            <a:off x="310896" y="3301248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4.1.1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940834" y="3301248"/>
            <a:ext cx="4027271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Baseline wandering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310896" y="3685296"/>
            <a:ext cx="4657209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Baseline: running average of received power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element judged against it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Long run of 0s or 1s → baseline drifts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Forced transitions bound the drift</a:t>
            </a:r>
          </a:p>
        </p:txBody>
      </p:sp>
      <p:sp>
        <p:nvSpPr>
          <p:cNvPr id="13" name="Shape 13"/>
          <p:cNvSpPr/>
          <p:nvPr/>
        </p:nvSpPr>
        <p:spPr>
          <a:xfrm>
            <a:off x="5224137" y="3173232"/>
            <a:ext cx="6784952" cy="2696178"/>
          </a:xfrm>
          <a:prstGeom prst="roundRect">
            <a:avLst>
              <a:gd name="adj" fmla="val 848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4" name="Shape 14"/>
          <p:cNvSpPr/>
          <p:nvPr/>
        </p:nvSpPr>
        <p:spPr>
          <a:xfrm>
            <a:off x="5352153" y="3301248"/>
            <a:ext cx="625818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5" name="Text 15"/>
          <p:cNvSpPr txBox="1"/>
          <p:nvPr/>
        </p:nvSpPr>
        <p:spPr>
          <a:xfrm>
            <a:off x="5352153" y="3301248"/>
            <a:ext cx="62581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6087700" y="3301248"/>
            <a:ext cx="579337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Effect of a long run on the baseline</a:t>
            </a:r>
          </a:p>
        </p:txBody>
      </p:sp>
      <p:pic>
        <p:nvPicPr>
          <p:cNvPr id="17" name="Imag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2153" y="3685296"/>
            <a:ext cx="2884527" cy="2056098"/>
          </a:xfrm>
          <a:prstGeom prst="rect">
            <a:avLst/>
          </a:prstGeom>
        </p:spPr>
      </p:pic>
      <p:pic>
        <p:nvPicPr>
          <p:cNvPr id="18" name="Imag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8928" y="3685296"/>
            <a:ext cx="3142146" cy="199595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4913241" cy="3421380"/>
          </a:xfrm>
          <a:prstGeom prst="roundRect">
            <a:avLst>
              <a:gd name="adj" fmla="val 668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4.1.1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940834" y="310896"/>
            <a:ext cx="4027271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DC components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4657209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Constant nonzero level → energy near 0 Hz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passed by band-limited channels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telephone line: nothing below ≈ 200 Hz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transformer or capacitor coupling: blocked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DC energy carries no information: wasted</a:t>
            </a:r>
          </a:p>
        </p:txBody>
      </p:sp>
      <p:sp>
        <p:nvSpPr>
          <p:cNvPr id="7" name="Shape 7"/>
          <p:cNvSpPr/>
          <p:nvPr/>
        </p:nvSpPr>
        <p:spPr>
          <a:xfrm>
            <a:off x="5224137" y="182880"/>
            <a:ext cx="6784952" cy="3421380"/>
          </a:xfrm>
          <a:prstGeom prst="roundRect">
            <a:avLst>
              <a:gd name="adj" fmla="val 668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5352153" y="310896"/>
            <a:ext cx="625818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5352153" y="310896"/>
            <a:ext cx="62581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087700" y="310896"/>
            <a:ext cx="579337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constant level puts energy at zero frequency</a:t>
            </a:r>
          </a:p>
        </p:txBody>
      </p:sp>
      <p:pic>
        <p:nvPicPr>
          <p:cNvPr id="11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5813" y="694944"/>
            <a:ext cx="5181600" cy="27813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849097" cy="2502108"/>
          </a:xfrm>
          <a:prstGeom prst="roundRect">
            <a:avLst>
              <a:gd name="adj" fmla="val 91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4.1.1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940834" y="310896"/>
            <a:ext cx="496312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Baseline wander, physically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5593065" cy="1862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Serial links are AC coupled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series capacitor; Ethernet: transformer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reason: separate common modes, isolation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Series capacitor = high-pass filter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Long identical run = slow signal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capacitor charges, level droops toward 0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Leftover charge = offset = moving baseline</a:t>
            </a:r>
          </a:p>
        </p:txBody>
      </p:sp>
      <p:sp>
        <p:nvSpPr>
          <p:cNvPr id="7" name="Shape 7"/>
          <p:cNvSpPr/>
          <p:nvPr/>
        </p:nvSpPr>
        <p:spPr>
          <a:xfrm>
            <a:off x="182880" y="2813004"/>
            <a:ext cx="5849097" cy="1704096"/>
          </a:xfrm>
          <a:prstGeom prst="roundRect">
            <a:avLst>
              <a:gd name="adj" fmla="val 134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310896" y="2941020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310896" y="2941020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4.1.1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940834" y="2941020"/>
            <a:ext cx="496312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real links deal with it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310896" y="3325068"/>
            <a:ext cx="5593065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Bound the run: 8B/10B ≤ 5 identical bits, disparity ±2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Large capacitor: PCI Express ≈ 100 nF coupling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at receiver: low-frequency feed-forward path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effect elsewhere: ECG baseline wander</a:t>
            </a:r>
          </a:p>
        </p:txBody>
      </p:sp>
      <p:sp>
        <p:nvSpPr>
          <p:cNvPr id="12" name="Shape 12"/>
          <p:cNvSpPr/>
          <p:nvPr/>
        </p:nvSpPr>
        <p:spPr>
          <a:xfrm>
            <a:off x="6159993" y="182880"/>
            <a:ext cx="5849097" cy="4334220"/>
          </a:xfrm>
          <a:prstGeom prst="roundRect">
            <a:avLst>
              <a:gd name="adj" fmla="val 527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6288009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6288009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4.1.1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6917947" y="310896"/>
            <a:ext cx="496312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Effect on the receiver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6288009" y="694944"/>
            <a:ext cx="5593065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Signal moves, threshold does not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Eye diagram: vertical closure, BER up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Pattern-dependent droop → edges move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 data-dependent jitter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Book's "running average": receiver's estimate of this moving baseline</a:t>
            </a:r>
          </a:p>
        </p:txBody>
      </p:sp>
      <p:sp>
        <p:nvSpPr>
          <p:cNvPr id="17" name="Shape 17"/>
          <p:cNvSpPr/>
          <p:nvPr/>
        </p:nvSpPr>
        <p:spPr>
          <a:xfrm>
            <a:off x="182880" y="4645116"/>
            <a:ext cx="4913241" cy="1438092"/>
          </a:xfrm>
          <a:prstGeom prst="roundRect">
            <a:avLst>
              <a:gd name="adj" fmla="val 159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310896" y="4773132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310896" y="4773132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4.1.1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940834" y="4773132"/>
            <a:ext cx="4027271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Self-synchronization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310896" y="5157180"/>
            <a:ext cx="4657209" cy="53200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Receiver bit intervals must match sender's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Self-synchronizing: timing carried by transitions</a:t>
            </a:r>
          </a:p>
        </p:txBody>
      </p:sp>
      <p:sp>
        <p:nvSpPr>
          <p:cNvPr id="22" name="Shape 22"/>
          <p:cNvSpPr/>
          <p:nvPr/>
        </p:nvSpPr>
        <p:spPr>
          <a:xfrm>
            <a:off x="5224137" y="4645116"/>
            <a:ext cx="6784952" cy="1438092"/>
          </a:xfrm>
          <a:prstGeom prst="roundRect">
            <a:avLst>
              <a:gd name="adj" fmla="val 159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23" name="Shape 23"/>
          <p:cNvSpPr/>
          <p:nvPr/>
        </p:nvSpPr>
        <p:spPr>
          <a:xfrm>
            <a:off x="5352153" y="4773132"/>
            <a:ext cx="971973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24" name="Text 24"/>
          <p:cNvSpPr txBox="1"/>
          <p:nvPr/>
        </p:nvSpPr>
        <p:spPr>
          <a:xfrm>
            <a:off x="5352153" y="4773132"/>
            <a:ext cx="97197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4.3</a:t>
            </a:r>
          </a:p>
        </p:txBody>
      </p:sp>
      <p:sp>
        <p:nvSpPr>
          <p:cNvPr id="25" name="Text 25"/>
          <p:cNvSpPr txBox="1"/>
          <p:nvPr/>
        </p:nvSpPr>
        <p:spPr>
          <a:xfrm>
            <a:off x="6433854" y="4773132"/>
            <a:ext cx="544722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0.1 percent clock error</a:t>
            </a:r>
          </a:p>
        </p:txBody>
      </p:sp>
      <p:sp>
        <p:nvSpPr>
          <p:cNvPr id="26" name="Text 26"/>
          <p:cNvSpPr txBox="1"/>
          <p:nvPr/>
        </p:nvSpPr>
        <p:spPr>
          <a:xfrm>
            <a:off x="5352153" y="5157180"/>
            <a:ext cx="6528920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kbps: 1001 bps received, +1 bit/s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Mbps: 1,001,000 bps received, +1000 bit/s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 links: tighter clocks or timing in the data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6434006" cy="4619086"/>
          </a:xfrm>
          <a:prstGeom prst="roundRect">
            <a:avLst>
              <a:gd name="adj" fmla="val 495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83765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83765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4.3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258274" y="310896"/>
            <a:ext cx="523059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Effect of lack of synchronization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455" y="694944"/>
            <a:ext cx="5799262" cy="1513029"/>
          </a:xfrm>
          <a:prstGeom prst="rect">
            <a:avLst/>
          </a:prstGeom>
        </p:spPr>
      </p:pic>
      <p:pic>
        <p:nvPicPr>
          <p:cNvPr id="7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455" y="3044012"/>
            <a:ext cx="5812856" cy="1629938"/>
          </a:xfrm>
          <a:prstGeom prst="rect">
            <a:avLst/>
          </a:prstGeom>
        </p:spPr>
      </p:pic>
      <p:sp>
        <p:nvSpPr>
          <p:cNvPr id="8" name="Shape 8"/>
          <p:cNvSpPr/>
          <p:nvPr/>
        </p:nvSpPr>
        <p:spPr>
          <a:xfrm>
            <a:off x="6744902" y="182880"/>
            <a:ext cx="5264187" cy="4619086"/>
          </a:xfrm>
          <a:prstGeom prst="roundRect">
            <a:avLst>
              <a:gd name="adj" fmla="val 495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9" name="Shape 9"/>
          <p:cNvSpPr/>
          <p:nvPr/>
        </p:nvSpPr>
        <p:spPr>
          <a:xfrm>
            <a:off x="6872918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0" name="Text 10"/>
          <p:cNvSpPr txBox="1"/>
          <p:nvPr/>
        </p:nvSpPr>
        <p:spPr>
          <a:xfrm>
            <a:off x="6872918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4.1.1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7502856" y="310896"/>
            <a:ext cx="43782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 of a slip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6872918" y="694944"/>
            <a:ext cx="5008155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Drift → a bit read twice or missed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later bit misaligned: frame lost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Schemes judged first on timing recovery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6434006" cy="4068216"/>
          </a:xfrm>
          <a:prstGeom prst="roundRect">
            <a:avLst>
              <a:gd name="adj" fmla="val 56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83765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83765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4.4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258274" y="310896"/>
            <a:ext cx="523059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Taxonomy of line coding schemes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694944"/>
            <a:ext cx="6177974" cy="1966375"/>
          </a:xfrm>
          <a:prstGeom prst="rect">
            <a:avLst/>
          </a:prstGeom>
        </p:spPr>
      </p:pic>
      <p:sp>
        <p:nvSpPr>
          <p:cNvPr id="7" name="Shape 7"/>
          <p:cNvSpPr/>
          <p:nvPr/>
        </p:nvSpPr>
        <p:spPr>
          <a:xfrm>
            <a:off x="6744902" y="182880"/>
            <a:ext cx="5264187" cy="1970100"/>
          </a:xfrm>
          <a:prstGeom prst="roundRect">
            <a:avLst>
              <a:gd name="adj" fmla="val 116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6872918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6872918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4.1.2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7502856" y="310896"/>
            <a:ext cx="43782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Five categories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6872918" y="694944"/>
            <a:ext cx="5008155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Unipolar: all levels on one side of 0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Polar: both sides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Bipolar: 3 levels, one data element at 0 V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Multilevel: several bits per element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Multitransition: level set by a rule</a:t>
            </a:r>
          </a:p>
        </p:txBody>
      </p:sp>
      <p:sp>
        <p:nvSpPr>
          <p:cNvPr id="12" name="Shape 12"/>
          <p:cNvSpPr/>
          <p:nvPr/>
        </p:nvSpPr>
        <p:spPr>
          <a:xfrm>
            <a:off x="6744902" y="2280996"/>
            <a:ext cx="5264187" cy="1970100"/>
          </a:xfrm>
          <a:prstGeom prst="roundRect">
            <a:avLst>
              <a:gd name="adj" fmla="val 116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6872918" y="2409012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6872918" y="2409012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4.1.2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7502856" y="2409012"/>
            <a:ext cx="43782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Four questions per scheme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6872918" y="2793060"/>
            <a:ext cx="5008155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many levels?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Signal rate for a given data rate?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Transition to lock to?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Average at zero?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answers: summary table at end of 4.1.2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6434006" cy="4623737"/>
          </a:xfrm>
          <a:prstGeom prst="roundRect">
            <a:avLst>
              <a:gd name="adj" fmla="val 49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83765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83765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4.5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258274" y="310896"/>
            <a:ext cx="523059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Unipolar NRZ scheme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204" y="694944"/>
            <a:ext cx="5671359" cy="2215880"/>
          </a:xfrm>
          <a:prstGeom prst="rect">
            <a:avLst/>
          </a:prstGeom>
        </p:spPr>
      </p:pic>
      <p:pic>
        <p:nvPicPr>
          <p:cNvPr id="7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6177" y="3172603"/>
            <a:ext cx="3047413" cy="1505998"/>
          </a:xfrm>
          <a:prstGeom prst="rect">
            <a:avLst/>
          </a:prstGeom>
        </p:spPr>
      </p:pic>
      <p:sp>
        <p:nvSpPr>
          <p:cNvPr id="8" name="Shape 8"/>
          <p:cNvSpPr/>
          <p:nvPr/>
        </p:nvSpPr>
        <p:spPr>
          <a:xfrm>
            <a:off x="6744902" y="182880"/>
            <a:ext cx="5264187" cy="1970100"/>
          </a:xfrm>
          <a:prstGeom prst="roundRect">
            <a:avLst>
              <a:gd name="adj" fmla="val 116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9" name="Shape 9"/>
          <p:cNvSpPr/>
          <p:nvPr/>
        </p:nvSpPr>
        <p:spPr>
          <a:xfrm>
            <a:off x="6872918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0" name="Text 10"/>
          <p:cNvSpPr txBox="1"/>
          <p:nvPr/>
        </p:nvSpPr>
        <p:spPr>
          <a:xfrm>
            <a:off x="6872918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4.1.2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7502856" y="310896"/>
            <a:ext cx="43782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Unipolar NRZ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6872918" y="694944"/>
            <a:ext cx="5008155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levels on one side of 0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Average = half amplitude: maximum DC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Normalized power: 2× polar NRZ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used today: teaching example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erratum: ½ missing before V², corrected</a:t>
            </a:r>
          </a:p>
        </p:txBody>
      </p:sp>
      <p:sp>
        <p:nvSpPr>
          <p:cNvPr id="13" name="Shape 13"/>
          <p:cNvSpPr/>
          <p:nvPr/>
        </p:nvSpPr>
        <p:spPr>
          <a:xfrm>
            <a:off x="6744902" y="2280996"/>
            <a:ext cx="5264187" cy="2525621"/>
          </a:xfrm>
          <a:prstGeom prst="roundRect">
            <a:avLst>
              <a:gd name="adj" fmla="val 905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4" name="Shape 14"/>
          <p:cNvSpPr/>
          <p:nvPr/>
        </p:nvSpPr>
        <p:spPr>
          <a:xfrm>
            <a:off x="6872918" y="2409012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5" name="Text 15"/>
          <p:cNvSpPr txBox="1"/>
          <p:nvPr/>
        </p:nvSpPr>
        <p:spPr>
          <a:xfrm>
            <a:off x="6872918" y="2409012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4.1.2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7502856" y="2409012"/>
            <a:ext cx="43782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Polar schemes</a:t>
            </a:r>
          </a:p>
        </p:txBody>
      </p:sp>
      <p:sp>
        <p:nvSpPr>
          <p:cNvPr id="17" name="Text 17"/>
          <p:cNvSpPr txBox="1"/>
          <p:nvPr/>
        </p:nvSpPr>
        <p:spPr>
          <a:xfrm>
            <a:off x="6872918" y="2793060"/>
            <a:ext cx="5008155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Levels on both sides of 0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Balanced stream → average ≈ 0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NRZ, RZ, biphase: differ in transitions per bit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6434006" cy="4334220"/>
          </a:xfrm>
          <a:prstGeom prst="roundRect">
            <a:avLst>
              <a:gd name="adj" fmla="val 527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83765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83765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4.6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258274" y="310896"/>
            <a:ext cx="523059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Polar NRZ-L and NRZ-I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694944"/>
            <a:ext cx="4045186" cy="1998688"/>
          </a:xfrm>
          <a:prstGeom prst="rect">
            <a:avLst/>
          </a:prstGeom>
        </p:spPr>
      </p:pic>
      <p:pic>
        <p:nvPicPr>
          <p:cNvPr id="7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6758" y="1021451"/>
            <a:ext cx="1812113" cy="1345674"/>
          </a:xfrm>
          <a:prstGeom prst="rect">
            <a:avLst/>
          </a:prstGeom>
        </p:spPr>
      </p:pic>
      <p:sp>
        <p:nvSpPr>
          <p:cNvPr id="8" name="Shape 8"/>
          <p:cNvSpPr/>
          <p:nvPr/>
        </p:nvSpPr>
        <p:spPr>
          <a:xfrm>
            <a:off x="6744902" y="182880"/>
            <a:ext cx="5264187" cy="3034116"/>
          </a:xfrm>
          <a:prstGeom prst="roundRect">
            <a:avLst>
              <a:gd name="adj" fmla="val 753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9" name="Shape 9"/>
          <p:cNvSpPr/>
          <p:nvPr/>
        </p:nvSpPr>
        <p:spPr>
          <a:xfrm>
            <a:off x="6872918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0" name="Text 10"/>
          <p:cNvSpPr txBox="1"/>
          <p:nvPr/>
        </p:nvSpPr>
        <p:spPr>
          <a:xfrm>
            <a:off x="6872918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4.1.2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7502856" y="310896"/>
            <a:ext cx="43782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NRZ-L and NRZ-I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6872918" y="694944"/>
            <a:ext cx="5008155" cy="239403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NRZ-L: level = bit value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NRZ-I: invert on 1, hold on 0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Baseline wandering: both, NRZ-L 2× worse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long 0s: both, long 1s: NRZ-L only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self-sync, power near 0 Hz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 = N/2, Bmin = N/2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Reversed pair polarity: NRZ-L inverts all bits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NRZ-I immune: reads changes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Uses: NRZ-L automotive, NRZ-I USB</a:t>
            </a:r>
          </a:p>
        </p:txBody>
      </p:sp>
      <p:sp>
        <p:nvSpPr>
          <p:cNvPr id="13" name="Shape 13"/>
          <p:cNvSpPr/>
          <p:nvPr/>
        </p:nvSpPr>
        <p:spPr>
          <a:xfrm>
            <a:off x="6744902" y="3345012"/>
            <a:ext cx="5264187" cy="1172088"/>
          </a:xfrm>
          <a:prstGeom prst="roundRect">
            <a:avLst>
              <a:gd name="adj" fmla="val 195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4" name="Shape 14"/>
          <p:cNvSpPr/>
          <p:nvPr/>
        </p:nvSpPr>
        <p:spPr>
          <a:xfrm>
            <a:off x="6872918" y="3473028"/>
            <a:ext cx="971973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15" name="Text 15"/>
          <p:cNvSpPr txBox="1"/>
          <p:nvPr/>
        </p:nvSpPr>
        <p:spPr>
          <a:xfrm>
            <a:off x="6872918" y="3473028"/>
            <a:ext cx="97197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4.4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7954619" y="3473028"/>
            <a:ext cx="392645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NRZ-I at 1 Mbps</a:t>
            </a:r>
          </a:p>
        </p:txBody>
      </p:sp>
      <p:sp>
        <p:nvSpPr>
          <p:cNvPr id="17" name="Text 17"/>
          <p:cNvSpPr txBox="1"/>
          <p:nvPr/>
        </p:nvSpPr>
        <p:spPr>
          <a:xfrm>
            <a:off x="6872918" y="3857076"/>
            <a:ext cx="5008155" cy="53200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 = N/2 = 500 kbaud, Bmin = 500 kHz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Manchester: 1 MHz, price of self-sync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3471053" cy="2367137"/>
          </a:xfrm>
          <a:prstGeom prst="roundRect">
            <a:avLst>
              <a:gd name="adj" fmla="val 966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83765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83765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4.7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258274" y="310896"/>
            <a:ext cx="226764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Polar RZ scheme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694944"/>
            <a:ext cx="3215021" cy="1127570"/>
          </a:xfrm>
          <a:prstGeom prst="rect">
            <a:avLst/>
          </a:prstGeom>
        </p:spPr>
      </p:pic>
      <p:sp>
        <p:nvSpPr>
          <p:cNvPr id="7" name="Shape 7"/>
          <p:cNvSpPr/>
          <p:nvPr/>
        </p:nvSpPr>
        <p:spPr>
          <a:xfrm>
            <a:off x="3781949" y="182880"/>
            <a:ext cx="4628071" cy="2367137"/>
          </a:xfrm>
          <a:prstGeom prst="roundRect">
            <a:avLst>
              <a:gd name="adj" fmla="val 966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3909965" y="310896"/>
            <a:ext cx="498888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3909965" y="310896"/>
            <a:ext cx="49888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PSD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4518581" y="310896"/>
            <a:ext cx="376342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Polar RZ, computed</a:t>
            </a:r>
          </a:p>
        </p:txBody>
      </p:sp>
      <p:pic>
        <p:nvPicPr>
          <p:cNvPr id="11" name="Imag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9965" y="694944"/>
            <a:ext cx="4372039" cy="1727057"/>
          </a:xfrm>
          <a:prstGeom prst="rect">
            <a:avLst/>
          </a:prstGeom>
        </p:spPr>
      </p:pic>
      <p:sp>
        <p:nvSpPr>
          <p:cNvPr id="12" name="Shape 12"/>
          <p:cNvSpPr/>
          <p:nvPr/>
        </p:nvSpPr>
        <p:spPr>
          <a:xfrm>
            <a:off x="8538036" y="182880"/>
            <a:ext cx="3471053" cy="2367137"/>
          </a:xfrm>
          <a:prstGeom prst="roundRect">
            <a:avLst>
              <a:gd name="adj" fmla="val 966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8666052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8666052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4.1.2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9295990" y="310896"/>
            <a:ext cx="258508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Return to zero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8666052" y="694944"/>
            <a:ext cx="3215021" cy="15960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Return to 0 mid-bit: transition every bit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Sync, zero mean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PSD: maximum at 0 Hz, first null 2N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zero mean ≠ no low-frequency power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Cost: 3 levels, 2× bandwidth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used</a:t>
            </a:r>
          </a:p>
        </p:txBody>
      </p:sp>
      <p:sp>
        <p:nvSpPr>
          <p:cNvPr id="17" name="Shape 17"/>
          <p:cNvSpPr/>
          <p:nvPr/>
        </p:nvSpPr>
        <p:spPr>
          <a:xfrm>
            <a:off x="182880" y="2678033"/>
            <a:ext cx="3471053" cy="2738663"/>
          </a:xfrm>
          <a:prstGeom prst="roundRect">
            <a:avLst>
              <a:gd name="adj" fmla="val 835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310896" y="2806049"/>
            <a:ext cx="83765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310896" y="2806049"/>
            <a:ext cx="83765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4.8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1258274" y="2806049"/>
            <a:ext cx="226764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Biphase schemes</a:t>
            </a:r>
          </a:p>
        </p:txBody>
      </p:sp>
      <p:pic>
        <p:nvPicPr>
          <p:cNvPr id="21" name="Imag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896" y="3190097"/>
            <a:ext cx="3215021" cy="2098583"/>
          </a:xfrm>
          <a:prstGeom prst="rect">
            <a:avLst/>
          </a:prstGeom>
        </p:spPr>
      </p:pic>
      <p:sp>
        <p:nvSpPr>
          <p:cNvPr id="22" name="Shape 22"/>
          <p:cNvSpPr/>
          <p:nvPr/>
        </p:nvSpPr>
        <p:spPr>
          <a:xfrm>
            <a:off x="3781949" y="2678033"/>
            <a:ext cx="4628071" cy="2738663"/>
          </a:xfrm>
          <a:prstGeom prst="roundRect">
            <a:avLst>
              <a:gd name="adj" fmla="val 835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23" name="Shape 23"/>
          <p:cNvSpPr/>
          <p:nvPr/>
        </p:nvSpPr>
        <p:spPr>
          <a:xfrm>
            <a:off x="3909965" y="2806049"/>
            <a:ext cx="498888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24" name="Text 24"/>
          <p:cNvSpPr txBox="1"/>
          <p:nvPr/>
        </p:nvSpPr>
        <p:spPr>
          <a:xfrm>
            <a:off x="3909965" y="2806049"/>
            <a:ext cx="49888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PSD</a:t>
            </a:r>
          </a:p>
        </p:txBody>
      </p:sp>
      <p:sp>
        <p:nvSpPr>
          <p:cNvPr id="25" name="Text 25"/>
          <p:cNvSpPr txBox="1"/>
          <p:nvPr/>
        </p:nvSpPr>
        <p:spPr>
          <a:xfrm>
            <a:off x="4518581" y="2806049"/>
            <a:ext cx="376342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Manchester, computed</a:t>
            </a:r>
          </a:p>
        </p:txBody>
      </p:sp>
      <p:pic>
        <p:nvPicPr>
          <p:cNvPr id="26" name="Image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9965" y="3190097"/>
            <a:ext cx="4372039" cy="1709317"/>
          </a:xfrm>
          <a:prstGeom prst="rect">
            <a:avLst/>
          </a:prstGeom>
        </p:spPr>
      </p:pic>
      <p:sp>
        <p:nvSpPr>
          <p:cNvPr id="27" name="Shape 27"/>
          <p:cNvSpPr/>
          <p:nvPr/>
        </p:nvSpPr>
        <p:spPr>
          <a:xfrm>
            <a:off x="8538036" y="2678033"/>
            <a:ext cx="3471053" cy="2738663"/>
          </a:xfrm>
          <a:prstGeom prst="roundRect">
            <a:avLst>
              <a:gd name="adj" fmla="val 835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28" name="Shape 28"/>
          <p:cNvSpPr/>
          <p:nvPr/>
        </p:nvSpPr>
        <p:spPr>
          <a:xfrm>
            <a:off x="8666052" y="2806049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29" name="Text 29"/>
          <p:cNvSpPr txBox="1"/>
          <p:nvPr/>
        </p:nvSpPr>
        <p:spPr>
          <a:xfrm>
            <a:off x="8666052" y="2806049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4.1.2</a:t>
            </a:r>
          </a:p>
        </p:txBody>
      </p:sp>
      <p:sp>
        <p:nvSpPr>
          <p:cNvPr id="30" name="Text 30"/>
          <p:cNvSpPr txBox="1"/>
          <p:nvPr/>
        </p:nvSpPr>
        <p:spPr>
          <a:xfrm>
            <a:off x="9295990" y="2806049"/>
            <a:ext cx="258508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Biphase</a:t>
            </a:r>
          </a:p>
        </p:txBody>
      </p:sp>
      <p:sp>
        <p:nvSpPr>
          <p:cNvPr id="31" name="Text 31"/>
          <p:cNvSpPr txBox="1"/>
          <p:nvPr/>
        </p:nvSpPr>
        <p:spPr>
          <a:xfrm>
            <a:off x="8666052" y="3190097"/>
            <a:ext cx="3215021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Mid-bit transition: timing + data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baseline wandering, DC null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PSD: peak 0.74N, first null 2N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 and B: 2× NRZ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Uses: Ethernet, IrDA, RFID, NFC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3471053" cy="4790029"/>
          </a:xfrm>
          <a:prstGeom prst="roundRect">
            <a:avLst>
              <a:gd name="adj" fmla="val 477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83765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83765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4.9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258274" y="310896"/>
            <a:ext cx="226764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AMI, pseudoternary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694944"/>
            <a:ext cx="3215021" cy="1249985"/>
          </a:xfrm>
          <a:prstGeom prst="rect">
            <a:avLst/>
          </a:prstGeom>
        </p:spPr>
      </p:pic>
      <p:sp>
        <p:nvSpPr>
          <p:cNvPr id="7" name="Shape 7"/>
          <p:cNvSpPr/>
          <p:nvPr/>
        </p:nvSpPr>
        <p:spPr>
          <a:xfrm>
            <a:off x="3781949" y="182880"/>
            <a:ext cx="4628071" cy="4790029"/>
          </a:xfrm>
          <a:prstGeom prst="roundRect">
            <a:avLst>
              <a:gd name="adj" fmla="val 477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3909965" y="310896"/>
            <a:ext cx="498888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3909965" y="310896"/>
            <a:ext cx="49888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PSD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4518581" y="310896"/>
            <a:ext cx="376342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AMI, computed</a:t>
            </a:r>
          </a:p>
        </p:txBody>
      </p:sp>
      <p:pic>
        <p:nvPicPr>
          <p:cNvPr id="11" name="Imag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9965" y="694944"/>
            <a:ext cx="4372039" cy="1696816"/>
          </a:xfrm>
          <a:prstGeom prst="rect">
            <a:avLst/>
          </a:prstGeom>
        </p:spPr>
      </p:pic>
      <p:sp>
        <p:nvSpPr>
          <p:cNvPr id="12" name="Shape 12"/>
          <p:cNvSpPr/>
          <p:nvPr/>
        </p:nvSpPr>
        <p:spPr>
          <a:xfrm>
            <a:off x="8538036" y="182880"/>
            <a:ext cx="3471053" cy="2464008"/>
          </a:xfrm>
          <a:prstGeom prst="roundRect">
            <a:avLst>
              <a:gd name="adj" fmla="val 928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8666052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8666052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4.1.2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9295990" y="310896"/>
            <a:ext cx="258508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Bipolar schemes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8666052" y="694944"/>
            <a:ext cx="3215021" cy="18239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levels: one element at 0 V, other alternates ±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AMI: mark (1) alternates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Pseudoternary: 0 and 1 swapped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Third level: for alternation only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PSD: peak 0.37N, nulls at 0, N, 2N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book's plot peaks at N/2: wrong</a:t>
            </a:r>
          </a:p>
        </p:txBody>
      </p:sp>
      <p:sp>
        <p:nvSpPr>
          <p:cNvPr id="17" name="Shape 17"/>
          <p:cNvSpPr/>
          <p:nvPr/>
        </p:nvSpPr>
        <p:spPr>
          <a:xfrm>
            <a:off x="8538036" y="2774904"/>
            <a:ext cx="3471053" cy="2198004"/>
          </a:xfrm>
          <a:prstGeom prst="roundRect">
            <a:avLst>
              <a:gd name="adj" fmla="val 104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8666052" y="2902920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8666052" y="2902920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4.1.2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9295990" y="2902920"/>
            <a:ext cx="258508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bipolar, and its weakness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8666052" y="3286968"/>
            <a:ext cx="3215021" cy="15579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 as NRZ, pulses cancel → 0 at 0 Hz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Long links: transformers pass nothing at DC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T1 (North America), E1 (Europe)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Long zero run: nothing to lock to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fixed in 4.1.4 without extra bits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849097" cy="2422629"/>
          </a:xfrm>
          <a:prstGeom prst="roundRect">
            <a:avLst>
              <a:gd name="adj" fmla="val 94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4.10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28908" y="310896"/>
            <a:ext cx="457505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Multilevel 2B1Q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694944"/>
            <a:ext cx="3273668" cy="1782549"/>
          </a:xfrm>
          <a:prstGeom prst="rect">
            <a:avLst/>
          </a:prstGeom>
        </p:spPr>
      </p:pic>
      <p:pic>
        <p:nvPicPr>
          <p:cNvPr id="7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4920" y="776019"/>
            <a:ext cx="2109040" cy="1601775"/>
          </a:xfrm>
          <a:prstGeom prst="rect">
            <a:avLst/>
          </a:prstGeom>
        </p:spPr>
      </p:pic>
      <p:sp>
        <p:nvSpPr>
          <p:cNvPr id="8" name="Shape 8"/>
          <p:cNvSpPr/>
          <p:nvPr/>
        </p:nvSpPr>
        <p:spPr>
          <a:xfrm>
            <a:off x="6159993" y="182880"/>
            <a:ext cx="5849097" cy="2422629"/>
          </a:xfrm>
          <a:prstGeom prst="roundRect">
            <a:avLst>
              <a:gd name="adj" fmla="val 94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9" name="Shape 9"/>
          <p:cNvSpPr/>
          <p:nvPr/>
        </p:nvSpPr>
        <p:spPr>
          <a:xfrm>
            <a:off x="6288009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0" name="Text 10"/>
          <p:cNvSpPr txBox="1"/>
          <p:nvPr/>
        </p:nvSpPr>
        <p:spPr>
          <a:xfrm>
            <a:off x="6288009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4.1.2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6917947" y="310896"/>
            <a:ext cx="496312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Multilevel schemes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6288009" y="694944"/>
            <a:ext cx="5593065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mBnL: m bits → n elements, L levels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2B1Q: 2 bits per element, 4 levels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 = N/2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Cost: levels closer, less noise margin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Uses: ISDN basic rate, HDSL</a:t>
            </a:r>
          </a:p>
        </p:txBody>
      </p:sp>
      <p:sp>
        <p:nvSpPr>
          <p:cNvPr id="13" name="Shape 13"/>
          <p:cNvSpPr/>
          <p:nvPr/>
        </p:nvSpPr>
        <p:spPr>
          <a:xfrm>
            <a:off x="182880" y="2733525"/>
            <a:ext cx="11826210" cy="2521268"/>
          </a:xfrm>
          <a:prstGeom prst="roundRect">
            <a:avLst>
              <a:gd name="adj" fmla="val 907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4" name="Shape 14"/>
          <p:cNvSpPr/>
          <p:nvPr/>
        </p:nvSpPr>
        <p:spPr>
          <a:xfrm>
            <a:off x="310896" y="2861541"/>
            <a:ext cx="901279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5" name="Text 15"/>
          <p:cNvSpPr txBox="1"/>
          <p:nvPr/>
        </p:nvSpPr>
        <p:spPr>
          <a:xfrm>
            <a:off x="310896" y="2861541"/>
            <a:ext cx="901279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4.11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1321903" y="2861541"/>
            <a:ext cx="1055917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Multilevel 8B6T</a:t>
            </a:r>
          </a:p>
        </p:txBody>
      </p:sp>
      <p:pic>
        <p:nvPicPr>
          <p:cNvPr id="17" name="Imag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7697" y="3245589"/>
            <a:ext cx="8156575" cy="188118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6784952" cy="3532118"/>
          </a:xfrm>
          <a:prstGeom prst="roundRect">
            <a:avLst>
              <a:gd name="adj" fmla="val 647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4.12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28908" y="310896"/>
            <a:ext cx="551090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Multilevel 4D-PAM5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694944"/>
            <a:ext cx="6528920" cy="2892038"/>
          </a:xfrm>
          <a:prstGeom prst="rect">
            <a:avLst/>
          </a:prstGeom>
        </p:spPr>
      </p:pic>
      <p:sp>
        <p:nvSpPr>
          <p:cNvPr id="7" name="Shape 7"/>
          <p:cNvSpPr/>
          <p:nvPr/>
        </p:nvSpPr>
        <p:spPr>
          <a:xfrm>
            <a:off x="7095848" y="182880"/>
            <a:ext cx="4913241" cy="1438092"/>
          </a:xfrm>
          <a:prstGeom prst="roundRect">
            <a:avLst>
              <a:gd name="adj" fmla="val 159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7223864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7223864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4.1.2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7853802" y="310896"/>
            <a:ext cx="4027271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4D-PAM5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7223864" y="694944"/>
            <a:ext cx="4657209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levels, one reserved for FEC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levels → 2 bits, over 4 wires at once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Gigabit Ethernet: 4 pairs × 125 Mbaud</a:t>
            </a:r>
          </a:p>
        </p:txBody>
      </p:sp>
      <p:sp>
        <p:nvSpPr>
          <p:cNvPr id="12" name="Shape 12"/>
          <p:cNvSpPr/>
          <p:nvPr/>
        </p:nvSpPr>
        <p:spPr>
          <a:xfrm>
            <a:off x="7095848" y="1748988"/>
            <a:ext cx="4913241" cy="1966010"/>
          </a:xfrm>
          <a:prstGeom prst="roundRect">
            <a:avLst>
              <a:gd name="adj" fmla="val 1163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7223864" y="1877004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7223864" y="1877004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4.1.2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7853802" y="1877004"/>
            <a:ext cx="4027271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Multilevel vs. multitransition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7223864" y="2261052"/>
            <a:ext cx="4657209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Multilevel: spend levels for lower 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Multitransition: spend a rule, keep levels few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Limit: noise decides how many levels fit (Chapter 3)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849097" cy="4132933"/>
          </a:xfrm>
          <a:prstGeom prst="roundRect">
            <a:avLst>
              <a:gd name="adj" fmla="val 553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4.13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28908" y="310896"/>
            <a:ext cx="457505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Multi-transition MLT-3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694944"/>
            <a:ext cx="3139069" cy="1402867"/>
          </a:xfrm>
          <a:prstGeom prst="rect">
            <a:avLst/>
          </a:prstGeom>
        </p:spPr>
      </p:pic>
      <p:pic>
        <p:nvPicPr>
          <p:cNvPr id="7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896" y="2805380"/>
            <a:ext cx="3119642" cy="1382417"/>
          </a:xfrm>
          <a:prstGeom prst="rect">
            <a:avLst/>
          </a:prstGeom>
        </p:spPr>
      </p:pic>
      <p:pic>
        <p:nvPicPr>
          <p:cNvPr id="8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5650" y="1736870"/>
            <a:ext cx="2468310" cy="1559309"/>
          </a:xfrm>
          <a:prstGeom prst="rect">
            <a:avLst/>
          </a:prstGeom>
        </p:spPr>
      </p:pic>
      <p:sp>
        <p:nvSpPr>
          <p:cNvPr id="9" name="Shape 9"/>
          <p:cNvSpPr/>
          <p:nvPr/>
        </p:nvSpPr>
        <p:spPr>
          <a:xfrm>
            <a:off x="6159993" y="182880"/>
            <a:ext cx="5849097" cy="4132933"/>
          </a:xfrm>
          <a:prstGeom prst="roundRect">
            <a:avLst>
              <a:gd name="adj" fmla="val 553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0" name="Shape 10"/>
          <p:cNvSpPr/>
          <p:nvPr/>
        </p:nvSpPr>
        <p:spPr>
          <a:xfrm>
            <a:off x="6288009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1" name="Text 11"/>
          <p:cNvSpPr txBox="1"/>
          <p:nvPr/>
        </p:nvSpPr>
        <p:spPr>
          <a:xfrm>
            <a:off x="6288009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4.1.2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6917947" y="310896"/>
            <a:ext cx="496312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MLT-3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6288009" y="694944"/>
            <a:ext cx="5593065" cy="239403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levels, chosen by a transition rule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0: no transition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from nonzero: → 0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from 0: → opposite of last nonzero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All-1s input: repeats every 4 bits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bother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worst case periodic: S = N/4, near-sinusoidal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little energy in high harmonics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Mbps in &lt; 32 MHz: Fast Ethernet on copper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11826210" cy="5138621"/>
          </a:xfrm>
          <a:prstGeom prst="roundRect">
            <a:avLst>
              <a:gd name="adj" fmla="val 445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771858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77185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 4.1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192482" y="310896"/>
            <a:ext cx="10688591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of line coding schemes, corrected</a:t>
            </a:r>
          </a:p>
        </p:txBody>
      </p:sp>
      <p:sp>
        <p:nvSpPr>
          <p:cNvPr id="6" name="Shape 6"/>
          <p:cNvSpPr/>
          <p:nvPr/>
        </p:nvSpPr>
        <p:spPr>
          <a:xfrm>
            <a:off x="310896" y="694944"/>
            <a:ext cx="2082632" cy="334308"/>
          </a:xfrm>
          <a:prstGeom prst="rect">
            <a:avLst/>
          </a:prstGeom>
          <a:solidFill>
            <a:srgbClr val="0F7A85"/>
          </a:solidFill>
          <a:ln w="6350">
            <a:solidFill>
              <a:srgbClr val="CFDCE0"/>
            </a:solidFill>
          </a:ln>
        </p:spPr>
      </p:sp>
      <p:sp>
        <p:nvSpPr>
          <p:cNvPr id="7" name="Text 7"/>
          <p:cNvSpPr txBox="1"/>
          <p:nvPr/>
        </p:nvSpPr>
        <p:spPr>
          <a:xfrm>
            <a:off x="374904" y="758952"/>
            <a:ext cx="1954616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Category</a:t>
            </a:r>
          </a:p>
        </p:txBody>
      </p:sp>
      <p:sp>
        <p:nvSpPr>
          <p:cNvPr id="8" name="Shape 8"/>
          <p:cNvSpPr/>
          <p:nvPr/>
        </p:nvSpPr>
        <p:spPr>
          <a:xfrm>
            <a:off x="2393528" y="694944"/>
            <a:ext cx="1504123" cy="334308"/>
          </a:xfrm>
          <a:prstGeom prst="rect">
            <a:avLst/>
          </a:prstGeom>
          <a:solidFill>
            <a:srgbClr val="0F7A85"/>
          </a:solidFill>
          <a:ln w="6350">
            <a:solidFill>
              <a:srgbClr val="CFDCE0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2457536" y="758952"/>
            <a:ext cx="137610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Scheme</a:t>
            </a:r>
          </a:p>
        </p:txBody>
      </p:sp>
      <p:sp>
        <p:nvSpPr>
          <p:cNvPr id="10" name="Shape 10"/>
          <p:cNvSpPr/>
          <p:nvPr/>
        </p:nvSpPr>
        <p:spPr>
          <a:xfrm>
            <a:off x="3897651" y="694944"/>
            <a:ext cx="1619825" cy="334308"/>
          </a:xfrm>
          <a:prstGeom prst="rect">
            <a:avLst/>
          </a:prstGeom>
          <a:solidFill>
            <a:srgbClr val="0F7A85"/>
          </a:solidFill>
          <a:ln w="6350">
            <a:solidFill>
              <a:srgbClr val="CFDCE0"/>
            </a:solidFill>
          </a:ln>
        </p:spPr>
      </p:sp>
      <p:sp>
        <p:nvSpPr>
          <p:cNvPr id="11" name="Text 11"/>
          <p:cNvSpPr txBox="1"/>
          <p:nvPr/>
        </p:nvSpPr>
        <p:spPr>
          <a:xfrm>
            <a:off x="3961659" y="758952"/>
            <a:ext cx="149180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Bandwidth</a:t>
            </a:r>
          </a:p>
        </p:txBody>
      </p:sp>
      <p:sp>
        <p:nvSpPr>
          <p:cNvPr id="12" name="Shape 12"/>
          <p:cNvSpPr/>
          <p:nvPr/>
        </p:nvSpPr>
        <p:spPr>
          <a:xfrm>
            <a:off x="5517476" y="694944"/>
            <a:ext cx="6363598" cy="334308"/>
          </a:xfrm>
          <a:prstGeom prst="rect">
            <a:avLst/>
          </a:prstGeom>
          <a:solidFill>
            <a:srgbClr val="0F7A85"/>
          </a:solidFill>
          <a:ln w="6350">
            <a:solidFill>
              <a:srgbClr val="CFDCE0"/>
            </a:solidFill>
          </a:ln>
        </p:spPr>
      </p:sp>
      <p:sp>
        <p:nvSpPr>
          <p:cNvPr id="13" name="Text 13"/>
          <p:cNvSpPr txBox="1"/>
          <p:nvPr/>
        </p:nvSpPr>
        <p:spPr>
          <a:xfrm>
            <a:off x="5581484" y="758952"/>
            <a:ext cx="623558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Characteristics</a:t>
            </a:r>
          </a:p>
        </p:txBody>
      </p:sp>
      <p:sp>
        <p:nvSpPr>
          <p:cNvPr id="14" name="Shape 14"/>
          <p:cNvSpPr/>
          <p:nvPr/>
        </p:nvSpPr>
        <p:spPr>
          <a:xfrm>
            <a:off x="310896" y="1029252"/>
            <a:ext cx="2082632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15" name="Text 15"/>
          <p:cNvSpPr txBox="1"/>
          <p:nvPr/>
        </p:nvSpPr>
        <p:spPr>
          <a:xfrm>
            <a:off x="374904" y="1093260"/>
            <a:ext cx="1954616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Unipolar</a:t>
            </a:r>
          </a:p>
        </p:txBody>
      </p:sp>
      <p:sp>
        <p:nvSpPr>
          <p:cNvPr id="16" name="Shape 16"/>
          <p:cNvSpPr/>
          <p:nvPr/>
        </p:nvSpPr>
        <p:spPr>
          <a:xfrm>
            <a:off x="2393528" y="1029252"/>
            <a:ext cx="1504123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17" name="Text 17"/>
          <p:cNvSpPr txBox="1"/>
          <p:nvPr/>
        </p:nvSpPr>
        <p:spPr>
          <a:xfrm>
            <a:off x="2457536" y="1093260"/>
            <a:ext cx="137610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NRZ</a:t>
            </a:r>
          </a:p>
        </p:txBody>
      </p:sp>
      <p:sp>
        <p:nvSpPr>
          <p:cNvPr id="18" name="Shape 18"/>
          <p:cNvSpPr/>
          <p:nvPr/>
        </p:nvSpPr>
        <p:spPr>
          <a:xfrm>
            <a:off x="3897651" y="1029252"/>
            <a:ext cx="1619825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3961659" y="1093260"/>
            <a:ext cx="149180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= N/2</a:t>
            </a:r>
          </a:p>
        </p:txBody>
      </p:sp>
      <p:sp>
        <p:nvSpPr>
          <p:cNvPr id="20" name="Shape 20"/>
          <p:cNvSpPr/>
          <p:nvPr/>
        </p:nvSpPr>
        <p:spPr>
          <a:xfrm>
            <a:off x="5517476" y="1029252"/>
            <a:ext cx="6363598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21" name="Text 21"/>
          <p:cNvSpPr txBox="1"/>
          <p:nvPr/>
        </p:nvSpPr>
        <p:spPr>
          <a:xfrm>
            <a:off x="5581484" y="1093260"/>
            <a:ext cx="623558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costly, no self-sync on long 0s or 1s, DC</a:t>
            </a:r>
          </a:p>
        </p:txBody>
      </p:sp>
      <p:sp>
        <p:nvSpPr>
          <p:cNvPr id="22" name="Shape 22"/>
          <p:cNvSpPr/>
          <p:nvPr/>
        </p:nvSpPr>
        <p:spPr>
          <a:xfrm>
            <a:off x="310896" y="1363561"/>
            <a:ext cx="2082632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23" name="Text 23"/>
          <p:cNvSpPr txBox="1"/>
          <p:nvPr/>
        </p:nvSpPr>
        <p:spPr>
          <a:xfrm>
            <a:off x="374904" y="1427569"/>
            <a:ext cx="1954616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Polar</a:t>
            </a:r>
          </a:p>
        </p:txBody>
      </p:sp>
      <p:sp>
        <p:nvSpPr>
          <p:cNvPr id="24" name="Shape 24"/>
          <p:cNvSpPr/>
          <p:nvPr/>
        </p:nvSpPr>
        <p:spPr>
          <a:xfrm>
            <a:off x="2393528" y="1363561"/>
            <a:ext cx="1504123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25" name="Text 25"/>
          <p:cNvSpPr txBox="1"/>
          <p:nvPr/>
        </p:nvSpPr>
        <p:spPr>
          <a:xfrm>
            <a:off x="2457536" y="1427569"/>
            <a:ext cx="137610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NRZ-L</a:t>
            </a:r>
          </a:p>
        </p:txBody>
      </p:sp>
      <p:sp>
        <p:nvSpPr>
          <p:cNvPr id="26" name="Shape 26"/>
          <p:cNvSpPr/>
          <p:nvPr/>
        </p:nvSpPr>
        <p:spPr>
          <a:xfrm>
            <a:off x="3897651" y="1363561"/>
            <a:ext cx="1619825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27" name="Text 27"/>
          <p:cNvSpPr txBox="1"/>
          <p:nvPr/>
        </p:nvSpPr>
        <p:spPr>
          <a:xfrm>
            <a:off x="3961659" y="1427569"/>
            <a:ext cx="149180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= N/2</a:t>
            </a:r>
          </a:p>
        </p:txBody>
      </p:sp>
      <p:sp>
        <p:nvSpPr>
          <p:cNvPr id="28" name="Shape 28"/>
          <p:cNvSpPr/>
          <p:nvPr/>
        </p:nvSpPr>
        <p:spPr>
          <a:xfrm>
            <a:off x="5517476" y="1363561"/>
            <a:ext cx="6363598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29" name="Text 29"/>
          <p:cNvSpPr txBox="1"/>
          <p:nvPr/>
        </p:nvSpPr>
        <p:spPr>
          <a:xfrm>
            <a:off x="5581484" y="1427569"/>
            <a:ext cx="623558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self-sync on long 0s or 1s, DC</a:t>
            </a:r>
          </a:p>
        </p:txBody>
      </p:sp>
      <p:sp>
        <p:nvSpPr>
          <p:cNvPr id="30" name="Shape 30"/>
          <p:cNvSpPr/>
          <p:nvPr/>
        </p:nvSpPr>
        <p:spPr>
          <a:xfrm>
            <a:off x="310896" y="1697869"/>
            <a:ext cx="2082632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31" name="Text 31"/>
          <p:cNvSpPr txBox="1"/>
          <p:nvPr/>
        </p:nvSpPr>
        <p:spPr>
          <a:xfrm>
            <a:off x="374904" y="1761877"/>
            <a:ext cx="1954616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Polar</a:t>
            </a:r>
          </a:p>
        </p:txBody>
      </p:sp>
      <p:sp>
        <p:nvSpPr>
          <p:cNvPr id="32" name="Shape 32"/>
          <p:cNvSpPr/>
          <p:nvPr/>
        </p:nvSpPr>
        <p:spPr>
          <a:xfrm>
            <a:off x="2393528" y="1697869"/>
            <a:ext cx="1504123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33" name="Text 33"/>
          <p:cNvSpPr txBox="1"/>
          <p:nvPr/>
        </p:nvSpPr>
        <p:spPr>
          <a:xfrm>
            <a:off x="2457536" y="1761877"/>
            <a:ext cx="137610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NRZ-I</a:t>
            </a:r>
          </a:p>
        </p:txBody>
      </p:sp>
      <p:sp>
        <p:nvSpPr>
          <p:cNvPr id="34" name="Shape 34"/>
          <p:cNvSpPr/>
          <p:nvPr/>
        </p:nvSpPr>
        <p:spPr>
          <a:xfrm>
            <a:off x="3897651" y="1697869"/>
            <a:ext cx="1619825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35" name="Text 35"/>
          <p:cNvSpPr txBox="1"/>
          <p:nvPr/>
        </p:nvSpPr>
        <p:spPr>
          <a:xfrm>
            <a:off x="3961659" y="1761877"/>
            <a:ext cx="149180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= N/2</a:t>
            </a:r>
          </a:p>
        </p:txBody>
      </p:sp>
      <p:sp>
        <p:nvSpPr>
          <p:cNvPr id="36" name="Shape 36"/>
          <p:cNvSpPr/>
          <p:nvPr/>
        </p:nvSpPr>
        <p:spPr>
          <a:xfrm>
            <a:off x="5517476" y="1697869"/>
            <a:ext cx="6363598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37" name="Text 37"/>
          <p:cNvSpPr txBox="1"/>
          <p:nvPr/>
        </p:nvSpPr>
        <p:spPr>
          <a:xfrm>
            <a:off x="5581484" y="1761877"/>
            <a:ext cx="623558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self-sync on long 0s, DC</a:t>
            </a:r>
          </a:p>
        </p:txBody>
      </p:sp>
      <p:sp>
        <p:nvSpPr>
          <p:cNvPr id="38" name="Shape 38"/>
          <p:cNvSpPr/>
          <p:nvPr/>
        </p:nvSpPr>
        <p:spPr>
          <a:xfrm>
            <a:off x="310896" y="2032178"/>
            <a:ext cx="2082632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39" name="Text 39"/>
          <p:cNvSpPr txBox="1"/>
          <p:nvPr/>
        </p:nvSpPr>
        <p:spPr>
          <a:xfrm>
            <a:off x="374904" y="2096186"/>
            <a:ext cx="1954616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Polar</a:t>
            </a:r>
          </a:p>
        </p:txBody>
      </p:sp>
      <p:sp>
        <p:nvSpPr>
          <p:cNvPr id="40" name="Shape 40"/>
          <p:cNvSpPr/>
          <p:nvPr/>
        </p:nvSpPr>
        <p:spPr>
          <a:xfrm>
            <a:off x="2393528" y="2032178"/>
            <a:ext cx="1504123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41" name="Text 41"/>
          <p:cNvSpPr txBox="1"/>
          <p:nvPr/>
        </p:nvSpPr>
        <p:spPr>
          <a:xfrm>
            <a:off x="2457536" y="2096186"/>
            <a:ext cx="137610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Biphase</a:t>
            </a:r>
          </a:p>
        </p:txBody>
      </p:sp>
      <p:sp>
        <p:nvSpPr>
          <p:cNvPr id="42" name="Shape 42"/>
          <p:cNvSpPr/>
          <p:nvPr/>
        </p:nvSpPr>
        <p:spPr>
          <a:xfrm>
            <a:off x="3897651" y="2032178"/>
            <a:ext cx="1619825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43" name="Text 43"/>
          <p:cNvSpPr txBox="1"/>
          <p:nvPr/>
        </p:nvSpPr>
        <p:spPr>
          <a:xfrm>
            <a:off x="3961659" y="2096186"/>
            <a:ext cx="149180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= N</a:t>
            </a:r>
          </a:p>
        </p:txBody>
      </p:sp>
      <p:sp>
        <p:nvSpPr>
          <p:cNvPr id="44" name="Shape 44"/>
          <p:cNvSpPr/>
          <p:nvPr/>
        </p:nvSpPr>
        <p:spPr>
          <a:xfrm>
            <a:off x="5517476" y="2032178"/>
            <a:ext cx="6363598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45" name="Text 45"/>
          <p:cNvSpPr txBox="1"/>
          <p:nvPr/>
        </p:nvSpPr>
        <p:spPr>
          <a:xfrm>
            <a:off x="5581484" y="2096186"/>
            <a:ext cx="623558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self-sync, no DC, 2× bandwidth</a:t>
            </a:r>
          </a:p>
        </p:txBody>
      </p:sp>
      <p:sp>
        <p:nvSpPr>
          <p:cNvPr id="46" name="Shape 46"/>
          <p:cNvSpPr/>
          <p:nvPr/>
        </p:nvSpPr>
        <p:spPr>
          <a:xfrm>
            <a:off x="310896" y="2366486"/>
            <a:ext cx="2082632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47" name="Text 47"/>
          <p:cNvSpPr txBox="1"/>
          <p:nvPr/>
        </p:nvSpPr>
        <p:spPr>
          <a:xfrm>
            <a:off x="374904" y="2430494"/>
            <a:ext cx="1954616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Bipolar</a:t>
            </a:r>
          </a:p>
        </p:txBody>
      </p:sp>
      <p:sp>
        <p:nvSpPr>
          <p:cNvPr id="48" name="Shape 48"/>
          <p:cNvSpPr/>
          <p:nvPr/>
        </p:nvSpPr>
        <p:spPr>
          <a:xfrm>
            <a:off x="2393528" y="2366486"/>
            <a:ext cx="1504123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49" name="Text 49"/>
          <p:cNvSpPr txBox="1"/>
          <p:nvPr/>
        </p:nvSpPr>
        <p:spPr>
          <a:xfrm>
            <a:off x="2457536" y="2430494"/>
            <a:ext cx="137610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AMI</a:t>
            </a:r>
          </a:p>
        </p:txBody>
      </p:sp>
      <p:sp>
        <p:nvSpPr>
          <p:cNvPr id="50" name="Shape 50"/>
          <p:cNvSpPr/>
          <p:nvPr/>
        </p:nvSpPr>
        <p:spPr>
          <a:xfrm>
            <a:off x="3897651" y="2366486"/>
            <a:ext cx="1619825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51" name="Text 51"/>
          <p:cNvSpPr txBox="1"/>
          <p:nvPr/>
        </p:nvSpPr>
        <p:spPr>
          <a:xfrm>
            <a:off x="3961659" y="2430494"/>
            <a:ext cx="149180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= N/2</a:t>
            </a:r>
          </a:p>
        </p:txBody>
      </p:sp>
      <p:sp>
        <p:nvSpPr>
          <p:cNvPr id="52" name="Shape 52"/>
          <p:cNvSpPr/>
          <p:nvPr/>
        </p:nvSpPr>
        <p:spPr>
          <a:xfrm>
            <a:off x="5517476" y="2366486"/>
            <a:ext cx="6363598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53" name="Text 53"/>
          <p:cNvSpPr txBox="1"/>
          <p:nvPr/>
        </p:nvSpPr>
        <p:spPr>
          <a:xfrm>
            <a:off x="5581484" y="2430494"/>
            <a:ext cx="623558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self-sync on long 0s, no DC</a:t>
            </a:r>
          </a:p>
        </p:txBody>
      </p:sp>
      <p:sp>
        <p:nvSpPr>
          <p:cNvPr id="54" name="Shape 54"/>
          <p:cNvSpPr/>
          <p:nvPr/>
        </p:nvSpPr>
        <p:spPr>
          <a:xfrm>
            <a:off x="310896" y="2700795"/>
            <a:ext cx="2082632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55" name="Text 55"/>
          <p:cNvSpPr txBox="1"/>
          <p:nvPr/>
        </p:nvSpPr>
        <p:spPr>
          <a:xfrm>
            <a:off x="374904" y="2764803"/>
            <a:ext cx="1954616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Multilevel</a:t>
            </a:r>
          </a:p>
        </p:txBody>
      </p:sp>
      <p:sp>
        <p:nvSpPr>
          <p:cNvPr id="56" name="Shape 56"/>
          <p:cNvSpPr/>
          <p:nvPr/>
        </p:nvSpPr>
        <p:spPr>
          <a:xfrm>
            <a:off x="2393528" y="2700795"/>
            <a:ext cx="1504123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57" name="Text 57"/>
          <p:cNvSpPr txBox="1"/>
          <p:nvPr/>
        </p:nvSpPr>
        <p:spPr>
          <a:xfrm>
            <a:off x="2457536" y="2764803"/>
            <a:ext cx="137610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2B1Q</a:t>
            </a:r>
          </a:p>
        </p:txBody>
      </p:sp>
      <p:sp>
        <p:nvSpPr>
          <p:cNvPr id="58" name="Shape 58"/>
          <p:cNvSpPr/>
          <p:nvPr/>
        </p:nvSpPr>
        <p:spPr>
          <a:xfrm>
            <a:off x="3897651" y="2700795"/>
            <a:ext cx="1619825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59" name="Text 59"/>
          <p:cNvSpPr txBox="1"/>
          <p:nvPr/>
        </p:nvSpPr>
        <p:spPr>
          <a:xfrm>
            <a:off x="3961659" y="2764803"/>
            <a:ext cx="149180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= N/4</a:t>
            </a:r>
          </a:p>
        </p:txBody>
      </p:sp>
      <p:sp>
        <p:nvSpPr>
          <p:cNvPr id="60" name="Shape 60"/>
          <p:cNvSpPr/>
          <p:nvPr/>
        </p:nvSpPr>
        <p:spPr>
          <a:xfrm>
            <a:off x="5517476" y="2700795"/>
            <a:ext cx="6363598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61" name="Text 61"/>
          <p:cNvSpPr txBox="1"/>
          <p:nvPr/>
        </p:nvSpPr>
        <p:spPr>
          <a:xfrm>
            <a:off x="5581484" y="2764803"/>
            <a:ext cx="623558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self-sync on long same pairs, DC</a:t>
            </a:r>
          </a:p>
        </p:txBody>
      </p:sp>
      <p:sp>
        <p:nvSpPr>
          <p:cNvPr id="62" name="Shape 62"/>
          <p:cNvSpPr/>
          <p:nvPr/>
        </p:nvSpPr>
        <p:spPr>
          <a:xfrm>
            <a:off x="310896" y="3035103"/>
            <a:ext cx="2082632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63" name="Text 63"/>
          <p:cNvSpPr txBox="1"/>
          <p:nvPr/>
        </p:nvSpPr>
        <p:spPr>
          <a:xfrm>
            <a:off x="374904" y="3099111"/>
            <a:ext cx="1954616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Multilevel</a:t>
            </a:r>
          </a:p>
        </p:txBody>
      </p:sp>
      <p:sp>
        <p:nvSpPr>
          <p:cNvPr id="64" name="Shape 64"/>
          <p:cNvSpPr/>
          <p:nvPr/>
        </p:nvSpPr>
        <p:spPr>
          <a:xfrm>
            <a:off x="2393528" y="3035103"/>
            <a:ext cx="1504123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65" name="Text 65"/>
          <p:cNvSpPr txBox="1"/>
          <p:nvPr/>
        </p:nvSpPr>
        <p:spPr>
          <a:xfrm>
            <a:off x="2457536" y="3099111"/>
            <a:ext cx="137610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8B6T</a:t>
            </a:r>
          </a:p>
        </p:txBody>
      </p:sp>
      <p:sp>
        <p:nvSpPr>
          <p:cNvPr id="66" name="Shape 66"/>
          <p:cNvSpPr/>
          <p:nvPr/>
        </p:nvSpPr>
        <p:spPr>
          <a:xfrm>
            <a:off x="3897651" y="3035103"/>
            <a:ext cx="1619825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67" name="Text 67"/>
          <p:cNvSpPr txBox="1"/>
          <p:nvPr/>
        </p:nvSpPr>
        <p:spPr>
          <a:xfrm>
            <a:off x="3961659" y="3099111"/>
            <a:ext cx="149180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= 3N/4</a:t>
            </a:r>
          </a:p>
        </p:txBody>
      </p:sp>
      <p:sp>
        <p:nvSpPr>
          <p:cNvPr id="68" name="Shape 68"/>
          <p:cNvSpPr/>
          <p:nvPr/>
        </p:nvSpPr>
        <p:spPr>
          <a:xfrm>
            <a:off x="5517476" y="3035103"/>
            <a:ext cx="6363598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69" name="Text 69"/>
          <p:cNvSpPr txBox="1"/>
          <p:nvPr/>
        </p:nvSpPr>
        <p:spPr>
          <a:xfrm>
            <a:off x="5581484" y="3099111"/>
            <a:ext cx="623558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self-sync, no DC</a:t>
            </a:r>
          </a:p>
        </p:txBody>
      </p:sp>
      <p:sp>
        <p:nvSpPr>
          <p:cNvPr id="70" name="Shape 70"/>
          <p:cNvSpPr/>
          <p:nvPr/>
        </p:nvSpPr>
        <p:spPr>
          <a:xfrm>
            <a:off x="310896" y="3369412"/>
            <a:ext cx="2082632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71" name="Text 71"/>
          <p:cNvSpPr txBox="1"/>
          <p:nvPr/>
        </p:nvSpPr>
        <p:spPr>
          <a:xfrm>
            <a:off x="374904" y="3433420"/>
            <a:ext cx="1954616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Multilevel</a:t>
            </a:r>
          </a:p>
        </p:txBody>
      </p:sp>
      <p:sp>
        <p:nvSpPr>
          <p:cNvPr id="72" name="Shape 72"/>
          <p:cNvSpPr/>
          <p:nvPr/>
        </p:nvSpPr>
        <p:spPr>
          <a:xfrm>
            <a:off x="2393528" y="3369412"/>
            <a:ext cx="1504123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73" name="Text 73"/>
          <p:cNvSpPr txBox="1"/>
          <p:nvPr/>
        </p:nvSpPr>
        <p:spPr>
          <a:xfrm>
            <a:off x="2457536" y="3433420"/>
            <a:ext cx="137610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4D-PAM5</a:t>
            </a:r>
          </a:p>
        </p:txBody>
      </p:sp>
      <p:sp>
        <p:nvSpPr>
          <p:cNvPr id="74" name="Shape 74"/>
          <p:cNvSpPr/>
          <p:nvPr/>
        </p:nvSpPr>
        <p:spPr>
          <a:xfrm>
            <a:off x="3897651" y="3369412"/>
            <a:ext cx="1619825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75" name="Text 75"/>
          <p:cNvSpPr txBox="1"/>
          <p:nvPr/>
        </p:nvSpPr>
        <p:spPr>
          <a:xfrm>
            <a:off x="3961659" y="3433420"/>
            <a:ext cx="149180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= N/8</a:t>
            </a:r>
          </a:p>
        </p:txBody>
      </p:sp>
      <p:sp>
        <p:nvSpPr>
          <p:cNvPr id="76" name="Shape 76"/>
          <p:cNvSpPr/>
          <p:nvPr/>
        </p:nvSpPr>
        <p:spPr>
          <a:xfrm>
            <a:off x="5517476" y="3369412"/>
            <a:ext cx="6363598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77" name="Text 77"/>
          <p:cNvSpPr txBox="1"/>
          <p:nvPr/>
        </p:nvSpPr>
        <p:spPr>
          <a:xfrm>
            <a:off x="5581484" y="3433420"/>
            <a:ext cx="623558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self-sync, no DC</a:t>
            </a:r>
          </a:p>
        </p:txBody>
      </p:sp>
      <p:sp>
        <p:nvSpPr>
          <p:cNvPr id="78" name="Shape 78"/>
          <p:cNvSpPr/>
          <p:nvPr/>
        </p:nvSpPr>
        <p:spPr>
          <a:xfrm>
            <a:off x="310896" y="3703720"/>
            <a:ext cx="2082632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79" name="Text 79"/>
          <p:cNvSpPr txBox="1"/>
          <p:nvPr/>
        </p:nvSpPr>
        <p:spPr>
          <a:xfrm>
            <a:off x="374904" y="3767728"/>
            <a:ext cx="1954616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Multitransition</a:t>
            </a:r>
          </a:p>
        </p:txBody>
      </p:sp>
      <p:sp>
        <p:nvSpPr>
          <p:cNvPr id="80" name="Shape 80"/>
          <p:cNvSpPr/>
          <p:nvPr/>
        </p:nvSpPr>
        <p:spPr>
          <a:xfrm>
            <a:off x="2393528" y="3703720"/>
            <a:ext cx="1504123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81" name="Text 81"/>
          <p:cNvSpPr txBox="1"/>
          <p:nvPr/>
        </p:nvSpPr>
        <p:spPr>
          <a:xfrm>
            <a:off x="2457536" y="3767728"/>
            <a:ext cx="137610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MLT-3</a:t>
            </a:r>
          </a:p>
        </p:txBody>
      </p:sp>
      <p:sp>
        <p:nvSpPr>
          <p:cNvPr id="82" name="Shape 82"/>
          <p:cNvSpPr/>
          <p:nvPr/>
        </p:nvSpPr>
        <p:spPr>
          <a:xfrm>
            <a:off x="3897651" y="3703720"/>
            <a:ext cx="1619825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83" name="Text 83"/>
          <p:cNvSpPr txBox="1"/>
          <p:nvPr/>
        </p:nvSpPr>
        <p:spPr>
          <a:xfrm>
            <a:off x="3961659" y="3767728"/>
            <a:ext cx="149180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= N/4</a:t>
            </a:r>
          </a:p>
        </p:txBody>
      </p:sp>
      <p:sp>
        <p:nvSpPr>
          <p:cNvPr id="84" name="Shape 84"/>
          <p:cNvSpPr/>
          <p:nvPr/>
        </p:nvSpPr>
        <p:spPr>
          <a:xfrm>
            <a:off x="5517476" y="3703720"/>
            <a:ext cx="6363598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85" name="Text 85"/>
          <p:cNvSpPr txBox="1"/>
          <p:nvPr/>
        </p:nvSpPr>
        <p:spPr>
          <a:xfrm>
            <a:off x="5581484" y="3767728"/>
            <a:ext cx="623558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self-sync on long 0s, no DC</a:t>
            </a:r>
          </a:p>
        </p:txBody>
      </p:sp>
      <p:sp>
        <p:nvSpPr>
          <p:cNvPr id="86" name="Text 86"/>
          <p:cNvSpPr txBox="1"/>
          <p:nvPr/>
        </p:nvSpPr>
        <p:spPr>
          <a:xfrm>
            <a:off x="310896" y="4129468"/>
            <a:ext cx="11570178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AMI: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printed "DC" → no DC, the reason bipolar exists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MLT-3: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printed N/3 → N/4, book's own derivation, 100BASE-TX: 125 Mbaud → 31.25 MHz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2B1Q, MLT-3: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DC status missing in print, added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8B6T: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 = 3N/8 average, Bmin ≈ 6N/8 in practice, both correct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6434006" cy="2502108"/>
          </a:xfrm>
          <a:prstGeom prst="roundRect">
            <a:avLst>
              <a:gd name="adj" fmla="val 91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4.1.2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940834" y="310896"/>
            <a:ext cx="554803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the spectrum plots come from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6177974" cy="15960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Book: plots given, derivation never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Random bits → stochastic signal → power spectral density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Signal = pulse train, amplitudes set by data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PSD = pulse part × coding part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pulse shape → envelope; rectangle width T → sinc², null at 1/T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coding rule → autocorrelation → what is carved out</a:t>
            </a:r>
          </a:p>
        </p:txBody>
      </p:sp>
      <p:sp>
        <p:nvSpPr>
          <p:cNvPr id="7" name="Shape 7"/>
          <p:cNvSpPr/>
          <p:nvPr/>
        </p:nvSpPr>
        <p:spPr>
          <a:xfrm>
            <a:off x="6744902" y="182880"/>
            <a:ext cx="5264187" cy="2502108"/>
          </a:xfrm>
          <a:prstGeom prst="roundRect">
            <a:avLst>
              <a:gd name="adj" fmla="val 91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6872918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6872918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4.1.2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7502856" y="310896"/>
            <a:ext cx="43782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 the four spectra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6872918" y="694944"/>
            <a:ext cx="5008155" cy="1862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Polar NRZ: bare sinc², null at N, half power &lt; N/2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origin of B = N/2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Unipolar NRZ: + impulse at 0 Hz = DC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Polar RZ: half-width pulse → sinc², max at 0 Hz, null 2N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Biphase: doublet pulse → 0 at 0 Hz, peak 0.74N, null 2N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AMI: negative 1-lag correlation → 0 at 0 and N, peak 0.37N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book's N/2 peak: wrong</a:t>
            </a:r>
          </a:p>
        </p:txBody>
      </p:sp>
      <p:sp>
        <p:nvSpPr>
          <p:cNvPr id="12" name="Shape 12"/>
          <p:cNvSpPr/>
          <p:nvPr/>
        </p:nvSpPr>
        <p:spPr>
          <a:xfrm>
            <a:off x="182880" y="2813004"/>
            <a:ext cx="5849097" cy="1932000"/>
          </a:xfrm>
          <a:prstGeom prst="roundRect">
            <a:avLst>
              <a:gd name="adj" fmla="val 1183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2941020"/>
            <a:ext cx="844675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2941020"/>
            <a:ext cx="84467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EXPLORE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1265299" y="2941020"/>
            <a:ext cx="463866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Derivations and measurements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310896" y="3325068"/>
            <a:ext cx="5593065" cy="12919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Stanford EE179, Lecture 14: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derivation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/>
              </a:rPr>
              <a:t>https://web.stanford.edu/class/ee179/lectures/notes14.pdf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KFUPM EE370, Lecture 27: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polar NRZ term by term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/>
              </a:rPr>
              <a:t>https://faculty.kfupm.edu.sa/EE/wajih/files/EE%20370/EE%20370,%20Lecture%2027.pdf</a:t>
            </a:r>
          </a:p>
        </p:txBody>
      </p:sp>
      <p:sp>
        <p:nvSpPr>
          <p:cNvPr id="17" name="Shape 17"/>
          <p:cNvSpPr/>
          <p:nvPr/>
        </p:nvSpPr>
        <p:spPr>
          <a:xfrm>
            <a:off x="6159993" y="2813004"/>
            <a:ext cx="5849097" cy="1932000"/>
          </a:xfrm>
          <a:prstGeom prst="roundRect">
            <a:avLst>
              <a:gd name="adj" fmla="val 1183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Text 18"/>
          <p:cNvSpPr txBox="1"/>
          <p:nvPr/>
        </p:nvSpPr>
        <p:spPr>
          <a:xfrm>
            <a:off x="6288009" y="2941020"/>
            <a:ext cx="559306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Continued</a:t>
            </a:r>
          </a:p>
        </p:txBody>
      </p:sp>
      <p:sp>
        <p:nvSpPr>
          <p:cNvPr id="19" name="Text 19"/>
          <p:cNvSpPr txBox="1"/>
          <p:nvPr/>
        </p:nvSpPr>
        <p:spPr>
          <a:xfrm>
            <a:off x="6288009" y="3325068"/>
            <a:ext cx="5593065" cy="12919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GaussianWaves: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code spectra in Matlab and Python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/>
              </a:rPr>
              <a:t>https://www.gaussianwaves.com/2021/01/line-code-demonstration-in-matlab-and-python/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UBC ELEC 3525, lab 6: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NRZ, Manchester, 4B5B + MLT-3 measured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/>
              </a:rPr>
              <a:t>https://people.ece.ubc.ca/~edc/3525.jan2018/lab6.pdf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11826210" cy="5677842"/>
          </a:xfrm>
          <a:prstGeom prst="roundRect">
            <a:avLst>
              <a:gd name="adj" fmla="val 403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41429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41429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834918" y="310896"/>
            <a:ext cx="1104615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technology uses which scheme today</a:t>
            </a:r>
          </a:p>
        </p:txBody>
      </p:sp>
      <p:sp>
        <p:nvSpPr>
          <p:cNvPr id="6" name="Shape 6"/>
          <p:cNvSpPr/>
          <p:nvPr/>
        </p:nvSpPr>
        <p:spPr>
          <a:xfrm>
            <a:off x="310896" y="694944"/>
            <a:ext cx="2198334" cy="334308"/>
          </a:xfrm>
          <a:prstGeom prst="rect">
            <a:avLst/>
          </a:prstGeom>
          <a:solidFill>
            <a:srgbClr val="0F7A85"/>
          </a:solidFill>
          <a:ln w="6350">
            <a:solidFill>
              <a:srgbClr val="CFDCE0"/>
            </a:solidFill>
          </a:ln>
        </p:spPr>
      </p:sp>
      <p:sp>
        <p:nvSpPr>
          <p:cNvPr id="7" name="Text 7"/>
          <p:cNvSpPr txBox="1"/>
          <p:nvPr/>
        </p:nvSpPr>
        <p:spPr>
          <a:xfrm>
            <a:off x="374904" y="758952"/>
            <a:ext cx="2070318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Scheme</a:t>
            </a:r>
          </a:p>
        </p:txBody>
      </p:sp>
      <p:sp>
        <p:nvSpPr>
          <p:cNvPr id="8" name="Shape 8"/>
          <p:cNvSpPr/>
          <p:nvPr/>
        </p:nvSpPr>
        <p:spPr>
          <a:xfrm>
            <a:off x="2509230" y="694944"/>
            <a:ext cx="5090878" cy="334308"/>
          </a:xfrm>
          <a:prstGeom prst="rect">
            <a:avLst/>
          </a:prstGeom>
          <a:solidFill>
            <a:srgbClr val="0F7A85"/>
          </a:solidFill>
          <a:ln w="6350">
            <a:solidFill>
              <a:srgbClr val="CFDCE0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2573238" y="758952"/>
            <a:ext cx="496286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Used in</a:t>
            </a:r>
          </a:p>
        </p:txBody>
      </p:sp>
      <p:sp>
        <p:nvSpPr>
          <p:cNvPr id="10" name="Shape 10"/>
          <p:cNvSpPr/>
          <p:nvPr/>
        </p:nvSpPr>
        <p:spPr>
          <a:xfrm>
            <a:off x="7600108" y="694944"/>
            <a:ext cx="4280966" cy="334308"/>
          </a:xfrm>
          <a:prstGeom prst="rect">
            <a:avLst/>
          </a:prstGeom>
          <a:solidFill>
            <a:srgbClr val="0F7A85"/>
          </a:solidFill>
          <a:ln w="6350">
            <a:solidFill>
              <a:srgbClr val="CFDCE0"/>
            </a:solidFill>
          </a:ln>
        </p:spPr>
      </p:sp>
      <p:sp>
        <p:nvSpPr>
          <p:cNvPr id="11" name="Text 11"/>
          <p:cNvSpPr txBox="1"/>
          <p:nvPr/>
        </p:nvSpPr>
        <p:spPr>
          <a:xfrm>
            <a:off x="7664116" y="758952"/>
            <a:ext cx="415295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</a:t>
            </a:r>
          </a:p>
        </p:txBody>
      </p:sp>
      <p:sp>
        <p:nvSpPr>
          <p:cNvPr id="12" name="Shape 12"/>
          <p:cNvSpPr/>
          <p:nvPr/>
        </p:nvSpPr>
        <p:spPr>
          <a:xfrm>
            <a:off x="310896" y="1029252"/>
            <a:ext cx="2198334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13" name="Text 13"/>
          <p:cNvSpPr txBox="1"/>
          <p:nvPr/>
        </p:nvSpPr>
        <p:spPr>
          <a:xfrm>
            <a:off x="374904" y="1093260"/>
            <a:ext cx="2070318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Unipolar NRZ</a:t>
            </a:r>
          </a:p>
        </p:txBody>
      </p:sp>
      <p:sp>
        <p:nvSpPr>
          <p:cNvPr id="14" name="Shape 14"/>
          <p:cNvSpPr/>
          <p:nvPr/>
        </p:nvSpPr>
        <p:spPr>
          <a:xfrm>
            <a:off x="2509230" y="1029252"/>
            <a:ext cx="5090878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15" name="Text 15"/>
          <p:cNvSpPr txBox="1"/>
          <p:nvPr/>
        </p:nvSpPr>
        <p:spPr>
          <a:xfrm>
            <a:off x="2573238" y="1093260"/>
            <a:ext cx="496286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TTL serial between chips, optical on-off</a:t>
            </a:r>
          </a:p>
        </p:txBody>
      </p:sp>
      <p:sp>
        <p:nvSpPr>
          <p:cNvPr id="16" name="Shape 16"/>
          <p:cNvSpPr/>
          <p:nvPr/>
        </p:nvSpPr>
        <p:spPr>
          <a:xfrm>
            <a:off x="7600108" y="1029252"/>
            <a:ext cx="4280966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17" name="Text 17"/>
          <p:cNvSpPr txBox="1"/>
          <p:nvPr/>
        </p:nvSpPr>
        <p:spPr>
          <a:xfrm>
            <a:off x="7664116" y="1093260"/>
            <a:ext cx="415295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cheapest, DC harmless at 10 cm</a:t>
            </a:r>
          </a:p>
        </p:txBody>
      </p:sp>
      <p:sp>
        <p:nvSpPr>
          <p:cNvPr id="18" name="Shape 18"/>
          <p:cNvSpPr/>
          <p:nvPr/>
        </p:nvSpPr>
        <p:spPr>
          <a:xfrm>
            <a:off x="310896" y="1363561"/>
            <a:ext cx="2198334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374904" y="1427569"/>
            <a:ext cx="2070318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NRZ-L</a:t>
            </a:r>
          </a:p>
        </p:txBody>
      </p:sp>
      <p:sp>
        <p:nvSpPr>
          <p:cNvPr id="20" name="Shape 20"/>
          <p:cNvSpPr/>
          <p:nvPr/>
        </p:nvSpPr>
        <p:spPr>
          <a:xfrm>
            <a:off x="2509230" y="1363561"/>
            <a:ext cx="5090878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21" name="Text 21"/>
          <p:cNvSpPr txBox="1"/>
          <p:nvPr/>
        </p:nvSpPr>
        <p:spPr>
          <a:xfrm>
            <a:off x="2573238" y="1427569"/>
            <a:ext cx="496286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RS-232, CAN and LIN in vehicles</a:t>
            </a:r>
          </a:p>
        </p:txBody>
      </p:sp>
      <p:sp>
        <p:nvSpPr>
          <p:cNvPr id="22" name="Shape 22"/>
          <p:cNvSpPr/>
          <p:nvPr/>
        </p:nvSpPr>
        <p:spPr>
          <a:xfrm>
            <a:off x="7600108" y="1363561"/>
            <a:ext cx="4280966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23" name="Text 23"/>
          <p:cNvSpPr txBox="1"/>
          <p:nvPr/>
        </p:nvSpPr>
        <p:spPr>
          <a:xfrm>
            <a:off x="7664116" y="1427569"/>
            <a:ext cx="415295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slow: bit stuffing or clock suffices</a:t>
            </a:r>
          </a:p>
        </p:txBody>
      </p:sp>
      <p:sp>
        <p:nvSpPr>
          <p:cNvPr id="24" name="Shape 24"/>
          <p:cNvSpPr/>
          <p:nvPr/>
        </p:nvSpPr>
        <p:spPr>
          <a:xfrm>
            <a:off x="310896" y="1697869"/>
            <a:ext cx="2198334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25" name="Text 25"/>
          <p:cNvSpPr txBox="1"/>
          <p:nvPr/>
        </p:nvSpPr>
        <p:spPr>
          <a:xfrm>
            <a:off x="374904" y="1761877"/>
            <a:ext cx="2070318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NRZ-I</a:t>
            </a:r>
          </a:p>
        </p:txBody>
      </p:sp>
      <p:sp>
        <p:nvSpPr>
          <p:cNvPr id="26" name="Shape 26"/>
          <p:cNvSpPr/>
          <p:nvPr/>
        </p:nvSpPr>
        <p:spPr>
          <a:xfrm>
            <a:off x="2509230" y="1697869"/>
            <a:ext cx="5090878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27" name="Text 27"/>
          <p:cNvSpPr txBox="1"/>
          <p:nvPr/>
        </p:nvSpPr>
        <p:spPr>
          <a:xfrm>
            <a:off x="2573238" y="1761877"/>
            <a:ext cx="496286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USB low and full speed</a:t>
            </a:r>
          </a:p>
        </p:txBody>
      </p:sp>
      <p:sp>
        <p:nvSpPr>
          <p:cNvPr id="28" name="Shape 28"/>
          <p:cNvSpPr/>
          <p:nvPr/>
        </p:nvSpPr>
        <p:spPr>
          <a:xfrm>
            <a:off x="7600108" y="1697869"/>
            <a:ext cx="4280966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29" name="Text 29"/>
          <p:cNvSpPr txBox="1"/>
          <p:nvPr/>
        </p:nvSpPr>
        <p:spPr>
          <a:xfrm>
            <a:off x="7664116" y="1761877"/>
            <a:ext cx="415295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bit stuffing after six 1s</a:t>
            </a:r>
          </a:p>
        </p:txBody>
      </p:sp>
      <p:sp>
        <p:nvSpPr>
          <p:cNvPr id="30" name="Shape 30"/>
          <p:cNvSpPr/>
          <p:nvPr/>
        </p:nvSpPr>
        <p:spPr>
          <a:xfrm>
            <a:off x="310896" y="2032178"/>
            <a:ext cx="2198334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31" name="Text 31"/>
          <p:cNvSpPr txBox="1"/>
          <p:nvPr/>
        </p:nvSpPr>
        <p:spPr>
          <a:xfrm>
            <a:off x="374904" y="2096186"/>
            <a:ext cx="2070318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Manchester</a:t>
            </a:r>
          </a:p>
        </p:txBody>
      </p:sp>
      <p:sp>
        <p:nvSpPr>
          <p:cNvPr id="32" name="Shape 32"/>
          <p:cNvSpPr/>
          <p:nvPr/>
        </p:nvSpPr>
        <p:spPr>
          <a:xfrm>
            <a:off x="2509230" y="2032178"/>
            <a:ext cx="5090878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33" name="Text 33"/>
          <p:cNvSpPr txBox="1"/>
          <p:nvPr/>
        </p:nvSpPr>
        <p:spPr>
          <a:xfrm>
            <a:off x="2573238" y="2096186"/>
            <a:ext cx="496286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10BASE-T, RFID, NFC, IrDA, DALI</a:t>
            </a:r>
          </a:p>
        </p:txBody>
      </p:sp>
      <p:sp>
        <p:nvSpPr>
          <p:cNvPr id="34" name="Shape 34"/>
          <p:cNvSpPr/>
          <p:nvPr/>
        </p:nvSpPr>
        <p:spPr>
          <a:xfrm>
            <a:off x="7600108" y="2032178"/>
            <a:ext cx="4280966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35" name="Text 35"/>
          <p:cNvSpPr txBox="1"/>
          <p:nvPr/>
        </p:nvSpPr>
        <p:spPr>
          <a:xfrm>
            <a:off x="7664116" y="2096186"/>
            <a:ext cx="415295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self-clocking, bandwidth cheap at 10 Mbps</a:t>
            </a:r>
          </a:p>
        </p:txBody>
      </p:sp>
      <p:sp>
        <p:nvSpPr>
          <p:cNvPr id="36" name="Shape 36"/>
          <p:cNvSpPr/>
          <p:nvPr/>
        </p:nvSpPr>
        <p:spPr>
          <a:xfrm>
            <a:off x="310896" y="2366486"/>
            <a:ext cx="2198334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37" name="Text 37"/>
          <p:cNvSpPr txBox="1"/>
          <p:nvPr/>
        </p:nvSpPr>
        <p:spPr>
          <a:xfrm>
            <a:off x="374904" y="2430494"/>
            <a:ext cx="2070318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Diff. Manchester</a:t>
            </a:r>
          </a:p>
        </p:txBody>
      </p:sp>
      <p:sp>
        <p:nvSpPr>
          <p:cNvPr id="38" name="Shape 38"/>
          <p:cNvSpPr/>
          <p:nvPr/>
        </p:nvSpPr>
        <p:spPr>
          <a:xfrm>
            <a:off x="2509230" y="2366486"/>
            <a:ext cx="5090878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39" name="Text 39"/>
          <p:cNvSpPr txBox="1"/>
          <p:nvPr/>
        </p:nvSpPr>
        <p:spPr>
          <a:xfrm>
            <a:off x="2573238" y="2430494"/>
            <a:ext cx="496286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IEEE 802.5 Token Ring</a:t>
            </a:r>
          </a:p>
        </p:txBody>
      </p:sp>
      <p:sp>
        <p:nvSpPr>
          <p:cNvPr id="40" name="Shape 40"/>
          <p:cNvSpPr/>
          <p:nvPr/>
        </p:nvSpPr>
        <p:spPr>
          <a:xfrm>
            <a:off x="7600108" y="2366486"/>
            <a:ext cx="4280966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41" name="Text 41"/>
          <p:cNvSpPr txBox="1"/>
          <p:nvPr/>
        </p:nvSpPr>
        <p:spPr>
          <a:xfrm>
            <a:off x="7664116" y="2430494"/>
            <a:ext cx="415295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immune to reversed pair</a:t>
            </a:r>
          </a:p>
        </p:txBody>
      </p:sp>
      <p:sp>
        <p:nvSpPr>
          <p:cNvPr id="42" name="Shape 42"/>
          <p:cNvSpPr/>
          <p:nvPr/>
        </p:nvSpPr>
        <p:spPr>
          <a:xfrm>
            <a:off x="310896" y="2700795"/>
            <a:ext cx="2198334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43" name="Text 43"/>
          <p:cNvSpPr txBox="1"/>
          <p:nvPr/>
        </p:nvSpPr>
        <p:spPr>
          <a:xfrm>
            <a:off x="374904" y="2764803"/>
            <a:ext cx="2070318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AMI + B8ZS</a:t>
            </a:r>
          </a:p>
        </p:txBody>
      </p:sp>
      <p:sp>
        <p:nvSpPr>
          <p:cNvPr id="44" name="Shape 44"/>
          <p:cNvSpPr/>
          <p:nvPr/>
        </p:nvSpPr>
        <p:spPr>
          <a:xfrm>
            <a:off x="2509230" y="2700795"/>
            <a:ext cx="5090878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45" name="Text 45"/>
          <p:cNvSpPr txBox="1"/>
          <p:nvPr/>
        </p:nvSpPr>
        <p:spPr>
          <a:xfrm>
            <a:off x="2573238" y="2764803"/>
            <a:ext cx="496286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T1, North America</a:t>
            </a:r>
          </a:p>
        </p:txBody>
      </p:sp>
      <p:sp>
        <p:nvSpPr>
          <p:cNvPr id="46" name="Shape 46"/>
          <p:cNvSpPr/>
          <p:nvPr/>
        </p:nvSpPr>
        <p:spPr>
          <a:xfrm>
            <a:off x="7600108" y="2700795"/>
            <a:ext cx="4280966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47" name="Text 47"/>
          <p:cNvSpPr txBox="1"/>
          <p:nvPr/>
        </p:nvSpPr>
        <p:spPr>
          <a:xfrm>
            <a:off x="7664116" y="2764803"/>
            <a:ext cx="415295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DC, timing without extra bits</a:t>
            </a:r>
          </a:p>
        </p:txBody>
      </p:sp>
      <p:sp>
        <p:nvSpPr>
          <p:cNvPr id="48" name="Shape 48"/>
          <p:cNvSpPr/>
          <p:nvPr/>
        </p:nvSpPr>
        <p:spPr>
          <a:xfrm>
            <a:off x="310896" y="3035103"/>
            <a:ext cx="2198334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49" name="Text 49"/>
          <p:cNvSpPr txBox="1"/>
          <p:nvPr/>
        </p:nvSpPr>
        <p:spPr>
          <a:xfrm>
            <a:off x="374904" y="3099111"/>
            <a:ext cx="2070318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HDB3</a:t>
            </a:r>
          </a:p>
        </p:txBody>
      </p:sp>
      <p:sp>
        <p:nvSpPr>
          <p:cNvPr id="50" name="Shape 50"/>
          <p:cNvSpPr/>
          <p:nvPr/>
        </p:nvSpPr>
        <p:spPr>
          <a:xfrm>
            <a:off x="2509230" y="3035103"/>
            <a:ext cx="5090878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51" name="Text 51"/>
          <p:cNvSpPr txBox="1"/>
          <p:nvPr/>
        </p:nvSpPr>
        <p:spPr>
          <a:xfrm>
            <a:off x="2573238" y="3099111"/>
            <a:ext cx="496286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E1, Europe and most of Asia</a:t>
            </a:r>
          </a:p>
        </p:txBody>
      </p:sp>
      <p:sp>
        <p:nvSpPr>
          <p:cNvPr id="52" name="Shape 52"/>
          <p:cNvSpPr/>
          <p:nvPr/>
        </p:nvSpPr>
        <p:spPr>
          <a:xfrm>
            <a:off x="7600108" y="3035103"/>
            <a:ext cx="4280966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53" name="Text 53"/>
          <p:cNvSpPr txBox="1"/>
          <p:nvPr/>
        </p:nvSpPr>
        <p:spPr>
          <a:xfrm>
            <a:off x="7664116" y="3099111"/>
            <a:ext cx="415295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acts after 4 zeros</a:t>
            </a:r>
          </a:p>
        </p:txBody>
      </p:sp>
      <p:sp>
        <p:nvSpPr>
          <p:cNvPr id="54" name="Shape 54"/>
          <p:cNvSpPr/>
          <p:nvPr/>
        </p:nvSpPr>
        <p:spPr>
          <a:xfrm>
            <a:off x="310896" y="3369412"/>
            <a:ext cx="2198334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55" name="Text 55"/>
          <p:cNvSpPr txBox="1"/>
          <p:nvPr/>
        </p:nvSpPr>
        <p:spPr>
          <a:xfrm>
            <a:off x="374904" y="3433420"/>
            <a:ext cx="2070318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2B1Q</a:t>
            </a:r>
          </a:p>
        </p:txBody>
      </p:sp>
      <p:sp>
        <p:nvSpPr>
          <p:cNvPr id="56" name="Shape 56"/>
          <p:cNvSpPr/>
          <p:nvPr/>
        </p:nvSpPr>
        <p:spPr>
          <a:xfrm>
            <a:off x="2509230" y="3369412"/>
            <a:ext cx="5090878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57" name="Text 57"/>
          <p:cNvSpPr txBox="1"/>
          <p:nvPr/>
        </p:nvSpPr>
        <p:spPr>
          <a:xfrm>
            <a:off x="2573238" y="3433420"/>
            <a:ext cx="496286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ISDN U interface, HDSL</a:t>
            </a:r>
          </a:p>
        </p:txBody>
      </p:sp>
      <p:sp>
        <p:nvSpPr>
          <p:cNvPr id="58" name="Shape 58"/>
          <p:cNvSpPr/>
          <p:nvPr/>
        </p:nvSpPr>
        <p:spPr>
          <a:xfrm>
            <a:off x="7600108" y="3369412"/>
            <a:ext cx="4280966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59" name="Text 59"/>
          <p:cNvSpPr txBox="1"/>
          <p:nvPr/>
        </p:nvSpPr>
        <p:spPr>
          <a:xfrm>
            <a:off x="7664116" y="3433420"/>
            <a:ext cx="415295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bits/symbol on voice pairs</a:t>
            </a:r>
          </a:p>
        </p:txBody>
      </p:sp>
      <p:sp>
        <p:nvSpPr>
          <p:cNvPr id="60" name="Shape 60"/>
          <p:cNvSpPr/>
          <p:nvPr/>
        </p:nvSpPr>
        <p:spPr>
          <a:xfrm>
            <a:off x="310896" y="3703720"/>
            <a:ext cx="2198334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61" name="Text 61"/>
          <p:cNvSpPr txBox="1"/>
          <p:nvPr/>
        </p:nvSpPr>
        <p:spPr>
          <a:xfrm>
            <a:off x="374904" y="3767728"/>
            <a:ext cx="2070318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8B6T</a:t>
            </a:r>
          </a:p>
        </p:txBody>
      </p:sp>
      <p:sp>
        <p:nvSpPr>
          <p:cNvPr id="62" name="Shape 62"/>
          <p:cNvSpPr/>
          <p:nvPr/>
        </p:nvSpPr>
        <p:spPr>
          <a:xfrm>
            <a:off x="2509230" y="3703720"/>
            <a:ext cx="5090878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63" name="Text 63"/>
          <p:cNvSpPr txBox="1"/>
          <p:nvPr/>
        </p:nvSpPr>
        <p:spPr>
          <a:xfrm>
            <a:off x="2573238" y="3767728"/>
            <a:ext cx="496286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100BASE-T4</a:t>
            </a:r>
          </a:p>
        </p:txBody>
      </p:sp>
      <p:sp>
        <p:nvSpPr>
          <p:cNvPr id="64" name="Shape 64"/>
          <p:cNvSpPr/>
          <p:nvPr/>
        </p:nvSpPr>
        <p:spPr>
          <a:xfrm>
            <a:off x="7600108" y="3703720"/>
            <a:ext cx="4280966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65" name="Text 65"/>
          <p:cNvSpPr txBox="1"/>
          <p:nvPr/>
        </p:nvSpPr>
        <p:spPr>
          <a:xfrm>
            <a:off x="7664116" y="3767728"/>
            <a:ext cx="415295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levels on 4 Cat 3 pairs</a:t>
            </a:r>
          </a:p>
        </p:txBody>
      </p:sp>
      <p:sp>
        <p:nvSpPr>
          <p:cNvPr id="66" name="Shape 66"/>
          <p:cNvSpPr/>
          <p:nvPr/>
        </p:nvSpPr>
        <p:spPr>
          <a:xfrm>
            <a:off x="310896" y="4038028"/>
            <a:ext cx="2198334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67" name="Text 67"/>
          <p:cNvSpPr txBox="1"/>
          <p:nvPr/>
        </p:nvSpPr>
        <p:spPr>
          <a:xfrm>
            <a:off x="374904" y="4102036"/>
            <a:ext cx="2070318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4D-PAM5</a:t>
            </a:r>
          </a:p>
        </p:txBody>
      </p:sp>
      <p:sp>
        <p:nvSpPr>
          <p:cNvPr id="68" name="Shape 68"/>
          <p:cNvSpPr/>
          <p:nvPr/>
        </p:nvSpPr>
        <p:spPr>
          <a:xfrm>
            <a:off x="2509230" y="4038028"/>
            <a:ext cx="5090878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69" name="Text 69"/>
          <p:cNvSpPr txBox="1"/>
          <p:nvPr/>
        </p:nvSpPr>
        <p:spPr>
          <a:xfrm>
            <a:off x="2573238" y="4102036"/>
            <a:ext cx="496286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1000BASE-T</a:t>
            </a:r>
          </a:p>
        </p:txBody>
      </p:sp>
      <p:sp>
        <p:nvSpPr>
          <p:cNvPr id="70" name="Shape 70"/>
          <p:cNvSpPr/>
          <p:nvPr/>
        </p:nvSpPr>
        <p:spPr>
          <a:xfrm>
            <a:off x="7600108" y="4038028"/>
            <a:ext cx="4280966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71" name="Text 71"/>
          <p:cNvSpPr txBox="1"/>
          <p:nvPr/>
        </p:nvSpPr>
        <p:spPr>
          <a:xfrm>
            <a:off x="7664116" y="4102036"/>
            <a:ext cx="415295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pairs × 125 Mbaud on Cat 5</a:t>
            </a:r>
          </a:p>
        </p:txBody>
      </p:sp>
      <p:sp>
        <p:nvSpPr>
          <p:cNvPr id="72" name="Shape 72"/>
          <p:cNvSpPr/>
          <p:nvPr/>
        </p:nvSpPr>
        <p:spPr>
          <a:xfrm>
            <a:off x="310896" y="4372337"/>
            <a:ext cx="2198334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73" name="Text 73"/>
          <p:cNvSpPr txBox="1"/>
          <p:nvPr/>
        </p:nvSpPr>
        <p:spPr>
          <a:xfrm>
            <a:off x="374904" y="4436345"/>
            <a:ext cx="2070318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MLT-3</a:t>
            </a:r>
          </a:p>
        </p:txBody>
      </p:sp>
      <p:sp>
        <p:nvSpPr>
          <p:cNvPr id="74" name="Shape 74"/>
          <p:cNvSpPr/>
          <p:nvPr/>
        </p:nvSpPr>
        <p:spPr>
          <a:xfrm>
            <a:off x="2509230" y="4372337"/>
            <a:ext cx="5090878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75" name="Text 75"/>
          <p:cNvSpPr txBox="1"/>
          <p:nvPr/>
        </p:nvSpPr>
        <p:spPr>
          <a:xfrm>
            <a:off x="2573238" y="4436345"/>
            <a:ext cx="496286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100BASE-TX</a:t>
            </a:r>
          </a:p>
        </p:txBody>
      </p:sp>
      <p:sp>
        <p:nvSpPr>
          <p:cNvPr id="76" name="Shape 76"/>
          <p:cNvSpPr/>
          <p:nvPr/>
        </p:nvSpPr>
        <p:spPr>
          <a:xfrm>
            <a:off x="7600108" y="4372337"/>
            <a:ext cx="4280966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77" name="Text 77"/>
          <p:cNvSpPr txBox="1"/>
          <p:nvPr/>
        </p:nvSpPr>
        <p:spPr>
          <a:xfrm>
            <a:off x="7664116" y="4436345"/>
            <a:ext cx="415295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fundamental 31.25 MHz</a:t>
            </a:r>
          </a:p>
        </p:txBody>
      </p:sp>
      <p:sp>
        <p:nvSpPr>
          <p:cNvPr id="78" name="Shape 78"/>
          <p:cNvSpPr/>
          <p:nvPr/>
        </p:nvSpPr>
        <p:spPr>
          <a:xfrm>
            <a:off x="310896" y="4706645"/>
            <a:ext cx="2198334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79" name="Text 79"/>
          <p:cNvSpPr txBox="1"/>
          <p:nvPr/>
        </p:nvSpPr>
        <p:spPr>
          <a:xfrm>
            <a:off x="374904" y="4770653"/>
            <a:ext cx="2070318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4B/5B</a:t>
            </a:r>
          </a:p>
        </p:txBody>
      </p:sp>
      <p:sp>
        <p:nvSpPr>
          <p:cNvPr id="80" name="Shape 80"/>
          <p:cNvSpPr/>
          <p:nvPr/>
        </p:nvSpPr>
        <p:spPr>
          <a:xfrm>
            <a:off x="2509230" y="4706645"/>
            <a:ext cx="5090878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81" name="Text 81"/>
          <p:cNvSpPr txBox="1"/>
          <p:nvPr/>
        </p:nvSpPr>
        <p:spPr>
          <a:xfrm>
            <a:off x="2573238" y="4770653"/>
            <a:ext cx="496286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100BASE-TX, FDDI</a:t>
            </a:r>
          </a:p>
        </p:txBody>
      </p:sp>
      <p:sp>
        <p:nvSpPr>
          <p:cNvPr id="82" name="Shape 82"/>
          <p:cNvSpPr/>
          <p:nvPr/>
        </p:nvSpPr>
        <p:spPr>
          <a:xfrm>
            <a:off x="7600108" y="4706645"/>
            <a:ext cx="4280966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83" name="Text 83"/>
          <p:cNvSpPr txBox="1"/>
          <p:nvPr/>
        </p:nvSpPr>
        <p:spPr>
          <a:xfrm>
            <a:off x="7664116" y="4770653"/>
            <a:ext cx="415295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bounds zero runs before MLT-3</a:t>
            </a:r>
          </a:p>
        </p:txBody>
      </p:sp>
      <p:sp>
        <p:nvSpPr>
          <p:cNvPr id="84" name="Shape 84"/>
          <p:cNvSpPr/>
          <p:nvPr/>
        </p:nvSpPr>
        <p:spPr>
          <a:xfrm>
            <a:off x="310896" y="5040954"/>
            <a:ext cx="2198334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85" name="Text 85"/>
          <p:cNvSpPr txBox="1"/>
          <p:nvPr/>
        </p:nvSpPr>
        <p:spPr>
          <a:xfrm>
            <a:off x="374904" y="5104962"/>
            <a:ext cx="2070318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8B/10B</a:t>
            </a:r>
          </a:p>
        </p:txBody>
      </p:sp>
      <p:sp>
        <p:nvSpPr>
          <p:cNvPr id="86" name="Shape 86"/>
          <p:cNvSpPr/>
          <p:nvPr/>
        </p:nvSpPr>
        <p:spPr>
          <a:xfrm>
            <a:off x="2509230" y="5040954"/>
            <a:ext cx="5090878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87" name="Text 87"/>
          <p:cNvSpPr txBox="1"/>
          <p:nvPr/>
        </p:nvSpPr>
        <p:spPr>
          <a:xfrm>
            <a:off x="2573238" y="5104962"/>
            <a:ext cx="4962862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1000BASE-X, Fibre Channel, SATA, PCIe 1/2, USB 3.0</a:t>
            </a:r>
          </a:p>
        </p:txBody>
      </p:sp>
      <p:sp>
        <p:nvSpPr>
          <p:cNvPr id="88" name="Shape 88"/>
          <p:cNvSpPr/>
          <p:nvPr/>
        </p:nvSpPr>
        <p:spPr>
          <a:xfrm>
            <a:off x="7600108" y="5040954"/>
            <a:ext cx="4280966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89" name="Text 89"/>
          <p:cNvSpPr txBox="1"/>
          <p:nvPr/>
        </p:nvSpPr>
        <p:spPr>
          <a:xfrm>
            <a:off x="7664116" y="5104962"/>
            <a:ext cx="415295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DC balance, control symbols, 25% overhead</a:t>
            </a:r>
          </a:p>
        </p:txBody>
      </p:sp>
      <p:sp>
        <p:nvSpPr>
          <p:cNvPr id="90" name="Text 90"/>
          <p:cNvSpPr txBox="1"/>
          <p:nvPr/>
        </p:nvSpPr>
        <p:spPr>
          <a:xfrm>
            <a:off x="310896" y="5466702"/>
            <a:ext cx="11570178" cy="26600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 10 Gbps: 64B/66B (10GBASE-R), 128B/130B (PCIe 3.0+), scrambler replaces table, overhead 3% and 1.5%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849097" cy="1970100"/>
          </a:xfrm>
          <a:prstGeom prst="roundRect">
            <a:avLst>
              <a:gd name="adj" fmla="val 116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4.1.3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940834" y="310896"/>
            <a:ext cx="496312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Block coding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5593065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coding alone: no spare bits for sync or error detection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mB/nB: m bits → n bits, n &gt; m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Legal words: no long runs → sync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Only some of 2^n words legal → illegal word = detected error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Runs before line coding</a:t>
            </a:r>
          </a:p>
        </p:txBody>
      </p:sp>
      <p:sp>
        <p:nvSpPr>
          <p:cNvPr id="7" name="Shape 7"/>
          <p:cNvSpPr/>
          <p:nvPr/>
        </p:nvSpPr>
        <p:spPr>
          <a:xfrm>
            <a:off x="6159993" y="182880"/>
            <a:ext cx="5849097" cy="1970100"/>
          </a:xfrm>
          <a:prstGeom prst="roundRect">
            <a:avLst>
              <a:gd name="adj" fmla="val 116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6288009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6288009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4.14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7306021" y="310896"/>
            <a:ext cx="457505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Block coding concept</a:t>
            </a:r>
          </a:p>
        </p:txBody>
      </p:sp>
      <p:pic>
        <p:nvPicPr>
          <p:cNvPr id="11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8009" y="694944"/>
            <a:ext cx="5593065" cy="946255"/>
          </a:xfrm>
          <a:prstGeom prst="rect">
            <a:avLst/>
          </a:prstGeom>
        </p:spPr>
      </p:pic>
      <p:sp>
        <p:nvSpPr>
          <p:cNvPr id="12" name="Shape 12"/>
          <p:cNvSpPr/>
          <p:nvPr/>
        </p:nvSpPr>
        <p:spPr>
          <a:xfrm>
            <a:off x="182880" y="2280996"/>
            <a:ext cx="6434006" cy="1934638"/>
          </a:xfrm>
          <a:prstGeom prst="roundRect">
            <a:avLst>
              <a:gd name="adj" fmla="val 118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2409012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2409012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4.15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1328908" y="2409012"/>
            <a:ext cx="515996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4B/5B ahead of NRZ-I</a:t>
            </a:r>
          </a:p>
        </p:txBody>
      </p:sp>
      <p:pic>
        <p:nvPicPr>
          <p:cNvPr id="16" name="Imag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896" y="2793060"/>
            <a:ext cx="6177974" cy="1294558"/>
          </a:xfrm>
          <a:prstGeom prst="rect">
            <a:avLst/>
          </a:prstGeom>
        </p:spPr>
      </p:pic>
      <p:sp>
        <p:nvSpPr>
          <p:cNvPr id="17" name="Shape 17"/>
          <p:cNvSpPr/>
          <p:nvPr/>
        </p:nvSpPr>
        <p:spPr>
          <a:xfrm>
            <a:off x="6744902" y="2280996"/>
            <a:ext cx="5264187" cy="1934638"/>
          </a:xfrm>
          <a:prstGeom prst="roundRect">
            <a:avLst>
              <a:gd name="adj" fmla="val 118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6872918" y="2409012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6872918" y="2409012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4.1.3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7502856" y="2409012"/>
            <a:ext cx="43782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4B/5B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6872918" y="2793060"/>
            <a:ext cx="5008155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Fixes NRZ-I's long-0 problem: ≤ 3 consecutive 0s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Cost: S +25%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NRZ-I DC component remains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6434006" cy="4524088"/>
          </a:xfrm>
          <a:prstGeom prst="roundRect">
            <a:avLst>
              <a:gd name="adj" fmla="val 505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771858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77185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 4.2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192482" y="310896"/>
            <a:ext cx="529638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4B/5B mapping codes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694944"/>
            <a:ext cx="6177974" cy="3884008"/>
          </a:xfrm>
          <a:prstGeom prst="rect">
            <a:avLst/>
          </a:prstGeom>
        </p:spPr>
      </p:pic>
      <p:sp>
        <p:nvSpPr>
          <p:cNvPr id="7" name="Shape 7"/>
          <p:cNvSpPr/>
          <p:nvPr/>
        </p:nvSpPr>
        <p:spPr>
          <a:xfrm>
            <a:off x="6744902" y="182880"/>
            <a:ext cx="5264187" cy="1704096"/>
          </a:xfrm>
          <a:prstGeom prst="roundRect">
            <a:avLst>
              <a:gd name="adj" fmla="val 134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6872918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6872918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4.1.3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7502856" y="310896"/>
            <a:ext cx="43782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Spare code words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6872918" y="694944"/>
            <a:ext cx="5008155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data blocks, 32 five-bit words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Rest: control (start, end, idle) or invalid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Invalid word received = detected error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Redundancy pays twice: sync + detection</a:t>
            </a:r>
          </a:p>
        </p:txBody>
      </p:sp>
      <p:sp>
        <p:nvSpPr>
          <p:cNvPr id="12" name="Shape 12"/>
          <p:cNvSpPr/>
          <p:nvPr/>
        </p:nvSpPr>
        <p:spPr>
          <a:xfrm>
            <a:off x="6744902" y="2014992"/>
            <a:ext cx="5264187" cy="2691976"/>
          </a:xfrm>
          <a:prstGeom prst="roundRect">
            <a:avLst>
              <a:gd name="adj" fmla="val 849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6872918" y="2143008"/>
            <a:ext cx="971973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6872918" y="2143008"/>
            <a:ext cx="97197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4.5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7954619" y="2143008"/>
            <a:ext cx="392645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Mbps: 4B/5B + NRZ-I vs. Manchester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6872918" y="2527056"/>
            <a:ext cx="5008155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4B/5B → 1.25 Mbps, NRZ-I Bmin = N/2 = 625 kHz, DC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Manchester: Bmin = 1 MHz, no DC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Channel decides which price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6784952" cy="2697679"/>
          </a:xfrm>
          <a:prstGeom prst="roundRect">
            <a:avLst>
              <a:gd name="adj" fmla="val 847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4.17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28908" y="310896"/>
            <a:ext cx="551090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8B/10B block encoding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694944"/>
            <a:ext cx="6528920" cy="2057599"/>
          </a:xfrm>
          <a:prstGeom prst="rect">
            <a:avLst/>
          </a:prstGeom>
        </p:spPr>
      </p:pic>
      <p:sp>
        <p:nvSpPr>
          <p:cNvPr id="7" name="Shape 7"/>
          <p:cNvSpPr/>
          <p:nvPr/>
        </p:nvSpPr>
        <p:spPr>
          <a:xfrm>
            <a:off x="7095848" y="182880"/>
            <a:ext cx="4913241" cy="2697679"/>
          </a:xfrm>
          <a:prstGeom prst="roundRect">
            <a:avLst>
              <a:gd name="adj" fmla="val 847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7223864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7223864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4.1.3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7853802" y="310896"/>
            <a:ext cx="4027271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8B/10B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7223864" y="694944"/>
            <a:ext cx="4657209" cy="15960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→ 10 bits: 1024 words for 256 blocks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5B/6B + 3B/4B stages, disparity controller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Running disparity: 1s minus 0s sent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word chosen to pull it toward 0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 redundancy than 4B/5B: better detection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Uses: Gigabit Ethernet, Fibre Channel, PCIe, SATA</a:t>
            </a:r>
          </a:p>
        </p:txBody>
      </p:sp>
      <p:sp>
        <p:nvSpPr>
          <p:cNvPr id="12" name="Shape 12"/>
          <p:cNvSpPr/>
          <p:nvPr/>
        </p:nvSpPr>
        <p:spPr>
          <a:xfrm>
            <a:off x="182880" y="3008575"/>
            <a:ext cx="5849097" cy="1970100"/>
          </a:xfrm>
          <a:prstGeom prst="roundRect">
            <a:avLst>
              <a:gd name="adj" fmla="val 116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3136591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3136591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4.1.3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940834" y="3136591"/>
            <a:ext cx="496312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5B/6B + 3B/4B, not 2 × 4B/5B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310896" y="3520639"/>
            <a:ext cx="5593065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DC balance needs even length: half the bits 1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and 4 even; 5-bit words always ±1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5B/6B: 20 balanced words for 32 inputs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3B/4B: 6 balanced words for 8 inputs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rest: complementary pairs, chosen by disparity</a:t>
            </a:r>
          </a:p>
        </p:txBody>
      </p:sp>
      <p:sp>
        <p:nvSpPr>
          <p:cNvPr id="17" name="Shape 17"/>
          <p:cNvSpPr/>
          <p:nvPr/>
        </p:nvSpPr>
        <p:spPr>
          <a:xfrm>
            <a:off x="6159993" y="3008575"/>
            <a:ext cx="5849097" cy="1970100"/>
          </a:xfrm>
          <a:prstGeom prst="roundRect">
            <a:avLst>
              <a:gd name="adj" fmla="val 116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6288009" y="3136591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6288009" y="3136591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4.1.3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6917947" y="3136591"/>
            <a:ext cx="496312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the partition buys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6288009" y="3520639"/>
            <a:ext cx="5593065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Tables: 32 + 8 entries, not 256 × 2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disparity counter, 6B → 4B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 length ≤ 5, digital sum variation 6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Widmer, Franaszek, IBM J. R&amp;D 27(5), 1983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11826210" cy="1704096"/>
          </a:xfrm>
          <a:prstGeom prst="roundRect">
            <a:avLst>
              <a:gd name="adj" fmla="val 134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4.1.3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940834" y="310896"/>
            <a:ext cx="1094024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generation later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11570178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25% overhead: fine at 1 Gbps, painful at 10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10GBASE-R, PCIe 3.0: scrambler + 2-bit header per 64 or 128 bits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Transitions and DC balance: probable, not guaranteed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Guarantees cost bits; when bits are dear, accept probabilities</a:t>
            </a:r>
          </a:p>
        </p:txBody>
      </p:sp>
      <p:sp>
        <p:nvSpPr>
          <p:cNvPr id="7" name="Shape 7"/>
          <p:cNvSpPr/>
          <p:nvPr/>
        </p:nvSpPr>
        <p:spPr>
          <a:xfrm>
            <a:off x="182880" y="2014992"/>
            <a:ext cx="11826210" cy="1970100"/>
          </a:xfrm>
          <a:prstGeom prst="roundRect">
            <a:avLst>
              <a:gd name="adj" fmla="val 116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310896" y="2143008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310896" y="2143008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4.1.4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940834" y="2143008"/>
            <a:ext cx="1094024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Scrambling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310896" y="2527056"/>
            <a:ext cx="11570178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Long links need: no extra bits, sync, zero average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biphase too wide, block + NRZ keeps DC, AMI loses sync on zeros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Substitute long zero runs with a fixed pattern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Done during encoding: N and S unchanged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B8ZS, HDB3</a:t>
            </a:r>
          </a:p>
        </p:txBody>
      </p:sp>
      <p:sp>
        <p:nvSpPr>
          <p:cNvPr id="12" name="Shape 12"/>
          <p:cNvSpPr/>
          <p:nvPr/>
        </p:nvSpPr>
        <p:spPr>
          <a:xfrm>
            <a:off x="182880" y="4113108"/>
            <a:ext cx="6434006" cy="2236333"/>
          </a:xfrm>
          <a:prstGeom prst="roundRect">
            <a:avLst>
              <a:gd name="adj" fmla="val 102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4241124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4241124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4.18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1328908" y="4241124"/>
            <a:ext cx="515996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AMI used with scrambling</a:t>
            </a:r>
          </a:p>
        </p:txBody>
      </p:sp>
      <p:pic>
        <p:nvPicPr>
          <p:cNvPr id="16" name="Imag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4625172"/>
            <a:ext cx="6177974" cy="1596253"/>
          </a:xfrm>
          <a:prstGeom prst="rect">
            <a:avLst/>
          </a:prstGeom>
        </p:spPr>
      </p:pic>
      <p:sp>
        <p:nvSpPr>
          <p:cNvPr id="17" name="Shape 17"/>
          <p:cNvSpPr/>
          <p:nvPr/>
        </p:nvSpPr>
        <p:spPr>
          <a:xfrm>
            <a:off x="6744902" y="4113108"/>
            <a:ext cx="5264187" cy="2236333"/>
          </a:xfrm>
          <a:prstGeom prst="roundRect">
            <a:avLst>
              <a:gd name="adj" fmla="val 102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6872918" y="4241124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6872918" y="4241124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4.1.4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7502856" y="4241124"/>
            <a:ext cx="43782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scrambling sits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6872918" y="4625172"/>
            <a:ext cx="5008155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time as encoding, not a pass before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Pattern violates AMI alternation on purpose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violation = signal to restore zeros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6434006" cy="3562306"/>
          </a:xfrm>
          <a:prstGeom prst="roundRect">
            <a:avLst>
              <a:gd name="adj" fmla="val 64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4.19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28908" y="310896"/>
            <a:ext cx="515996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B8ZS, two cases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265" y="694944"/>
            <a:ext cx="2941165" cy="1424905"/>
          </a:xfrm>
          <a:prstGeom prst="rect">
            <a:avLst/>
          </a:prstGeom>
        </p:spPr>
      </p:pic>
      <p:pic>
        <p:nvPicPr>
          <p:cNvPr id="7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4934" y="2193378"/>
            <a:ext cx="3037567" cy="1423791"/>
          </a:xfrm>
          <a:prstGeom prst="rect">
            <a:avLst/>
          </a:prstGeom>
        </p:spPr>
      </p:pic>
      <p:sp>
        <p:nvSpPr>
          <p:cNvPr id="8" name="Shape 8"/>
          <p:cNvSpPr/>
          <p:nvPr/>
        </p:nvSpPr>
        <p:spPr>
          <a:xfrm>
            <a:off x="6744902" y="182880"/>
            <a:ext cx="5264187" cy="3562306"/>
          </a:xfrm>
          <a:prstGeom prst="roundRect">
            <a:avLst>
              <a:gd name="adj" fmla="val 64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9" name="Shape 9"/>
          <p:cNvSpPr/>
          <p:nvPr/>
        </p:nvSpPr>
        <p:spPr>
          <a:xfrm>
            <a:off x="6872918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0" name="Text 10"/>
          <p:cNvSpPr txBox="1"/>
          <p:nvPr/>
        </p:nvSpPr>
        <p:spPr>
          <a:xfrm>
            <a:off x="6872918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4.1.4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7502856" y="310896"/>
            <a:ext cx="43782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B8ZS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6872918" y="694944"/>
            <a:ext cx="5008155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zeros → 000VB0VB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V: violation, B: bipolar (obeys rule)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Average stays 0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North American carrier systems</a:t>
            </a:r>
          </a:p>
        </p:txBody>
      </p:sp>
      <p:sp>
        <p:nvSpPr>
          <p:cNvPr id="13" name="Shape 13"/>
          <p:cNvSpPr/>
          <p:nvPr/>
        </p:nvSpPr>
        <p:spPr>
          <a:xfrm>
            <a:off x="182880" y="3873202"/>
            <a:ext cx="7018916" cy="2779630"/>
          </a:xfrm>
          <a:prstGeom prst="roundRect">
            <a:avLst>
              <a:gd name="adj" fmla="val 82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4" name="Shape 14"/>
          <p:cNvSpPr/>
          <p:nvPr/>
        </p:nvSpPr>
        <p:spPr>
          <a:xfrm>
            <a:off x="310896" y="4001218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5" name="Text 15"/>
          <p:cNvSpPr txBox="1"/>
          <p:nvPr/>
        </p:nvSpPr>
        <p:spPr>
          <a:xfrm>
            <a:off x="310896" y="4001218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4.20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1328908" y="4001218"/>
            <a:ext cx="574487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HDB3 substitution in four situations</a:t>
            </a:r>
          </a:p>
        </p:txBody>
      </p:sp>
      <p:pic>
        <p:nvPicPr>
          <p:cNvPr id="17" name="Imag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579" y="4385266"/>
            <a:ext cx="5807519" cy="2139550"/>
          </a:xfrm>
          <a:prstGeom prst="rect">
            <a:avLst/>
          </a:prstGeom>
        </p:spPr>
      </p:pic>
      <p:sp>
        <p:nvSpPr>
          <p:cNvPr id="18" name="Shape 18"/>
          <p:cNvSpPr/>
          <p:nvPr/>
        </p:nvSpPr>
        <p:spPr>
          <a:xfrm>
            <a:off x="7329812" y="3873202"/>
            <a:ext cx="4679277" cy="2779630"/>
          </a:xfrm>
          <a:prstGeom prst="roundRect">
            <a:avLst>
              <a:gd name="adj" fmla="val 82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9" name="Shape 19"/>
          <p:cNvSpPr/>
          <p:nvPr/>
        </p:nvSpPr>
        <p:spPr>
          <a:xfrm>
            <a:off x="7457828" y="4001218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20" name="Text 20"/>
          <p:cNvSpPr txBox="1"/>
          <p:nvPr/>
        </p:nvSpPr>
        <p:spPr>
          <a:xfrm>
            <a:off x="7457828" y="4001218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4.1.4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8087766" y="4001218"/>
            <a:ext cx="379330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HDB3</a:t>
            </a:r>
          </a:p>
        </p:txBody>
      </p:sp>
      <p:sp>
        <p:nvSpPr>
          <p:cNvPr id="22" name="Text 22"/>
          <p:cNvSpPr txBox="1"/>
          <p:nvPr/>
        </p:nvSpPr>
        <p:spPr>
          <a:xfrm>
            <a:off x="7457828" y="4385266"/>
            <a:ext cx="4423245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zeros → 000V or B00V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Odd nonzero pulses since last: 000V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Even: B00V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Purpose: keep average at 0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European carrier systems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849097" cy="1970100"/>
          </a:xfrm>
          <a:prstGeom prst="roundRect">
            <a:avLst>
              <a:gd name="adj" fmla="val 116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421309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421309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4-2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841933" y="310896"/>
            <a:ext cx="506202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Analog-to-digital conversion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5593065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Microphone, camera → analog signal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survives repeaters, analog accumulates noise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Cost: bandwidth, quantified at end of 4.2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PCM, delta modulation</a:t>
            </a:r>
          </a:p>
        </p:txBody>
      </p:sp>
      <p:sp>
        <p:nvSpPr>
          <p:cNvPr id="7" name="Shape 7"/>
          <p:cNvSpPr/>
          <p:nvPr/>
        </p:nvSpPr>
        <p:spPr>
          <a:xfrm>
            <a:off x="6159993" y="182880"/>
            <a:ext cx="5849097" cy="1970100"/>
          </a:xfrm>
          <a:prstGeom prst="roundRect">
            <a:avLst>
              <a:gd name="adj" fmla="val 116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6288009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6288009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4.2.1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917947" y="310896"/>
            <a:ext cx="496312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Pulse code modulation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6288009" y="694944"/>
            <a:ext cx="5593065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Sampling: continuous → discrete time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Quantization: continuous → discrete amplitude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only irreversible step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Encoding: → bits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G.711 (1972): 8000 samples/s × 8 bits, every phone call</a:t>
            </a:r>
          </a:p>
        </p:txBody>
      </p:sp>
      <p:sp>
        <p:nvSpPr>
          <p:cNvPr id="12" name="Shape 12"/>
          <p:cNvSpPr/>
          <p:nvPr/>
        </p:nvSpPr>
        <p:spPr>
          <a:xfrm>
            <a:off x="182880" y="2280996"/>
            <a:ext cx="11826210" cy="4299266"/>
          </a:xfrm>
          <a:prstGeom prst="roundRect">
            <a:avLst>
              <a:gd name="adj" fmla="val 53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2409012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2409012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4.21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1328908" y="2409012"/>
            <a:ext cx="1055216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Components of a PCM encoder</a:t>
            </a:r>
          </a:p>
        </p:txBody>
      </p:sp>
      <p:pic>
        <p:nvPicPr>
          <p:cNvPr id="16" name="Imag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3872" y="3959872"/>
            <a:ext cx="1927225" cy="896938"/>
          </a:xfrm>
          <a:prstGeom prst="rect">
            <a:avLst/>
          </a:prstGeom>
        </p:spPr>
      </p:pic>
      <p:pic>
        <p:nvPicPr>
          <p:cNvPr id="17" name="Imag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6672" y="4432947"/>
            <a:ext cx="1241425" cy="600075"/>
          </a:xfrm>
          <a:prstGeom prst="rect">
            <a:avLst/>
          </a:prstGeom>
        </p:spPr>
      </p:pic>
      <p:pic>
        <p:nvPicPr>
          <p:cNvPr id="18" name="Imag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7297" y="3959872"/>
            <a:ext cx="5029200" cy="1173163"/>
          </a:xfrm>
          <a:prstGeom prst="rect">
            <a:avLst/>
          </a:prstGeom>
        </p:spPr>
      </p:pic>
      <p:pic>
        <p:nvPicPr>
          <p:cNvPr id="19" name="Imag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7497" y="2793060"/>
            <a:ext cx="2781300" cy="723726"/>
          </a:xfrm>
          <a:prstGeom prst="rect">
            <a:avLst/>
          </a:prstGeom>
        </p:spPr>
      </p:pic>
      <p:pic>
        <p:nvPicPr>
          <p:cNvPr id="20" name="Image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74246" y="3478663"/>
            <a:ext cx="36007" cy="1106683"/>
          </a:xfrm>
          <a:prstGeom prst="rect">
            <a:avLst/>
          </a:prstGeom>
        </p:spPr>
      </p:pic>
      <p:pic>
        <p:nvPicPr>
          <p:cNvPr id="21" name="Image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1360" y="5728258"/>
            <a:ext cx="2446337" cy="723988"/>
          </a:xfrm>
          <a:prstGeom prst="rect">
            <a:avLst/>
          </a:prstGeom>
        </p:spPr>
      </p:pic>
      <p:pic>
        <p:nvPicPr>
          <p:cNvPr id="22" name="Image 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26487" y="4707585"/>
            <a:ext cx="35989" cy="1107083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6434006" cy="2236104"/>
          </a:xfrm>
          <a:prstGeom prst="roundRect">
            <a:avLst>
              <a:gd name="adj" fmla="val 102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4.22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28908" y="310896"/>
            <a:ext cx="515996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sampling methods for PCM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3170" y="745502"/>
            <a:ext cx="1744270" cy="1336642"/>
          </a:xfrm>
          <a:prstGeom prst="rect">
            <a:avLst/>
          </a:prstGeom>
        </p:spPr>
      </p:pic>
      <p:pic>
        <p:nvPicPr>
          <p:cNvPr id="7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2041" y="694945"/>
            <a:ext cx="1744270" cy="1336641"/>
          </a:xfrm>
          <a:prstGeom prst="rect">
            <a:avLst/>
          </a:prstGeom>
        </p:spPr>
      </p:pic>
      <p:pic>
        <p:nvPicPr>
          <p:cNvPr id="8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455" y="694944"/>
            <a:ext cx="1744270" cy="1336642"/>
          </a:xfrm>
          <a:prstGeom prst="rect">
            <a:avLst/>
          </a:prstGeom>
        </p:spPr>
      </p:pic>
      <p:sp>
        <p:nvSpPr>
          <p:cNvPr id="9" name="Shape 9"/>
          <p:cNvSpPr/>
          <p:nvPr/>
        </p:nvSpPr>
        <p:spPr>
          <a:xfrm>
            <a:off x="6744902" y="182880"/>
            <a:ext cx="5264187" cy="2236104"/>
          </a:xfrm>
          <a:prstGeom prst="roundRect">
            <a:avLst>
              <a:gd name="adj" fmla="val 102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0" name="Shape 10"/>
          <p:cNvSpPr/>
          <p:nvPr/>
        </p:nvSpPr>
        <p:spPr>
          <a:xfrm>
            <a:off x="6872918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1" name="Text 11"/>
          <p:cNvSpPr txBox="1"/>
          <p:nvPr/>
        </p:nvSpPr>
        <p:spPr>
          <a:xfrm>
            <a:off x="6872918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4.2.1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7502856" y="310896"/>
            <a:ext cx="43782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Sampling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6872918" y="694944"/>
            <a:ext cx="5008155" cy="15960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Interval Ts, rate fs = 1/Ts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Ideal: instantaneous, not realizable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Natural: follows signal for pulse width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Flat-top: hold value, sample-and-hold, used in practice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Also called PAM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Discrete time, still continuous amplitude</a:t>
            </a:r>
          </a:p>
        </p:txBody>
      </p:sp>
      <p:sp>
        <p:nvSpPr>
          <p:cNvPr id="14" name="Shape 14"/>
          <p:cNvSpPr/>
          <p:nvPr/>
        </p:nvSpPr>
        <p:spPr>
          <a:xfrm>
            <a:off x="182880" y="2547000"/>
            <a:ext cx="5264187" cy="1704096"/>
          </a:xfrm>
          <a:prstGeom prst="roundRect">
            <a:avLst>
              <a:gd name="adj" fmla="val 134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5" name="Shape 15"/>
          <p:cNvSpPr/>
          <p:nvPr/>
        </p:nvSpPr>
        <p:spPr>
          <a:xfrm>
            <a:off x="310896" y="267501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6" name="Text 16"/>
          <p:cNvSpPr txBox="1"/>
          <p:nvPr/>
        </p:nvSpPr>
        <p:spPr>
          <a:xfrm>
            <a:off x="310896" y="267501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4.2.1</a:t>
            </a:r>
          </a:p>
        </p:txBody>
      </p:sp>
      <p:sp>
        <p:nvSpPr>
          <p:cNvPr id="17" name="Text 17"/>
          <p:cNvSpPr txBox="1"/>
          <p:nvPr/>
        </p:nvSpPr>
        <p:spPr>
          <a:xfrm>
            <a:off x="940834" y="2675016"/>
            <a:ext cx="43782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Sampling rate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310896" y="3059064"/>
            <a:ext cx="5008155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Nyquist: fs ≥ 2 × highest frequency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highest frequency, not bandwidth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only for low-pass from 0 Hz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Bandpass: fs ≥ 2 × bandwidth, band position needed</a:t>
            </a:r>
          </a:p>
        </p:txBody>
      </p:sp>
      <p:sp>
        <p:nvSpPr>
          <p:cNvPr id="19" name="Shape 19"/>
          <p:cNvSpPr/>
          <p:nvPr/>
        </p:nvSpPr>
        <p:spPr>
          <a:xfrm>
            <a:off x="182880" y="4379112"/>
            <a:ext cx="5264187" cy="2232214"/>
          </a:xfrm>
          <a:prstGeom prst="roundRect">
            <a:avLst>
              <a:gd name="adj" fmla="val 102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20" name="Shape 20"/>
          <p:cNvSpPr/>
          <p:nvPr/>
        </p:nvSpPr>
        <p:spPr>
          <a:xfrm>
            <a:off x="310896" y="4507128"/>
            <a:ext cx="971973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21" name="Text 21"/>
          <p:cNvSpPr txBox="1"/>
          <p:nvPr/>
        </p:nvSpPr>
        <p:spPr>
          <a:xfrm>
            <a:off x="310896" y="4507128"/>
            <a:ext cx="97197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4.6</a:t>
            </a:r>
          </a:p>
        </p:txBody>
      </p:sp>
      <p:sp>
        <p:nvSpPr>
          <p:cNvPr id="22" name="Text 22"/>
          <p:cNvSpPr txBox="1"/>
          <p:nvPr/>
        </p:nvSpPr>
        <p:spPr>
          <a:xfrm>
            <a:off x="1392597" y="4507128"/>
            <a:ext cx="392645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sine wave, three rates</a:t>
            </a:r>
          </a:p>
        </p:txBody>
      </p:sp>
      <p:sp>
        <p:nvSpPr>
          <p:cNvPr id="23" name="Text 23"/>
          <p:cNvSpPr txBox="1"/>
          <p:nvPr/>
        </p:nvSpPr>
        <p:spPr>
          <a:xfrm>
            <a:off x="310896" y="4891176"/>
            <a:ext cx="5008155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fs = 2f (Nyquist): good recovery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fs = 4f: same result, wasted samples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fs = f: unrecoverable</a:t>
            </a:r>
          </a:p>
        </p:txBody>
      </p:sp>
      <p:sp>
        <p:nvSpPr>
          <p:cNvPr id="24" name="Shape 24"/>
          <p:cNvSpPr/>
          <p:nvPr/>
        </p:nvSpPr>
        <p:spPr>
          <a:xfrm>
            <a:off x="5575083" y="2547000"/>
            <a:ext cx="6434006" cy="4064326"/>
          </a:xfrm>
          <a:prstGeom prst="roundRect">
            <a:avLst>
              <a:gd name="adj" fmla="val 56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25" name="Shape 25"/>
          <p:cNvSpPr/>
          <p:nvPr/>
        </p:nvSpPr>
        <p:spPr>
          <a:xfrm>
            <a:off x="5703099" y="267501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26" name="Text 26"/>
          <p:cNvSpPr txBox="1"/>
          <p:nvPr/>
        </p:nvSpPr>
        <p:spPr>
          <a:xfrm>
            <a:off x="5703099" y="267501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4.23</a:t>
            </a:r>
          </a:p>
        </p:txBody>
      </p:sp>
      <p:sp>
        <p:nvSpPr>
          <p:cNvPr id="27" name="Text 27"/>
          <p:cNvSpPr txBox="1"/>
          <p:nvPr/>
        </p:nvSpPr>
        <p:spPr>
          <a:xfrm>
            <a:off x="6721111" y="2675016"/>
            <a:ext cx="515996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Nyquist rate for low-pass and bandpass signals</a:t>
            </a:r>
          </a:p>
        </p:txBody>
      </p:sp>
      <p:pic>
        <p:nvPicPr>
          <p:cNvPr id="28" name="Image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5658" y="3059064"/>
            <a:ext cx="4564134" cy="1312876"/>
          </a:xfrm>
          <a:prstGeom prst="rect">
            <a:avLst/>
          </a:prstGeom>
        </p:spPr>
      </p:pic>
      <p:pic>
        <p:nvPicPr>
          <p:cNvPr id="29" name="Image 2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10293" y="5203657"/>
            <a:ext cx="3888221" cy="1279653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11826210" cy="6334442"/>
          </a:xfrm>
          <a:prstGeom prst="roundRect">
            <a:avLst>
              <a:gd name="adj" fmla="val 36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4.24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28908" y="310896"/>
            <a:ext cx="1055216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Recovery of a sine wave at three sampling rates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4085" y="694944"/>
            <a:ext cx="7543800" cy="1674812"/>
          </a:xfrm>
          <a:prstGeom prst="rect">
            <a:avLst/>
          </a:prstGeom>
        </p:spPr>
      </p:pic>
      <p:pic>
        <p:nvPicPr>
          <p:cNvPr id="7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0910" y="2752344"/>
            <a:ext cx="7550150" cy="1655762"/>
          </a:xfrm>
          <a:prstGeom prst="rect">
            <a:avLst/>
          </a:prstGeom>
        </p:spPr>
      </p:pic>
      <p:pic>
        <p:nvPicPr>
          <p:cNvPr id="8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4085" y="4733544"/>
            <a:ext cx="7543800" cy="1655762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7252880" cy="5211831"/>
          </a:xfrm>
          <a:prstGeom prst="roundRect">
            <a:avLst>
              <a:gd name="adj" fmla="val 439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4.25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28908" y="310896"/>
            <a:ext cx="597883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Sampling a clock that has only one hand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694944"/>
            <a:ext cx="6996848" cy="1393535"/>
          </a:xfrm>
          <a:prstGeom prst="rect">
            <a:avLst/>
          </a:prstGeom>
        </p:spPr>
      </p:pic>
      <p:pic>
        <p:nvPicPr>
          <p:cNvPr id="7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896" y="2264826"/>
            <a:ext cx="6869560" cy="1416076"/>
          </a:xfrm>
          <a:prstGeom prst="rect">
            <a:avLst/>
          </a:prstGeom>
        </p:spPr>
      </p:pic>
      <p:pic>
        <p:nvPicPr>
          <p:cNvPr id="8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896" y="3857248"/>
            <a:ext cx="6864257" cy="1409447"/>
          </a:xfrm>
          <a:prstGeom prst="rect">
            <a:avLst/>
          </a:prstGeom>
        </p:spPr>
      </p:pic>
      <p:sp>
        <p:nvSpPr>
          <p:cNvPr id="9" name="Shape 9"/>
          <p:cNvSpPr/>
          <p:nvPr/>
        </p:nvSpPr>
        <p:spPr>
          <a:xfrm>
            <a:off x="7563776" y="182880"/>
            <a:ext cx="4445314" cy="5211831"/>
          </a:xfrm>
          <a:prstGeom prst="roundRect">
            <a:avLst>
              <a:gd name="adj" fmla="val 439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0" name="Shape 10"/>
          <p:cNvSpPr/>
          <p:nvPr/>
        </p:nvSpPr>
        <p:spPr>
          <a:xfrm>
            <a:off x="7691792" y="310896"/>
            <a:ext cx="971973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11" name="Text 11"/>
          <p:cNvSpPr txBox="1"/>
          <p:nvPr/>
        </p:nvSpPr>
        <p:spPr>
          <a:xfrm>
            <a:off x="7691792" y="310896"/>
            <a:ext cx="97197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4.7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8773493" y="310896"/>
            <a:ext cx="3107581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Aliasing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7691792" y="694944"/>
            <a:ext cx="4189282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Film: 24 frames/s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Wheel &gt; 12 turns/s → appears backward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False low frequency: alias</a:t>
            </a:r>
          </a:p>
        </p:txBody>
      </p:sp>
      <p:pic>
        <p:nvPicPr>
          <p:cNvPr id="14" name="Imag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9533" y="1584396"/>
            <a:ext cx="3733800" cy="153783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849097" cy="2236104"/>
          </a:xfrm>
          <a:prstGeom prst="roundRect">
            <a:avLst>
              <a:gd name="adj" fmla="val 102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4.2.1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940834" y="310896"/>
            <a:ext cx="496312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Aliasing in video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5593065" cy="15960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 rate = sampling rate for rotation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Spoke advances just under one spacing → looks backward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negative alias frequency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Exactly one spacing → frozen (helicopter rotors)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frames/s: &gt; 12 turns/s aliases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Cure: filter before sampling, longer shutter</a:t>
            </a:r>
          </a:p>
        </p:txBody>
      </p:sp>
      <p:sp>
        <p:nvSpPr>
          <p:cNvPr id="7" name="Shape 7"/>
          <p:cNvSpPr/>
          <p:nvPr/>
        </p:nvSpPr>
        <p:spPr>
          <a:xfrm>
            <a:off x="6159993" y="182880"/>
            <a:ext cx="5849097" cy="2236104"/>
          </a:xfrm>
          <a:prstGeom prst="roundRect">
            <a:avLst>
              <a:gd name="adj" fmla="val 102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6288009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6288009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4.2.1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917947" y="310896"/>
            <a:ext cx="496312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Rolling shutter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6288009" y="694944"/>
            <a:ext cx="5593065" cy="15960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Phone sensors read row by row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bottom row ms after top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Propeller: sampled at a different instant per row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bent, detached blades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Spatial + temporal aliasing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Global shutter: whole frame at once, no artifact</a:t>
            </a:r>
          </a:p>
        </p:txBody>
      </p:sp>
      <p:sp>
        <p:nvSpPr>
          <p:cNvPr id="12" name="Shape 12"/>
          <p:cNvSpPr/>
          <p:nvPr/>
        </p:nvSpPr>
        <p:spPr>
          <a:xfrm>
            <a:off x="182880" y="2547000"/>
            <a:ext cx="7252880" cy="3864769"/>
          </a:xfrm>
          <a:prstGeom prst="roundRect">
            <a:avLst>
              <a:gd name="adj" fmla="val 59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2675016"/>
            <a:ext cx="886893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2675016"/>
            <a:ext cx="88689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Simulation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1307517" y="2675016"/>
            <a:ext cx="600022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 wheel filmed at 24 fps: click to play</a:t>
            </a:r>
          </a:p>
        </p:txBody>
      </p:sp>
      <p:pic>
        <p:nvPicPr>
          <p:cNvPr id="16" name="Video 16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5FC4F8B3C}">
                <p14:media xmlns:p14="http://schemas.microsoft.com/office/powerpoint/2010/main" r:embed="rId4"/>
              </p:ext>
            </p:extLst>
          </p:nvPr>
        </p:nvPicPr>
        <p:blipFill>
          <a:blip r:embed="rId2"/>
          <a:stretch>
            <a:fillRect/>
          </a:stretch>
        </p:blipFill>
        <p:spPr>
          <a:xfrm>
            <a:off x="426040" y="3059064"/>
            <a:ext cx="6766560" cy="3224689"/>
          </a:xfrm>
          <a:prstGeom prst="rect">
            <a:avLst/>
          </a:prstGeom>
        </p:spPr>
      </p:pic>
      <p:sp>
        <p:nvSpPr>
          <p:cNvPr id="17" name="Shape 17"/>
          <p:cNvSpPr/>
          <p:nvPr/>
        </p:nvSpPr>
        <p:spPr>
          <a:xfrm>
            <a:off x="7563776" y="2547000"/>
            <a:ext cx="4445314" cy="3864769"/>
          </a:xfrm>
          <a:prstGeom prst="roundRect">
            <a:avLst>
              <a:gd name="adj" fmla="val 59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7691792" y="267501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7691792" y="267501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4.2.1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8321730" y="2675016"/>
            <a:ext cx="355934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 the animation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7691792" y="3059064"/>
            <a:ext cx="4189282" cy="212803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Wheel: 4.4 rev/s forward, 5 identical spokes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Camera: 24 fps → 0.183 rev per frame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Spoke spacing 0.2 rev: each frame 1/60 rev short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eye matches nearest spoke → -6° per frame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appears backward at 0.4 rev/s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Spoke pattern 22 Hz &gt; 12 Hz (Nyquist)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alias: 22 - 24 = -2 Hz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Rim mark: 4.4 Hz &lt; 12 Hz, no alias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repeatCount="indefinite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849097" cy="2236104"/>
          </a:xfrm>
          <a:prstGeom prst="roundRect">
            <a:avLst>
              <a:gd name="adj" fmla="val 102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844675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84467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EXPLORE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265299" y="310896"/>
            <a:ext cx="463866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 footage and background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5593065" cy="15960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 car, filmed: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car wheels spin backwards on video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/>
              </a:rPr>
              <a:t>https://www.youtube.com/watch?v=B8EMI3_0TO0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 commercials: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wheels in reverse, explained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/>
              </a:rPr>
              <a:t>https://www.youtube.com/watch?v=CaiIZI1oe40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Math behind it: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the wheel stops or reverses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/>
              </a:rPr>
              <a:t>https://www.youtube.com/watch?v=CoAj4FmMYTg</a:t>
            </a:r>
          </a:p>
        </p:txBody>
      </p:sp>
      <p:sp>
        <p:nvSpPr>
          <p:cNvPr id="7" name="Shape 7"/>
          <p:cNvSpPr/>
          <p:nvPr/>
        </p:nvSpPr>
        <p:spPr>
          <a:xfrm>
            <a:off x="6159993" y="182880"/>
            <a:ext cx="5849097" cy="2236104"/>
          </a:xfrm>
          <a:prstGeom prst="roundRect">
            <a:avLst>
              <a:gd name="adj" fmla="val 102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Text 8"/>
          <p:cNvSpPr txBox="1"/>
          <p:nvPr/>
        </p:nvSpPr>
        <p:spPr>
          <a:xfrm>
            <a:off x="6288009" y="310896"/>
            <a:ext cx="559306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Continued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6288009" y="694944"/>
            <a:ext cx="5593065" cy="15960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Wikipedia, wagon-wheel effect: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negative-frequency reading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/>
              </a:rPr>
              <a:t>https://en.wikipedia.org/wiki/Wagon-wheel_effect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Wikipedia, rolling shutter: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detached propeller blades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6"/>
              </a:rPr>
              <a:t>https://en.wikipedia.org/wiki/Rolling_shutter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Wikipedia, stroboscopic effect: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aliasing by flickering light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7"/>
              </a:rPr>
              <a:t>https://en.wikipedia.org/wiki/Stroboscopic_effect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3856726" cy="1399992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71973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7197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4.8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92597" y="310896"/>
            <a:ext cx="251899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Telephone voice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3600694" cy="7599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 voice frequency 4000 Hz → 8000 samples/s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4000 Hz: the channel the network reserved</a:t>
            </a:r>
          </a:p>
        </p:txBody>
      </p:sp>
      <p:sp>
        <p:nvSpPr>
          <p:cNvPr id="7" name="Shape 7"/>
          <p:cNvSpPr/>
          <p:nvPr/>
        </p:nvSpPr>
        <p:spPr>
          <a:xfrm>
            <a:off x="182880" y="1710888"/>
            <a:ext cx="3856726" cy="2730012"/>
          </a:xfrm>
          <a:prstGeom prst="roundRect">
            <a:avLst>
              <a:gd name="adj" fmla="val 837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310896" y="1838904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310896" y="1838904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4.2.1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940834" y="1838904"/>
            <a:ext cx="297075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Quantization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310896" y="2222952"/>
            <a:ext cx="3600694" cy="208993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amplitudes: infinitely many values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Range Vmin to Vmax → L zones, Δ = (Vmax - Vmin)/L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Zone midpoints: values 0 to L-1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→ value of its zone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L: set by amplitude swing and accuracy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audio 256, video thousands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Small L: fewer bits, more error</a:t>
            </a:r>
          </a:p>
        </p:txBody>
      </p:sp>
      <p:sp>
        <p:nvSpPr>
          <p:cNvPr id="12" name="Shape 12"/>
          <p:cNvSpPr/>
          <p:nvPr/>
        </p:nvSpPr>
        <p:spPr>
          <a:xfrm>
            <a:off x="4167622" y="182880"/>
            <a:ext cx="3856726" cy="4258020"/>
          </a:xfrm>
          <a:prstGeom prst="roundRect">
            <a:avLst>
              <a:gd name="adj" fmla="val 537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4295638" y="310896"/>
            <a:ext cx="971973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4295638" y="310896"/>
            <a:ext cx="97197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4.9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5377339" y="310896"/>
            <a:ext cx="251899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Low-pass, 200 kHz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4295638" y="694944"/>
            <a:ext cx="3600694" cy="26600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Band 0 to 200 kHz → fs = 400,000 samples/s</a:t>
            </a:r>
          </a:p>
        </p:txBody>
      </p:sp>
      <p:sp>
        <p:nvSpPr>
          <p:cNvPr id="17" name="Shape 17"/>
          <p:cNvSpPr/>
          <p:nvPr/>
        </p:nvSpPr>
        <p:spPr>
          <a:xfrm>
            <a:off x="8152364" y="182880"/>
            <a:ext cx="3856726" cy="4258020"/>
          </a:xfrm>
          <a:prstGeom prst="roundRect">
            <a:avLst>
              <a:gd name="adj" fmla="val 537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8280380" y="310896"/>
            <a:ext cx="1042606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8280380" y="310896"/>
            <a:ext cx="104260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4.10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9432714" y="310896"/>
            <a:ext cx="2448359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Bandpass, 200 kHz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8280380" y="694944"/>
            <a:ext cx="3600694" cy="26600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Band edges unknown → fs undetermined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7252880" cy="4971462"/>
          </a:xfrm>
          <a:prstGeom prst="roundRect">
            <a:avLst>
              <a:gd name="adj" fmla="val 46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4.26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28908" y="310896"/>
            <a:ext cx="597883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Quantization and encoding of a sampled signal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694944"/>
            <a:ext cx="6996848" cy="4331382"/>
          </a:xfrm>
          <a:prstGeom prst="rect">
            <a:avLst/>
          </a:prstGeom>
        </p:spPr>
      </p:pic>
      <p:sp>
        <p:nvSpPr>
          <p:cNvPr id="7" name="Shape 7"/>
          <p:cNvSpPr/>
          <p:nvPr/>
        </p:nvSpPr>
        <p:spPr>
          <a:xfrm>
            <a:off x="7563776" y="182880"/>
            <a:ext cx="4445314" cy="4971462"/>
          </a:xfrm>
          <a:prstGeom prst="roundRect">
            <a:avLst>
              <a:gd name="adj" fmla="val 46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7691792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7691792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4.2.1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321730" y="310896"/>
            <a:ext cx="355934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 the chart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7691792" y="694944"/>
            <a:ext cx="4189282" cy="15960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Row 1: normalized amplitude (÷ Δ)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Row 2: zone midpoint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Row 3: normalized error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Row 4: quantization code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Row 5: encoded word, the output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Error ≤ Δ/2, never zero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849097" cy="1970100"/>
          </a:xfrm>
          <a:prstGeom prst="roundRect">
            <a:avLst>
              <a:gd name="adj" fmla="val 116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4.2.1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940834" y="310896"/>
            <a:ext cx="496312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Quantization error and SNR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5593065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Error in [-Δ/2, +Δ/2]: bounded, never 0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SNRdB = 6.02 nb + 1.76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+1 bit/sample ≈ +6 dB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Nonuniform amplitudes → nonuniform zones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companding: compress large, expand at receiver</a:t>
            </a:r>
          </a:p>
        </p:txBody>
      </p:sp>
      <p:sp>
        <p:nvSpPr>
          <p:cNvPr id="7" name="Shape 7"/>
          <p:cNvSpPr/>
          <p:nvPr/>
        </p:nvSpPr>
        <p:spPr>
          <a:xfrm>
            <a:off x="6159993" y="182880"/>
            <a:ext cx="5849097" cy="1970100"/>
          </a:xfrm>
          <a:prstGeom prst="roundRect">
            <a:avLst>
              <a:gd name="adj" fmla="val 116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6288009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6288009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4.2.1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917947" y="310896"/>
            <a:ext cx="496312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6 dB per bit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6288009" y="694944"/>
            <a:ext cx="5593065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Error ≈ uniform on [-Δ/2, +Δ/2]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Noise power = Δ²/12, independent of signal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2× levels → Δ/2 → noise ÷ 4 → 6.02 dB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+1.76 dB: full-scale sine peak-to-rms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Fixed noise → worst SNR on quiet passages</a:t>
            </a:r>
          </a:p>
        </p:txBody>
      </p:sp>
      <p:sp>
        <p:nvSpPr>
          <p:cNvPr id="12" name="Shape 12"/>
          <p:cNvSpPr/>
          <p:nvPr/>
        </p:nvSpPr>
        <p:spPr>
          <a:xfrm>
            <a:off x="182880" y="2280996"/>
            <a:ext cx="4679277" cy="1844553"/>
          </a:xfrm>
          <a:prstGeom prst="roundRect">
            <a:avLst>
              <a:gd name="adj" fmla="val 1239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2409012"/>
            <a:ext cx="1035602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2409012"/>
            <a:ext cx="103560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4.11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1456226" y="2409012"/>
            <a:ext cx="327791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Eight levels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310896" y="2793060"/>
            <a:ext cx="4423245" cy="26600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nb = 3 → SNRdB = 6.02(3) + 1.76 = 19.82 dB</a:t>
            </a:r>
          </a:p>
        </p:txBody>
      </p:sp>
      <p:sp>
        <p:nvSpPr>
          <p:cNvPr id="17" name="Shape 17"/>
          <p:cNvSpPr/>
          <p:nvPr/>
        </p:nvSpPr>
        <p:spPr>
          <a:xfrm>
            <a:off x="4990173" y="2280996"/>
            <a:ext cx="7018916" cy="1844553"/>
          </a:xfrm>
          <a:prstGeom prst="roundRect">
            <a:avLst>
              <a:gd name="adj" fmla="val 1239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5118189" y="2409012"/>
            <a:ext cx="1042606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5118189" y="2409012"/>
            <a:ext cx="104260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4.12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6270524" y="2409012"/>
            <a:ext cx="561055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Telephone line, SNRdB &gt; 40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5118189" y="2793060"/>
            <a:ext cx="6762884" cy="53200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Printed n = 6.35 → nb ≥ 6.35 → nb = 7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practice: 7 or 8 bits</a:t>
            </a:r>
          </a:p>
        </p:txBody>
      </p:sp>
      <p:pic>
        <p:nvPicPr>
          <p:cNvPr id="22" name="Imag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4519" y="3416508"/>
            <a:ext cx="5610225" cy="58102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849097" cy="2236104"/>
          </a:xfrm>
          <a:prstGeom prst="roundRect">
            <a:avLst>
              <a:gd name="adj" fmla="val 102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4.2.1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940834" y="310896"/>
            <a:ext cx="496312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quantization error sounds like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5593065" cy="15960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Correlated with signal: distortion, not hiss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Heard on fades, reverb tails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bits: obvious. 16 bits: only on quiet tails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Dither: add noise before quantizing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distortion → steady hiss, +4.8 dB floor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Companding: fine steps when quiet</a:t>
            </a:r>
          </a:p>
        </p:txBody>
      </p:sp>
      <p:sp>
        <p:nvSpPr>
          <p:cNvPr id="7" name="Shape 7"/>
          <p:cNvSpPr/>
          <p:nvPr/>
        </p:nvSpPr>
        <p:spPr>
          <a:xfrm>
            <a:off x="182880" y="2547000"/>
            <a:ext cx="5849097" cy="1704096"/>
          </a:xfrm>
          <a:prstGeom prst="roundRect">
            <a:avLst>
              <a:gd name="adj" fmla="val 134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310896" y="2675016"/>
            <a:ext cx="844675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310896" y="2675016"/>
            <a:ext cx="84467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EXPLORE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1265299" y="2675016"/>
            <a:ext cx="463866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Hear it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310896" y="3059064"/>
            <a:ext cx="5593065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AudioCheck: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16-bit, 8-bit, 8-bit + dither, headphones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/>
              </a:rPr>
              <a:t>https://www.audiocheck.net/audiotests_dithering.php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SoundGuys: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error plotted at 2, 4, 8 bits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/>
              </a:rPr>
              <a:t>https://www.soundguys.com/audio-bit-depth-explained-23706/</a:t>
            </a:r>
          </a:p>
        </p:txBody>
      </p:sp>
      <p:sp>
        <p:nvSpPr>
          <p:cNvPr id="12" name="Shape 12"/>
          <p:cNvSpPr/>
          <p:nvPr/>
        </p:nvSpPr>
        <p:spPr>
          <a:xfrm>
            <a:off x="6159993" y="182880"/>
            <a:ext cx="5849097" cy="4068216"/>
          </a:xfrm>
          <a:prstGeom prst="roundRect">
            <a:avLst>
              <a:gd name="adj" fmla="val 56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Text 13"/>
          <p:cNvSpPr txBox="1"/>
          <p:nvPr/>
        </p:nvSpPr>
        <p:spPr>
          <a:xfrm>
            <a:off x="6288009" y="310896"/>
            <a:ext cx="559306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Continued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6288009" y="694944"/>
            <a:ext cx="5593065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CMUSE calculator: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bit depth → step, noise floor, SNR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/>
              </a:rPr>
              <a:t>https://www.cmuse.org/quantization-noise-calculator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iZotope: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dither helps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/>
              </a:rPr>
              <a:t>https://www.izotope.com/en/learn/what-is-dithering-in-audio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849097" cy="2032016"/>
          </a:xfrm>
          <a:prstGeom prst="roundRect">
            <a:avLst>
              <a:gd name="adj" fmla="val 1125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4.2.1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940834" y="310896"/>
            <a:ext cx="496312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Encoding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5593065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→ nb-bit word, nb = log2 L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code 2 → 010, code 5 → 101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Bit rate = fs × nb</a:t>
            </a:r>
          </a:p>
        </p:txBody>
      </p:sp>
      <p:sp>
        <p:nvSpPr>
          <p:cNvPr id="7" name="Shape 7"/>
          <p:cNvSpPr/>
          <p:nvPr/>
        </p:nvSpPr>
        <p:spPr>
          <a:xfrm>
            <a:off x="6159993" y="182880"/>
            <a:ext cx="5849097" cy="2032016"/>
          </a:xfrm>
          <a:prstGeom prst="roundRect">
            <a:avLst>
              <a:gd name="adj" fmla="val 1125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6288009" y="310896"/>
            <a:ext cx="1042606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6288009" y="310896"/>
            <a:ext cx="104260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4.13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7440343" y="310896"/>
            <a:ext cx="444073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Human voice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6288009" y="694944"/>
            <a:ext cx="5593065" cy="26600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to 4000 Hz, 8 bits/sample</a:t>
            </a:r>
          </a:p>
        </p:txBody>
      </p:sp>
      <p:pic>
        <p:nvPicPr>
          <p:cNvPr id="12" name="Imag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5243" y="1052388"/>
            <a:ext cx="4998596" cy="1034492"/>
          </a:xfrm>
          <a:prstGeom prst="rect">
            <a:avLst/>
          </a:prstGeom>
        </p:spPr>
      </p:pic>
      <p:sp>
        <p:nvSpPr>
          <p:cNvPr id="13" name="Shape 13"/>
          <p:cNvSpPr/>
          <p:nvPr/>
        </p:nvSpPr>
        <p:spPr>
          <a:xfrm>
            <a:off x="182880" y="2342912"/>
            <a:ext cx="5264187" cy="2470110"/>
          </a:xfrm>
          <a:prstGeom prst="roundRect">
            <a:avLst>
              <a:gd name="adj" fmla="val 925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4" name="Shape 14"/>
          <p:cNvSpPr/>
          <p:nvPr/>
        </p:nvSpPr>
        <p:spPr>
          <a:xfrm>
            <a:off x="310896" y="2470928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5" name="Text 15"/>
          <p:cNvSpPr txBox="1"/>
          <p:nvPr/>
        </p:nvSpPr>
        <p:spPr>
          <a:xfrm>
            <a:off x="310896" y="2470928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4.2.1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940834" y="2470928"/>
            <a:ext cx="43782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Recovering the signal</a:t>
            </a:r>
          </a:p>
        </p:txBody>
      </p:sp>
      <p:sp>
        <p:nvSpPr>
          <p:cNvPr id="17" name="Text 17"/>
          <p:cNvSpPr txBox="1"/>
          <p:nvPr/>
        </p:nvSpPr>
        <p:spPr>
          <a:xfrm>
            <a:off x="310896" y="2854976"/>
            <a:ext cx="5008155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Code word → held pulse → staircase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Low-pass filter, original cutoff → analog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Needs: Nyquist-rate sampling, enough levels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Faster sampling: no gain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 levels: gain, costs bits</a:t>
            </a:r>
          </a:p>
        </p:txBody>
      </p:sp>
      <p:sp>
        <p:nvSpPr>
          <p:cNvPr id="18" name="Shape 18"/>
          <p:cNvSpPr/>
          <p:nvPr/>
        </p:nvSpPr>
        <p:spPr>
          <a:xfrm>
            <a:off x="5575083" y="2342912"/>
            <a:ext cx="6434006" cy="2470110"/>
          </a:xfrm>
          <a:prstGeom prst="roundRect">
            <a:avLst>
              <a:gd name="adj" fmla="val 925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9" name="Shape 19"/>
          <p:cNvSpPr/>
          <p:nvPr/>
        </p:nvSpPr>
        <p:spPr>
          <a:xfrm>
            <a:off x="5703099" y="2470928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20" name="Text 20"/>
          <p:cNvSpPr txBox="1"/>
          <p:nvPr/>
        </p:nvSpPr>
        <p:spPr>
          <a:xfrm>
            <a:off x="5703099" y="2470928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4.27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6721111" y="2470928"/>
            <a:ext cx="515996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Components of a PCM decoder</a:t>
            </a:r>
          </a:p>
        </p:txBody>
      </p:sp>
      <p:pic>
        <p:nvPicPr>
          <p:cNvPr id="22" name="Imag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2597" y="3771022"/>
            <a:ext cx="2668794" cy="913984"/>
          </a:xfrm>
          <a:prstGeom prst="rect">
            <a:avLst/>
          </a:prstGeom>
        </p:spPr>
      </p:pic>
      <p:pic>
        <p:nvPicPr>
          <p:cNvPr id="23" name="Imag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2851" y="4068814"/>
            <a:ext cx="823308" cy="394652"/>
          </a:xfrm>
          <a:prstGeom prst="rect">
            <a:avLst/>
          </a:prstGeom>
        </p:spPr>
      </p:pic>
      <p:pic>
        <p:nvPicPr>
          <p:cNvPr id="24" name="Imag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00968" y="3852425"/>
            <a:ext cx="2010353" cy="611040"/>
          </a:xfrm>
          <a:prstGeom prst="rect">
            <a:avLst/>
          </a:prstGeom>
        </p:spPr>
      </p:pic>
      <p:pic>
        <p:nvPicPr>
          <p:cNvPr id="25" name="Image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441" y="2854976"/>
            <a:ext cx="2018596" cy="602502"/>
          </a:xfrm>
          <a:prstGeom prst="rect">
            <a:avLst/>
          </a:prstGeom>
        </p:spPr>
      </p:pic>
      <p:pic>
        <p:nvPicPr>
          <p:cNvPr id="26" name="Image 2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31855" y="3428053"/>
            <a:ext cx="23001" cy="762349"/>
          </a:xfrm>
          <a:prstGeom prst="rect">
            <a:avLst/>
          </a:prstGeom>
        </p:spPr>
      </p:pic>
      <p:sp>
        <p:nvSpPr>
          <p:cNvPr id="27" name="Shape 27"/>
          <p:cNvSpPr/>
          <p:nvPr/>
        </p:nvSpPr>
        <p:spPr>
          <a:xfrm>
            <a:off x="182880" y="4941038"/>
            <a:ext cx="4165264" cy="1704096"/>
          </a:xfrm>
          <a:prstGeom prst="roundRect">
            <a:avLst>
              <a:gd name="adj" fmla="val 134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28" name="Shape 28"/>
          <p:cNvSpPr/>
          <p:nvPr/>
        </p:nvSpPr>
        <p:spPr>
          <a:xfrm>
            <a:off x="310896" y="5069054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29" name="Text 29"/>
          <p:cNvSpPr txBox="1"/>
          <p:nvPr/>
        </p:nvSpPr>
        <p:spPr>
          <a:xfrm>
            <a:off x="310896" y="5069054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4.2.1</a:t>
            </a:r>
          </a:p>
        </p:txBody>
      </p:sp>
      <p:sp>
        <p:nvSpPr>
          <p:cNvPr id="30" name="Text 30"/>
          <p:cNvSpPr txBox="1"/>
          <p:nvPr/>
        </p:nvSpPr>
        <p:spPr>
          <a:xfrm>
            <a:off x="940834" y="5069054"/>
            <a:ext cx="327929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PCM bandwidth</a:t>
            </a:r>
          </a:p>
        </p:txBody>
      </p:sp>
      <p:sp>
        <p:nvSpPr>
          <p:cNvPr id="31" name="Text 31"/>
          <p:cNvSpPr txBox="1"/>
          <p:nvPr/>
        </p:nvSpPr>
        <p:spPr>
          <a:xfrm>
            <a:off x="310896" y="5453102"/>
            <a:ext cx="3909232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 = nb × fs = nb × 2 × Banalog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Into Bmin = c × N × (1/r), r = 1, c = 1/2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Bmin = nb × Banalog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Price of digitization: nb × bandwidth</a:t>
            </a:r>
          </a:p>
        </p:txBody>
      </p:sp>
      <p:sp>
        <p:nvSpPr>
          <p:cNvPr id="32" name="Shape 32"/>
          <p:cNvSpPr/>
          <p:nvPr/>
        </p:nvSpPr>
        <p:spPr>
          <a:xfrm>
            <a:off x="4476160" y="4941038"/>
            <a:ext cx="2776843" cy="1704096"/>
          </a:xfrm>
          <a:prstGeom prst="roundRect">
            <a:avLst>
              <a:gd name="adj" fmla="val 134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3" name="Shape 33"/>
          <p:cNvSpPr/>
          <p:nvPr/>
        </p:nvSpPr>
        <p:spPr>
          <a:xfrm>
            <a:off x="4604176" y="5069054"/>
            <a:ext cx="1042606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34" name="Text 34"/>
          <p:cNvSpPr txBox="1"/>
          <p:nvPr/>
        </p:nvSpPr>
        <p:spPr>
          <a:xfrm>
            <a:off x="4604176" y="5069054"/>
            <a:ext cx="104260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4.14</a:t>
            </a:r>
          </a:p>
        </p:txBody>
      </p:sp>
      <p:sp>
        <p:nvSpPr>
          <p:cNvPr id="35" name="Text 35"/>
          <p:cNvSpPr txBox="1"/>
          <p:nvPr/>
        </p:nvSpPr>
        <p:spPr>
          <a:xfrm>
            <a:off x="5756510" y="5069054"/>
            <a:ext cx="136847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kHz voice</a:t>
            </a:r>
          </a:p>
        </p:txBody>
      </p:sp>
      <p:sp>
        <p:nvSpPr>
          <p:cNvPr id="36" name="Text 36"/>
          <p:cNvSpPr txBox="1"/>
          <p:nvPr/>
        </p:nvSpPr>
        <p:spPr>
          <a:xfrm>
            <a:off x="4604176" y="5453102"/>
            <a:ext cx="2520811" cy="53200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Analog: 4 kHz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bits/sample: 8 × 4 = 32 kHz</a:t>
            </a:r>
          </a:p>
        </p:txBody>
      </p:sp>
      <p:sp>
        <p:nvSpPr>
          <p:cNvPr id="37" name="Shape 37"/>
          <p:cNvSpPr/>
          <p:nvPr/>
        </p:nvSpPr>
        <p:spPr>
          <a:xfrm>
            <a:off x="7381019" y="4941038"/>
            <a:ext cx="4628071" cy="1704096"/>
          </a:xfrm>
          <a:prstGeom prst="roundRect">
            <a:avLst>
              <a:gd name="adj" fmla="val 134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8" name="Shape 38"/>
          <p:cNvSpPr/>
          <p:nvPr/>
        </p:nvSpPr>
        <p:spPr>
          <a:xfrm>
            <a:off x="7509035" y="5069054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39" name="Text 39"/>
          <p:cNvSpPr txBox="1"/>
          <p:nvPr/>
        </p:nvSpPr>
        <p:spPr>
          <a:xfrm>
            <a:off x="7509035" y="5069054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4.2.1</a:t>
            </a:r>
          </a:p>
        </p:txBody>
      </p:sp>
      <p:sp>
        <p:nvSpPr>
          <p:cNvPr id="40" name="Text 40"/>
          <p:cNvSpPr txBox="1"/>
          <p:nvPr/>
        </p:nvSpPr>
        <p:spPr>
          <a:xfrm>
            <a:off x="8138972" y="5069054"/>
            <a:ext cx="3742101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 data rate, min bandwidth</a:t>
            </a:r>
          </a:p>
        </p:txBody>
      </p:sp>
      <p:sp>
        <p:nvSpPr>
          <p:cNvPr id="41" name="Text 41"/>
          <p:cNvSpPr txBox="1"/>
          <p:nvPr/>
        </p:nvSpPr>
        <p:spPr>
          <a:xfrm>
            <a:off x="7509035" y="5453102"/>
            <a:ext cx="4372039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Filter to B, sample at 2B, L levels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extra levels useless: signal had L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 = 2 × B × log2 L = Nmax (Chapter 3)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Bmin = N / (2 × log2 L)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264187" cy="2502108"/>
          </a:xfrm>
          <a:prstGeom prst="roundRect">
            <a:avLst>
              <a:gd name="adj" fmla="val 91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4.2.2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940834" y="310896"/>
            <a:ext cx="43782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Delta modulation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5008155" cy="1862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PCM complex; DM simplest alternative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PCM: amplitude per sample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DM: change since last sample, 1 bit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1: up by Δ, 0: down by Δ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code words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Cost: tracking error on fast changes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service: CVSD, public-safety radio, Bluetooth SCO</a:t>
            </a:r>
          </a:p>
        </p:txBody>
      </p:sp>
      <p:sp>
        <p:nvSpPr>
          <p:cNvPr id="7" name="Shape 7"/>
          <p:cNvSpPr/>
          <p:nvPr/>
        </p:nvSpPr>
        <p:spPr>
          <a:xfrm>
            <a:off x="5575083" y="182880"/>
            <a:ext cx="6434006" cy="2502108"/>
          </a:xfrm>
          <a:prstGeom prst="roundRect">
            <a:avLst>
              <a:gd name="adj" fmla="val 91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5703099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5703099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4.28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721111" y="310896"/>
            <a:ext cx="515996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process of delta modulation</a:t>
            </a:r>
          </a:p>
        </p:txBody>
      </p:sp>
      <p:pic>
        <p:nvPicPr>
          <p:cNvPr id="11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3099" y="694944"/>
            <a:ext cx="6177974" cy="1479799"/>
          </a:xfrm>
          <a:prstGeom prst="rect">
            <a:avLst/>
          </a:prstGeom>
        </p:spPr>
      </p:pic>
      <p:sp>
        <p:nvSpPr>
          <p:cNvPr id="12" name="Shape 12"/>
          <p:cNvSpPr/>
          <p:nvPr/>
        </p:nvSpPr>
        <p:spPr>
          <a:xfrm>
            <a:off x="182880" y="2813004"/>
            <a:ext cx="5849097" cy="2593759"/>
          </a:xfrm>
          <a:prstGeom prst="roundRect">
            <a:avLst>
              <a:gd name="adj" fmla="val 88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2941020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2941020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4.29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1328908" y="2941020"/>
            <a:ext cx="457505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Delta modulation components</a:t>
            </a:r>
          </a:p>
        </p:txBody>
      </p:sp>
      <p:pic>
        <p:nvPicPr>
          <p:cNvPr id="16" name="Imag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896" y="3325068"/>
            <a:ext cx="5593065" cy="1686980"/>
          </a:xfrm>
          <a:prstGeom prst="rect">
            <a:avLst/>
          </a:prstGeom>
        </p:spPr>
      </p:pic>
      <p:sp>
        <p:nvSpPr>
          <p:cNvPr id="17" name="Shape 17"/>
          <p:cNvSpPr/>
          <p:nvPr/>
        </p:nvSpPr>
        <p:spPr>
          <a:xfrm>
            <a:off x="6159993" y="2813004"/>
            <a:ext cx="5849097" cy="2593759"/>
          </a:xfrm>
          <a:prstGeom prst="roundRect">
            <a:avLst>
              <a:gd name="adj" fmla="val 88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6288009" y="2941020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6288009" y="2941020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4.30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7306021" y="2941020"/>
            <a:ext cx="457505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Delta demodulation components</a:t>
            </a:r>
          </a:p>
        </p:txBody>
      </p:sp>
      <p:pic>
        <p:nvPicPr>
          <p:cNvPr id="21" name="Imag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8009" y="3325068"/>
            <a:ext cx="5593065" cy="1953679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4913241" cy="2991586"/>
          </a:xfrm>
          <a:prstGeom prst="roundRect">
            <a:avLst>
              <a:gd name="adj" fmla="val 76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421309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421309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4-3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841933" y="310896"/>
            <a:ext cx="412617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Transmission modes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4657209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bits are laid on the wiring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Parallel or serial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serial: async, sync, isochronous</a:t>
            </a:r>
          </a:p>
        </p:txBody>
      </p:sp>
      <p:sp>
        <p:nvSpPr>
          <p:cNvPr id="7" name="Shape 7"/>
          <p:cNvSpPr/>
          <p:nvPr/>
        </p:nvSpPr>
        <p:spPr>
          <a:xfrm>
            <a:off x="5224137" y="182880"/>
            <a:ext cx="6784952" cy="2991586"/>
          </a:xfrm>
          <a:prstGeom prst="roundRect">
            <a:avLst>
              <a:gd name="adj" fmla="val 76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5352153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5352153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4.31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370165" y="310896"/>
            <a:ext cx="551090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transmission modes</a:t>
            </a:r>
          </a:p>
        </p:txBody>
      </p:sp>
      <p:pic>
        <p:nvPicPr>
          <p:cNvPr id="11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2153" y="694944"/>
            <a:ext cx="6528920" cy="2351506"/>
          </a:xfrm>
          <a:prstGeom prst="rect">
            <a:avLst/>
          </a:prstGeom>
        </p:spPr>
      </p:pic>
      <p:sp>
        <p:nvSpPr>
          <p:cNvPr id="12" name="Shape 12"/>
          <p:cNvSpPr/>
          <p:nvPr/>
        </p:nvSpPr>
        <p:spPr>
          <a:xfrm>
            <a:off x="182880" y="3302482"/>
            <a:ext cx="5849097" cy="1438092"/>
          </a:xfrm>
          <a:prstGeom prst="roundRect">
            <a:avLst>
              <a:gd name="adj" fmla="val 159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3430498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3430498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4.3.1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940834" y="3430498"/>
            <a:ext cx="496312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Parallel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310896" y="3814546"/>
            <a:ext cx="5593065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 bits at once, n wires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Speed: n×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 grows with distance: short runs only</a:t>
            </a:r>
          </a:p>
        </p:txBody>
      </p:sp>
      <p:sp>
        <p:nvSpPr>
          <p:cNvPr id="17" name="Shape 17"/>
          <p:cNvSpPr/>
          <p:nvPr/>
        </p:nvSpPr>
        <p:spPr>
          <a:xfrm>
            <a:off x="6159993" y="3302482"/>
            <a:ext cx="5849097" cy="1438092"/>
          </a:xfrm>
          <a:prstGeom prst="roundRect">
            <a:avLst>
              <a:gd name="adj" fmla="val 159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6288009" y="3430498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6288009" y="3430498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4.3.2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6917947" y="3430498"/>
            <a:ext cx="496312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Serial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6288009" y="3814546"/>
            <a:ext cx="5593065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bit after another, one channel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 ÷ n: every external link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Parallel/serial conversion at both ends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264187" cy="4056019"/>
          </a:xfrm>
          <a:prstGeom prst="roundRect">
            <a:avLst>
              <a:gd name="adj" fmla="val 56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4.32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28908" y="310896"/>
            <a:ext cx="399014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Parallel transmission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1258361"/>
            <a:ext cx="563417" cy="2208023"/>
          </a:xfrm>
          <a:prstGeom prst="rect">
            <a:avLst/>
          </a:prstGeom>
        </p:spPr>
      </p:pic>
      <p:pic>
        <p:nvPicPr>
          <p:cNvPr id="7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2608" y="1234886"/>
            <a:ext cx="726443" cy="2208023"/>
          </a:xfrm>
          <a:prstGeom prst="rect">
            <a:avLst/>
          </a:prstGeom>
        </p:spPr>
      </p:pic>
      <p:pic>
        <p:nvPicPr>
          <p:cNvPr id="8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922" y="694944"/>
            <a:ext cx="3666126" cy="2939683"/>
          </a:xfrm>
          <a:prstGeom prst="rect">
            <a:avLst/>
          </a:prstGeom>
        </p:spPr>
      </p:pic>
      <p:sp>
        <p:nvSpPr>
          <p:cNvPr id="9" name="Shape 9"/>
          <p:cNvSpPr/>
          <p:nvPr/>
        </p:nvSpPr>
        <p:spPr>
          <a:xfrm>
            <a:off x="5575083" y="182880"/>
            <a:ext cx="6434006" cy="4056019"/>
          </a:xfrm>
          <a:prstGeom prst="roundRect">
            <a:avLst>
              <a:gd name="adj" fmla="val 564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0" name="Shape 10"/>
          <p:cNvSpPr/>
          <p:nvPr/>
        </p:nvSpPr>
        <p:spPr>
          <a:xfrm>
            <a:off x="5703099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1" name="Text 11"/>
          <p:cNvSpPr txBox="1"/>
          <p:nvPr/>
        </p:nvSpPr>
        <p:spPr>
          <a:xfrm>
            <a:off x="5703099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4.33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6721111" y="310896"/>
            <a:ext cx="515996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Serial transmission</a:t>
            </a:r>
          </a:p>
        </p:txBody>
      </p:sp>
      <p:pic>
        <p:nvPicPr>
          <p:cNvPr id="13" name="Imag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3099" y="694944"/>
            <a:ext cx="1202615" cy="3415939"/>
          </a:xfrm>
          <a:prstGeom prst="rect">
            <a:avLst/>
          </a:prstGeom>
        </p:spPr>
      </p:pic>
      <p:pic>
        <p:nvPicPr>
          <p:cNvPr id="14" name="Imag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90323" y="694944"/>
            <a:ext cx="1290750" cy="3415939"/>
          </a:xfrm>
          <a:prstGeom prst="rect">
            <a:avLst/>
          </a:prstGeom>
        </p:spPr>
      </p:pic>
      <p:pic>
        <p:nvPicPr>
          <p:cNvPr id="15" name="Imag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3948" y="1704231"/>
            <a:ext cx="3516868" cy="1397365"/>
          </a:xfrm>
          <a:prstGeom prst="rect">
            <a:avLst/>
          </a:prstGeom>
        </p:spPr>
      </p:pic>
      <p:sp>
        <p:nvSpPr>
          <p:cNvPr id="16" name="Shape 16"/>
          <p:cNvSpPr/>
          <p:nvPr/>
        </p:nvSpPr>
        <p:spPr>
          <a:xfrm>
            <a:off x="182880" y="4366915"/>
            <a:ext cx="5849097" cy="1438092"/>
          </a:xfrm>
          <a:prstGeom prst="roundRect">
            <a:avLst>
              <a:gd name="adj" fmla="val 159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7" name="Shape 17"/>
          <p:cNvSpPr/>
          <p:nvPr/>
        </p:nvSpPr>
        <p:spPr>
          <a:xfrm>
            <a:off x="310896" y="4494931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8" name="Text 18"/>
          <p:cNvSpPr txBox="1"/>
          <p:nvPr/>
        </p:nvSpPr>
        <p:spPr>
          <a:xfrm>
            <a:off x="310896" y="4494931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4.3.2</a:t>
            </a:r>
          </a:p>
        </p:txBody>
      </p:sp>
      <p:sp>
        <p:nvSpPr>
          <p:cNvPr id="19" name="Text 19"/>
          <p:cNvSpPr txBox="1"/>
          <p:nvPr/>
        </p:nvSpPr>
        <p:spPr>
          <a:xfrm>
            <a:off x="940834" y="4494931"/>
            <a:ext cx="496312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Timing a serial stream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310896" y="4878979"/>
            <a:ext cx="5593065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Async: within a byte, gaps any length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Sync: across a frame, no gaps, no framing bits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Isochronous: whole stream, fixed rate</a:t>
            </a:r>
          </a:p>
        </p:txBody>
      </p:sp>
      <p:sp>
        <p:nvSpPr>
          <p:cNvPr id="21" name="Shape 21"/>
          <p:cNvSpPr/>
          <p:nvPr/>
        </p:nvSpPr>
        <p:spPr>
          <a:xfrm>
            <a:off x="6159993" y="4366915"/>
            <a:ext cx="5849097" cy="1438092"/>
          </a:xfrm>
          <a:prstGeom prst="roundRect">
            <a:avLst>
              <a:gd name="adj" fmla="val 159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22" name="Shape 22"/>
          <p:cNvSpPr/>
          <p:nvPr/>
        </p:nvSpPr>
        <p:spPr>
          <a:xfrm>
            <a:off x="6288009" y="4494931"/>
            <a:ext cx="41429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23" name="Text 23"/>
          <p:cNvSpPr txBox="1"/>
          <p:nvPr/>
        </p:nvSpPr>
        <p:spPr>
          <a:xfrm>
            <a:off x="6288009" y="4494931"/>
            <a:ext cx="41429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</a:t>
            </a:r>
          </a:p>
        </p:txBody>
      </p:sp>
      <p:sp>
        <p:nvSpPr>
          <p:cNvPr id="24" name="Text 24"/>
          <p:cNvSpPr txBox="1"/>
          <p:nvPr/>
        </p:nvSpPr>
        <p:spPr>
          <a:xfrm>
            <a:off x="6812031" y="4494931"/>
            <a:ext cx="506904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Choosing a mode</a:t>
            </a:r>
          </a:p>
        </p:txBody>
      </p:sp>
      <p:sp>
        <p:nvSpPr>
          <p:cNvPr id="25" name="Text 25"/>
          <p:cNvSpPr txBox="1"/>
          <p:nvPr/>
        </p:nvSpPr>
        <p:spPr>
          <a:xfrm>
            <a:off x="6288009" y="4878979"/>
            <a:ext cx="5593065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Parallel: speed via wires, short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Async: irregular sender, overhead per byte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Sync: throughput, clocks must hold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6434006" cy="3452569"/>
          </a:xfrm>
          <a:prstGeom prst="roundRect">
            <a:avLst>
              <a:gd name="adj" fmla="val 66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4.34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28908" y="310896"/>
            <a:ext cx="515996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Asynchronous transmission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455" y="1286868"/>
            <a:ext cx="500250" cy="2220565"/>
          </a:xfrm>
          <a:prstGeom prst="rect">
            <a:avLst/>
          </a:prstGeom>
        </p:spPr>
      </p:pic>
      <p:pic>
        <p:nvPicPr>
          <p:cNvPr id="7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6092" y="1286868"/>
            <a:ext cx="620219" cy="2220565"/>
          </a:xfrm>
          <a:prstGeom prst="rect">
            <a:avLst/>
          </a:prstGeom>
        </p:spPr>
      </p:pic>
      <p:pic>
        <p:nvPicPr>
          <p:cNvPr id="8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0732" y="694944"/>
            <a:ext cx="2098332" cy="917879"/>
          </a:xfrm>
          <a:prstGeom prst="rect">
            <a:avLst/>
          </a:prstGeom>
        </p:spPr>
      </p:pic>
      <p:pic>
        <p:nvPicPr>
          <p:cNvPr id="9" name="Imag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8201" y="2440159"/>
            <a:ext cx="4481875" cy="1012949"/>
          </a:xfrm>
          <a:prstGeom prst="rect">
            <a:avLst/>
          </a:prstGeom>
        </p:spPr>
      </p:pic>
      <p:sp>
        <p:nvSpPr>
          <p:cNvPr id="10" name="Shape 10"/>
          <p:cNvSpPr/>
          <p:nvPr/>
        </p:nvSpPr>
        <p:spPr>
          <a:xfrm>
            <a:off x="6744902" y="182880"/>
            <a:ext cx="5264187" cy="3452569"/>
          </a:xfrm>
          <a:prstGeom prst="roundRect">
            <a:avLst>
              <a:gd name="adj" fmla="val 66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1" name="Shape 11"/>
          <p:cNvSpPr/>
          <p:nvPr/>
        </p:nvSpPr>
        <p:spPr>
          <a:xfrm>
            <a:off x="6872918" y="310896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2" name="Text 12"/>
          <p:cNvSpPr txBox="1"/>
          <p:nvPr/>
        </p:nvSpPr>
        <p:spPr>
          <a:xfrm>
            <a:off x="6872918" y="310896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4.3.2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7502856" y="310896"/>
            <a:ext cx="43782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Asynchronous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6872918" y="694944"/>
            <a:ext cx="5008155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 bit + stop bit(s) per byte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Resync on every start bit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Slow, uneven sources: keyboard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Overhead: slowest of three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microcontroller UART</a:t>
            </a:r>
          </a:p>
        </p:txBody>
      </p:sp>
      <p:sp>
        <p:nvSpPr>
          <p:cNvPr id="15" name="Shape 15"/>
          <p:cNvSpPr/>
          <p:nvPr/>
        </p:nvSpPr>
        <p:spPr>
          <a:xfrm>
            <a:off x="182880" y="3763465"/>
            <a:ext cx="6434006" cy="2783750"/>
          </a:xfrm>
          <a:prstGeom prst="roundRect">
            <a:avLst>
              <a:gd name="adj" fmla="val 82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6" name="Shape 16"/>
          <p:cNvSpPr/>
          <p:nvPr/>
        </p:nvSpPr>
        <p:spPr>
          <a:xfrm>
            <a:off x="310896" y="3891481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7" name="Text 17"/>
          <p:cNvSpPr txBox="1"/>
          <p:nvPr/>
        </p:nvSpPr>
        <p:spPr>
          <a:xfrm>
            <a:off x="310896" y="3891481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4.35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1328908" y="3891481"/>
            <a:ext cx="515996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Synchronous transmission</a:t>
            </a:r>
          </a:p>
        </p:txBody>
      </p:sp>
      <p:pic>
        <p:nvPicPr>
          <p:cNvPr id="19" name="Imag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455" y="4275529"/>
            <a:ext cx="535365" cy="2143670"/>
          </a:xfrm>
          <a:prstGeom prst="rect">
            <a:avLst/>
          </a:prstGeom>
        </p:spPr>
      </p:pic>
      <p:pic>
        <p:nvPicPr>
          <p:cNvPr id="20" name="Image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91468" y="4275529"/>
            <a:ext cx="614843" cy="2143670"/>
          </a:xfrm>
          <a:prstGeom prst="rect">
            <a:avLst/>
          </a:prstGeom>
        </p:spPr>
      </p:pic>
      <p:pic>
        <p:nvPicPr>
          <p:cNvPr id="21" name="Image 2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4863" y="4646422"/>
            <a:ext cx="4818290" cy="861000"/>
          </a:xfrm>
          <a:prstGeom prst="rect">
            <a:avLst/>
          </a:prstGeom>
        </p:spPr>
      </p:pic>
      <p:sp>
        <p:nvSpPr>
          <p:cNvPr id="22" name="Shape 22"/>
          <p:cNvSpPr/>
          <p:nvPr/>
        </p:nvSpPr>
        <p:spPr>
          <a:xfrm>
            <a:off x="6744902" y="3763465"/>
            <a:ext cx="5264187" cy="2783750"/>
          </a:xfrm>
          <a:prstGeom prst="roundRect">
            <a:avLst>
              <a:gd name="adj" fmla="val 82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23" name="Shape 23"/>
          <p:cNvSpPr/>
          <p:nvPr/>
        </p:nvSpPr>
        <p:spPr>
          <a:xfrm>
            <a:off x="6872918" y="3891481"/>
            <a:ext cx="520210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24" name="Text 24"/>
          <p:cNvSpPr txBox="1"/>
          <p:nvPr/>
        </p:nvSpPr>
        <p:spPr>
          <a:xfrm>
            <a:off x="6872918" y="3891481"/>
            <a:ext cx="52021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4.3.2</a:t>
            </a:r>
          </a:p>
        </p:txBody>
      </p:sp>
      <p:sp>
        <p:nvSpPr>
          <p:cNvPr id="25" name="Text 25"/>
          <p:cNvSpPr txBox="1"/>
          <p:nvPr/>
        </p:nvSpPr>
        <p:spPr>
          <a:xfrm>
            <a:off x="7502856" y="3891481"/>
            <a:ext cx="437821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Synchronous, isochronous</a:t>
            </a:r>
          </a:p>
        </p:txBody>
      </p:sp>
      <p:sp>
        <p:nvSpPr>
          <p:cNvPr id="26" name="Text 26"/>
          <p:cNvSpPr txBox="1"/>
          <p:nvPr/>
        </p:nvSpPr>
        <p:spPr>
          <a:xfrm>
            <a:off x="6872918" y="4275529"/>
            <a:ext cx="5008155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stream, no gaps, no framing bits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Receiver counts and regroups bits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Fastest: high-speed links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Isochronous: fixed stream rate, real-time audio and video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849097" cy="5883265"/>
          </a:xfrm>
          <a:prstGeom prst="roundRect">
            <a:avLst>
              <a:gd name="adj" fmla="val 389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844675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84467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EXPLORE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265299" y="310896"/>
            <a:ext cx="463866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codes on a real wire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5593065" cy="47873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Wikipedia, Manchester code: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why the mid-bit transition carries clock and data at once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/>
              </a:rPr>
              <a:t>https://en.wikipedia.org/wiki/Manchester_code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Wikipedia, 8b/10b encoding: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find the run-length and disparity bounds the code guarantees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/>
              </a:rPr>
              <a:t>https://en.wikipedia.org/wiki/8b/10b_encoding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Ben Eater, Analyzing actual Ethernet encoding: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him recover the clock from the waveform alone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/>
              </a:rPr>
              <a:t>https://www.youtube.com/watch?v=i8CmibhvZ0c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SparkFun, logic analyzer with sigrok PulseView: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capture a serial line and decode it yourself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/>
              </a:rPr>
              <a:t>https://learn.sparkfun.com/tutorials/using-the-usb-logic-analyzer-with-sigrok-pulseview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Falstad, Fourier Series applet: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cut the high harmonics and watch a square wave round off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6"/>
              </a:rPr>
              <a:t>https://www.falstad.com/fourier/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Wikipedia, Gibbs phenomenon: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note that the overshoot stays near 9 percent however many terms you keep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7"/>
              </a:rPr>
              <a:t>https://en.wikipedia.org/wiki/Gibbs_phenomenon</a:t>
            </a:r>
          </a:p>
        </p:txBody>
      </p:sp>
      <p:sp>
        <p:nvSpPr>
          <p:cNvPr id="7" name="Shape 7"/>
          <p:cNvSpPr/>
          <p:nvPr/>
        </p:nvSpPr>
        <p:spPr>
          <a:xfrm>
            <a:off x="6159993" y="182880"/>
            <a:ext cx="5849097" cy="5883265"/>
          </a:xfrm>
          <a:prstGeom prst="roundRect">
            <a:avLst>
              <a:gd name="adj" fmla="val 389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6288009" y="310896"/>
            <a:ext cx="844675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6288009" y="310896"/>
            <a:ext cx="84467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EXPLORE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7242412" y="310896"/>
            <a:ext cx="463866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Sampling, PCM, and framing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6288009" y="694944"/>
            <a:ext cx="5593065" cy="52431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DSPRelated, sampling and aliasing: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push the signal past half the sampling rate and watch the alias appear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8"/>
              </a:rPr>
              <a:t>https://www.dsprelated.com/foundations/sampling.php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Wikipedia, Nyquist-Shannon sampling theorem: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 the bandpass case, which the lecture only stated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9"/>
              </a:rPr>
              <a:t>https://en.wikipedia.org/wiki/Nyquist%E2%80%93Shannon_sampling_theorem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Wikipedia, Delta modulation: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 up slope overload, the failure DM has and PCM does not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0"/>
              </a:rPr>
              <a:t>https://en.wikipedia.org/wiki/Delta_modulation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Wikipedia, adaptive differential PCM: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 how G.711 and G.726 halve the bit rate of a call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1"/>
              </a:rPr>
              <a:t>https://en.wikipedia.org/wiki/Adaptive_differential_pulse-code_modulation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Chrome Music Lab, Spectrogram: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find the highest frequency you actually produce, then judge the 4 kHz assumption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2"/>
              </a:rPr>
              <a:t>https://musiclab.chromeexperiments.com/Spectrogram/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SparkFun, logic analyzer with sigrok PulseView: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capture an asynchronous line and find the start and stop bits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0F7A8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3"/>
              </a:rPr>
              <a:t>https://learn.sparkfun.com/tutorials/using-the-usb-logic-analyzer-with-sigrok-pulseview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43</Slides>
  <Notes>43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2026-08-31T03:06:25Z</dcterms:created>
  <dcterms:modified xsi:type="dcterms:W3CDTF">2026-08-31T03:06:25Z</dcterms:modified>
</cp:coreProperties>
</file>