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257" r:id="rId4"/>
    <p:sldId id="271" r:id="rId5"/>
    <p:sldId id="272" r:id="rId6"/>
    <p:sldId id="273" r:id="rId7"/>
    <p:sldId id="259" r:id="rId8"/>
    <p:sldId id="265" r:id="rId9"/>
    <p:sldId id="260" r:id="rId10"/>
    <p:sldId id="275" r:id="rId11"/>
    <p:sldId id="274" r:id="rId12"/>
    <p:sldId id="267" r:id="rId13"/>
    <p:sldId id="277" r:id="rId14"/>
    <p:sldId id="269" r:id="rId15"/>
    <p:sldId id="261" r:id="rId16"/>
    <p:sldId id="276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83995" autoAdjust="0"/>
  </p:normalViewPr>
  <p:slideViewPr>
    <p:cSldViewPr>
      <p:cViewPr>
        <p:scale>
          <a:sx n="75" d="100"/>
          <a:sy n="75" d="100"/>
        </p:scale>
        <p:origin x="-282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0F986-4EBB-4B64-A55D-571D3B34EF96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D841E-D453-4408-A805-00718CEE57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697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Version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IHL</a:t>
            </a:r>
          </a:p>
          <a:p>
            <a:endParaRPr lang="en-US" altLang="ko-KR" dirty="0" smtClean="0"/>
          </a:p>
          <a:p>
            <a:r>
              <a:rPr lang="en-US" altLang="ko-KR" dirty="0" err="1" smtClean="0"/>
              <a:t>DSField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ECN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Total Length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Identification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Flags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Fragment</a:t>
            </a:r>
            <a:r>
              <a:rPr lang="en-US" altLang="ko-KR" baseline="0" dirty="0" smtClean="0"/>
              <a:t> Offset</a:t>
            </a:r>
          </a:p>
          <a:p>
            <a:endParaRPr lang="en-US" altLang="ko-KR" baseline="0" dirty="0" smtClean="0"/>
          </a:p>
          <a:p>
            <a:r>
              <a:rPr lang="en-US" altLang="ko-KR" dirty="0" smtClean="0"/>
              <a:t>Time-to-Live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Protocol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Header </a:t>
            </a:r>
            <a:r>
              <a:rPr lang="en-US" altLang="ko-KR" dirty="0" err="1" smtClean="0"/>
              <a:t>Chechsum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Source IP Address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Ipv4</a:t>
            </a:r>
            <a:r>
              <a:rPr lang="ko-KR" altLang="en-US" baseline="0" dirty="0" smtClean="0"/>
              <a:t>를 중심으로 </a:t>
            </a:r>
            <a:r>
              <a:rPr lang="en-US" altLang="ko-KR" baseline="0" dirty="0" smtClean="0"/>
              <a:t>IPv6</a:t>
            </a:r>
            <a:r>
              <a:rPr lang="ko-KR" altLang="en-US" baseline="0" dirty="0" smtClean="0"/>
              <a:t>와 비교하며 설명함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416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Ipv4</a:t>
            </a:r>
            <a:r>
              <a:rPr lang="ko-KR" altLang="en-US" baseline="0" dirty="0" smtClean="0"/>
              <a:t>를 중심으로 </a:t>
            </a:r>
            <a:r>
              <a:rPr lang="en-US" altLang="ko-KR" baseline="0" dirty="0" smtClean="0"/>
              <a:t>IPv6</a:t>
            </a:r>
            <a:r>
              <a:rPr lang="ko-KR" altLang="en-US" baseline="0" dirty="0" smtClean="0"/>
              <a:t>와 비교하며 설명함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416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Ipv4</a:t>
            </a:r>
            <a:r>
              <a:rPr lang="ko-KR" altLang="en-US" baseline="0" dirty="0" smtClean="0"/>
              <a:t>를 중심으로 </a:t>
            </a:r>
            <a:r>
              <a:rPr lang="en-US" altLang="ko-KR" baseline="0" dirty="0" smtClean="0"/>
              <a:t>IPv6</a:t>
            </a:r>
            <a:r>
              <a:rPr lang="ko-KR" altLang="en-US" baseline="0" dirty="0" smtClean="0"/>
              <a:t>와 비교하며 설명함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416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5.2 : IPv4 and IPv6 Headers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송충건</a:t>
            </a:r>
            <a:endParaRPr lang="en-US" altLang="ko-KR" dirty="0" smtClean="0"/>
          </a:p>
          <a:p>
            <a:r>
              <a:rPr lang="en-US" altLang="ko-KR" dirty="0" smtClean="0"/>
              <a:t>2015010494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5.2. IPv4 </a:t>
            </a:r>
            <a:r>
              <a:rPr lang="en-US" altLang="ko-KR" dirty="0"/>
              <a:t>and IPv6 Headers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032795"/>
            <a:ext cx="3839791" cy="291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67483"/>
            <a:ext cx="4146241" cy="301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5324516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IPv4 Header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34022" y="5324516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IPv6 Header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6130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5.2. IPv4 </a:t>
            </a:r>
            <a:r>
              <a:rPr lang="en-US" altLang="ko-KR" dirty="0"/>
              <a:t>and IPv6 Headers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b="1" dirty="0"/>
              <a:t>IPv4</a:t>
            </a:r>
            <a:r>
              <a:rPr lang="ko-KR" altLang="en-US" b="1" dirty="0"/>
              <a:t>헤더</a:t>
            </a:r>
            <a:r>
              <a:rPr lang="ko-KR" altLang="en-US" dirty="0"/>
              <a:t>의 기본 크기는 </a:t>
            </a:r>
            <a:r>
              <a:rPr lang="en-US" altLang="ko-KR" b="1" dirty="0" smtClean="0"/>
              <a:t>20byte</a:t>
            </a:r>
            <a:r>
              <a:rPr lang="ko-KR" altLang="en-US" dirty="0" smtClean="0"/>
              <a:t>이다</a:t>
            </a:r>
            <a:r>
              <a:rPr lang="en-US" altLang="ko-KR" dirty="0" smtClean="0"/>
              <a:t>.</a:t>
            </a:r>
            <a:endParaRPr lang="ko-KR" altLang="en-US" dirty="0"/>
          </a:p>
          <a:p>
            <a:pPr>
              <a:lnSpc>
                <a:spcPct val="150000"/>
              </a:lnSpc>
            </a:pPr>
            <a:r>
              <a:rPr lang="en-US" altLang="ko-KR" b="1" dirty="0"/>
              <a:t>IPv6</a:t>
            </a:r>
            <a:r>
              <a:rPr lang="ko-KR" altLang="en-US" b="1" dirty="0"/>
              <a:t>헤더</a:t>
            </a:r>
            <a:r>
              <a:rPr lang="ko-KR" altLang="en-US" dirty="0"/>
              <a:t>는 </a:t>
            </a:r>
            <a:r>
              <a:rPr lang="en-US" altLang="ko-KR" dirty="0"/>
              <a:t>2</a:t>
            </a:r>
            <a:r>
              <a:rPr lang="ko-KR" altLang="en-US" dirty="0"/>
              <a:t>배인 </a:t>
            </a:r>
            <a:r>
              <a:rPr lang="en-US" altLang="ko-KR" b="1" dirty="0"/>
              <a:t>40byte</a:t>
            </a:r>
            <a:r>
              <a:rPr lang="ko-KR" altLang="en-US" dirty="0"/>
              <a:t>를 가지고 옵션이 없으므로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고정된 </a:t>
            </a:r>
            <a:r>
              <a:rPr lang="ko-KR" altLang="en-US" dirty="0"/>
              <a:t>값을 </a:t>
            </a:r>
            <a:r>
              <a:rPr lang="ko-KR" altLang="en-US" dirty="0" smtClean="0"/>
              <a:t>가진다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dirty="0"/>
              <a:t>가로의 단위는 하나의 </a:t>
            </a:r>
            <a:r>
              <a:rPr lang="ko-KR" altLang="en-US" b="1" dirty="0"/>
              <a:t>워드</a:t>
            </a:r>
            <a:r>
              <a:rPr lang="ko-KR" altLang="en-US" dirty="0"/>
              <a:t>이며 </a:t>
            </a:r>
            <a:r>
              <a:rPr lang="en-US" altLang="ko-KR" dirty="0"/>
              <a:t>0~31 </a:t>
            </a:r>
            <a:r>
              <a:rPr lang="ko-KR" altLang="en-US" dirty="0"/>
              <a:t>범위의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32bit </a:t>
            </a:r>
            <a:r>
              <a:rPr lang="ko-KR" altLang="en-US" dirty="0"/>
              <a:t>값을 가진다</a:t>
            </a:r>
            <a:r>
              <a:rPr lang="en-US" altLang="ko-KR" dirty="0" smtClean="0"/>
              <a:t>.</a:t>
            </a: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en-US" altLang="ko-KR" dirty="0" smtClean="0"/>
              <a:t>IP </a:t>
            </a:r>
            <a:r>
              <a:rPr lang="ko-KR" altLang="en-US" dirty="0" err="1" smtClean="0"/>
              <a:t>데이터그램은</a:t>
            </a:r>
            <a:r>
              <a:rPr lang="ko-KR" altLang="en-US" dirty="0" smtClean="0"/>
              <a:t> 전송 </a:t>
            </a:r>
            <a:r>
              <a:rPr lang="ko-KR" altLang="en-US" dirty="0"/>
              <a:t>시 </a:t>
            </a:r>
            <a:r>
              <a:rPr lang="ko-KR" altLang="en-US" b="1" dirty="0"/>
              <a:t>네트워크 바이트 </a:t>
            </a:r>
            <a:r>
              <a:rPr lang="ko-KR" altLang="en-US" b="1" dirty="0" smtClean="0"/>
              <a:t>순서 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b="1" dirty="0" smtClean="0"/>
              <a:t>( </a:t>
            </a:r>
            <a:r>
              <a:rPr lang="ko-KR" altLang="en-US" b="1" dirty="0" err="1" smtClean="0"/>
              <a:t>빅엔디언</a:t>
            </a:r>
            <a:r>
              <a:rPr lang="en-US" altLang="ko-KR" b="1" dirty="0" smtClean="0"/>
              <a:t>)</a:t>
            </a:r>
            <a:r>
              <a:rPr lang="ko-KR" altLang="en-US" dirty="0" smtClean="0"/>
              <a:t>로 </a:t>
            </a:r>
            <a:r>
              <a:rPr lang="ko-KR" altLang="en-US" dirty="0"/>
              <a:t>변환된 다음 </a:t>
            </a:r>
            <a:r>
              <a:rPr lang="ko-KR" altLang="en-US" dirty="0" smtClean="0"/>
              <a:t>전송이 </a:t>
            </a:r>
            <a:r>
              <a:rPr lang="ko-KR" altLang="en-US" dirty="0"/>
              <a:t>완료된 후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err="1" smtClean="0"/>
              <a:t>수신측에서</a:t>
            </a:r>
            <a:r>
              <a:rPr lang="ko-KR" altLang="en-US" dirty="0" smtClean="0"/>
              <a:t> </a:t>
            </a:r>
            <a:r>
              <a:rPr lang="ko-KR" altLang="en-US" dirty="0"/>
              <a:t>다시 </a:t>
            </a:r>
            <a:r>
              <a:rPr lang="ko-KR" altLang="en-US" b="1" dirty="0" err="1"/>
              <a:t>리틀엔디언</a:t>
            </a:r>
            <a:r>
              <a:rPr lang="ko-KR" altLang="en-US" b="1" dirty="0"/>
              <a:t> 방식</a:t>
            </a:r>
            <a:r>
              <a:rPr lang="ko-KR" altLang="en-US" dirty="0"/>
              <a:t>으로 변환된다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5.2.1. IP Header Fields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/>
              <a:t>Version Field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>IP</a:t>
            </a:r>
            <a:r>
              <a:rPr lang="ko-KR" altLang="en-US" dirty="0"/>
              <a:t>의 다양한 버전 정보를 나타내고 있으며</a:t>
            </a:r>
            <a:r>
              <a:rPr lang="en-US" altLang="ko-KR" dirty="0"/>
              <a:t>,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IPv4</a:t>
            </a:r>
            <a:r>
              <a:rPr lang="ko-KR" altLang="en-US" dirty="0"/>
              <a:t>의 경우 </a:t>
            </a:r>
            <a:r>
              <a:rPr lang="en-US" altLang="ko-KR" dirty="0"/>
              <a:t>4</a:t>
            </a:r>
            <a:r>
              <a:rPr lang="ko-KR" altLang="en-US" dirty="0"/>
              <a:t>이고 </a:t>
            </a:r>
            <a:r>
              <a:rPr lang="en-US" altLang="ko-KR" dirty="0" smtClean="0"/>
              <a:t>IPv6</a:t>
            </a:r>
            <a:r>
              <a:rPr lang="ko-KR" altLang="en-US" dirty="0"/>
              <a:t>의 경우 </a:t>
            </a:r>
            <a:r>
              <a:rPr lang="en-US" altLang="ko-KR" dirty="0"/>
              <a:t>6</a:t>
            </a:r>
            <a:r>
              <a:rPr lang="ko-KR" altLang="en-US" dirty="0"/>
              <a:t>이다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b="1" dirty="0"/>
              <a:t>IHL</a:t>
            </a:r>
            <a:r>
              <a:rPr lang="en-US" altLang="ko-KR" dirty="0"/>
              <a:t> ( Internet Header </a:t>
            </a:r>
            <a:r>
              <a:rPr lang="en-US" altLang="ko-KR" dirty="0" smtClean="0"/>
              <a:t>Length</a:t>
            </a:r>
            <a:r>
              <a:rPr lang="ko-KR" altLang="en-US" dirty="0"/>
              <a:t> </a:t>
            </a:r>
            <a:r>
              <a:rPr lang="en-US" altLang="ko-KR" dirty="0" smtClean="0"/>
              <a:t>)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dirty="0"/>
              <a:t>32bit </a:t>
            </a:r>
            <a:r>
              <a:rPr lang="ko-KR" altLang="en-US" dirty="0"/>
              <a:t>워드 단위로 헤더의 크기를 </a:t>
            </a:r>
            <a:r>
              <a:rPr lang="ko-KR" altLang="en-US" dirty="0" smtClean="0"/>
              <a:t>나타낸다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>IPv4 </a:t>
            </a:r>
            <a:r>
              <a:rPr lang="en-US" altLang="ko-KR" dirty="0"/>
              <a:t>Header</a:t>
            </a:r>
            <a:r>
              <a:rPr lang="ko-KR" altLang="en-US" dirty="0"/>
              <a:t>의 최대 크기는 </a:t>
            </a:r>
            <a:r>
              <a:rPr lang="en-US" altLang="ko-KR" dirty="0"/>
              <a:t>60</a:t>
            </a:r>
            <a:r>
              <a:rPr lang="ko-KR" altLang="en-US" dirty="0"/>
              <a:t>바이트로 제한된다</a:t>
            </a:r>
            <a:r>
              <a:rPr lang="en-US" altLang="ko-KR" dirty="0" smtClean="0"/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b="1" dirty="0" smtClean="0"/>
              <a:t>DS Field and ECN</a:t>
            </a:r>
            <a:r>
              <a:rPr lang="en-US" altLang="ko-KR" dirty="0" smtClean="0"/>
              <a:t> ( or  </a:t>
            </a:r>
            <a:r>
              <a:rPr lang="en-US" altLang="ko-KR" dirty="0" err="1" smtClean="0"/>
              <a:t>ToS</a:t>
            </a:r>
            <a:r>
              <a:rPr lang="en-US" altLang="ko-KR" dirty="0" smtClean="0"/>
              <a:t> and Traffic Class)</a:t>
            </a:r>
            <a:br>
              <a:rPr lang="en-US" altLang="ko-KR" dirty="0" smtClean="0"/>
            </a:br>
            <a:r>
              <a:rPr lang="en-US" altLang="ko-KR" dirty="0"/>
              <a:t>DS</a:t>
            </a:r>
            <a:r>
              <a:rPr lang="ko-KR" altLang="en-US" dirty="0"/>
              <a:t>필드 </a:t>
            </a:r>
            <a:r>
              <a:rPr lang="en-US" altLang="ko-KR" dirty="0"/>
              <a:t>: </a:t>
            </a:r>
            <a:r>
              <a:rPr lang="ko-KR" altLang="en-US" dirty="0"/>
              <a:t>차등 </a:t>
            </a:r>
            <a:r>
              <a:rPr lang="ko-KR" altLang="en-US" dirty="0" smtClean="0"/>
              <a:t>서비스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ECN</a:t>
            </a:r>
            <a:r>
              <a:rPr lang="ko-KR" altLang="en-US" dirty="0"/>
              <a:t>필드 </a:t>
            </a:r>
            <a:r>
              <a:rPr lang="en-US" altLang="ko-KR" dirty="0"/>
              <a:t>: </a:t>
            </a:r>
            <a:r>
              <a:rPr lang="ko-KR" altLang="en-US" dirty="0" err="1" smtClean="0"/>
              <a:t>트래픽</a:t>
            </a:r>
            <a:r>
              <a:rPr lang="ko-KR" altLang="en-US" dirty="0" smtClean="0"/>
              <a:t> 혼잡 통보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16584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5.2.1. IP Header Fields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/>
              <a:t>Total Length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IP </a:t>
            </a:r>
            <a:r>
              <a:rPr lang="ko-KR" altLang="en-US" dirty="0" err="1"/>
              <a:t>데이터그램의</a:t>
            </a:r>
            <a:r>
              <a:rPr lang="ko-KR" altLang="en-US" dirty="0"/>
              <a:t> 전체 길이를 바이트 수로 </a:t>
            </a:r>
            <a:r>
              <a:rPr lang="ko-KR" altLang="en-US" dirty="0" smtClean="0"/>
              <a:t>나타낸다</a:t>
            </a:r>
            <a:r>
              <a:rPr lang="en-US" altLang="ko-KR" dirty="0" smtClean="0"/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필드의 크기가 </a:t>
            </a:r>
            <a:r>
              <a:rPr lang="en-US" altLang="ko-KR" dirty="0"/>
              <a:t>16</a:t>
            </a:r>
            <a:r>
              <a:rPr lang="ko-KR" altLang="en-US" dirty="0"/>
              <a:t>비트 이므로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IPv4</a:t>
            </a:r>
            <a:r>
              <a:rPr lang="ko-KR" altLang="en-US" dirty="0"/>
              <a:t>의 최대 크기</a:t>
            </a:r>
            <a:r>
              <a:rPr lang="en-US" altLang="ko-KR" dirty="0"/>
              <a:t> 65,535</a:t>
            </a:r>
            <a:r>
              <a:rPr lang="ko-KR" altLang="en-US" dirty="0"/>
              <a:t>바이트이다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pPr fontAlgn="base">
              <a:lnSpc>
                <a:spcPct val="150000"/>
              </a:lnSpc>
            </a:pPr>
            <a:r>
              <a:rPr lang="en-US" altLang="ko-KR" b="1" dirty="0" smtClean="0"/>
              <a:t>ID Field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IPv4 </a:t>
            </a:r>
            <a:r>
              <a:rPr lang="ko-KR" altLang="en-US" dirty="0"/>
              <a:t>호스트가 송신한 각 </a:t>
            </a:r>
            <a:r>
              <a:rPr lang="ko-KR" altLang="en-US" dirty="0" err="1"/>
              <a:t>데이터그램을</a:t>
            </a:r>
            <a:r>
              <a:rPr lang="ko-KR" altLang="en-US" dirty="0"/>
              <a:t> </a:t>
            </a:r>
            <a:r>
              <a:rPr lang="ko-KR" altLang="en-US" dirty="0" smtClean="0"/>
              <a:t>식별하는 필드</a:t>
            </a:r>
            <a:r>
              <a:rPr lang="en-US" altLang="ko-KR" dirty="0" smtClean="0"/>
              <a:t>,</a:t>
            </a:r>
            <a:br>
              <a:rPr lang="en-US" altLang="ko-KR" dirty="0" smtClean="0"/>
            </a:br>
            <a:r>
              <a:rPr lang="ko-KR" altLang="en-US" dirty="0" err="1"/>
              <a:t>여러개의</a:t>
            </a:r>
            <a:r>
              <a:rPr lang="ko-KR" altLang="en-US" dirty="0"/>
              <a:t> </a:t>
            </a:r>
            <a:r>
              <a:rPr lang="ko-KR" altLang="en-US" dirty="0" err="1"/>
              <a:t>데이터그램으로</a:t>
            </a:r>
            <a:r>
              <a:rPr lang="ko-KR" altLang="en-US" dirty="0"/>
              <a:t> </a:t>
            </a:r>
            <a:r>
              <a:rPr lang="ko-KR" altLang="en-US" dirty="0" err="1"/>
              <a:t>단변화</a:t>
            </a:r>
            <a:r>
              <a:rPr lang="ko-KR" altLang="en-US" dirty="0"/>
              <a:t> 된 </a:t>
            </a:r>
            <a:r>
              <a:rPr lang="ko-KR" altLang="en-US" dirty="0" err="1"/>
              <a:t>패킷들을</a:t>
            </a:r>
            <a:r>
              <a:rPr lang="ko-KR" altLang="en-US" dirty="0"/>
              <a:t>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혼동하지 </a:t>
            </a:r>
            <a:r>
              <a:rPr lang="ko-KR" altLang="en-US" dirty="0"/>
              <a:t>않기 위하여 </a:t>
            </a:r>
            <a:r>
              <a:rPr lang="ko-KR" altLang="en-US" dirty="0" smtClean="0"/>
              <a:t>요구된다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en-US" altLang="ko-KR" dirty="0" smtClean="0"/>
              <a:t>IPv6</a:t>
            </a:r>
            <a:r>
              <a:rPr lang="ko-KR" altLang="en-US" dirty="0"/>
              <a:t>에서는 </a:t>
            </a:r>
            <a:r>
              <a:rPr lang="ko-KR" altLang="en-US" dirty="0" smtClean="0"/>
              <a:t>확장헤더에서 동일 기능을 수행한다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6379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5.2.1. IP Header Fields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 smtClean="0"/>
              <a:t>TTL Field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 err="1"/>
              <a:t>라우터</a:t>
            </a:r>
            <a:r>
              <a:rPr lang="ko-KR" altLang="en-US" dirty="0"/>
              <a:t> 수에 상한선을 </a:t>
            </a:r>
            <a:r>
              <a:rPr lang="ko-KR" altLang="en-US" dirty="0" smtClean="0"/>
              <a:t>설정한다</a:t>
            </a:r>
            <a:r>
              <a:rPr lang="en-US" altLang="ko-KR" dirty="0" smtClean="0"/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 err="1" smtClean="0"/>
              <a:t>라우팅</a:t>
            </a:r>
            <a:r>
              <a:rPr lang="ko-KR" altLang="en-US" dirty="0" smtClean="0"/>
              <a:t> </a:t>
            </a:r>
            <a:r>
              <a:rPr lang="ko-KR" altLang="en-US" dirty="0"/>
              <a:t>알고리즘의 오류로 인하여 네트워크에서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err="1" smtClean="0"/>
              <a:t>패킷이</a:t>
            </a:r>
            <a:r>
              <a:rPr lang="ko-KR" altLang="en-US" dirty="0" smtClean="0"/>
              <a:t> </a:t>
            </a:r>
            <a:r>
              <a:rPr lang="ko-KR" altLang="en-US" dirty="0"/>
              <a:t>무한히 반복하는 현상을 </a:t>
            </a:r>
            <a:r>
              <a:rPr lang="ko-KR" altLang="en-US" dirty="0" smtClean="0"/>
              <a:t>방지한다</a:t>
            </a:r>
            <a:r>
              <a:rPr lang="en-US" altLang="ko-KR" dirty="0" smtClean="0"/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Protocol </a:t>
            </a:r>
            <a:r>
              <a:rPr lang="en-US" altLang="ko-KR" b="1" dirty="0" smtClean="0"/>
              <a:t>Field</a:t>
            </a:r>
            <a:br>
              <a:rPr lang="en-US" altLang="ko-KR" b="1" dirty="0" smtClean="0"/>
            </a:br>
            <a:r>
              <a:rPr lang="ko-KR" altLang="en-US" dirty="0"/>
              <a:t>페이로드 부분에 들어있는 </a:t>
            </a:r>
            <a:r>
              <a:rPr lang="ko-KR" altLang="en-US" dirty="0" err="1"/>
              <a:t>데이터그램</a:t>
            </a:r>
            <a:r>
              <a:rPr lang="ko-KR" altLang="en-US" dirty="0"/>
              <a:t> 유형을 나타내는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번호를 </a:t>
            </a:r>
            <a:r>
              <a:rPr lang="ko-KR" altLang="en-US" dirty="0" err="1" smtClean="0"/>
              <a:t>포한다</a:t>
            </a:r>
            <a:r>
              <a:rPr lang="en-US" altLang="ko-KR" dirty="0" smtClean="0"/>
              <a:t>.</a:t>
            </a:r>
          </a:p>
          <a:p>
            <a:pPr fontAlgn="base">
              <a:lnSpc>
                <a:spcPct val="150000"/>
              </a:lnSpc>
            </a:pPr>
            <a:r>
              <a:rPr lang="en-US" altLang="ko-KR" b="1" dirty="0"/>
              <a:t>Header Checksum </a:t>
            </a:r>
            <a:r>
              <a:rPr lang="en-US" altLang="ko-KR" b="1" dirty="0" smtClean="0"/>
              <a:t>Field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IPv4 </a:t>
            </a:r>
            <a:r>
              <a:rPr lang="ko-KR" altLang="en-US" dirty="0" err="1"/>
              <a:t>데이터그램의</a:t>
            </a:r>
            <a:r>
              <a:rPr lang="ko-KR" altLang="en-US" dirty="0"/>
              <a:t> 헤더에 대하여 검사를 </a:t>
            </a:r>
            <a:r>
              <a:rPr lang="ko-KR" altLang="en-US" dirty="0" smtClean="0"/>
              <a:t>수행한다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r>
              <a:rPr lang="ko-KR" altLang="en-US" dirty="0" smtClean="0"/>
              <a:t>페이로드에 </a:t>
            </a:r>
            <a:r>
              <a:rPr lang="ko-KR" altLang="en-US" dirty="0"/>
              <a:t>대한 정확성 </a:t>
            </a:r>
            <a:r>
              <a:rPr lang="ko-KR" altLang="en-US" dirty="0" smtClean="0"/>
              <a:t>검사는 타 </a:t>
            </a:r>
            <a:r>
              <a:rPr lang="ko-KR" altLang="en-US" dirty="0"/>
              <a:t>프로토콜에서 자체적으로 </a:t>
            </a:r>
            <a:r>
              <a:rPr lang="ko-KR" altLang="en-US" dirty="0" smtClean="0"/>
              <a:t>수행한다</a:t>
            </a:r>
            <a:r>
              <a:rPr lang="en-US" altLang="ko-KR" dirty="0" smtClean="0"/>
              <a:t>.</a:t>
            </a:r>
            <a:endParaRPr lang="ko-KR" altLang="en-US" dirty="0"/>
          </a:p>
          <a:p>
            <a:pPr fontAlgn="base"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7624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5.2.2. The Internet Checksum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ko-KR" altLang="en-US" dirty="0"/>
              <a:t>메시지 </a:t>
            </a:r>
            <a:r>
              <a:rPr lang="ko-KR" altLang="en-US" dirty="0" smtClean="0"/>
              <a:t>송수신 후 </a:t>
            </a:r>
            <a:r>
              <a:rPr lang="en-US" altLang="ko-KR" dirty="0" smtClean="0"/>
              <a:t>Header</a:t>
            </a:r>
            <a:r>
              <a:rPr lang="ko-KR" altLang="en-US" dirty="0" smtClean="0"/>
              <a:t>에 대한 </a:t>
            </a:r>
            <a:r>
              <a:rPr lang="ko-KR" altLang="en-US" dirty="0" err="1" smtClean="0"/>
              <a:t>무결성을</a:t>
            </a:r>
            <a:r>
              <a:rPr lang="ko-KR" altLang="en-US" dirty="0" smtClean="0"/>
              <a:t> 검사</a:t>
            </a:r>
            <a:endParaRPr lang="en-US" altLang="ko-KR" dirty="0" smtClean="0"/>
          </a:p>
          <a:p>
            <a:pPr fontAlgn="base"/>
            <a:endParaRPr lang="en-US" altLang="ko-KR" sz="2000" dirty="0" smtClean="0"/>
          </a:p>
          <a:p>
            <a:pPr marL="0" indent="0" fontAlgn="base">
              <a:buNone/>
            </a:pPr>
            <a:r>
              <a:rPr lang="ko-KR" altLang="en-US" b="1" dirty="0" err="1" smtClean="0"/>
              <a:t>송신측</a:t>
            </a:r>
            <a:endParaRPr lang="ko-KR" altLang="en-US" dirty="0"/>
          </a:p>
          <a:p>
            <a:pPr marL="0" indent="0" fontAlgn="base">
              <a:buNone/>
            </a:pPr>
            <a:r>
              <a:rPr lang="en-US" altLang="ko-KR" sz="2000" dirty="0"/>
              <a:t>1. </a:t>
            </a:r>
            <a:r>
              <a:rPr lang="ko-KR" altLang="en-US" sz="2000" dirty="0"/>
              <a:t>메시지를 </a:t>
            </a:r>
            <a:r>
              <a:rPr lang="en-US" altLang="ko-KR" sz="2000" dirty="0"/>
              <a:t>16</a:t>
            </a:r>
            <a:r>
              <a:rPr lang="ko-KR" altLang="en-US" sz="2000" dirty="0"/>
              <a:t>비트 워드로 나눈다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2. </a:t>
            </a:r>
            <a:r>
              <a:rPr lang="ko-KR" altLang="en-US" sz="2000" dirty="0"/>
              <a:t>초기 </a:t>
            </a:r>
            <a:r>
              <a:rPr lang="ko-KR" altLang="en-US" sz="2000" dirty="0" err="1"/>
              <a:t>체크섬</a:t>
            </a:r>
            <a:r>
              <a:rPr lang="ko-KR" altLang="en-US" sz="2000" dirty="0"/>
              <a:t> 필드의 워드는 </a:t>
            </a:r>
            <a:r>
              <a:rPr lang="en-US" altLang="ko-KR" sz="2000" dirty="0"/>
              <a:t>0(zero)</a:t>
            </a:r>
            <a:r>
              <a:rPr lang="ko-KR" altLang="en-US" sz="2000" dirty="0"/>
              <a:t>이다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3. </a:t>
            </a:r>
            <a:r>
              <a:rPr lang="ko-KR" altLang="en-US" sz="2000" dirty="0" err="1"/>
              <a:t>체크섬</a:t>
            </a:r>
            <a:r>
              <a:rPr lang="en-US" altLang="ko-KR" sz="2000" dirty="0"/>
              <a:t>(0)</a:t>
            </a:r>
            <a:r>
              <a:rPr lang="ko-KR" altLang="en-US" sz="2000" dirty="0"/>
              <a:t>을 포함한 모든 값을 더한다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4. </a:t>
            </a:r>
            <a:r>
              <a:rPr lang="ko-KR" altLang="en-US" sz="2000" dirty="0"/>
              <a:t>그 합의 </a:t>
            </a:r>
            <a:r>
              <a:rPr lang="en-US" altLang="ko-KR" sz="2000" dirty="0"/>
              <a:t>1</a:t>
            </a:r>
            <a:r>
              <a:rPr lang="ko-KR" altLang="en-US" sz="2000" dirty="0"/>
              <a:t>의 보수를 취해 최종 </a:t>
            </a:r>
            <a:r>
              <a:rPr lang="ko-KR" altLang="en-US" sz="2000" dirty="0" err="1"/>
              <a:t>체크섬으로</a:t>
            </a:r>
            <a:r>
              <a:rPr lang="ko-KR" altLang="en-US" sz="2000" dirty="0"/>
              <a:t> 한다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5. </a:t>
            </a:r>
            <a:r>
              <a:rPr lang="ko-KR" altLang="en-US" sz="2000" dirty="0"/>
              <a:t>데이터를 </a:t>
            </a:r>
            <a:r>
              <a:rPr lang="ko-KR" altLang="en-US" sz="2000" dirty="0" err="1"/>
              <a:t>체크섬과</a:t>
            </a:r>
            <a:r>
              <a:rPr lang="ko-KR" altLang="en-US" sz="2000" dirty="0"/>
              <a:t> 함께 보낸다</a:t>
            </a:r>
            <a:r>
              <a:rPr lang="en-US" altLang="ko-KR" sz="2000" dirty="0" smtClean="0"/>
              <a:t>.</a:t>
            </a:r>
          </a:p>
          <a:p>
            <a:pPr marL="0" indent="0" fontAlgn="base">
              <a:buNone/>
            </a:pPr>
            <a:endParaRPr lang="ko-KR" altLang="en-US" sz="2000" dirty="0"/>
          </a:p>
          <a:p>
            <a:pPr marL="0" indent="0" fontAlgn="base">
              <a:buNone/>
            </a:pPr>
            <a:r>
              <a:rPr lang="ko-KR" altLang="en-US" b="1" dirty="0" err="1"/>
              <a:t>수신측</a:t>
            </a:r>
            <a:endParaRPr lang="ko-KR" altLang="en-US" dirty="0"/>
          </a:p>
          <a:p>
            <a:pPr marL="0" indent="0" fontAlgn="base">
              <a:buNone/>
            </a:pPr>
            <a:r>
              <a:rPr lang="en-US" altLang="ko-KR" sz="2000" dirty="0"/>
              <a:t>1. </a:t>
            </a:r>
            <a:r>
              <a:rPr lang="ko-KR" altLang="en-US" sz="2000" dirty="0" err="1"/>
              <a:t>체크섬을</a:t>
            </a:r>
            <a:r>
              <a:rPr lang="ko-KR" altLang="en-US" sz="2000" dirty="0"/>
              <a:t> 포함하는 메시지를 </a:t>
            </a:r>
            <a:r>
              <a:rPr lang="en-US" altLang="ko-KR" sz="2000" dirty="0"/>
              <a:t>16</a:t>
            </a:r>
            <a:r>
              <a:rPr lang="ko-KR" altLang="en-US" sz="2000" dirty="0"/>
              <a:t>비트씩 나눈다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2. </a:t>
            </a:r>
            <a:r>
              <a:rPr lang="ko-KR" altLang="en-US" sz="2000" dirty="0"/>
              <a:t>나눈 모든 워드들을 더한다</a:t>
            </a:r>
            <a:r>
              <a:rPr lang="en-US" altLang="ko-KR" sz="2000" dirty="0"/>
              <a:t>(</a:t>
            </a:r>
            <a:r>
              <a:rPr lang="ko-KR" altLang="en-US" sz="2000" dirty="0" err="1"/>
              <a:t>체크섬</a:t>
            </a:r>
            <a:r>
              <a:rPr lang="ko-KR" altLang="en-US" sz="2000" dirty="0"/>
              <a:t> 포함</a:t>
            </a:r>
            <a:r>
              <a:rPr lang="en-US" altLang="ko-KR" sz="2000" dirty="0"/>
              <a:t>).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3. </a:t>
            </a:r>
            <a:r>
              <a:rPr lang="ko-KR" altLang="en-US" sz="2000" dirty="0"/>
              <a:t>결과값의 비트들이 모두 </a:t>
            </a:r>
            <a:r>
              <a:rPr lang="en-US" altLang="ko-KR" sz="2000" dirty="0"/>
              <a:t>1</a:t>
            </a:r>
            <a:r>
              <a:rPr lang="ko-KR" altLang="en-US" sz="2000" dirty="0"/>
              <a:t>이면 메시지를 취한다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36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5.2.2. The Internet Checksum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1995488"/>
            <a:ext cx="8848725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371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5.2.3. DS Field and ECN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2200" dirty="0" smtClean="0"/>
              <a:t>(</a:t>
            </a:r>
            <a:r>
              <a:rPr lang="en-US" altLang="ko-KR" sz="2200" dirty="0"/>
              <a:t>Formerly Called the </a:t>
            </a:r>
            <a:r>
              <a:rPr lang="en-US" altLang="ko-KR" sz="2200" dirty="0" err="1"/>
              <a:t>ToS</a:t>
            </a:r>
            <a:r>
              <a:rPr lang="en-US" altLang="ko-KR" sz="2200" dirty="0"/>
              <a:t> Byte or IPv6 Traffic Class)</a:t>
            </a:r>
            <a:endParaRPr lang="ko-KR" altLang="en-US" sz="2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b="1" dirty="0"/>
              <a:t>DS </a:t>
            </a:r>
            <a:r>
              <a:rPr lang="ko-KR" altLang="en-US" b="1" dirty="0"/>
              <a:t>필드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차등 서비스</a:t>
            </a:r>
            <a:r>
              <a:rPr lang="en-US" altLang="ko-KR" dirty="0"/>
              <a:t>)</a:t>
            </a:r>
            <a:r>
              <a:rPr lang="ko-KR" altLang="en-US" dirty="0"/>
              <a:t>는 인터넷에서 </a:t>
            </a:r>
            <a:r>
              <a:rPr lang="ko-KR" altLang="en-US" b="1" dirty="0"/>
              <a:t>차등화 된 서비스 등급을 구현</a:t>
            </a:r>
            <a:r>
              <a:rPr lang="ko-KR" altLang="en-US" dirty="0"/>
              <a:t>하는 목표를 가지고 </a:t>
            </a:r>
            <a:r>
              <a:rPr lang="ko-KR" altLang="en-US" dirty="0" smtClean="0"/>
              <a:t>있음</a:t>
            </a:r>
            <a:endParaRPr lang="en-US" altLang="ko-KR" dirty="0" smtClean="0"/>
          </a:p>
          <a:p>
            <a:pPr fontAlgn="base">
              <a:lnSpc>
                <a:spcPct val="150000"/>
              </a:lnSpc>
            </a:pPr>
            <a:r>
              <a:rPr lang="ko-KR" altLang="en-US" dirty="0" smtClean="0"/>
              <a:t>특정 </a:t>
            </a:r>
            <a:r>
              <a:rPr lang="ko-KR" altLang="en-US" dirty="0"/>
              <a:t>값이 명시된 </a:t>
            </a:r>
            <a:r>
              <a:rPr lang="en-US" altLang="ko-KR" dirty="0"/>
              <a:t>IP </a:t>
            </a:r>
            <a:r>
              <a:rPr lang="ko-KR" altLang="en-US" dirty="0" err="1"/>
              <a:t>데이터그램을</a:t>
            </a:r>
            <a:r>
              <a:rPr lang="ko-KR" altLang="en-US" dirty="0"/>
              <a:t> 타 </a:t>
            </a:r>
            <a:r>
              <a:rPr lang="en-US" altLang="ko-KR" dirty="0" smtClean="0"/>
              <a:t>IP </a:t>
            </a:r>
            <a:r>
              <a:rPr lang="ko-KR" altLang="en-US" dirty="0" err="1" smtClean="0"/>
              <a:t>데이터그램과</a:t>
            </a:r>
            <a:r>
              <a:rPr lang="ko-KR" altLang="en-US" dirty="0" smtClean="0"/>
              <a:t>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다른 </a:t>
            </a:r>
            <a:r>
              <a:rPr lang="ko-KR" altLang="en-US" dirty="0"/>
              <a:t>방식으로 </a:t>
            </a:r>
            <a:r>
              <a:rPr lang="ko-KR" altLang="en-US" dirty="0" err="1"/>
              <a:t>포워딩할</a:t>
            </a:r>
            <a:r>
              <a:rPr lang="ko-KR" altLang="en-US" dirty="0"/>
              <a:t> 수 </a:t>
            </a:r>
            <a:r>
              <a:rPr lang="ko-KR" altLang="en-US" dirty="0" smtClean="0"/>
              <a:t>있음</a:t>
            </a:r>
            <a:endParaRPr lang="en-US" altLang="ko-KR" dirty="0" smtClean="0"/>
          </a:p>
          <a:p>
            <a:pPr fontAlgn="base">
              <a:lnSpc>
                <a:spcPct val="150000"/>
              </a:lnSpc>
            </a:pPr>
            <a:r>
              <a:rPr lang="en-US" altLang="ko-KR" dirty="0"/>
              <a:t>DS </a:t>
            </a:r>
            <a:r>
              <a:rPr lang="ko-KR" altLang="en-US" dirty="0"/>
              <a:t>필드에 들어있는 숫자는 </a:t>
            </a:r>
            <a:r>
              <a:rPr lang="en-US" altLang="ko-KR" dirty="0"/>
              <a:t>DSCP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 </a:t>
            </a:r>
            <a:r>
              <a:rPr lang="en-US" altLang="ko-KR" dirty="0"/>
              <a:t>Differentiated Service Code Point :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차등 </a:t>
            </a:r>
            <a:r>
              <a:rPr lang="ko-KR" altLang="en-US" dirty="0"/>
              <a:t>서비스 코드 포인트 </a:t>
            </a:r>
            <a:r>
              <a:rPr lang="en-US" altLang="ko-KR" dirty="0" smtClean="0"/>
              <a:t>) </a:t>
            </a:r>
            <a:r>
              <a:rPr lang="ko-KR" altLang="en-US" dirty="0" smtClean="0"/>
              <a:t>라고 명시됨</a:t>
            </a:r>
            <a:endParaRPr lang="en-US" altLang="ko-KR" dirty="0" smtClean="0"/>
          </a:p>
          <a:p>
            <a:pPr fontAlgn="base">
              <a:lnSpc>
                <a:spcPct val="150000"/>
              </a:lnSpc>
            </a:pPr>
            <a:r>
              <a:rPr lang="ko-KR" altLang="en-US" b="1" dirty="0"/>
              <a:t>코드 포인트</a:t>
            </a:r>
            <a:r>
              <a:rPr lang="ko-KR" altLang="en-US" dirty="0"/>
              <a:t>라고 하는 것은 사전에 정의되어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특별한 </a:t>
            </a:r>
            <a:r>
              <a:rPr lang="ko-KR" altLang="en-US" dirty="0"/>
              <a:t>의미를 가지는 비트 배열을 </a:t>
            </a:r>
            <a:r>
              <a:rPr lang="ko-KR" altLang="en-US" dirty="0" smtClean="0"/>
              <a:t>말함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7725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5.2.3. DS Field and ECN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2200" dirty="0" smtClean="0"/>
              <a:t>(</a:t>
            </a:r>
            <a:r>
              <a:rPr lang="en-US" altLang="ko-KR" sz="2200" dirty="0"/>
              <a:t>Formerly Called the </a:t>
            </a:r>
            <a:r>
              <a:rPr lang="en-US" altLang="ko-KR" sz="2200" dirty="0" err="1"/>
              <a:t>ToS</a:t>
            </a:r>
            <a:r>
              <a:rPr lang="en-US" altLang="ko-KR" sz="2200" dirty="0"/>
              <a:t> Byte or IPv6 Traffic Class)</a:t>
            </a:r>
            <a:endParaRPr lang="ko-KR" altLang="en-US" sz="2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lnSpc>
                <a:spcPct val="200000"/>
              </a:lnSpc>
            </a:pPr>
            <a:r>
              <a:rPr lang="en-US" altLang="ko-KR" b="1" dirty="0"/>
              <a:t>ECN </a:t>
            </a:r>
            <a:r>
              <a:rPr lang="ko-KR" altLang="en-US" b="1" dirty="0"/>
              <a:t>필드 </a:t>
            </a:r>
            <a:r>
              <a:rPr lang="en-US" altLang="ko-KR" b="1" dirty="0"/>
              <a:t>( 2bit )</a:t>
            </a:r>
            <a:r>
              <a:rPr lang="ko-KR" altLang="en-US" dirty="0"/>
              <a:t>는 </a:t>
            </a:r>
            <a:r>
              <a:rPr lang="ko-KR" altLang="en-US" dirty="0" smtClean="0"/>
              <a:t>큰 </a:t>
            </a:r>
            <a:r>
              <a:rPr lang="ko-KR" altLang="en-US" dirty="0" err="1"/>
              <a:t>트래픽이</a:t>
            </a:r>
            <a:r>
              <a:rPr lang="ko-KR" altLang="en-US" dirty="0"/>
              <a:t> 빈번하게 발생하는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err="1" smtClean="0"/>
              <a:t>라우터에서</a:t>
            </a:r>
            <a:r>
              <a:rPr lang="ko-KR" altLang="en-US" dirty="0" smtClean="0"/>
              <a:t> </a:t>
            </a:r>
            <a:r>
              <a:rPr lang="ko-KR" altLang="en-US" dirty="0"/>
              <a:t>내부 </a:t>
            </a:r>
            <a:r>
              <a:rPr lang="ko-KR" altLang="en-US" dirty="0" err="1"/>
              <a:t>대기열에</a:t>
            </a:r>
            <a:r>
              <a:rPr lang="ko-KR" altLang="en-US" dirty="0"/>
              <a:t> 보관 중인 </a:t>
            </a:r>
            <a:r>
              <a:rPr lang="ko-KR" altLang="en-US" dirty="0" err="1" smtClean="0"/>
              <a:t>데이터그램에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b="1" dirty="0" smtClean="0"/>
              <a:t>혼잡 </a:t>
            </a:r>
            <a:r>
              <a:rPr lang="ko-KR" altLang="en-US" b="1" dirty="0" err="1"/>
              <a:t>지시자</a:t>
            </a:r>
            <a:r>
              <a:rPr lang="ko-KR" altLang="en-US" dirty="0" err="1"/>
              <a:t>를</a:t>
            </a:r>
            <a:r>
              <a:rPr lang="ko-KR" altLang="en-US" dirty="0"/>
              <a:t> 표시하기 위해 </a:t>
            </a:r>
            <a:r>
              <a:rPr lang="ko-KR" altLang="en-US" dirty="0" smtClean="0"/>
              <a:t>사용됨</a:t>
            </a:r>
            <a:endParaRPr lang="en-US" altLang="ko-KR" dirty="0" smtClean="0"/>
          </a:p>
          <a:p>
            <a:pPr fontAlgn="base">
              <a:lnSpc>
                <a:spcPct val="200000"/>
              </a:lnSpc>
            </a:pPr>
            <a:r>
              <a:rPr lang="ko-KR" altLang="en-US" dirty="0"/>
              <a:t>혼잡에 대한 표시는 </a:t>
            </a:r>
            <a:r>
              <a:rPr lang="ko-KR" altLang="en-US" dirty="0" err="1"/>
              <a:t>수신측에서</a:t>
            </a:r>
            <a:r>
              <a:rPr lang="ko-KR" altLang="en-US" dirty="0"/>
              <a:t> </a:t>
            </a:r>
            <a:r>
              <a:rPr lang="ko-KR" altLang="en-US" dirty="0" smtClean="0"/>
              <a:t>인지하여 </a:t>
            </a:r>
            <a:r>
              <a:rPr lang="ko-KR" altLang="en-US" dirty="0" err="1"/>
              <a:t>송신측에</a:t>
            </a:r>
            <a:r>
              <a:rPr lang="ko-KR" altLang="en-US" dirty="0"/>
              <a:t> </a:t>
            </a:r>
            <a:r>
              <a:rPr lang="ko-KR" altLang="en-US" dirty="0" smtClean="0"/>
              <a:t>공지</a:t>
            </a:r>
            <a:endParaRPr lang="en-US" altLang="ko-KR" dirty="0" smtClean="0"/>
          </a:p>
          <a:p>
            <a:pPr fontAlgn="base">
              <a:lnSpc>
                <a:spcPct val="200000"/>
              </a:lnSpc>
            </a:pPr>
            <a:r>
              <a:rPr lang="en-US" altLang="ko-KR" dirty="0" smtClean="0"/>
              <a:t>DS </a:t>
            </a:r>
            <a:r>
              <a:rPr lang="ko-KR" altLang="en-US" dirty="0"/>
              <a:t>필드와 </a:t>
            </a:r>
            <a:r>
              <a:rPr lang="en-US" altLang="ko-KR" dirty="0"/>
              <a:t>ECN </a:t>
            </a:r>
            <a:r>
              <a:rPr lang="ko-KR" altLang="en-US" dirty="0"/>
              <a:t>필드는 서로 독립적인 기능을 </a:t>
            </a:r>
            <a:r>
              <a:rPr lang="ko-KR" altLang="en-US" dirty="0" smtClean="0"/>
              <a:t>수행함</a:t>
            </a:r>
            <a:endParaRPr lang="ko-KR" altLang="en-US" dirty="0"/>
          </a:p>
          <a:p>
            <a:pPr fontAlgn="base">
              <a:lnSpc>
                <a:spcPct val="200000"/>
              </a:lnSpc>
            </a:pPr>
            <a:r>
              <a:rPr lang="en-US" altLang="ko-KR" dirty="0" err="1" smtClean="0"/>
              <a:t>ToS</a:t>
            </a:r>
            <a:r>
              <a:rPr lang="en-US" altLang="ko-KR" dirty="0" smtClean="0"/>
              <a:t> </a:t>
            </a:r>
            <a:r>
              <a:rPr lang="ko-KR" altLang="en-US" dirty="0"/>
              <a:t>필드와 </a:t>
            </a:r>
            <a:r>
              <a:rPr lang="ko-KR" altLang="en-US" dirty="0" err="1"/>
              <a:t>트래픽</a:t>
            </a:r>
            <a:r>
              <a:rPr lang="ko-KR" altLang="en-US" dirty="0"/>
              <a:t> 클래스 필드를 분할하여 만든 </a:t>
            </a:r>
            <a:r>
              <a:rPr lang="ko-KR" altLang="en-US" dirty="0" smtClean="0"/>
              <a:t>것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36128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5.2.3. DS Field and ECN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2200" dirty="0" smtClean="0"/>
              <a:t>(</a:t>
            </a:r>
            <a:r>
              <a:rPr lang="en-US" altLang="ko-KR" sz="2200" dirty="0"/>
              <a:t>Formerly Called the </a:t>
            </a:r>
            <a:r>
              <a:rPr lang="en-US" altLang="ko-KR" sz="2200" dirty="0" err="1"/>
              <a:t>ToS</a:t>
            </a:r>
            <a:r>
              <a:rPr lang="en-US" altLang="ko-KR" sz="2200" dirty="0"/>
              <a:t> Byte or IPv6 Traffic Class)</a:t>
            </a:r>
            <a:endParaRPr lang="ko-KR" altLang="en-US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700808"/>
            <a:ext cx="668655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92008" y="1331476"/>
            <a:ext cx="4159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&lt; </a:t>
            </a:r>
            <a:r>
              <a:rPr lang="en-US" altLang="ko-KR" b="1" dirty="0" err="1" smtClean="0"/>
              <a:t>ToS</a:t>
            </a:r>
            <a:r>
              <a:rPr lang="en-US" altLang="ko-KR" b="1" dirty="0" smtClean="0"/>
              <a:t> Field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and Traffic Class Field &gt;</a:t>
            </a:r>
            <a:endParaRPr lang="ko-KR" altLang="en-US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04" y="3861048"/>
            <a:ext cx="6042392" cy="218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99047" y="2869557"/>
            <a:ext cx="29129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D (delay) : </a:t>
            </a:r>
            <a:r>
              <a:rPr lang="ko-KR" altLang="en-US" dirty="0" smtClean="0"/>
              <a:t>지연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T (throughput) : </a:t>
            </a:r>
            <a:r>
              <a:rPr lang="ko-KR" altLang="en-US" dirty="0" smtClean="0"/>
              <a:t>처리율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R (reliability) : </a:t>
            </a:r>
            <a:r>
              <a:rPr lang="ko-KR" altLang="en-US" dirty="0" smtClean="0"/>
              <a:t>신뢰성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8267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5.2.3. DS Field and ECN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2200" dirty="0" smtClean="0"/>
              <a:t>(</a:t>
            </a:r>
            <a:r>
              <a:rPr lang="en-US" altLang="ko-KR" sz="2200" dirty="0"/>
              <a:t>Formerly Called the </a:t>
            </a:r>
            <a:r>
              <a:rPr lang="en-US" altLang="ko-KR" sz="2200" dirty="0" err="1"/>
              <a:t>ToS</a:t>
            </a:r>
            <a:r>
              <a:rPr lang="en-US" altLang="ko-KR" sz="2200" dirty="0"/>
              <a:t> Byte or IPv6 Traffic Class)</a:t>
            </a:r>
            <a:endParaRPr lang="ko-KR" altLang="en-US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836415"/>
            <a:ext cx="681037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4157489"/>
            <a:ext cx="79057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66433" y="1331476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&lt; DF Field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and ECN Field &gt;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246461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5.2.3. DS Field and ECN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2200" dirty="0" smtClean="0"/>
              <a:t>(</a:t>
            </a:r>
            <a:r>
              <a:rPr lang="en-US" altLang="ko-KR" sz="2200" dirty="0"/>
              <a:t>Formerly Called the </a:t>
            </a:r>
            <a:r>
              <a:rPr lang="en-US" altLang="ko-KR" sz="2200" dirty="0" err="1"/>
              <a:t>ToS</a:t>
            </a:r>
            <a:r>
              <a:rPr lang="en-US" altLang="ko-KR" sz="2200" dirty="0"/>
              <a:t> Byte or IPv6 Traffic Class)</a:t>
            </a:r>
            <a:endParaRPr lang="ko-KR" altLang="en-US" sz="2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 smtClean="0"/>
              <a:t>DSCP</a:t>
            </a:r>
            <a:r>
              <a:rPr lang="ko-KR" altLang="en-US" dirty="0" smtClean="0"/>
              <a:t>의 개별 값은 </a:t>
            </a:r>
            <a:r>
              <a:rPr lang="ko-KR" altLang="en-US" dirty="0" err="1" smtClean="0"/>
              <a:t>라우터에게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포워팅돼야</a:t>
            </a:r>
            <a:r>
              <a:rPr lang="ko-KR" altLang="en-US" dirty="0" smtClean="0"/>
              <a:t> 할지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또는 특별한 처리를 할지 알려주는 지표를 제시함</a:t>
            </a:r>
            <a:endParaRPr lang="en-US" altLang="ko-KR" dirty="0" smtClean="0"/>
          </a:p>
          <a:p>
            <a:pPr fontAlgn="base">
              <a:lnSpc>
                <a:spcPct val="150000"/>
              </a:lnSpc>
            </a:pPr>
            <a:r>
              <a:rPr lang="ko-KR" altLang="en-US" dirty="0" err="1" smtClean="0"/>
              <a:t>포워팅</a:t>
            </a:r>
            <a:r>
              <a:rPr lang="ko-KR" altLang="en-US" dirty="0" smtClean="0"/>
              <a:t> 처리는 </a:t>
            </a:r>
            <a:r>
              <a:rPr lang="en-US" altLang="ko-KR" dirty="0" smtClean="0"/>
              <a:t>PHB ( per-hop behavior)</a:t>
            </a:r>
            <a:r>
              <a:rPr lang="ko-KR" altLang="en-US" dirty="0" smtClean="0"/>
              <a:t>로 표현됨</a:t>
            </a:r>
            <a:endParaRPr lang="en-US" altLang="ko-KR" dirty="0" smtClean="0"/>
          </a:p>
          <a:p>
            <a:pPr fontAlgn="base">
              <a:lnSpc>
                <a:spcPct val="150000"/>
              </a:lnSpc>
            </a:pPr>
            <a:r>
              <a:rPr lang="en-US" altLang="ko-KR" dirty="0" smtClean="0"/>
              <a:t>AF ( Assured Forwarding) </a:t>
            </a:r>
            <a:r>
              <a:rPr lang="ko-KR" altLang="en-US" dirty="0" smtClean="0"/>
              <a:t>그룹은 고정된 개수의 독립적인 </a:t>
            </a:r>
            <a:r>
              <a:rPr lang="en-US" altLang="ko-KR" dirty="0" smtClean="0"/>
              <a:t>AF </a:t>
            </a:r>
            <a:r>
              <a:rPr lang="ko-KR" altLang="en-US" dirty="0" smtClean="0"/>
              <a:t>클래스에 따라 </a:t>
            </a:r>
            <a:r>
              <a:rPr lang="en-US" altLang="ko-KR" dirty="0" smtClean="0"/>
              <a:t>IP </a:t>
            </a:r>
            <a:r>
              <a:rPr lang="ko-KR" altLang="en-US" dirty="0" err="1" smtClean="0"/>
              <a:t>패킷들에</a:t>
            </a:r>
            <a:r>
              <a:rPr lang="ko-KR" altLang="en-US" dirty="0" smtClean="0"/>
              <a:t> 대한 </a:t>
            </a:r>
            <a:r>
              <a:rPr lang="ko-KR" altLang="en-US" dirty="0" err="1" smtClean="0"/>
              <a:t>포워딩을</a:t>
            </a:r>
            <a:r>
              <a:rPr lang="ko-KR" altLang="en-US" dirty="0" smtClean="0"/>
              <a:t> 제공</a:t>
            </a:r>
            <a:endParaRPr lang="en-US" altLang="ko-KR" dirty="0" smtClean="0"/>
          </a:p>
          <a:p>
            <a:pPr fontAlgn="base">
              <a:lnSpc>
                <a:spcPct val="150000"/>
              </a:lnSpc>
            </a:pPr>
            <a:r>
              <a:rPr lang="en-US" altLang="ko-KR" dirty="0" smtClean="0"/>
              <a:t>EF ( Expedited Forwarding )</a:t>
            </a:r>
            <a:r>
              <a:rPr lang="ko-KR" altLang="en-US" dirty="0" smtClean="0"/>
              <a:t>는 외견상 혼잡 없는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네트워크 상태를 명시함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59355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5.2.3. DS Field and ECN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2200" dirty="0" smtClean="0"/>
              <a:t>(</a:t>
            </a:r>
            <a:r>
              <a:rPr lang="en-US" altLang="ko-KR" sz="2200" dirty="0"/>
              <a:t>Formerly Called the </a:t>
            </a:r>
            <a:r>
              <a:rPr lang="en-US" altLang="ko-KR" sz="2200" dirty="0" err="1"/>
              <a:t>ToS</a:t>
            </a:r>
            <a:r>
              <a:rPr lang="en-US" altLang="ko-KR" sz="2200" dirty="0"/>
              <a:t> Byte or IPv6 Traffic Class)</a:t>
            </a:r>
            <a:endParaRPr lang="ko-KR" altLang="en-US" sz="2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935" y="1844824"/>
            <a:ext cx="4970131" cy="423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838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5.2.4. IP Options</a:t>
            </a:r>
            <a:endParaRPr lang="ko-KR" altLang="en-US" sz="2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lnSpc>
                <a:spcPct val="200000"/>
              </a:lnSpc>
            </a:pPr>
            <a:r>
              <a:rPr lang="ko-KR" altLang="en-US" dirty="0" err="1"/>
              <a:t>데이터그램</a:t>
            </a:r>
            <a:r>
              <a:rPr lang="ko-KR" altLang="en-US" dirty="0"/>
              <a:t> 단위로 선택할 수 있는 여러 가지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옵션을 </a:t>
            </a:r>
            <a:r>
              <a:rPr lang="ko-KR" altLang="en-US" dirty="0"/>
              <a:t>제공함</a:t>
            </a:r>
          </a:p>
          <a:p>
            <a:pPr fontAlgn="base">
              <a:lnSpc>
                <a:spcPct val="200000"/>
              </a:lnSpc>
            </a:pPr>
            <a:r>
              <a:rPr lang="en-US" altLang="ko-KR" dirty="0"/>
              <a:t>IPv4</a:t>
            </a:r>
            <a:r>
              <a:rPr lang="ko-KR" altLang="en-US" dirty="0"/>
              <a:t>에서는 제한된 크기나 취약한 </a:t>
            </a:r>
            <a:r>
              <a:rPr lang="ko-KR" altLang="en-US" dirty="0" err="1"/>
              <a:t>보안성으로</a:t>
            </a:r>
            <a:r>
              <a:rPr lang="ko-KR" altLang="en-US" dirty="0"/>
              <a:t> 문제의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소지를 </a:t>
            </a:r>
            <a:r>
              <a:rPr lang="ko-KR" altLang="en-US" dirty="0"/>
              <a:t>가지게 </a:t>
            </a:r>
            <a:r>
              <a:rPr lang="ko-KR" altLang="en-US" dirty="0" smtClean="0"/>
              <a:t>되었음</a:t>
            </a:r>
            <a:endParaRPr lang="en-US" altLang="ko-KR" dirty="0" smtClean="0"/>
          </a:p>
          <a:p>
            <a:pPr fontAlgn="base">
              <a:lnSpc>
                <a:spcPct val="200000"/>
              </a:lnSpc>
            </a:pPr>
            <a:r>
              <a:rPr lang="en-US" altLang="ko-KR" dirty="0" smtClean="0"/>
              <a:t>IPv6</a:t>
            </a:r>
            <a:r>
              <a:rPr lang="ko-KR" altLang="en-US" dirty="0"/>
              <a:t>는 이러한 기능들이 확장 헤더에 </a:t>
            </a:r>
            <a:r>
              <a:rPr lang="ko-KR" altLang="en-US" dirty="0" smtClean="0"/>
              <a:t>포함됨</a:t>
            </a:r>
            <a:endParaRPr lang="ko-KR" altLang="en-US" dirty="0"/>
          </a:p>
          <a:p>
            <a:pPr fontAlgn="base">
              <a:lnSpc>
                <a:spcPct val="200000"/>
              </a:lnSpc>
            </a:pPr>
            <a:r>
              <a:rPr lang="en-US" altLang="ko-KR" dirty="0" smtClean="0"/>
              <a:t>IP </a:t>
            </a:r>
            <a:r>
              <a:rPr lang="ko-KR" altLang="en-US" dirty="0" err="1" smtClean="0"/>
              <a:t>라우터는</a:t>
            </a:r>
            <a:r>
              <a:rPr lang="ko-KR" altLang="en-US" dirty="0" smtClean="0"/>
              <a:t> </a:t>
            </a:r>
            <a:r>
              <a:rPr lang="ko-KR" altLang="en-US" dirty="0"/>
              <a:t>옵션이 적용된 데이터를 특별하게 </a:t>
            </a:r>
            <a:r>
              <a:rPr lang="ko-KR" altLang="en-US" dirty="0" smtClean="0"/>
              <a:t>처리함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8200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5.2.4. IP Options</a:t>
            </a:r>
            <a:endParaRPr lang="ko-KR" altLang="en-US" sz="2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513" y="980728"/>
            <a:ext cx="4438974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000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327</Words>
  <Application>Microsoft Office PowerPoint</Application>
  <PresentationFormat>화면 슬라이드 쇼(4:3)</PresentationFormat>
  <Paragraphs>96</Paragraphs>
  <Slides>16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Office 테마</vt:lpstr>
      <vt:lpstr>Section 5.2 : IPv4 and IPv6 Headers</vt:lpstr>
      <vt:lpstr>5.2. IPv4 and IPv6 Headers</vt:lpstr>
      <vt:lpstr>5.2. IPv4 and IPv6 Headers</vt:lpstr>
      <vt:lpstr>5.2.1. IP Header Fields</vt:lpstr>
      <vt:lpstr>5.2.1. IP Header Fields</vt:lpstr>
      <vt:lpstr>5.2.1. IP Header Fields</vt:lpstr>
      <vt:lpstr>5.2.2. The Internet Checksum</vt:lpstr>
      <vt:lpstr>5.2.2. The Internet Checksum</vt:lpstr>
      <vt:lpstr>5.2.3. DS Field and ECN  (Formerly Called the ToS Byte or IPv6 Traffic Class)</vt:lpstr>
      <vt:lpstr>5.2.3. DS Field and ECN  (Formerly Called the ToS Byte or IPv6 Traffic Class)</vt:lpstr>
      <vt:lpstr>5.2.3. DS Field and ECN  (Formerly Called the ToS Byte or IPv6 Traffic Class)</vt:lpstr>
      <vt:lpstr>5.2.3. DS Field and ECN  (Formerly Called the ToS Byte or IPv6 Traffic Class)</vt:lpstr>
      <vt:lpstr>5.2.3. DS Field and ECN  (Formerly Called the ToS Byte or IPv6 Traffic Class)</vt:lpstr>
      <vt:lpstr>5.2.3. DS Field and ECN  (Formerly Called the ToS Byte or IPv6 Traffic Class)</vt:lpstr>
      <vt:lpstr>5.2.4. IP Options</vt:lpstr>
      <vt:lpstr>5.2.4. IP Options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SONG</cp:lastModifiedBy>
  <cp:revision>32</cp:revision>
  <dcterms:created xsi:type="dcterms:W3CDTF">2006-10-05T04:04:58Z</dcterms:created>
  <dcterms:modified xsi:type="dcterms:W3CDTF">2015-10-06T14:56:32Z</dcterms:modified>
</cp:coreProperties>
</file>