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?>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256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0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?>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6928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77427249"/>
      </p:ext>
    </p:extLst>
  </p:cSld>
  <p:clrMapOvr>
    <a:masterClrMapping/>
  </p:clrMapOvr>
</p:notes>
</file>

<file path=ppt/slideLayouts/_rels/slideLayout1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?>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?><Relationships xmlns="http://schemas.openxmlformats.org/package/2006/relationships"><Relationship Id="rId3" Type="http://schemas.openxmlformats.org/officeDocument/2006/relationships/hyperlink" Target="https://edition.cnn.com/2021/04/30/world/mars-helicopter-future-flights-rover-scn-trnd/index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?>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?>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?>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?>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?>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?>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?>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?>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?>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?>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?>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?>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?>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?>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Domain Name System (DNS)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11</a:t>
            </a:r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11.0 DNS Overview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URL is not a domain name</a:t>
            </a:r>
          </a:p>
          <a:p>
            <a:pPr lvl="1"/>
            <a:r>
              <a:rPr lang="en-US" altLang="ko-KR" dirty="0">
                <a:hlinkClick r:id="rId3"/>
              </a:rPr>
              <a:t>https://</a:t>
            </a:r>
            <a:r>
              <a:rPr lang="en-US" altLang="ko-KR" u="sng" dirty="0" smtClean="0">
                <a:solidFill>
                  <a:srgbClr val="FF0000"/>
                </a:solidFill>
                <a:hlinkClick r:id="rId3"/>
              </a:rPr>
              <a:t>edition.cnn.com</a:t>
            </a:r>
            <a:r>
              <a:rPr lang="en-US" altLang="ko-KR" dirty="0" smtClean="0">
                <a:hlinkClick r:id="rId3"/>
              </a:rPr>
              <a:t>/2021/04/30/world/mars-helicopter-future-flights-rover-scn-trnd/index.html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dirty="0"/>
              <a:t>Modern Internet heavily depends on DNS</a:t>
            </a:r>
          </a:p>
          <a:p>
            <a:pPr lvl="1"/>
            <a:r>
              <a:rPr lang="en-US" dirty="0"/>
              <a:t>323 URLs on the Daum portal, 464 URLs on the Naver portal</a:t>
            </a:r>
          </a:p>
          <a:p>
            <a:pPr lvl="1"/>
            <a:r>
              <a:rPr lang="en-US" dirty="0"/>
              <a:t>Email</a:t>
            </a:r>
          </a:p>
          <a:p>
            <a:pPr lvl="1"/>
            <a:endParaRPr lang="en-US" altLang="ko-KR" dirty="0" smtClean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</p:spTree>
    <p:extLst>
      <p:ext uri="{BB962C8B-B14F-4D97-AF65-F5344CB8AC3E}">
        <p14:creationId xmlns:p14="http://schemas.microsoft.com/office/powerpoint/2010/main" val="418375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11.0 DNS Overview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Started by using nicknames because host IP addresses are hard to remember</a:t>
            </a:r>
          </a:p>
          <a:p>
            <a:pPr lvl="1"/>
            <a:r>
              <a:rPr lang="en-US" dirty="0"/>
              <a:t>Cannot replace IP addresses (IP address is the only address on the Internet)</a:t>
            </a:r>
          </a:p>
          <a:p>
            <a:pPr lvl="1"/>
            <a:r>
              <a:rPr lang="en-US" dirty="0"/>
              <a:t>IP is attached to interface, domain name is attached to host</a:t>
            </a:r>
          </a:p>
          <a:p>
            <a:pPr lvl="2"/>
            <a:r>
              <a:rPr lang="en-US" dirty="0"/>
              <a:t>1:1, 1:many, many:1 are all possible</a:t>
            </a:r>
          </a:p>
          <a:p>
            <a:r>
              <a:rPr lang="en-US" dirty="0"/>
              <a:t>Started in 1984, standardized in 1987</a:t>
            </a:r>
          </a:p>
          <a:p>
            <a:pPr lvl="1"/>
            <a:r>
              <a:rPr lang="en-US" altLang="ko-KR" dirty="0" smtClean="0"/>
              <a:t>HOSTS.TXT</a:t>
            </a:r>
          </a:p>
          <a:p>
            <a:pPr lvl="1"/>
            <a:r>
              <a:rPr lang="en-US" dirty="0"/>
              <a:t>Automated as the Internet grew</a:t>
            </a:r>
          </a:p>
          <a:p>
            <a:pPr lvl="1"/>
            <a:r>
              <a:rPr lang="en-US" dirty="0"/>
              <a:t>Started from domain name → IP translation, evolved into a database</a:t>
            </a:r>
          </a:p>
          <a:p>
            <a:pPr lvl="2"/>
            <a:r>
              <a:rPr lang="en-US" dirty="0"/>
              <a:t>Domain name → various kinds of data</a:t>
            </a:r>
          </a:p>
          <a:p>
            <a:r>
              <a:rPr lang="en-US" dirty="0"/>
              <a:t>Invoked via resolver functions within applications</a:t>
            </a:r>
          </a:p>
          <a:p>
            <a:pPr lvl="1"/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</p:spTree>
    <p:extLst>
      <p:ext uri="{BB962C8B-B14F-4D97-AF65-F5344CB8AC3E}">
        <p14:creationId xmlns:p14="http://schemas.microsoft.com/office/powerpoint/2010/main" val="138709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Domain Name Space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Domain = naming domain</a:t>
            </a:r>
          </a:p>
          <a:p>
            <a:pPr lvl="1"/>
            <a:r>
              <a:rPr lang="en-US" dirty="0"/>
              <a:t>Domain names cannot be set arbitrarily</a:t>
            </a:r>
          </a:p>
          <a:p>
            <a:pPr lvl="1"/>
            <a:r>
              <a:rPr lang="en-US" dirty="0"/>
              <a:t>The "last name", i.e., the suffix, is predetermined</a:t>
            </a:r>
          </a:p>
          <a:p>
            <a:pPr lvl="2"/>
            <a:r>
              <a:rPr lang="en-US" altLang="ko-KR" dirty="0" smtClean="0"/>
              <a:t>www.</a:t>
            </a:r>
            <a:r>
              <a:rPr lang="en-US" altLang="ko-KR" u="sng" dirty="0" smtClean="0">
                <a:solidFill>
                  <a:srgbClr val="FF0000"/>
                </a:solidFill>
              </a:rPr>
              <a:t>korea.ac.kr</a:t>
            </a:r>
          </a:p>
          <a:p>
            <a:r>
              <a:rPr lang="en-US" dirty="0"/>
              <a:t>Structure of the DNS name space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1025" name="_x442369952" descr="EMB000031c86a3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590" y="2920804"/>
            <a:ext cx="5317028" cy="346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2000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Domain Name Space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label is attached to each tree node</a:t>
            </a:r>
          </a:p>
          <a:p>
            <a:pPr lvl="1"/>
            <a:r>
              <a:rPr lang="en-US" dirty="0"/>
              <a:t>Combination of letters, digits, and hyphens; 0 to 63 characters</a:t>
            </a:r>
          </a:p>
          <a:p>
            <a:pPr lvl="2"/>
            <a:r>
              <a:rPr lang="en-US" dirty="0"/>
              <a:t>Other languages must be converted to Punycode before use</a:t>
            </a:r>
          </a:p>
          <a:p>
            <a:pPr lvl="2"/>
            <a:r>
              <a:rPr lang="en-US" dirty="0"/>
              <a:t>e.g., "uri-nara" (Korea) = "xn--910bs4k7yb12w"</a:t>
            </a:r>
          </a:p>
          <a:p>
            <a:pPr lvl="1"/>
            <a:r>
              <a:rPr lang="en-US" dirty="0"/>
              <a:t>The label of the root node has length 0</a:t>
            </a:r>
          </a:p>
          <a:p>
            <a:pPr lvl="1"/>
            <a:r>
              <a:rPr lang="en-US" dirty="0"/>
              <a:t>Case insensitive</a:t>
            </a:r>
          </a:p>
          <a:p>
            <a:pPr lvl="2"/>
            <a:r>
              <a:rPr lang="en-US" dirty="0"/>
              <a:t>e.g., ReSeaRCH = research = RESEARCH</a:t>
            </a:r>
          </a:p>
          <a:p>
            <a:r>
              <a:rPr lang="en-US" dirty="0"/>
              <a:t>Domain name of a given node</a:t>
            </a:r>
          </a:p>
          <a:p>
            <a:pPr lvl="1"/>
            <a:r>
              <a:rPr lang="en-US" dirty="0"/>
              <a:t>Concatenate the labels of nodes encountered while traversing the tree toward the root</a:t>
            </a:r>
          </a:p>
          <a:p>
            <a:pPr lvl="2"/>
            <a:r>
              <a:rPr lang="en-US" dirty="0"/>
              <a:t>e.g., cs → korea → ac → kr: cs.korea.ac.kr</a:t>
            </a:r>
          </a:p>
          <a:p>
            <a:pPr lvl="2"/>
            <a:r>
              <a:rPr lang="en-US" dirty="0"/>
              <a:t>Western-style naming convention</a:t>
            </a:r>
          </a:p>
          <a:p>
            <a:pPr lvl="2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</p:spTree>
    <p:extLst>
      <p:ext uri="{BB962C8B-B14F-4D97-AF65-F5344CB8AC3E}">
        <p14:creationId xmlns:p14="http://schemas.microsoft.com/office/powerpoint/2010/main" val="3811718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Domain Name Space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Fully Qualified Domain Name (</a:t>
            </a:r>
            <a:r>
              <a:rPr lang="en-US" altLang="ko-KR" dirty="0" smtClean="0"/>
              <a:t>FQDN)</a:t>
            </a:r>
          </a:p>
          <a:p>
            <a:pPr lvl="1"/>
            <a:r>
              <a:rPr lang="en-US" dirty="0"/>
              <a:t>Domain name format recognized by the DNS protocol (unique!)</a:t>
            </a:r>
          </a:p>
          <a:p>
            <a:pPr lvl="1"/>
            <a:r>
              <a:rPr lang="en-US" dirty="0"/>
              <a:t>All labels from the given node up to the root, read out separated by "."</a:t>
            </a:r>
          </a:p>
          <a:p>
            <a:pPr lvl="1"/>
            <a:r>
              <a:rPr lang="en-US" dirty="0"/>
              <a:t>Omitting the suffix means it is not an FQDN</a:t>
            </a:r>
          </a:p>
          <a:p>
            <a:pPr lvl="2"/>
            <a:r>
              <a:rPr lang="en-US" dirty="0"/>
              <a:t>Resolver auto-completion can be configured</a:t>
            </a:r>
          </a:p>
          <a:p>
            <a:pPr lvl="2"/>
            <a:endParaRPr lang="en-US" altLang="ko-KR" dirty="0"/>
          </a:p>
          <a:p>
            <a:r>
              <a:rPr lang="en-US" dirty="0"/>
              <a:t>The "." in an IP address vs. the "." in a domain name</a:t>
            </a:r>
          </a:p>
          <a:p>
            <a:pPr lvl="1"/>
            <a:r>
              <a:rPr lang="en-US" dirty="0"/>
              <a:t>Completely unrelated; do not try to associate them</a:t>
            </a:r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2049" name="_x442372832" descr="EMB000031c86a4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831" y="3055937"/>
            <a:ext cx="3289589" cy="380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7760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Domain Name Space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Top-Level Domain (TLD) names</a:t>
            </a:r>
          </a:p>
          <a:p>
            <a:pPr lvl="1"/>
            <a:r>
              <a:rPr lang="en-US" dirty="0"/>
              <a:t>TLD = child nodes of the root</a:t>
            </a:r>
          </a:p>
          <a:p>
            <a:r>
              <a:rPr lang="en-US" altLang="ko-KR" dirty="0" smtClean="0"/>
              <a:t xml:space="preserve">Generic </a:t>
            </a:r>
            <a:r>
              <a:rPr lang="en-US" altLang="ko-KR" dirty="0" smtClean="0"/>
              <a:t>TLD (</a:t>
            </a:r>
            <a:r>
              <a:rPr lang="en-US" altLang="ko-KR" dirty="0" err="1" smtClean="0"/>
              <a:t>gTLD</a:t>
            </a:r>
            <a:r>
              <a:rPr lang="en-US" altLang="ko-KR" dirty="0" smtClean="0"/>
              <a:t>)</a:t>
            </a:r>
          </a:p>
          <a:p>
            <a:pPr lvl="1"/>
            <a:r>
              <a:rPr lang="en-US" dirty="0"/>
              <a:t>Started from com, net, edu, gov, int, mil, org and expanded</a:t>
            </a:r>
          </a:p>
          <a:p>
            <a:r>
              <a:rPr lang="en-US" altLang="ko-KR" dirty="0" smtClean="0"/>
              <a:t>Country-code TLD (</a:t>
            </a:r>
            <a:r>
              <a:rPr lang="en-US" altLang="ko-KR" dirty="0" err="1" smtClean="0"/>
              <a:t>ccTLD</a:t>
            </a:r>
            <a:r>
              <a:rPr lang="en-US" altLang="ko-KR" dirty="0" smtClean="0"/>
              <a:t>)</a:t>
            </a:r>
          </a:p>
          <a:p>
            <a:pPr lvl="1"/>
            <a:r>
              <a:rPr lang="en-US" dirty="0"/>
              <a:t>kr, kp, tv, ch, cn, etc.; one per country</a:t>
            </a:r>
          </a:p>
          <a:p>
            <a:r>
              <a:rPr lang="en-US" altLang="ko-KR" dirty="0" smtClean="0"/>
              <a:t>Addressing and Routing Protocol Area (ARPA)</a:t>
            </a:r>
          </a:p>
          <a:p>
            <a:pPr lvl="1"/>
            <a:r>
              <a:rPr lang="en-US" dirty="0"/>
              <a:t>For translating IP address → domain name</a:t>
            </a:r>
          </a:p>
          <a:p>
            <a:pPr lvl="1"/>
            <a:r>
              <a:rPr lang="en-US" dirty="0"/>
              <a:t>For resolving identifiers other than domain names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</p:spTree>
    <p:extLst>
      <p:ext uri="{BB962C8B-B14F-4D97-AF65-F5344CB8AC3E}">
        <p14:creationId xmlns:p14="http://schemas.microsoft.com/office/powerpoint/2010/main" val="285608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Domain Name Space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Addressing and Routing Protocol Area (ARPA)</a:t>
            </a:r>
          </a:p>
          <a:p>
            <a:pPr lvl="1"/>
            <a:r>
              <a:rPr lang="en-US" dirty="0"/>
              <a:t>For translating IP address → domain name</a:t>
            </a:r>
          </a:p>
          <a:p>
            <a:pPr lvl="2"/>
            <a:r>
              <a:rPr lang="en-US" dirty="0"/>
              <a:t>e.g., the domain name for 157.159.10.12 is stored as the resource record under the domain name 12.10.159.157.in-addr.arpa.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1025" name="_x442067200" descr="EMB000047145ce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8425" y="3091103"/>
            <a:ext cx="1746559" cy="298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100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Domain Name Space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Addressing and Routing Protocol Area (ARPA)</a:t>
            </a:r>
          </a:p>
          <a:p>
            <a:pPr lvl="1"/>
            <a:r>
              <a:rPr lang="en-US" dirty="0"/>
              <a:t>For resolving identifiers other than domain names</a:t>
            </a:r>
          </a:p>
          <a:p>
            <a:pPr lvl="2"/>
            <a:r>
              <a:rPr lang="en-US" dirty="0"/>
              <a:t>Domain name for a phone number → URI</a:t>
            </a:r>
          </a:p>
          <a:p>
            <a:pPr lvl="2"/>
            <a:r>
              <a:rPr lang="en-US" dirty="0"/>
              <a:t>e.g., 8.7.6.5.4.3.2.1.2.2.8.e164.arpa.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6698" y="2091189"/>
            <a:ext cx="4137102" cy="4175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285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11.2 DNS as a Database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Database</a:t>
            </a:r>
          </a:p>
          <a:p>
            <a:pPr lvl="1"/>
            <a:r>
              <a:rPr lang="en-US" dirty="0"/>
              <a:t>Key = domain name</a:t>
            </a:r>
          </a:p>
          <a:p>
            <a:pPr lvl="1"/>
            <a:r>
              <a:rPr lang="en-US" dirty="0"/>
              <a:t>Data = Resource Records (RRs)</a:t>
            </a:r>
          </a:p>
          <a:p>
            <a:pPr lvl="2"/>
            <a:r>
              <a:rPr lang="en-US" dirty="0"/>
              <a:t>e.g., IP address</a:t>
            </a:r>
          </a:p>
          <a:p>
            <a:endParaRPr lang="en-US" altLang="ko-KR" dirty="0" smtClean="0"/>
          </a:p>
          <a:p>
            <a:r>
              <a:rPr lang="en-US" dirty="0"/>
              <a:t>Distributed database</a:t>
            </a:r>
          </a:p>
          <a:p>
            <a:pPr lvl="1"/>
            <a:r>
              <a:rPr lang="en-US" dirty="0"/>
              <a:t>Federation of zone files</a:t>
            </a:r>
          </a:p>
          <a:p>
            <a:pPr lvl="2"/>
            <a:r>
              <a:rPr lang="en-US" dirty="0"/>
              <a:t>Domain name → RRs file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2049" name="_x442070400" descr="EMB00004714609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794" y="3288076"/>
            <a:ext cx="3927475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4563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11.2 DNS as a Database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Each organization is responsible for managing its own zone file</a:t>
            </a:r>
          </a:p>
          <a:p>
            <a:pPr lvl="1"/>
            <a:r>
              <a:rPr lang="en-US" altLang="ko-KR" dirty="0" smtClean="0"/>
              <a:t>Authoritative name server</a:t>
            </a:r>
          </a:p>
          <a:p>
            <a:r>
              <a:rPr lang="en-US" dirty="0"/>
              <a:t>No one else takes responsibility for the master copy</a:t>
            </a:r>
          </a:p>
          <a:p>
            <a:pPr lvl="1"/>
            <a:r>
              <a:rPr lang="en-US" dirty="0"/>
              <a:t>1997 zone file corruption of the com and net domains</a:t>
            </a:r>
          </a:p>
          <a:p>
            <a:pPr lvl="2"/>
            <a:r>
              <a:rPr lang="en-US" dirty="0"/>
              <a:t>4-hour worldwide access failure for com and net domains</a:t>
            </a:r>
          </a:p>
          <a:p>
            <a:pPr lvl="1"/>
            <a:r>
              <a:rPr lang="en-US" dirty="0"/>
              <a:t>2002 Microsoft.com and msnbc.com domain incident</a:t>
            </a:r>
          </a:p>
          <a:p>
            <a:pPr lvl="2"/>
            <a:r>
              <a:rPr lang="en-US" dirty="0"/>
              <a:t>Authoritative name server disconnected from the Internet</a:t>
            </a:r>
          </a:p>
          <a:p>
            <a:pPr lvl="2"/>
            <a:r>
              <a:rPr lang="en-US" dirty="0"/>
              <a:t>Access failure for the affected domain for 2 days</a:t>
            </a:r>
          </a:p>
          <a:p>
            <a:r>
              <a:rPr lang="en-US" dirty="0"/>
              <a:t>Multiple authoritative name servers are operated nowadays</a:t>
            </a:r>
          </a:p>
          <a:p>
            <a:pPr lvl="1"/>
            <a:r>
              <a:rPr lang="en-US" dirty="0"/>
              <a:t>1 primary + multiple secondaries</a:t>
            </a:r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</p:spTree>
    <p:extLst>
      <p:ext uri="{BB962C8B-B14F-4D97-AF65-F5344CB8AC3E}">
        <p14:creationId xmlns:p14="http://schemas.microsoft.com/office/powerpoint/2010/main" val="3362964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11.2 DNS as a Database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Zone delegation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dirty="0"/>
              <a:t>Domain name registration</a:t>
            </a:r>
          </a:p>
          <a:p>
            <a:pPr lvl="1"/>
            <a:r>
              <a:rPr lang="en-US" dirty="0"/>
              <a:t>Insert the domain name and its RRs into the zone file of the corresponding domain</a:t>
            </a:r>
          </a:p>
          <a:p>
            <a:pPr lvl="2"/>
            <a:r>
              <a:rPr lang="en-US" dirty="0"/>
              <a:t>Registration fee = management fee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4097" name="_x442068560" descr="EMB00004714632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115" y="1694984"/>
            <a:ext cx="5031239" cy="269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520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11.3 Types of RRs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Frequently used RR types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err="1" smtClean="0"/>
              <a:t>nslookup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6145" name="_x442069760" descr="EMB00004714632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780" y="1990880"/>
            <a:ext cx="3759200" cy="287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92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11.4 DNS Protocol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DNS message format</a:t>
            </a:r>
          </a:p>
          <a:p>
            <a:pPr lvl="1"/>
            <a:r>
              <a:rPr lang="en-US" altLang="ko-KR" dirty="0" smtClean="0"/>
              <a:t>OP code</a:t>
            </a:r>
          </a:p>
          <a:p>
            <a:pPr lvl="2"/>
            <a:r>
              <a:rPr lang="en-US" dirty="0"/>
              <a:t>0: standard, 1: inverse query (deprecated), 2: server status report request, 3: (unused)</a:t>
            </a:r>
          </a:p>
          <a:p>
            <a:pPr lvl="2"/>
            <a:r>
              <a:rPr lang="en-US" dirty="0"/>
              <a:t>4: notify (zone file changed → secondaries should request), 5: update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7171" name="_x442071360" descr="EMB0000471463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629" y="3224604"/>
            <a:ext cx="4181475" cy="3233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_x442072400" descr="EMB00004714634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964" y="3287359"/>
            <a:ext cx="4752975" cy="235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935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11.4 DNS Protocol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Uses UDP as the transport, but switches to TCP when TC=1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8193" name="_x442070640" descr="EMB00004714634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9415" y="2386362"/>
            <a:ext cx="5531005" cy="779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222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11.4 DNS Protocol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Representation of domain names</a:t>
            </a:r>
          </a:p>
          <a:p>
            <a:pPr lvl="1"/>
            <a:r>
              <a:rPr lang="en-US" dirty="0"/>
              <a:t>Two ways an FQDN is represented inside a DNS packet</a:t>
            </a:r>
          </a:p>
          <a:p>
            <a:pPr lvl="2"/>
            <a:r>
              <a:rPr lang="en-US" dirty="0"/>
              <a:t>A domain name appearing for the first time</a:t>
            </a:r>
          </a:p>
          <a:p>
            <a:pPr lvl="2"/>
            <a:r>
              <a:rPr lang="en-US" dirty="0"/>
              <a:t>A name that reappears (even partially) → compressed form (length of the compressed part = 2 bytes)</a:t>
            </a:r>
          </a:p>
          <a:p>
            <a:pPr lvl="3"/>
            <a:r>
              <a:rPr lang="en-US" altLang="ko-KR" dirty="0" smtClean="0">
                <a:sym typeface="Wingdings" panose="05000000000000000000" pitchFamily="2" charset="2"/>
              </a:rPr>
              <a:t>c0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9217" name="_x442073040" descr="EMB00004714634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436" y="3401563"/>
            <a:ext cx="4222750" cy="270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_x442072560" descr="EMB00004714634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148692"/>
            <a:ext cx="4440238" cy="224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99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11.5 DNS Implementation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Processing order</a:t>
            </a:r>
          </a:p>
          <a:p>
            <a:pPr lvl="1"/>
            <a:r>
              <a:rPr lang="en-US" dirty="0"/>
              <a:t>Search in the resolver cache</a:t>
            </a:r>
          </a:p>
          <a:p>
            <a:pPr lvl="2"/>
            <a:r>
              <a:rPr lang="en-US" altLang="ko-KR" dirty="0" smtClean="0"/>
              <a:t>ipconfig/</a:t>
            </a:r>
            <a:r>
              <a:rPr lang="en-US" altLang="ko-KR" dirty="0" err="1" smtClean="0"/>
              <a:t>displaydns</a:t>
            </a:r>
            <a:endParaRPr lang="en-US" altLang="ko-KR" dirty="0" smtClean="0"/>
          </a:p>
          <a:p>
            <a:pPr lvl="1"/>
            <a:r>
              <a:rPr lang="en-US" dirty="0"/>
              <a:t>Search in the default server</a:t>
            </a:r>
          </a:p>
          <a:p>
            <a:pPr lvl="1"/>
            <a:r>
              <a:rPr lang="en-US" dirty="0"/>
              <a:t>Send the query to a root server</a:t>
            </a:r>
          </a:p>
          <a:p>
            <a:pPr lvl="1"/>
            <a:r>
              <a:rPr lang="en-US" dirty="0"/>
              <a:t>Find the corresponding authoritative server and send the query to it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10241" name="_x442071200" descr="EMB00004714647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874" y="110836"/>
            <a:ext cx="4011613" cy="315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_x442071040" descr="EMB00004714648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1875" y="3659476"/>
            <a:ext cx="5209711" cy="2120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673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11.5 DNS Implementation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Root servers have been actively replicated since the 2002 DNS attack</a:t>
            </a:r>
          </a:p>
          <a:p>
            <a:pPr lvl="1"/>
            <a:r>
              <a:rPr lang="en-US" dirty="0"/>
              <a:t>Korea replicates F, J, and M</a:t>
            </a:r>
          </a:p>
          <a:p>
            <a:pPr lvl="1"/>
            <a:r>
              <a:rPr lang="en-US" dirty="0"/>
              <a:t>Replica servers use the same IP address as the original server</a:t>
            </a:r>
          </a:p>
          <a:p>
            <a:pPr lvl="2"/>
            <a:r>
              <a:rPr lang="en-US" altLang="ko-KR" dirty="0" err="1" smtClean="0"/>
              <a:t>Anycast</a:t>
            </a:r>
            <a:endParaRPr lang="en-US" altLang="ko-KR" dirty="0" smtClean="0"/>
          </a:p>
          <a:p>
            <a:pPr lvl="2"/>
            <a:endParaRPr lang="en-US" altLang="ko-KR" dirty="0"/>
          </a:p>
          <a:p>
            <a:r>
              <a:rPr lang="en-US" dirty="0"/>
              <a:t>gTLD servers are operated similarly</a:t>
            </a:r>
          </a:p>
          <a:p>
            <a:endParaRPr lang="en-US" altLang="ko-KR" dirty="0"/>
          </a:p>
          <a:p>
            <a:r>
              <a:rPr lang="en-US" dirty="0"/>
              <a:t>DNS server software monitors the response time of all 13 root servers</a:t>
            </a:r>
          </a:p>
          <a:p>
            <a:pPr lvl="1"/>
            <a:r>
              <a:rPr lang="en-US" dirty="0"/>
              <a:t>Queries are sent to the root server with the fastest response time</a:t>
            </a:r>
          </a:p>
          <a:p>
            <a:pPr lvl="2"/>
            <a:r>
              <a:rPr lang="en-US" dirty="0"/>
              <a:t>Independent of physical distance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</p:spTree>
    <p:extLst>
      <p:ext uri="{BB962C8B-B14F-4D97-AF65-F5344CB8AC3E}">
        <p14:creationId xmlns:p14="http://schemas.microsoft.com/office/powerpoint/2010/main" val="40075669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11.5 DNS Implementation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Anycast configuration of DNS servers</a:t>
            </a:r>
          </a:p>
          <a:p>
            <a:pPr lvl="1"/>
            <a:r>
              <a:rPr lang="en-US" dirty="0"/>
              <a:t>KT, Google, etc.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11265" name="_x442071280" descr="EMB00004714648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2350" y="3209443"/>
            <a:ext cx="5740341" cy="323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s://www.netmanias.com/ko/?m=attach&amp;no=2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254" y="1"/>
            <a:ext cx="4181747" cy="3098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01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11.5 DNS Implementation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Caching</a:t>
            </a:r>
          </a:p>
          <a:p>
            <a:pPr lvl="1"/>
            <a:r>
              <a:rPr lang="en-US" dirty="0"/>
              <a:t>Extremely effective</a:t>
            </a:r>
          </a:p>
          <a:p>
            <a:pPr lvl="2"/>
            <a:r>
              <a:rPr lang="en-US" dirty="0"/>
              <a:t>The majority of responses are "non-authoritative"</a:t>
            </a:r>
          </a:p>
          <a:p>
            <a:pPr lvl="1"/>
            <a:r>
              <a:rPr lang="en-US" dirty="0"/>
              <a:t>Essential given that there are only 13 root servers</a:t>
            </a:r>
          </a:p>
          <a:p>
            <a:pPr lvl="1"/>
            <a:r>
              <a:rPr lang="en-US" dirty="0"/>
              <a:t>Caching is possible on any server</a:t>
            </a:r>
          </a:p>
          <a:p>
            <a:pPr lvl="1"/>
            <a:r>
              <a:rPr lang="en-US" dirty="0"/>
              <a:t>Even negative caching</a:t>
            </a:r>
          </a:p>
          <a:p>
            <a:pPr lvl="2"/>
            <a:r>
              <a:rPr lang="en-US" dirty="0"/>
              <a:t>A recent query that failed to receive an answer</a:t>
            </a:r>
          </a:p>
          <a:p>
            <a:pPr lvl="1"/>
            <a:r>
              <a:rPr lang="en-US" dirty="0"/>
              <a:t>Lifetime of cached RRs is controlled by TTL</a:t>
            </a:r>
          </a:p>
          <a:p>
            <a:pPr lvl="2"/>
            <a:r>
              <a:rPr lang="en-US" dirty="0"/>
              <a:t>This is different from the IP TTL!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354" y="4374523"/>
            <a:ext cx="3837646" cy="1981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11.5 DNS Implementation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Round-robin DNS</a:t>
            </a:r>
          </a:p>
          <a:p>
            <a:pPr lvl="1"/>
            <a:r>
              <a:rPr lang="en-US" dirty="0"/>
              <a:t>IP address : domain name mappings can be 1:1, 1:many, or many:1</a:t>
            </a:r>
          </a:p>
          <a:p>
            <a:pPr lvl="1"/>
            <a:r>
              <a:rPr lang="en-US" dirty="0"/>
              <a:t>many:1</a:t>
            </a:r>
          </a:p>
          <a:p>
            <a:pPr lvl="1"/>
            <a:r>
              <a:rPr lang="en-US" dirty="0"/>
              <a:t>IP addresses are supplied in round-robin fashion for load balancing of the server</a:t>
            </a:r>
          </a:p>
          <a:p>
            <a:pPr lvl="1"/>
            <a:r>
              <a:rPr lang="en-US" dirty="0"/>
              <a:t>Most resolvers use the first IP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</p:spTree>
    <p:extLst>
      <p:ext uri="{BB962C8B-B14F-4D97-AF65-F5344CB8AC3E}">
        <p14:creationId xmlns:p14="http://schemas.microsoft.com/office/powerpoint/2010/main" val="120760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11.5 DNS Implementation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Dynamic DNS</a:t>
            </a:r>
          </a:p>
          <a:p>
            <a:pPr lvl="1"/>
            <a:r>
              <a:rPr lang="en-US" dirty="0"/>
              <a:t>Uses the OP-code 5 update message</a:t>
            </a:r>
          </a:p>
          <a:p>
            <a:pPr lvl="1"/>
            <a:r>
              <a:rPr lang="en-US" dirty="0"/>
              <a:t>Selected RRs can be changed without updating the entire zone file</a:t>
            </a:r>
          </a:p>
          <a:p>
            <a:pPr lvl="2"/>
            <a:r>
              <a:rPr lang="en-US" dirty="0"/>
              <a:t>Automatic remote update is possible</a:t>
            </a:r>
          </a:p>
          <a:p>
            <a:pPr lvl="1"/>
            <a:r>
              <a:rPr lang="en-US" dirty="0"/>
              <a:t>When IP addresses are allocated dynamically (e.g., via DHCP), the A-type RR is updated</a:t>
            </a:r>
          </a:p>
          <a:p>
            <a:pPr lvl="2"/>
            <a:r>
              <a:rPr lang="en-US" dirty="0"/>
              <a:t>Useful for operating servers that receive IP addresses dynamically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Lecture 11. Domain Name System (DNS)</a:t>
            </a:r>
          </a:p>
        </p:txBody>
      </p:sp>
    </p:spTree>
    <p:extLst>
      <p:ext uri="{BB962C8B-B14F-4D97-AF65-F5344CB8AC3E}">
        <p14:creationId xmlns:p14="http://schemas.microsoft.com/office/powerpoint/2010/main" val="1306375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2499</TotalTime>
  <Words>1096</Words>
  <Application>Microsoft Office PowerPoint</Application>
  <PresentationFormat>와이드스크린</PresentationFormat>
  <Paragraphs>186</Paragraphs>
  <Slides>22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8" baseType="lpstr">
      <vt:lpstr>맑은 고딕</vt:lpstr>
      <vt:lpstr>Arial</vt:lpstr>
      <vt:lpstr>Calibri</vt:lpstr>
      <vt:lpstr>Calibri Light</vt:lpstr>
      <vt:lpstr>Wingdings</vt:lpstr>
      <vt:lpstr>Office Theme</vt:lpstr>
      <vt:lpstr>Domain Name System (DNS)</vt:lpstr>
      <vt:lpstr>11.0 DNS 개관</vt:lpstr>
      <vt:lpstr>11.0 DNS 개관</vt:lpstr>
      <vt:lpstr>11.1 도메인 이름 공간</vt:lpstr>
      <vt:lpstr>11.1 도메인 이름 공간</vt:lpstr>
      <vt:lpstr>11.1 도메인 이름 공간</vt:lpstr>
      <vt:lpstr>11.1 도메인 이름 공간</vt:lpstr>
      <vt:lpstr>11.1 도메인 이름 공간</vt:lpstr>
      <vt:lpstr>11.1 도메인 이름 공간</vt:lpstr>
      <vt:lpstr>11.2 데이터베이스로서의 DNS</vt:lpstr>
      <vt:lpstr>11.2 데이터베이스로서의 DNS</vt:lpstr>
      <vt:lpstr>11.2 데이터베이스로서의 DNS</vt:lpstr>
      <vt:lpstr>11.3 RR의 종류</vt:lpstr>
      <vt:lpstr>11.4 DNS 프로토콜</vt:lpstr>
      <vt:lpstr>11.4 DNS 프로토콜</vt:lpstr>
      <vt:lpstr>11.4 DNS 프로토콜</vt:lpstr>
      <vt:lpstr>11.5 DNS 구현</vt:lpstr>
      <vt:lpstr>11.5 DNS 구현</vt:lpstr>
      <vt:lpstr>11.5 DNS 구현</vt:lpstr>
      <vt:lpstr>11.5 DNS 구현</vt:lpstr>
      <vt:lpstr>11.5 DNS 구현</vt:lpstr>
      <vt:lpstr>11.5 DNS 구현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1061</cp:revision>
  <dcterms:created xsi:type="dcterms:W3CDTF">2022-12-30T23:03:05Z</dcterms:created>
  <dcterms:modified xsi:type="dcterms:W3CDTF">2023-01-25T02:53:05Z</dcterms:modified>
</cp:coreProperties>
</file>