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sldIdLst>
    <p:sldId id="256" r:id="rId2"/>
    <p:sldId id="383" r:id="rId3"/>
    <p:sldId id="384" r:id="rId4"/>
    <p:sldId id="385" r:id="rId5"/>
    <p:sldId id="386" r:id="rId6"/>
    <p:sldId id="387" r:id="rId7"/>
    <p:sldId id="388" r:id="rId8"/>
    <p:sldId id="389" r:id="rId9"/>
    <p:sldId id="390" r:id="rId10"/>
    <p:sldId id="391" r:id="rId11"/>
    <p:sldId id="392" r:id="rId12"/>
    <p:sldId id="393" r:id="rId13"/>
    <p:sldId id="394" r:id="rId14"/>
    <p:sldId id="395" r:id="rId15"/>
    <p:sldId id="396" r:id="rId16"/>
    <p:sldId id="397" r:id="rId17"/>
    <p:sldId id="398" r:id="rId18"/>
    <p:sldId id="400" r:id="rId19"/>
    <p:sldId id="401" r:id="rId20"/>
    <p:sldId id="402" r:id="rId21"/>
    <p:sldId id="403" r:id="rId22"/>
    <p:sldId id="404" r:id="rId23"/>
    <p:sldId id="405" r:id="rId24"/>
    <p:sldId id="406" r:id="rId25"/>
    <p:sldId id="407" r:id="rId26"/>
    <p:sldId id="408" r:id="rId27"/>
    <p:sldId id="410" r:id="rId28"/>
    <p:sldId id="412" r:id="rId29"/>
    <p:sldId id="413" r:id="rId30"/>
    <p:sldId id="414" r:id="rId31"/>
    <p:sldId id="415" r:id="rId32"/>
    <p:sldId id="416" r:id="rId33"/>
    <p:sldId id="417" r:id="rId34"/>
    <p:sldId id="418" r:id="rId35"/>
    <p:sldId id="419" r:id="rId36"/>
    <p:sldId id="420" r:id="rId37"/>
    <p:sldId id="421" r:id="rId38"/>
    <p:sldId id="422" r:id="rId39"/>
    <p:sldId id="423" r:id="rId40"/>
    <p:sldId id="424" r:id="rId41"/>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100" y="456"/>
      </p:cViewPr>
      <p:guideLst/>
    </p:cSldViewPr>
  </p:slideViewPr>
  <p:notesTextViewPr>
    <p:cViewPr>
      <p:scale>
        <a:sx n="1" d="1"/>
        <a:sy n="1" d="1"/>
      </p:scale>
      <p:origin x="0" y="0"/>
    </p:cViewPr>
  </p:notesTextViewPr>
  <p:gridSpacing cx="72008" cy="72008"/>
</p:viewPr>
</file>

<file path=ppt/_rels/presentation.xml.rels><?xml version="1.0" encoding="UTF-8"?><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84F2D-3B6A-4378-90CB-99F2C77D5BC4}" type="datetimeFigureOut">
              <a:rPr lang="ko-KR" altLang="en-US" smtClean="0"/>
              <a:t>2023-01-25</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92662-18D4-4833-A69C-227A9AB15162}" type="slidenum">
              <a:rPr lang="ko-KR" altLang="en-US" smtClean="0"/>
              <a:t>‹#›</a:t>
            </a:fld>
            <a:endParaRPr lang="ko-KR" altLang="en-US"/>
          </a:p>
        </p:txBody>
      </p:sp>
    </p:spTree>
    <p:extLst>
      <p:ext uri="{BB962C8B-B14F-4D97-AF65-F5344CB8AC3E}">
        <p14:creationId xmlns:p14="http://schemas.microsoft.com/office/powerpoint/2010/main" val="366978226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a:t>
            </a:fld>
            <a:endParaRPr lang="ko-KR" altLang="en-US"/>
          </a:p>
        </p:txBody>
      </p:sp>
    </p:spTree>
    <p:extLst>
      <p:ext uri="{BB962C8B-B14F-4D97-AF65-F5344CB8AC3E}">
        <p14:creationId xmlns:p14="http://schemas.microsoft.com/office/powerpoint/2010/main" val="3752851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3</a:t>
            </a:fld>
            <a:endParaRPr lang="ko-KR" altLang="en-US"/>
          </a:p>
        </p:txBody>
      </p:sp>
    </p:spTree>
    <p:extLst>
      <p:ext uri="{BB962C8B-B14F-4D97-AF65-F5344CB8AC3E}">
        <p14:creationId xmlns:p14="http://schemas.microsoft.com/office/powerpoint/2010/main" val="1740368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4</a:t>
            </a:fld>
            <a:endParaRPr lang="ko-KR" altLang="en-US"/>
          </a:p>
        </p:txBody>
      </p:sp>
    </p:spTree>
    <p:extLst>
      <p:ext uri="{BB962C8B-B14F-4D97-AF65-F5344CB8AC3E}">
        <p14:creationId xmlns:p14="http://schemas.microsoft.com/office/powerpoint/2010/main" val="2001730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25</a:t>
            </a:fld>
            <a:endParaRPr lang="ko-KR" altLang="en-US"/>
          </a:p>
        </p:txBody>
      </p:sp>
    </p:spTree>
    <p:extLst>
      <p:ext uri="{BB962C8B-B14F-4D97-AF65-F5344CB8AC3E}">
        <p14:creationId xmlns:p14="http://schemas.microsoft.com/office/powerpoint/2010/main" val="1516354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26</a:t>
            </a:fld>
            <a:endParaRPr lang="ko-KR" altLang="en-US"/>
          </a:p>
        </p:txBody>
      </p:sp>
    </p:spTree>
    <p:extLst>
      <p:ext uri="{BB962C8B-B14F-4D97-AF65-F5344CB8AC3E}">
        <p14:creationId xmlns:p14="http://schemas.microsoft.com/office/powerpoint/2010/main" val="3947676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27</a:t>
            </a:fld>
            <a:endParaRPr lang="ko-KR" altLang="en-US"/>
          </a:p>
        </p:txBody>
      </p:sp>
    </p:spTree>
    <p:extLst>
      <p:ext uri="{BB962C8B-B14F-4D97-AF65-F5344CB8AC3E}">
        <p14:creationId xmlns:p14="http://schemas.microsoft.com/office/powerpoint/2010/main" val="4005714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28</a:t>
            </a:fld>
            <a:endParaRPr lang="ko-KR" altLang="en-US"/>
          </a:p>
        </p:txBody>
      </p:sp>
    </p:spTree>
    <p:extLst>
      <p:ext uri="{BB962C8B-B14F-4D97-AF65-F5344CB8AC3E}">
        <p14:creationId xmlns:p14="http://schemas.microsoft.com/office/powerpoint/2010/main" val="461402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29</a:t>
            </a:fld>
            <a:endParaRPr lang="ko-KR" altLang="en-US"/>
          </a:p>
        </p:txBody>
      </p:sp>
    </p:spTree>
    <p:extLst>
      <p:ext uri="{BB962C8B-B14F-4D97-AF65-F5344CB8AC3E}">
        <p14:creationId xmlns:p14="http://schemas.microsoft.com/office/powerpoint/2010/main" val="2302636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30</a:t>
            </a:fld>
            <a:endParaRPr lang="ko-KR" altLang="en-US"/>
          </a:p>
        </p:txBody>
      </p:sp>
    </p:spTree>
    <p:extLst>
      <p:ext uri="{BB962C8B-B14F-4D97-AF65-F5344CB8AC3E}">
        <p14:creationId xmlns:p14="http://schemas.microsoft.com/office/powerpoint/2010/main" val="1543772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F4D80183-DE88-4B9E-AE1F-7D81ABBF23E6}" type="slidenum">
              <a:rPr lang="ko-KR" altLang="en-US" smtClean="0"/>
              <a:t>31</a:t>
            </a:fld>
            <a:endParaRPr lang="ko-KR" altLang="en-US"/>
          </a:p>
        </p:txBody>
      </p:sp>
    </p:spTree>
    <p:extLst>
      <p:ext uri="{BB962C8B-B14F-4D97-AF65-F5344CB8AC3E}">
        <p14:creationId xmlns:p14="http://schemas.microsoft.com/office/powerpoint/2010/main" val="925067529"/>
      </p:ext>
    </p:extLst>
  </p:cSld>
  <p:clrMapOvr>
    <a:masterClrMapping/>
  </p:clrMapOvr>
</p:notes>
</file>

<file path=ppt/slideLayouts/_rels/slideLayout1.xml.rels><?xml version="1.0" encoding="UTF-8"?><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1041722" y="1122363"/>
            <a:ext cx="10104698" cy="2387600"/>
          </a:xfrm>
        </p:spPr>
        <p:txBody>
          <a:bodyPr anchor="b">
            <a:normAutofit/>
          </a:bodyPr>
          <a:lstStyle>
            <a:lvl1pPr algn="ctr">
              <a:defRPr sz="4400" b="1">
                <a:solidFill>
                  <a:srgbClr val="002060"/>
                </a:solidFill>
                <a:effectLst>
                  <a:outerShdw blurRad="38100" dist="38100" dir="2700000" algn="tl">
                    <a:srgbClr val="000000">
                      <a:alpha val="43137"/>
                    </a:srgbClr>
                  </a:outerShdw>
                </a:effectLst>
                <a:latin typeface="+mj-lt"/>
              </a:defRPr>
            </a:lvl1pPr>
          </a:lstStyle>
          <a:p>
            <a:r>
              <a:rPr lang="ko-KR" altLang="en-US" smtClean="0"/>
              <a:t>마스터 제목 스타일 편집</a:t>
            </a:r>
            <a:endParaRPr lang="en-US" dirty="0"/>
          </a:p>
        </p:txBody>
      </p:sp>
      <p:sp>
        <p:nvSpPr>
          <p:cNvPr id="3" name="Subtitle 2"/>
          <p:cNvSpPr>
            <a:spLocks noGrp="1"/>
          </p:cNvSpPr>
          <p:nvPr>
            <p:ph type="subTitle" idx="1"/>
          </p:nvPr>
        </p:nvSpPr>
        <p:spPr>
          <a:xfrm>
            <a:off x="1524000" y="3602038"/>
            <a:ext cx="9144000" cy="1655762"/>
          </a:xfrm>
        </p:spPr>
        <p:txBody>
          <a:bodyPr anchor="b">
            <a:normAutofit/>
          </a:bodyPr>
          <a:lstStyle>
            <a:lvl1pPr marL="0" indent="0" algn="ctr">
              <a:buNone/>
              <a:defRPr sz="3200">
                <a:solidFill>
                  <a:srgbClr val="002060"/>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dirty="0" smtClean="0"/>
              <a:t>클릭하여 마스터 부제목 스타일 편집</a:t>
            </a:r>
            <a:endParaRPr lang="en-US" dirty="0"/>
          </a:p>
        </p:txBody>
      </p:sp>
      <p:sp>
        <p:nvSpPr>
          <p:cNvPr id="4" name="Date Placeholder 3"/>
          <p:cNvSpPr>
            <a:spLocks noGrp="1"/>
          </p:cNvSpPr>
          <p:nvPr>
            <p:ph type="dt" sz="half" idx="10"/>
          </p:nvPr>
        </p:nvSpPr>
        <p:spPr/>
        <p:txBody>
          <a:bodyPr/>
          <a:lstStyle>
            <a:lvl1pPr>
              <a:defRPr>
                <a:solidFill>
                  <a:srgbClr val="002060"/>
                </a:solidFill>
                <a:latin typeface="+mj-lt"/>
              </a:defRPr>
            </a:lvl1pPr>
          </a:lstStyle>
          <a:p>
            <a:fld id="{56DC4D54-7714-4EA8-BFF3-F29257992404}" type="datetime1">
              <a:rPr lang="ko-KR" altLang="en-US" smtClean="0"/>
              <a:t>2023-01-25</a:t>
            </a:fld>
            <a:endParaRPr lang="ko-KR" altLang="en-US"/>
          </a:p>
        </p:txBody>
      </p:sp>
      <p:sp>
        <p:nvSpPr>
          <p:cNvPr id="5" name="Footer Placeholder 4"/>
          <p:cNvSpPr>
            <a:spLocks noGrp="1"/>
          </p:cNvSpPr>
          <p:nvPr>
            <p:ph type="ftr" sz="quarter" idx="11"/>
          </p:nvPr>
        </p:nvSpPr>
        <p:spPr/>
        <p:txBody>
          <a:bodyPr/>
          <a:lstStyle>
            <a:lvl1pPr>
              <a:defRPr>
                <a:solidFill>
                  <a:srgbClr val="002060"/>
                </a:solidFill>
                <a:latin typeface="+mj-lt"/>
              </a:defRPr>
            </a:lvl1pPr>
          </a:lstStyle>
          <a:p>
            <a:r>
              <a:rPr lang="en-US" altLang="ko-KR" smtClean="0"/>
              <a:t>COSE441 Internet Protocols, 2023</a:t>
            </a:r>
            <a:endParaRPr lang="ko-KR" altLang="en-US"/>
          </a:p>
        </p:txBody>
      </p:sp>
      <p:sp>
        <p:nvSpPr>
          <p:cNvPr id="6" name="Slide Number Placeholder 5"/>
          <p:cNvSpPr>
            <a:spLocks noGrp="1"/>
          </p:cNvSpPr>
          <p:nvPr>
            <p:ph type="sldNum" sz="quarter" idx="12"/>
          </p:nvPr>
        </p:nvSpPr>
        <p:spPr/>
        <p:txBody>
          <a:bodyPr/>
          <a:lstStyle>
            <a:lvl1pPr>
              <a:defRPr>
                <a:solidFill>
                  <a:srgbClr val="002060"/>
                </a:solidFill>
                <a:latin typeface="+mj-lt"/>
              </a:defRPr>
            </a:lvl1pPr>
          </a:lstStyle>
          <a:p>
            <a:fld id="{489DDB4B-C4E5-4A49-A0F9-3027A134FD4D}" type="slidenum">
              <a:rPr lang="ko-KR" altLang="en-US" smtClean="0"/>
              <a:pPr/>
              <a:t>‹#›</a:t>
            </a:fld>
            <a:endParaRPr lang="ko-KR" altLang="en-US"/>
          </a:p>
        </p:txBody>
      </p:sp>
      <p:pic>
        <p:nvPicPr>
          <p:cNvPr id="7" name="그림 6"/>
          <p:cNvPicPr>
            <a:picLocks noChangeAspect="1"/>
          </p:cNvPicPr>
          <p:nvPr userDrawn="1"/>
        </p:nvPicPr>
        <p:blipFill>
          <a:blip r:embed="rId2"/>
          <a:stretch>
            <a:fillRect/>
          </a:stretch>
        </p:blipFill>
        <p:spPr>
          <a:xfrm>
            <a:off x="11481304" y="229028"/>
            <a:ext cx="664396" cy="566209"/>
          </a:xfrm>
          <a:prstGeom prst="rect">
            <a:avLst/>
          </a:prstGeom>
        </p:spPr>
      </p:pic>
    </p:spTree>
    <p:extLst>
      <p:ext uri="{BB962C8B-B14F-4D97-AF65-F5344CB8AC3E}">
        <p14:creationId xmlns:p14="http://schemas.microsoft.com/office/powerpoint/2010/main" val="1277905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Title 1"/>
          <p:cNvSpPr>
            <a:spLocks noGrp="1"/>
          </p:cNvSpPr>
          <p:nvPr>
            <p:ph type="title"/>
          </p:nvPr>
        </p:nvSpPr>
        <p:spPr>
          <a:xfrm>
            <a:off x="0" y="6309"/>
            <a:ext cx="10515600" cy="861791"/>
          </a:xfrm>
        </p:spPr>
        <p:txBody>
          <a:bodyPr>
            <a:normAutofit/>
          </a:bodyPr>
          <a:lstStyle>
            <a:lvl1pPr>
              <a:defRPr sz="3200" b="1">
                <a:solidFill>
                  <a:srgbClr val="002060"/>
                </a:solidFill>
                <a:effectLst>
                  <a:outerShdw blurRad="38100" dist="38100" dir="2700000" algn="tl">
                    <a:srgbClr val="000000">
                      <a:alpha val="43137"/>
                    </a:srgbClr>
                  </a:outerShdw>
                </a:effectLst>
                <a:latin typeface="+mj-lt"/>
              </a:defRPr>
            </a:lvl1pPr>
          </a:lstStyle>
          <a:p>
            <a:r>
              <a:rPr lang="ko-KR" altLang="en-US" smtClean="0"/>
              <a:t>마스터 제목 스타일 편집</a:t>
            </a:r>
            <a:endParaRPr lang="en-US" dirty="0"/>
          </a:p>
        </p:txBody>
      </p:sp>
      <p:sp>
        <p:nvSpPr>
          <p:cNvPr id="3" name="Content Placeholder 2"/>
          <p:cNvSpPr>
            <a:spLocks noGrp="1"/>
          </p:cNvSpPr>
          <p:nvPr>
            <p:ph idx="1"/>
          </p:nvPr>
        </p:nvSpPr>
        <p:spPr>
          <a:xfrm>
            <a:off x="838200" y="1435395"/>
            <a:ext cx="10515600" cy="4741568"/>
          </a:xfrm>
        </p:spPr>
        <p:txBody>
          <a:bodyPr>
            <a:normAutofit/>
          </a:bodyPr>
          <a:lstStyle>
            <a:lvl1pPr>
              <a:spcAft>
                <a:spcPts val="1200"/>
              </a:spcAft>
              <a:defRPr sz="2400">
                <a:solidFill>
                  <a:srgbClr val="002060"/>
                </a:solidFill>
                <a:latin typeface="Calibri" panose="020F0502020204030204" pitchFamily="34" charset="0"/>
                <a:cs typeface="Calibri" panose="020F0502020204030204" pitchFamily="34" charset="0"/>
              </a:defRPr>
            </a:lvl1pPr>
            <a:lvl2pPr marL="685800" indent="-228600">
              <a:spcBef>
                <a:spcPts val="1200"/>
              </a:spcBef>
              <a:spcAft>
                <a:spcPts val="1200"/>
              </a:spcAft>
              <a:buFont typeface="Wingdings" panose="05000000000000000000" pitchFamily="2" charset="2"/>
              <a:buChar char="Ø"/>
              <a:defRPr sz="2000">
                <a:solidFill>
                  <a:srgbClr val="002060"/>
                </a:solidFill>
                <a:latin typeface="Calibri" panose="020F0502020204030204" pitchFamily="34" charset="0"/>
                <a:cs typeface="Calibri" panose="020F0502020204030204" pitchFamily="34" charset="0"/>
              </a:defRPr>
            </a:lvl2pPr>
            <a:lvl3pPr marL="1143000" indent="-228600">
              <a:spcAft>
                <a:spcPts val="600"/>
              </a:spcAft>
              <a:buFont typeface="Wingdings" panose="05000000000000000000" pitchFamily="2" charset="2"/>
              <a:buChar char="ü"/>
              <a:defRPr sz="1800">
                <a:solidFill>
                  <a:srgbClr val="002060"/>
                </a:solidFill>
                <a:latin typeface="Calibri" panose="020F0502020204030204" pitchFamily="34" charset="0"/>
                <a:cs typeface="Calibri" panose="020F0502020204030204" pitchFamily="34" charset="0"/>
              </a:defRPr>
            </a:lvl3pPr>
            <a:lvl4pPr marL="1600200" indent="-228600">
              <a:spcAft>
                <a:spcPts val="600"/>
              </a:spcAft>
              <a:buFont typeface="Wingdings" panose="05000000000000000000" pitchFamily="2" charset="2"/>
              <a:buChar char="v"/>
              <a:defRPr sz="1600">
                <a:solidFill>
                  <a:srgbClr val="002060"/>
                </a:solidFill>
                <a:latin typeface="Calibri" panose="020F0502020204030204" pitchFamily="34" charset="0"/>
                <a:cs typeface="Calibri" panose="020F0502020204030204" pitchFamily="34" charset="0"/>
              </a:defRPr>
            </a:lvl4pPr>
            <a:lvl5pPr>
              <a:spcAft>
                <a:spcPts val="600"/>
              </a:spcAft>
              <a:defRPr sz="1600">
                <a:solidFill>
                  <a:srgbClr val="002060"/>
                </a:solidFill>
                <a:latin typeface="Calibri" panose="020F0502020204030204" pitchFamily="34" charset="0"/>
                <a:cs typeface="Calibri" panose="020F0502020204030204" pitchFamily="34" charset="0"/>
              </a:defRPr>
            </a:lvl5pPr>
          </a:lstStyle>
          <a:p>
            <a:pPr lvl="0"/>
            <a:r>
              <a:rPr lang="ko-KR" altLang="en-US" dirty="0" smtClean="0"/>
              <a:t>마스터 텍스트 스타일 편집</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en-US" dirty="0"/>
          </a:p>
        </p:txBody>
      </p:sp>
      <p:sp>
        <p:nvSpPr>
          <p:cNvPr id="4" name="Date Placeholder 3"/>
          <p:cNvSpPr>
            <a:spLocks noGrp="1"/>
          </p:cNvSpPr>
          <p:nvPr>
            <p:ph type="dt" sz="half" idx="10"/>
          </p:nvPr>
        </p:nvSpPr>
        <p:spPr/>
        <p:txBody>
          <a:bodyPr/>
          <a:lstStyle>
            <a:lvl1pPr>
              <a:defRPr>
                <a:solidFill>
                  <a:srgbClr val="002060"/>
                </a:solidFill>
              </a:defRPr>
            </a:lvl1pPr>
          </a:lstStyle>
          <a:p>
            <a:fld id="{C734586E-AB4C-4850-8CE3-AB21845B69A3}" type="datetime1">
              <a:rPr lang="ko-KR" altLang="en-US" smtClean="0"/>
              <a:t>2023-01-25</a:t>
            </a:fld>
            <a:endParaRPr lang="ko-KR" altLang="en-US"/>
          </a:p>
        </p:txBody>
      </p:sp>
      <p:sp>
        <p:nvSpPr>
          <p:cNvPr id="5" name="Footer Placeholder 4"/>
          <p:cNvSpPr>
            <a:spLocks noGrp="1"/>
          </p:cNvSpPr>
          <p:nvPr>
            <p:ph type="ftr" sz="quarter" idx="11"/>
          </p:nvPr>
        </p:nvSpPr>
        <p:spPr/>
        <p:txBody>
          <a:bodyPr/>
          <a:lstStyle>
            <a:lvl1pPr>
              <a:defRPr>
                <a:solidFill>
                  <a:srgbClr val="002060"/>
                </a:solidFill>
              </a:defRPr>
            </a:lvl1pPr>
          </a:lstStyle>
          <a:p>
            <a:r>
              <a:rPr lang="en-US" altLang="ko-KR" dirty="0" smtClean="0"/>
              <a:t>COSE441 Internet Protocols, 2023</a:t>
            </a:r>
            <a:endParaRPr lang="ko-KR" altLang="en-US" dirty="0"/>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489DDB4B-C4E5-4A49-A0F9-3027A134FD4D}" type="slidenum">
              <a:rPr lang="ko-KR" altLang="en-US" smtClean="0"/>
              <a:pPr/>
              <a:t>‹#›</a:t>
            </a:fld>
            <a:endParaRPr lang="ko-KR" altLang="en-US"/>
          </a:p>
        </p:txBody>
      </p:sp>
      <p:pic>
        <p:nvPicPr>
          <p:cNvPr id="7" name="그림 6"/>
          <p:cNvPicPr>
            <a:picLocks noChangeAspect="1"/>
          </p:cNvPicPr>
          <p:nvPr userDrawn="1"/>
        </p:nvPicPr>
        <p:blipFill>
          <a:blip r:embed="rId2"/>
          <a:stretch>
            <a:fillRect/>
          </a:stretch>
        </p:blipFill>
        <p:spPr>
          <a:xfrm>
            <a:off x="11480341" y="229811"/>
            <a:ext cx="664396" cy="566209"/>
          </a:xfrm>
          <a:prstGeom prst="rect">
            <a:avLst/>
          </a:prstGeom>
        </p:spPr>
      </p:pic>
    </p:spTree>
    <p:extLst>
      <p:ext uri="{BB962C8B-B14F-4D97-AF65-F5344CB8AC3E}">
        <p14:creationId xmlns:p14="http://schemas.microsoft.com/office/powerpoint/2010/main" val="757624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effectLst>
                  <a:outerShdw blurRad="38100" dist="38100" dir="2700000" algn="tl">
                    <a:srgbClr val="000000">
                      <a:alpha val="43137"/>
                    </a:srgbClr>
                  </a:outerShdw>
                </a:effectLst>
              </a:defRPr>
            </a:lvl1pPr>
          </a:lstStyle>
          <a:p>
            <a:r>
              <a:rPr lang="ko-KR" altLang="en-US" smtClean="0"/>
              <a:t>마스터 제목 스타일 편집</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 편집</a:t>
            </a:r>
          </a:p>
        </p:txBody>
      </p:sp>
      <p:sp>
        <p:nvSpPr>
          <p:cNvPr id="4" name="Date Placeholder 3"/>
          <p:cNvSpPr>
            <a:spLocks noGrp="1"/>
          </p:cNvSpPr>
          <p:nvPr>
            <p:ph type="dt" sz="half" idx="10"/>
          </p:nvPr>
        </p:nvSpPr>
        <p:spPr/>
        <p:txBody>
          <a:bodyPr/>
          <a:lstStyle/>
          <a:p>
            <a:fld id="{E631AAE0-7095-405F-BED0-6F65E278891C}" type="datetime1">
              <a:rPr lang="ko-KR" altLang="en-US" smtClean="0"/>
              <a:t>2023-01-25</a:t>
            </a:fld>
            <a:endParaRPr lang="ko-KR" altLang="en-US"/>
          </a:p>
        </p:txBody>
      </p:sp>
      <p:sp>
        <p:nvSpPr>
          <p:cNvPr id="5" name="Footer Placeholder 4"/>
          <p:cNvSpPr>
            <a:spLocks noGrp="1"/>
          </p:cNvSpPr>
          <p:nvPr>
            <p:ph type="ftr" sz="quarter" idx="11"/>
          </p:nvPr>
        </p:nvSpPr>
        <p:spPr/>
        <p:txBody>
          <a:bodyPr/>
          <a:lstStyle/>
          <a:p>
            <a:r>
              <a:rPr lang="en-US" altLang="ko-KR" smtClean="0"/>
              <a:t>COSE441 Internet Protocols, 2023</a:t>
            </a:r>
            <a:endParaRPr lang="ko-KR" altLang="en-US"/>
          </a:p>
        </p:txBody>
      </p:sp>
      <p:sp>
        <p:nvSpPr>
          <p:cNvPr id="6" name="Slide Number Placeholder 5"/>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468619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Date Placeholder 4"/>
          <p:cNvSpPr>
            <a:spLocks noGrp="1"/>
          </p:cNvSpPr>
          <p:nvPr>
            <p:ph type="dt" sz="half" idx="10"/>
          </p:nvPr>
        </p:nvSpPr>
        <p:spPr/>
        <p:txBody>
          <a:bodyPr/>
          <a:lstStyle/>
          <a:p>
            <a:fld id="{27A6B0F4-D9DD-406E-BAC0-736A0C94C463}" type="datetime1">
              <a:rPr lang="ko-KR" altLang="en-US" smtClean="0"/>
              <a:t>2023-01-25</a:t>
            </a:fld>
            <a:endParaRPr lang="ko-KR" altLang="en-US"/>
          </a:p>
        </p:txBody>
      </p:sp>
      <p:sp>
        <p:nvSpPr>
          <p:cNvPr id="6" name="Footer Placeholder 5"/>
          <p:cNvSpPr>
            <a:spLocks noGrp="1"/>
          </p:cNvSpPr>
          <p:nvPr>
            <p:ph type="ftr" sz="quarter" idx="11"/>
          </p:nvPr>
        </p:nvSpPr>
        <p:spPr/>
        <p:txBody>
          <a:bodyPr/>
          <a:lstStyle/>
          <a:p>
            <a:r>
              <a:rPr lang="en-US" altLang="ko-KR" smtClean="0"/>
              <a:t>COSE441 Internet Protocols, 2023</a:t>
            </a:r>
            <a:endParaRPr lang="ko-KR" altLang="en-US"/>
          </a:p>
        </p:txBody>
      </p:sp>
      <p:sp>
        <p:nvSpPr>
          <p:cNvPr id="7" name="Slide Number Placeholder 6"/>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4084153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4" name="Content Placeholder 3"/>
          <p:cNvSpPr>
            <a:spLocks noGrp="1"/>
          </p:cNvSpPr>
          <p:nvPr>
            <p:ph sz="half" idx="2"/>
          </p:nvPr>
        </p:nvSpPr>
        <p:spPr>
          <a:xfrm>
            <a:off x="839788" y="2505075"/>
            <a:ext cx="5157787"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 편집</a:t>
            </a:r>
          </a:p>
        </p:txBody>
      </p:sp>
      <p:sp>
        <p:nvSpPr>
          <p:cNvPr id="6" name="Content Placeholder 5"/>
          <p:cNvSpPr>
            <a:spLocks noGrp="1"/>
          </p:cNvSpPr>
          <p:nvPr>
            <p:ph sz="quarter" idx="4"/>
          </p:nvPr>
        </p:nvSpPr>
        <p:spPr>
          <a:xfrm>
            <a:off x="6172200" y="2505075"/>
            <a:ext cx="5183188" cy="3684588"/>
          </a:xfrm>
        </p:spPr>
        <p:txBody>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7" name="Date Placeholder 6"/>
          <p:cNvSpPr>
            <a:spLocks noGrp="1"/>
          </p:cNvSpPr>
          <p:nvPr>
            <p:ph type="dt" sz="half" idx="10"/>
          </p:nvPr>
        </p:nvSpPr>
        <p:spPr/>
        <p:txBody>
          <a:bodyPr/>
          <a:lstStyle/>
          <a:p>
            <a:fld id="{F909DD6A-B15A-407A-95D5-B2AAF87DB59F}" type="datetime1">
              <a:rPr lang="ko-KR" altLang="en-US" smtClean="0"/>
              <a:t>2023-01-25</a:t>
            </a:fld>
            <a:endParaRPr lang="ko-KR" altLang="en-US"/>
          </a:p>
        </p:txBody>
      </p:sp>
      <p:sp>
        <p:nvSpPr>
          <p:cNvPr id="8" name="Footer Placeholder 7"/>
          <p:cNvSpPr>
            <a:spLocks noGrp="1"/>
          </p:cNvSpPr>
          <p:nvPr>
            <p:ph type="ftr" sz="quarter" idx="11"/>
          </p:nvPr>
        </p:nvSpPr>
        <p:spPr/>
        <p:txBody>
          <a:bodyPr/>
          <a:lstStyle/>
          <a:p>
            <a:r>
              <a:rPr lang="en-US" altLang="ko-KR" smtClean="0"/>
              <a:t>COSE441 Internet Protocols, 2023</a:t>
            </a:r>
            <a:endParaRPr lang="ko-KR" altLang="en-US"/>
          </a:p>
        </p:txBody>
      </p:sp>
      <p:sp>
        <p:nvSpPr>
          <p:cNvPr id="9" name="Slide Number Placeholder 8"/>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63505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Date Placeholder 2"/>
          <p:cNvSpPr>
            <a:spLocks noGrp="1"/>
          </p:cNvSpPr>
          <p:nvPr>
            <p:ph type="dt" sz="half" idx="10"/>
          </p:nvPr>
        </p:nvSpPr>
        <p:spPr/>
        <p:txBody>
          <a:bodyPr/>
          <a:lstStyle/>
          <a:p>
            <a:fld id="{E71B22FA-C945-4DF4-899C-95BDF738FEE1}" type="datetime1">
              <a:rPr lang="ko-KR" altLang="en-US" smtClean="0"/>
              <a:t>2023-01-25</a:t>
            </a:fld>
            <a:endParaRPr lang="ko-KR" altLang="en-US"/>
          </a:p>
        </p:txBody>
      </p:sp>
      <p:sp>
        <p:nvSpPr>
          <p:cNvPr id="4" name="Footer Placeholder 3"/>
          <p:cNvSpPr>
            <a:spLocks noGrp="1"/>
          </p:cNvSpPr>
          <p:nvPr>
            <p:ph type="ftr" sz="quarter" idx="11"/>
          </p:nvPr>
        </p:nvSpPr>
        <p:spPr/>
        <p:txBody>
          <a:bodyPr/>
          <a:lstStyle/>
          <a:p>
            <a:r>
              <a:rPr lang="en-US" altLang="ko-KR" smtClean="0"/>
              <a:t>COSE441 Internet Protocols, 2023</a:t>
            </a:r>
            <a:endParaRPr lang="ko-KR" altLang="en-US"/>
          </a:p>
        </p:txBody>
      </p:sp>
      <p:sp>
        <p:nvSpPr>
          <p:cNvPr id="5" name="Slide Number Placeholder 4"/>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3257385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98D2C2-84E7-4C85-8845-8044F2FF1F4A}" type="datetime1">
              <a:rPr lang="ko-KR" altLang="en-US" smtClean="0"/>
              <a:t>2023-01-25</a:t>
            </a:fld>
            <a:endParaRPr lang="ko-KR" altLang="en-US"/>
          </a:p>
        </p:txBody>
      </p:sp>
      <p:sp>
        <p:nvSpPr>
          <p:cNvPr id="3" name="Footer Placeholder 2"/>
          <p:cNvSpPr>
            <a:spLocks noGrp="1"/>
          </p:cNvSpPr>
          <p:nvPr>
            <p:ph type="ftr" sz="quarter" idx="11"/>
          </p:nvPr>
        </p:nvSpPr>
        <p:spPr/>
        <p:txBody>
          <a:bodyPr/>
          <a:lstStyle/>
          <a:p>
            <a:r>
              <a:rPr lang="en-US" altLang="ko-KR" smtClean="0"/>
              <a:t>COSE441 Internet Protocols, 2023</a:t>
            </a:r>
            <a:endParaRPr lang="ko-KR" altLang="en-US"/>
          </a:p>
        </p:txBody>
      </p:sp>
      <p:sp>
        <p:nvSpPr>
          <p:cNvPr id="4" name="Slide Number Placeholder 3"/>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1254461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74134409-61FB-43A7-B79C-6AA01925A675}" type="datetime1">
              <a:rPr lang="ko-KR" altLang="en-US" smtClean="0"/>
              <a:t>2023-01-25</a:t>
            </a:fld>
            <a:endParaRPr lang="ko-KR" altLang="en-US"/>
          </a:p>
        </p:txBody>
      </p:sp>
      <p:sp>
        <p:nvSpPr>
          <p:cNvPr id="6" name="Footer Placeholder 5"/>
          <p:cNvSpPr>
            <a:spLocks noGrp="1"/>
          </p:cNvSpPr>
          <p:nvPr>
            <p:ph type="ftr" sz="quarter" idx="11"/>
          </p:nvPr>
        </p:nvSpPr>
        <p:spPr/>
        <p:txBody>
          <a:bodyPr/>
          <a:lstStyle/>
          <a:p>
            <a:r>
              <a:rPr lang="en-US" altLang="ko-KR" smtClean="0"/>
              <a:t>COSE441 Internet Protocols, 2023</a:t>
            </a:r>
            <a:endParaRPr lang="ko-KR" altLang="en-US"/>
          </a:p>
        </p:txBody>
      </p:sp>
      <p:sp>
        <p:nvSpPr>
          <p:cNvPr id="7" name="Slide Number Placeholder 6"/>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173408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smtClean="0"/>
              <a:t>그림을 추가하려면 아이콘을 클릭하십시오</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 편집</a:t>
            </a:r>
          </a:p>
        </p:txBody>
      </p:sp>
      <p:sp>
        <p:nvSpPr>
          <p:cNvPr id="5" name="Date Placeholder 4"/>
          <p:cNvSpPr>
            <a:spLocks noGrp="1"/>
          </p:cNvSpPr>
          <p:nvPr>
            <p:ph type="dt" sz="half" idx="10"/>
          </p:nvPr>
        </p:nvSpPr>
        <p:spPr/>
        <p:txBody>
          <a:bodyPr/>
          <a:lstStyle/>
          <a:p>
            <a:fld id="{AF159F57-567E-4A1C-A227-AC7390FBDB23}" type="datetime1">
              <a:rPr lang="ko-KR" altLang="en-US" smtClean="0"/>
              <a:t>2023-01-25</a:t>
            </a:fld>
            <a:endParaRPr lang="ko-KR" altLang="en-US"/>
          </a:p>
        </p:txBody>
      </p:sp>
      <p:sp>
        <p:nvSpPr>
          <p:cNvPr id="6" name="Footer Placeholder 5"/>
          <p:cNvSpPr>
            <a:spLocks noGrp="1"/>
          </p:cNvSpPr>
          <p:nvPr>
            <p:ph type="ftr" sz="quarter" idx="11"/>
          </p:nvPr>
        </p:nvSpPr>
        <p:spPr/>
        <p:txBody>
          <a:bodyPr/>
          <a:lstStyle/>
          <a:p>
            <a:r>
              <a:rPr lang="en-US" altLang="ko-KR" smtClean="0"/>
              <a:t>COSE441 Internet Protocols, 2023</a:t>
            </a:r>
            <a:endParaRPr lang="ko-KR" altLang="en-US"/>
          </a:p>
        </p:txBody>
      </p:sp>
      <p:sp>
        <p:nvSpPr>
          <p:cNvPr id="7" name="Slide Number Placeholder 6"/>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1319070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837D9ADC-3E61-4589-8F05-0DC2EB8E3CD0}" type="datetime1">
              <a:rPr lang="ko-KR" altLang="en-US" smtClean="0"/>
              <a:t>2023-01-25</a:t>
            </a:fld>
            <a:endParaRPr lang="ko-KR" altLang="en-US"/>
          </a:p>
        </p:txBody>
      </p:sp>
      <p:sp>
        <p:nvSpPr>
          <p:cNvPr id="5" name="Footer Placeholder 4"/>
          <p:cNvSpPr>
            <a:spLocks noGrp="1"/>
          </p:cNvSpPr>
          <p:nvPr>
            <p:ph type="ftr" sz="quarter" idx="11"/>
          </p:nvPr>
        </p:nvSpPr>
        <p:spPr/>
        <p:txBody>
          <a:bodyPr/>
          <a:lstStyle/>
          <a:p>
            <a:r>
              <a:rPr lang="en-US" altLang="ko-KR" smtClean="0"/>
              <a:t>COSE441 Internet Protocols, 2023</a:t>
            </a:r>
            <a:endParaRPr lang="ko-KR" altLang="en-US"/>
          </a:p>
        </p:txBody>
      </p:sp>
      <p:sp>
        <p:nvSpPr>
          <p:cNvPr id="6" name="Slide Number Placeholder 5"/>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3411050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10"/>
          </p:nvPr>
        </p:nvSpPr>
        <p:spPr/>
        <p:txBody>
          <a:bodyPr/>
          <a:lstStyle/>
          <a:p>
            <a:fld id="{FD4CBCBC-A46D-4A3F-A154-7750B358C733}" type="datetime1">
              <a:rPr lang="ko-KR" altLang="en-US" smtClean="0"/>
              <a:t>2023-01-25</a:t>
            </a:fld>
            <a:endParaRPr lang="ko-KR" altLang="en-US"/>
          </a:p>
        </p:txBody>
      </p:sp>
      <p:sp>
        <p:nvSpPr>
          <p:cNvPr id="5" name="Footer Placeholder 4"/>
          <p:cNvSpPr>
            <a:spLocks noGrp="1"/>
          </p:cNvSpPr>
          <p:nvPr>
            <p:ph type="ftr" sz="quarter" idx="11"/>
          </p:nvPr>
        </p:nvSpPr>
        <p:spPr/>
        <p:txBody>
          <a:bodyPr/>
          <a:lstStyle/>
          <a:p>
            <a:r>
              <a:rPr lang="en-US" altLang="ko-KR" smtClean="0"/>
              <a:t>COSE441 Internet Protocols, 2023</a:t>
            </a:r>
            <a:endParaRPr lang="ko-KR" altLang="en-US"/>
          </a:p>
        </p:txBody>
      </p:sp>
      <p:sp>
        <p:nvSpPr>
          <p:cNvPr id="6" name="Slide Number Placeholder 5"/>
          <p:cNvSpPr>
            <a:spLocks noGrp="1"/>
          </p:cNvSpPr>
          <p:nvPr>
            <p:ph type="sldNum" sz="quarter" idx="12"/>
          </p:nvPr>
        </p:nvSpPr>
        <p:spPr/>
        <p:txBody>
          <a:body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3200240420"/>
      </p:ext>
    </p:extLst>
  </p:cSld>
  <p:clrMapOvr>
    <a:masterClrMapping/>
  </p:clrMapOvr>
</p:sldLayout>
</file>

<file path=ppt/slideMasters/_rels/slideMaster1.xml.rels><?xml version="1.0" encoding="UTF-8"?><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 편집</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2C172-9B6D-4EBA-8625-9E9F573D9976}" type="datetime1">
              <a:rPr lang="ko-KR" altLang="en-US" smtClean="0"/>
              <a:t>2023-01-25</a:t>
            </a:fld>
            <a:endParaRPr lang="ko-KR"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ko-KR" smtClean="0"/>
              <a:t>COSE441 Internet Protocols, 2023</a:t>
            </a:r>
            <a:endParaRPr lang="ko-KR"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DDB4B-C4E5-4A49-A0F9-3027A134FD4D}" type="slidenum">
              <a:rPr lang="ko-KR" altLang="en-US" smtClean="0"/>
              <a:t>‹#›</a:t>
            </a:fld>
            <a:endParaRPr lang="ko-KR" altLang="en-US"/>
          </a:p>
        </p:txBody>
      </p:sp>
    </p:spTree>
    <p:extLst>
      <p:ext uri="{BB962C8B-B14F-4D97-AF65-F5344CB8AC3E}">
        <p14:creationId xmlns:p14="http://schemas.microsoft.com/office/powerpoint/2010/main" val="27700160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제목 8"/>
          <p:cNvSpPr>
            <a:spLocks noGrp="1"/>
          </p:cNvSpPr>
          <p:nvPr>
            <p:ph type="ctrTitle"/>
          </p:nvPr>
        </p:nvSpPr>
        <p:spPr/>
        <p:txBody>
          <a:bodyPr/>
          <a:lstStyle/>
          <a:p>
            <a:r>
              <a:rPr lang="en-US" altLang="ko-KR" dirty="0" smtClean="0"/>
              <a:t>Transmission Control Protocol (TCP)</a:t>
            </a:r>
            <a:endParaRPr lang="ko-KR" altLang="en-US" dirty="0"/>
          </a:p>
        </p:txBody>
      </p:sp>
      <p:sp>
        <p:nvSpPr>
          <p:cNvPr id="10" name="부제목 9"/>
          <p:cNvSpPr>
            <a:spLocks noGrp="1"/>
          </p:cNvSpPr>
          <p:nvPr>
            <p:ph type="subTitle" idx="1"/>
          </p:nvPr>
        </p:nvSpPr>
        <p:spPr/>
        <p:txBody>
          <a:bodyPr/>
          <a:lstStyle/>
          <a:p>
            <a:r>
              <a:rPr lang="en-US" altLang="ko-KR" dirty="0" smtClean="0"/>
              <a:t xml:space="preserve">Chapter 13</a:t>
            </a:r>
            <a:endParaRPr lang="ko-KR" altLang="en-US" dirty="0"/>
          </a:p>
        </p:txBody>
      </p:sp>
    </p:spTree>
    <p:extLst>
      <p:ext uri="{BB962C8B-B14F-4D97-AF65-F5344CB8AC3E}">
        <p14:creationId xmlns:p14="http://schemas.microsoft.com/office/powerpoint/2010/main" val="1326588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13.0 TCP Overview</a:t>
            </a:r>
            <a:endParaRPr lang="ko-KR" altLang="en-US" dirty="0"/>
          </a:p>
        </p:txBody>
      </p:sp>
      <p:sp>
        <p:nvSpPr>
          <p:cNvPr id="3" name="내용 개체 틀 2"/>
          <p:cNvSpPr>
            <a:spLocks noGrp="1"/>
          </p:cNvSpPr>
          <p:nvPr>
            <p:ph idx="1"/>
          </p:nvPr>
        </p:nvSpPr>
        <p:spPr/>
        <p:txBody>
          <a:bodyPr>
            <a:normAutofit lnSpcReduction="10000"/>
          </a:bodyPr>
          <a:lstStyle/>
          <a:p>
            <a:r>
              <a:rPr lang="en-US" altLang="en-US" dirty="0" smtClean="0"/>
              <a:t xml:space="preserve">Transports more than 90% of internet traffic</a:t>
            </a:r>
          </a:p>
          <a:p>
            <a:pPr lvl="1"/>
            <a:r>
              <a:rPr lang="en-US" altLang="en-US" dirty="0" smtClean="0"/>
              <a:t xml:space="preserve">Web, email, gaming, streaming, SNS, …</a:t>
            </a:r>
          </a:p>
          <a:p>
            <a:r>
              <a:rPr lang="en-US" altLang="en-US" dirty="0" smtClean="0"/>
              <a:t xml:space="preserve">The most complex protocol in the internet protocol suite!</a:t>
            </a:r>
          </a:p>
          <a:p>
            <a:endParaRPr lang="en-US" altLang="ko-KR" dirty="0"/>
          </a:p>
          <a:p>
            <a:endParaRPr lang="en-US" altLang="ko-KR" dirty="0" smtClean="0"/>
          </a:p>
          <a:p>
            <a:r>
              <a:rPr lang="en-US" altLang="ko-KR" dirty="0" smtClean="0"/>
              <a:t xml:space="preserve">Full-duplex protocol</a:t>
            </a:r>
            <a:endParaRPr lang="en-US" altLang="ko-KR" dirty="0" smtClean="0"/>
          </a:p>
          <a:p>
            <a:pPr lvl="1"/>
            <a:r>
              <a:rPr lang="en-US" altLang="en-US" dirty="0" smtClean="0"/>
              <a:t xml:space="preserve">Two data channels</a:t>
            </a:r>
            <a:endParaRPr lang="en-US" altLang="ko-KR" dirty="0" smtClean="0"/>
          </a:p>
          <a:p>
            <a:pPr lvl="2"/>
            <a:r>
              <a:rPr lang="en-US" altLang="ko-KR" dirty="0" smtClean="0"/>
              <a:t>A</a:t>
            </a:r>
            <a:r>
              <a:rPr lang="en-US" altLang="ko-KR" dirty="0" smtClean="0">
                <a:sym typeface="Wingdings" panose="05000000000000000000" pitchFamily="2" charset="2"/>
              </a:rPr>
              <a:t>B + BA</a:t>
            </a:r>
          </a:p>
          <a:p>
            <a:pPr lvl="2"/>
            <a:r>
              <a:rPr lang="en-US" altLang="en-US" dirty="0"/>
              <a:t xml:space="preserve">Both can be in use simultaneously: packets may be flowing on each channel at the same time</a:t>
            </a:r>
            <a:endParaRPr lang="en-US" altLang="ko-KR" dirty="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14301720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13.1 TCP Service Model</a:t>
            </a:r>
            <a:endParaRPr lang="ko-KR" altLang="en-US" dirty="0"/>
          </a:p>
        </p:txBody>
      </p:sp>
      <p:sp>
        <p:nvSpPr>
          <p:cNvPr id="3" name="내용 개체 틀 2"/>
          <p:cNvSpPr>
            <a:spLocks noGrp="1"/>
          </p:cNvSpPr>
          <p:nvPr>
            <p:ph idx="1"/>
          </p:nvPr>
        </p:nvSpPr>
        <p:spPr/>
        <p:txBody>
          <a:bodyPr>
            <a:normAutofit/>
          </a:bodyPr>
          <a:lstStyle/>
          <a:p>
            <a:r>
              <a:rPr lang="en-US" altLang="ko-KR" dirty="0" smtClean="0"/>
              <a:t>Reliable delivery</a:t>
            </a:r>
          </a:p>
          <a:p>
            <a:pPr lvl="1"/>
            <a:r>
              <a:rPr lang="en-US" altLang="ko-KR" dirty="0" smtClean="0"/>
              <a:t xml:space="preserve">When IP loses a packet, TCP performs retransmission </a:t>
            </a:r>
          </a:p>
          <a:p>
            <a:r>
              <a:rPr lang="en-US" altLang="ko-KR" dirty="0" smtClean="0"/>
              <a:t>In-order delivery</a:t>
            </a:r>
          </a:p>
          <a:p>
            <a:pPr lvl="1"/>
            <a:r>
              <a:rPr lang="en-US" altLang="ko-KR" dirty="0" smtClean="0"/>
              <a:t xml:space="preserve">When IP performs out-of-order delivery, TCP delivers to the application after reordering</a:t>
            </a:r>
            <a:endParaRPr lang="en-US" altLang="ko-KR" dirty="0" smtClean="0"/>
          </a:p>
          <a:p>
            <a:r>
              <a:rPr lang="en-US" altLang="ko-KR" dirty="0" smtClean="0"/>
              <a:t>Flow control</a:t>
            </a:r>
          </a:p>
          <a:p>
            <a:pPr lvl="1"/>
            <a:r>
              <a:rPr lang="en-US" altLang="en-US" dirty="0" smtClean="0"/>
              <a:t xml:space="preserve">Delivers only as much as the receiving application can accept</a:t>
            </a:r>
            <a:endParaRPr lang="en-US" altLang="ko-KR" dirty="0" smtClean="0"/>
          </a:p>
          <a:p>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1026" name="Picture 2" descr="회전 초밥의 아이러니 &quot;회전 초밥집에서 회전하는 초밥은 먹지 않는다&quot; | 허프포스트코리아"/>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9976" y="3733207"/>
            <a:ext cx="2203984" cy="28057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3057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13.1 TCP Service Model</a:t>
            </a:r>
            <a:endParaRPr lang="ko-KR" altLang="en-US" dirty="0"/>
          </a:p>
        </p:txBody>
      </p:sp>
      <p:sp>
        <p:nvSpPr>
          <p:cNvPr id="3" name="내용 개체 틀 2"/>
          <p:cNvSpPr>
            <a:spLocks noGrp="1"/>
          </p:cNvSpPr>
          <p:nvPr>
            <p:ph idx="1"/>
          </p:nvPr>
        </p:nvSpPr>
        <p:spPr/>
        <p:txBody>
          <a:bodyPr>
            <a:normAutofit/>
          </a:bodyPr>
          <a:lstStyle/>
          <a:p>
            <a:r>
              <a:rPr lang="en-US" altLang="ko-KR" dirty="0"/>
              <a:t>Byte-stream</a:t>
            </a:r>
          </a:p>
          <a:p>
            <a:pPr lvl="1"/>
            <a:r>
              <a:rPr lang="en-US" altLang="en-US" dirty="0"/>
              <a:t xml:space="preserve">Data is a sequence of bytes</a:t>
            </a:r>
            <a:endParaRPr lang="en-US" altLang="ko-KR" dirty="0"/>
          </a:p>
          <a:p>
            <a:pPr lvl="1"/>
            <a:r>
              <a:rPr lang="en-US" altLang="ko-KR" dirty="0"/>
              <a:t>Segmentation</a:t>
            </a:r>
          </a:p>
          <a:p>
            <a:pPr lvl="2"/>
            <a:r>
              <a:rPr lang="en-US" altLang="ko-KR" dirty="0"/>
              <a:t xml:space="preserve">Uses PMTU discovery</a:t>
            </a:r>
            <a:endParaRPr lang="en-US" altLang="ko-KR" dirty="0"/>
          </a:p>
          <a:p>
            <a:r>
              <a:rPr lang="en-US" altLang="ko-KR" dirty="0" smtClean="0"/>
              <a:t>Connection-oriented</a:t>
            </a:r>
          </a:p>
          <a:p>
            <a:pPr lvl="1"/>
            <a:r>
              <a:rPr lang="en-US" altLang="ko-KR" dirty="0" smtClean="0"/>
              <a:t xml:space="preserve">A "connection" must be established before data can be transmitted</a:t>
            </a:r>
            <a:endParaRPr lang="en-US" altLang="ko-KR" dirty="0" smtClean="0"/>
          </a:p>
          <a:p>
            <a:pPr lvl="1"/>
            <a:r>
              <a:rPr lang="en-US" altLang="ko-KR" dirty="0" smtClean="0"/>
              <a:t xml:space="preserve">"Connection" = bookkeeping setup for managing data transmission</a:t>
            </a:r>
            <a:endParaRPr lang="en-US" altLang="ko-KR" dirty="0" smtClean="0"/>
          </a:p>
          <a:p>
            <a:pPr lvl="2"/>
            <a:r>
              <a:rPr lang="en-US" altLang="en-US" dirty="0" smtClean="0"/>
              <a:t xml:space="preserve">Management = retransmission, flow-control, reordering, segmentation</a:t>
            </a:r>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2024215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lstStyle/>
          <a:p>
            <a:r>
              <a:rPr lang="en-US" altLang="en-US" dirty="0" smtClean="0"/>
              <a:t xml:space="preserve">Header format</a:t>
            </a:r>
            <a:endParaRPr lang="en-US" altLang="ko-KR" dirty="0" smtClean="0"/>
          </a:p>
          <a:p>
            <a:pPr lvl="1"/>
            <a:r>
              <a:rPr lang="en-US" altLang="ko-KR" dirty="0" smtClean="0"/>
              <a:t xml:space="preserve">Socket = &lt;IP address, port number&gt;</a:t>
            </a:r>
          </a:p>
          <a:p>
            <a:pPr lvl="1"/>
            <a:r>
              <a:rPr lang="en-US" altLang="en-US" dirty="0" smtClean="0"/>
              <a:t xml:space="preserve">Connection = a connection between a socket and a socket</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2049" name="_x441923960" descr="EMB000022e46c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8555" y="3640454"/>
            <a:ext cx="4814888" cy="2578677"/>
          </a:xfrm>
          <a:prstGeom prst="rect">
            <a:avLst/>
          </a:prstGeom>
          <a:noFill/>
          <a:extLst>
            <a:ext uri="{909E8E84-426E-40DD-AFC4-6F175D3DCCD1}">
              <a14:hiddenFill xmlns:a14="http://schemas.microsoft.com/office/drawing/2010/main">
                <a:solidFill>
                  <a:srgbClr val="FFFFFF"/>
                </a:solidFill>
              </a14:hiddenFill>
            </a:ext>
          </a:extLst>
        </p:spPr>
      </p:pic>
      <p:pic>
        <p:nvPicPr>
          <p:cNvPr id="7" name="그림 6"/>
          <p:cNvPicPr>
            <a:picLocks noChangeAspect="1"/>
          </p:cNvPicPr>
          <p:nvPr/>
        </p:nvPicPr>
        <p:blipFill>
          <a:blip r:embed="rId3"/>
          <a:stretch>
            <a:fillRect/>
          </a:stretch>
        </p:blipFill>
        <p:spPr>
          <a:xfrm>
            <a:off x="5797676" y="2179144"/>
            <a:ext cx="873715" cy="717562"/>
          </a:xfrm>
          <a:prstGeom prst="rect">
            <a:avLst/>
          </a:prstGeom>
        </p:spPr>
      </p:pic>
      <p:pic>
        <p:nvPicPr>
          <p:cNvPr id="9" name="그림 8"/>
          <p:cNvPicPr>
            <a:picLocks noChangeAspect="1"/>
          </p:cNvPicPr>
          <p:nvPr/>
        </p:nvPicPr>
        <p:blipFill>
          <a:blip r:embed="rId3"/>
          <a:stretch>
            <a:fillRect/>
          </a:stretch>
        </p:blipFill>
        <p:spPr>
          <a:xfrm>
            <a:off x="10716386" y="2179144"/>
            <a:ext cx="873715" cy="717562"/>
          </a:xfrm>
          <a:prstGeom prst="rect">
            <a:avLst/>
          </a:prstGeom>
        </p:spPr>
      </p:pic>
      <p:cxnSp>
        <p:nvCxnSpPr>
          <p:cNvPr id="10" name="직선 연결선 9"/>
          <p:cNvCxnSpPr>
            <a:stCxn id="7" idx="3"/>
            <a:endCxn id="9" idx="1"/>
          </p:cNvCxnSpPr>
          <p:nvPr/>
        </p:nvCxnSpPr>
        <p:spPr>
          <a:xfrm>
            <a:off x="6671391" y="2537925"/>
            <a:ext cx="404499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5101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normAutofit fontScale="85000" lnSpcReduction="20000"/>
          </a:bodyPr>
          <a:lstStyle/>
          <a:p>
            <a:pPr>
              <a:spcAft>
                <a:spcPts val="600"/>
              </a:spcAft>
            </a:pPr>
            <a:r>
              <a:rPr lang="en-US" altLang="ko-KR" dirty="0" smtClean="0"/>
              <a:t>Sequence number</a:t>
            </a:r>
          </a:p>
          <a:p>
            <a:pPr lvl="1">
              <a:spcAft>
                <a:spcPts val="600"/>
              </a:spcAft>
            </a:pPr>
            <a:r>
              <a:rPr lang="en-US" altLang="ko-KR" dirty="0" smtClean="0"/>
              <a:t xml:space="preserve">A serial number attached to each byte of the byte stream</a:t>
            </a:r>
            <a:endParaRPr lang="en-US" altLang="ko-KR" dirty="0" smtClean="0"/>
          </a:p>
          <a:p>
            <a:pPr lvl="1">
              <a:spcAft>
                <a:spcPts val="600"/>
              </a:spcAft>
            </a:pPr>
            <a:r>
              <a:rPr lang="en-US" altLang="en-US" dirty="0" smtClean="0"/>
              <a:t xml:space="preserve">Used to detect data loss, reordering, and so on</a:t>
            </a:r>
            <a:endParaRPr lang="en-US" altLang="ko-KR" dirty="0" smtClean="0"/>
          </a:p>
          <a:p>
            <a:pPr lvl="1">
              <a:spcAft>
                <a:spcPts val="600"/>
              </a:spcAft>
            </a:pPr>
            <a:r>
              <a:rPr lang="en-US" altLang="ko-KR" dirty="0" smtClean="0"/>
              <a:t xml:space="preserve">The sequence number of the first byte of the payload is written in the header (representative)</a:t>
            </a:r>
          </a:p>
          <a:p>
            <a:pPr>
              <a:spcAft>
                <a:spcPts val="600"/>
              </a:spcAft>
            </a:pPr>
            <a:r>
              <a:rPr lang="en-US" altLang="ko-KR" dirty="0" smtClean="0"/>
              <a:t>Acknowledgement number</a:t>
            </a:r>
          </a:p>
          <a:p>
            <a:pPr lvl="1">
              <a:spcAft>
                <a:spcPts val="600"/>
              </a:spcAft>
            </a:pPr>
            <a:r>
              <a:rPr lang="en-US" altLang="en-US" dirty="0" smtClean="0"/>
              <a:t xml:space="preserve">The sequence number of the last contiguously received byte + 1 (i.e., a request to send that next)</a:t>
            </a:r>
          </a:p>
          <a:p>
            <a:pPr lvl="1">
              <a:spcAft>
                <a:spcPts val="600"/>
              </a:spcAft>
            </a:pPr>
            <a:r>
              <a:rPr lang="en-US" altLang="ko-KR" dirty="0" smtClean="0"/>
              <a:t xml:space="preserve">Means that bytes up to ACK number - 1 have "settled" into the receiver-side socket buffer</a:t>
            </a:r>
            <a:endParaRPr lang="en-US" altLang="ko-KR" dirty="0" smtClean="0"/>
          </a:p>
          <a:p>
            <a:pPr lvl="2"/>
            <a:r>
              <a:rPr lang="en-US" altLang="en-US" dirty="0" smtClean="0"/>
              <a:t xml:space="preserve">No concern of retransmission </a:t>
            </a:r>
            <a:r>
              <a:rPr lang="en-US" altLang="ko-KR" dirty="0" smtClean="0">
                <a:sym typeface="Wingdings" panose="05000000000000000000" pitchFamily="2" charset="2"/>
              </a:rPr>
              <a:t xml:space="preserve"> </a:t>
            </a:r>
            <a:r>
              <a:rPr lang="en-US" altLang="en-US" dirty="0" smtClean="0"/>
              <a:t xml:space="preserve">can be removed from the sender-side socket buffer</a:t>
            </a:r>
            <a:endParaRPr lang="en-US" altLang="ko-KR" dirty="0" smtClean="0"/>
          </a:p>
          <a:p>
            <a:pPr lvl="2"/>
            <a:r>
              <a:rPr lang="en-US" altLang="en-US" dirty="0" smtClean="0"/>
              <a:t xml:space="preserve">The sending application can pour new data into the freed space</a:t>
            </a:r>
            <a:endParaRPr lang="en-US" altLang="ko-KR" dirty="0" smtClean="0"/>
          </a:p>
          <a:p>
            <a:pPr>
              <a:spcAft>
                <a:spcPts val="600"/>
              </a:spcAft>
            </a:pPr>
            <a:r>
              <a:rPr lang="en-US" altLang="en-US" dirty="0" smtClean="0"/>
              <a:t xml:space="preserve">Header length</a:t>
            </a:r>
            <a:endParaRPr lang="en-US" altLang="ko-KR" dirty="0" smtClean="0"/>
          </a:p>
          <a:p>
            <a:pPr lvl="1">
              <a:spcAft>
                <a:spcPts val="600"/>
              </a:spcAft>
            </a:pPr>
            <a:r>
              <a:rPr lang="en-US" altLang="ko-KR" dirty="0" smtClean="0"/>
              <a:t xml:space="preserve">In units of 4 bytes</a:t>
            </a:r>
            <a:endParaRPr lang="en-US" altLang="ko-KR" dirty="0" smtClean="0"/>
          </a:p>
          <a:p>
            <a:pPr lvl="1">
              <a:spcAft>
                <a:spcPts val="600"/>
              </a:spcAft>
            </a:pPr>
            <a:r>
              <a:rPr lang="en-US" altLang="en-US" dirty="0" smtClean="0"/>
              <a:t xml:space="preserve">Because of variable-length options  </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71849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normAutofit fontScale="92500" lnSpcReduction="10000"/>
          </a:bodyPr>
          <a:lstStyle/>
          <a:p>
            <a:r>
              <a:rPr lang="en-US" altLang="ko-KR" dirty="0" smtClean="0"/>
              <a:t>Flags</a:t>
            </a:r>
          </a:p>
          <a:p>
            <a:endParaRPr lang="en-US" altLang="ko-KR" dirty="0"/>
          </a:p>
          <a:p>
            <a:pPr lvl="1"/>
            <a:r>
              <a:rPr lang="en-US" altLang="ko-KR" dirty="0" smtClean="0"/>
              <a:t xml:space="preserve">CWR, ECN: used for congestion control</a:t>
            </a:r>
            <a:endParaRPr lang="en-US" altLang="ko-KR" dirty="0" smtClean="0"/>
          </a:p>
          <a:p>
            <a:pPr lvl="1"/>
            <a:r>
              <a:rPr lang="en-US" altLang="ko-KR" dirty="0" smtClean="0"/>
              <a:t xml:space="preserve">URG: indicates that urgent data has entered the byte stream</a:t>
            </a:r>
            <a:endParaRPr lang="en-US" altLang="ko-KR" dirty="0" smtClean="0"/>
          </a:p>
          <a:p>
            <a:pPr lvl="1"/>
            <a:r>
              <a:rPr lang="en-US" altLang="ko-KR" dirty="0" smtClean="0"/>
              <a:t xml:space="preserve">ACK: whether the Acknowledgement number is valid</a:t>
            </a:r>
            <a:endParaRPr lang="en-US" altLang="ko-KR" dirty="0" smtClean="0"/>
          </a:p>
          <a:p>
            <a:pPr lvl="1"/>
            <a:r>
              <a:rPr lang="en-US" altLang="ko-KR" dirty="0" smtClean="0"/>
              <a:t xml:space="preserve">PSH: currently indicates only that the send socket buffer has become empty</a:t>
            </a:r>
            <a:endParaRPr lang="en-US" altLang="ko-KR" dirty="0" smtClean="0"/>
          </a:p>
          <a:p>
            <a:pPr lvl="1"/>
            <a:r>
              <a:rPr lang="en-US" altLang="ko-KR" dirty="0" smtClean="0"/>
              <a:t>RST: Kill the connection</a:t>
            </a:r>
          </a:p>
          <a:p>
            <a:pPr lvl="1"/>
            <a:r>
              <a:rPr lang="en-US" altLang="ko-KR" dirty="0" smtClean="0"/>
              <a:t xml:space="preserve">SYN: start of a connection</a:t>
            </a:r>
            <a:endParaRPr lang="en-US" altLang="ko-KR" dirty="0" smtClean="0"/>
          </a:p>
          <a:p>
            <a:pPr lvl="1"/>
            <a:r>
              <a:rPr lang="en-US" altLang="ko-KR" dirty="0" smtClean="0"/>
              <a:t xml:space="preserve">FIN: release of a connection</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4097" name="_x441994640" descr="EMB000022e46c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6772" y="1134826"/>
            <a:ext cx="4588828" cy="1115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718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normAutofit fontScale="92500" lnSpcReduction="10000"/>
          </a:bodyPr>
          <a:lstStyle/>
          <a:p>
            <a:r>
              <a:rPr lang="en-US" altLang="ko-KR" dirty="0" smtClean="0"/>
              <a:t>Window size</a:t>
            </a:r>
          </a:p>
          <a:p>
            <a:pPr lvl="1"/>
            <a:r>
              <a:rPr lang="en-US" altLang="ko-KR" dirty="0" smtClean="0"/>
              <a:t xml:space="preserve">The size of the free space in the receive socket buffer, relative to the ACK number</a:t>
            </a:r>
            <a:endParaRPr lang="en-US" altLang="ko-KR" dirty="0" smtClean="0"/>
          </a:p>
          <a:p>
            <a:pPr lvl="1"/>
            <a:r>
              <a:rPr lang="en-US" altLang="ko-KR" dirty="0" smtClean="0"/>
              <a:t xml:space="preserve">For flow control </a:t>
            </a:r>
            <a:r>
              <a:rPr lang="en-US" altLang="ko-KR" dirty="0" smtClean="0">
                <a:sym typeface="Wingdings" panose="05000000000000000000" pitchFamily="2" charset="2"/>
              </a:rPr>
              <a:t> ACK number</a:t>
            </a:r>
            <a:r>
              <a:rPr lang="en-US" altLang="en-US" dirty="0" smtClean="0">
                <a:sym typeface="Wingdings" panose="05000000000000000000" pitchFamily="2" charset="2"/>
              </a:rPr>
              <a:t xml:space="preserve"> onward, how many more bytes can be received</a:t>
            </a:r>
            <a:endParaRPr lang="en-US" altLang="ko-KR" dirty="0" smtClean="0">
              <a:sym typeface="Wingdings" panose="05000000000000000000" pitchFamily="2" charset="2"/>
            </a:endParaRPr>
          </a:p>
          <a:p>
            <a:r>
              <a:rPr lang="en-US" altLang="en-US" dirty="0" err="1" smtClean="0">
                <a:sym typeface="Wingdings" panose="05000000000000000000" pitchFamily="2" charset="2"/>
              </a:rPr>
              <a:t xml:space="preserve">Checksum</a:t>
            </a:r>
            <a:endParaRPr lang="en-US" altLang="ko-KR" dirty="0" smtClean="0">
              <a:sym typeface="Wingdings" panose="05000000000000000000" pitchFamily="2" charset="2"/>
            </a:endParaRPr>
          </a:p>
          <a:p>
            <a:pPr lvl="1"/>
            <a:r>
              <a:rPr lang="en-US" altLang="ko-KR" dirty="0" smtClean="0">
                <a:sym typeface="Wingdings" panose="05000000000000000000" pitchFamily="2" charset="2"/>
              </a:rPr>
              <a:t xml:space="preserve">Note the use of the pseudo-header</a:t>
            </a:r>
            <a:endParaRPr lang="en-US" altLang="ko-KR" dirty="0" smtClean="0">
              <a:sym typeface="Wingdings" panose="05000000000000000000" pitchFamily="2" charset="2"/>
            </a:endParaRPr>
          </a:p>
          <a:p>
            <a:pPr lvl="1"/>
            <a:r>
              <a:rPr lang="en-US" altLang="ko-KR" dirty="0" smtClean="0">
                <a:sym typeface="Wingdings" panose="05000000000000000000" pitchFamily="2" charset="2"/>
              </a:rPr>
              <a:t xml:space="preserve">Mandatory for TCP!</a:t>
            </a:r>
          </a:p>
          <a:p>
            <a:r>
              <a:rPr lang="en-US" altLang="ko-KR" dirty="0" smtClean="0">
                <a:sym typeface="Wingdings" panose="05000000000000000000" pitchFamily="2" charset="2"/>
              </a:rPr>
              <a:t>Urgent pointer</a:t>
            </a:r>
          </a:p>
          <a:p>
            <a:pPr lvl="1"/>
            <a:r>
              <a:rPr lang="en-US" altLang="ko-KR" dirty="0" smtClean="0">
                <a:sym typeface="Wingdings" panose="05000000000000000000" pitchFamily="2" charset="2"/>
              </a:rPr>
              <a:t xml:space="preserve">Urgent data has entered the byte stream</a:t>
            </a:r>
            <a:endParaRPr lang="en-US" altLang="ko-KR" dirty="0" smtClean="0">
              <a:sym typeface="Wingdings" panose="05000000000000000000" pitchFamily="2" charset="2"/>
            </a:endParaRPr>
          </a:p>
          <a:p>
            <a:pPr lvl="1"/>
            <a:r>
              <a:rPr lang="en-US" altLang="en-US" dirty="0" smtClean="0">
                <a:sym typeface="Wingdings" panose="05000000000000000000" pitchFamily="2" charset="2"/>
              </a:rPr>
              <a:t xml:space="preserve">Indicates how many bytes ahead its location is </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4395517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lstStyle/>
          <a:p>
            <a:r>
              <a:rPr lang="en-US" altLang="en-US" dirty="0" smtClean="0"/>
              <a:t xml:space="preserve">Options: all are required (unlike IP options)</a:t>
            </a:r>
          </a:p>
          <a:p>
            <a:pPr lvl="1"/>
            <a:r>
              <a:rPr lang="en-US" altLang="ko-KR" dirty="0" smtClean="0"/>
              <a:t xml:space="preserve">EOL: rarely used</a:t>
            </a:r>
            <a:endParaRPr lang="en-US" altLang="ko-KR" dirty="0" smtClean="0"/>
          </a:p>
          <a:p>
            <a:pPr lvl="1"/>
            <a:r>
              <a:rPr lang="en-US" altLang="ko-KR" dirty="0" smtClean="0"/>
              <a:t xml:space="preserve">NOP: used for 4-byte alignment</a:t>
            </a:r>
            <a:endParaRPr lang="en-US" altLang="ko-KR" dirty="0" smtClean="0"/>
          </a:p>
          <a:p>
            <a:pPr lvl="2"/>
            <a:endParaRPr lang="en-US" altLang="ko-KR" dirty="0"/>
          </a:p>
          <a:p>
            <a:pPr lvl="1"/>
            <a:r>
              <a:rPr lang="en-US" altLang="en-US" dirty="0" smtClean="0"/>
              <a:t xml:space="preserve">Example)</a:t>
            </a:r>
          </a:p>
          <a:p>
            <a:pPr lvl="1"/>
            <a:endParaRPr lang="en-US" altLang="ko-KR" dirty="0" smtClean="0"/>
          </a:p>
          <a:p>
            <a:pPr lvl="2"/>
            <a:endParaRPr lang="en-US" altLang="ko-KR" dirty="0" smtClean="0"/>
          </a:p>
          <a:p>
            <a:pPr lvl="2"/>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6145" name="_x442077056" descr="EMB000022e46c1c"/>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3100" y="2377440"/>
            <a:ext cx="3016250" cy="2636838"/>
          </a:xfrm>
          <a:prstGeom prst="rect">
            <a:avLst/>
          </a:prstGeom>
          <a:noFill/>
          <a:extLst>
            <a:ext uri="{909E8E84-426E-40DD-AFC4-6F175D3DCCD1}">
              <a14:hiddenFill xmlns:a14="http://schemas.microsoft.com/office/drawing/2010/main">
                <a:solidFill>
                  <a:srgbClr val="FFFFFF"/>
                </a:solidFill>
              </a14:hiddenFill>
            </a:ext>
          </a:extLst>
        </p:spPr>
      </p:pic>
      <p:pic>
        <p:nvPicPr>
          <p:cNvPr id="1025" name="_x440779648" descr="EMB0000458861e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0451" y="3838576"/>
            <a:ext cx="4514851" cy="1178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161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lstStyle/>
          <a:p>
            <a:r>
              <a:rPr lang="en-US" altLang="en-US" dirty="0" smtClean="0"/>
              <a:t xml:space="preserve">Options</a:t>
            </a:r>
            <a:endParaRPr lang="en-US" altLang="ko-KR" dirty="0"/>
          </a:p>
          <a:p>
            <a:pPr lvl="1"/>
            <a:r>
              <a:rPr lang="en-US" altLang="ko-KR" dirty="0" smtClean="0"/>
              <a:t xml:space="preserve">Maximum Segment Size (MSS): informs the peer what payload size will be used</a:t>
            </a:r>
            <a:endParaRPr lang="en-US" altLang="ko-KR" dirty="0" smtClean="0"/>
          </a:p>
          <a:p>
            <a:pPr lvl="2"/>
            <a:r>
              <a:rPr lang="en-US" altLang="ko-KR" dirty="0" smtClean="0"/>
              <a:t>MTU – 40 bytes</a:t>
            </a:r>
          </a:p>
          <a:p>
            <a:pPr lvl="2"/>
            <a:r>
              <a:rPr lang="en-US" altLang="en-US" dirty="0" smtClean="0"/>
              <a:t xml:space="preserve">Initial value: may later be corrected to a smaller value by PMTU discovery</a:t>
            </a:r>
            <a:endParaRPr lang="en-US" altLang="ko-KR" dirty="0" smtClean="0"/>
          </a:p>
          <a:p>
            <a:pPr lvl="1"/>
            <a:r>
              <a:rPr lang="en-US" altLang="ko-KR" dirty="0" smtClean="0"/>
              <a:t>Window Extension</a:t>
            </a:r>
          </a:p>
          <a:p>
            <a:pPr lvl="2"/>
            <a:r>
              <a:rPr lang="en-US" altLang="ko-KR" dirty="0" smtClean="0"/>
              <a:t xml:space="preserve">16-bit window size field </a:t>
            </a:r>
            <a:r>
              <a:rPr lang="en-US" altLang="ko-KR" dirty="0" smtClean="0">
                <a:sym typeface="Wingdings" panose="05000000000000000000" pitchFamily="2" charset="2"/>
              </a:rPr>
              <a:t xml:space="preserve"> window </a:t>
            </a:r>
            <a:r>
              <a:rPr lang="en-US" altLang="en-US" dirty="0" smtClean="0">
                <a:sym typeface="Wingdings" panose="05000000000000000000" pitchFamily="2" charset="2"/>
              </a:rPr>
              <a:t xml:space="preserve">size </a:t>
            </a:r>
            <a:r>
              <a:rPr lang="ko-KR" altLang="en-US" dirty="0" smtClean="0">
                <a:sym typeface="Symbol" panose="05050102010706020507" pitchFamily="18" charset="2"/>
              </a:rPr>
              <a:t xml:space="preserve"> </a:t>
            </a:r>
            <a:r>
              <a:rPr lang="en-US" altLang="ko-KR" dirty="0" smtClean="0">
                <a:sym typeface="Symbol" panose="05050102010706020507" pitchFamily="18" charset="2"/>
              </a:rPr>
              <a:t>65535</a:t>
            </a:r>
          </a:p>
          <a:p>
            <a:pPr lvl="2"/>
            <a:r>
              <a:rPr lang="en-US" altLang="ko-KR" dirty="0" smtClean="0">
                <a:sym typeface="Symbol" panose="05050102010706020507" pitchFamily="18" charset="2"/>
              </a:rPr>
              <a:t xml:space="preserve">When using a receive socket buffer larger than 64KB </a:t>
            </a:r>
            <a:endParaRPr lang="en-US" altLang="ko-KR" dirty="0" smtClean="0">
              <a:sym typeface="Symbol" panose="05050102010706020507" pitchFamily="18" charset="2"/>
            </a:endParaRPr>
          </a:p>
          <a:p>
            <a:pPr lvl="2"/>
            <a:r>
              <a:rPr lang="en-US" altLang="en-US" dirty="0">
                <a:sym typeface="Symbol" panose="05050102010706020507" pitchFamily="18" charset="2"/>
              </a:rPr>
              <a:t xml:space="preserve">Option value n = left shift by n positions = X 2n</a:t>
            </a:r>
            <a:endParaRPr lang="en-US" altLang="ko-KR" baseline="30000" dirty="0" smtClean="0"/>
          </a:p>
          <a:p>
            <a:pPr lvl="1"/>
            <a:endParaRPr lang="en-US" altLang="ko-KR" dirty="0" smtClean="0"/>
          </a:p>
          <a:p>
            <a:pPr lvl="2"/>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40146607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lstStyle/>
          <a:p>
            <a:r>
              <a:rPr lang="en-US" altLang="en-US" dirty="0" smtClean="0"/>
              <a:t xml:space="preserve">Options</a:t>
            </a:r>
            <a:endParaRPr lang="en-US" altLang="ko-KR" dirty="0" smtClean="0"/>
          </a:p>
          <a:p>
            <a:pPr lvl="1"/>
            <a:r>
              <a:rPr lang="en-US" altLang="ko-KR" dirty="0" smtClean="0"/>
              <a:t xml:space="preserve">Selective Acknowledgement (SACK) is used to request retransmission of only the missing portions when packets are received non-contiguously</a:t>
            </a:r>
            <a:endParaRPr lang="en-US" altLang="ko-KR" dirty="0" smtClean="0"/>
          </a:p>
          <a:p>
            <a:pPr lvl="2"/>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1025" name="_x442090144" descr="EMB0000272055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1728" y="2773308"/>
            <a:ext cx="4982709" cy="18099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_x441910280" descr="EMB00002720551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73674" y="4760946"/>
            <a:ext cx="5758815" cy="1525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192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13.2 TCP Packet Format</a:t>
            </a:r>
            <a:endParaRPr lang="ko-KR" altLang="en-US" dirty="0"/>
          </a:p>
        </p:txBody>
      </p:sp>
      <p:sp>
        <p:nvSpPr>
          <p:cNvPr id="3" name="내용 개체 틀 2"/>
          <p:cNvSpPr>
            <a:spLocks noGrp="1"/>
          </p:cNvSpPr>
          <p:nvPr>
            <p:ph idx="1"/>
          </p:nvPr>
        </p:nvSpPr>
        <p:spPr/>
        <p:txBody>
          <a:bodyPr>
            <a:normAutofit fontScale="92500" lnSpcReduction="10000"/>
          </a:bodyPr>
          <a:lstStyle/>
          <a:p>
            <a:pPr>
              <a:spcAft>
                <a:spcPts val="600"/>
              </a:spcAft>
            </a:pPr>
            <a:r>
              <a:rPr lang="en-US" altLang="en-US" dirty="0" smtClean="0"/>
              <a:t xml:space="preserve">Options</a:t>
            </a:r>
            <a:endParaRPr lang="en-US" altLang="ko-KR" dirty="0"/>
          </a:p>
          <a:p>
            <a:pPr lvl="1">
              <a:spcAft>
                <a:spcPts val="600"/>
              </a:spcAft>
            </a:pPr>
            <a:r>
              <a:rPr lang="en-US" altLang="ko-KR" dirty="0" smtClean="0"/>
              <a:t xml:space="preserve">Timestamp: used when the sender measures round-trip time (RTT) accurately</a:t>
            </a:r>
            <a:endParaRPr lang="en-US" altLang="ko-KR" dirty="0" smtClean="0"/>
          </a:p>
          <a:p>
            <a:pPr lvl="2"/>
            <a:r>
              <a:rPr lang="en-US" altLang="en-US" dirty="0" smtClean="0"/>
              <a:t xml:space="preserve">In the basic scheme, one RTT sample is obtained per RTT </a:t>
            </a:r>
            <a:r>
              <a:rPr lang="en-US" altLang="ko-KR" dirty="0" smtClean="0">
                <a:sym typeface="Wingdings" panose="05000000000000000000" pitchFamily="2" charset="2"/>
              </a:rPr>
              <a:t xml:space="preserve"> </a:t>
            </a:r>
            <a:r>
              <a:rPr lang="en-US" altLang="en-US" dirty="0" smtClean="0">
                <a:sym typeface="Wingdings" panose="05000000000000000000" pitchFamily="2" charset="2"/>
              </a:rPr>
              <a:t xml:space="preserve">inaccurate</a:t>
            </a:r>
            <a:endParaRPr lang="en-US" altLang="ko-KR" dirty="0">
              <a:sym typeface="Wingdings" panose="05000000000000000000" pitchFamily="2" charset="2"/>
            </a:endParaRPr>
          </a:p>
          <a:p>
            <a:pPr lvl="1">
              <a:spcAft>
                <a:spcPts val="600"/>
              </a:spcAft>
            </a:pPr>
            <a:r>
              <a:rPr lang="en-US" altLang="ko-KR" dirty="0" smtClean="0"/>
              <a:t xml:space="preserve">User Timeout (UTO): advance notice of how long after un-ACKed transmitted data the connection will be torn down</a:t>
            </a:r>
            <a:endParaRPr lang="en-US" altLang="ko-KR" dirty="0" smtClean="0"/>
          </a:p>
          <a:p>
            <a:pPr lvl="2"/>
            <a:r>
              <a:rPr lang="en-US" altLang="en-US" dirty="0" smtClean="0"/>
              <a:t xml:space="preserve">Previously 100 seconds (3 minutes for SYN)</a:t>
            </a:r>
          </a:p>
          <a:p>
            <a:pPr marL="342900" lvl="1" indent="0">
              <a:spcAft>
                <a:spcPts val="600"/>
              </a:spcAft>
              <a:buNone/>
            </a:pPr>
            <a:r>
              <a:rPr lang="ko-KR" altLang="en-US" dirty="0" smtClean="0"/>
              <a:t xml:space="preserve"> </a:t>
            </a:r>
            <a:endParaRPr lang="en-US" altLang="ko-KR" dirty="0" smtClean="0"/>
          </a:p>
          <a:p>
            <a:r>
              <a:rPr lang="en-US" altLang="en-US" dirty="0" smtClean="0"/>
              <a:t xml:space="preserve">Principle: an option is used only when both peers agree on it</a:t>
            </a:r>
            <a:endParaRPr lang="en-US" altLang="ko-KR" dirty="0" smtClean="0"/>
          </a:p>
          <a:p>
            <a:pPr lvl="1"/>
            <a:r>
              <a:rPr lang="en-US" altLang="en-US" dirty="0" smtClean="0"/>
              <a:t xml:space="preserve">An option (T) that is not understood is skipped by the length (L) of the TLV format</a:t>
            </a:r>
            <a:endParaRPr lang="en-US" altLang="ko-KR" dirty="0" smtClean="0"/>
          </a:p>
          <a:p>
            <a:pPr lvl="1"/>
            <a:r>
              <a:rPr lang="en-US" altLang="en-US" dirty="0" smtClean="0"/>
              <a:t xml:space="preserve">A mechanism by which two TCPs of different versions negotiate</a:t>
            </a:r>
            <a:endParaRPr lang="en-US" altLang="ko-KR" dirty="0" smtClean="0"/>
          </a:p>
          <a:p>
            <a:pPr lvl="1"/>
            <a:r>
              <a:rPr lang="en-US" altLang="ko-KR" dirty="0" smtClean="0"/>
              <a:t xml:space="preserve">The foundation for the evolution of TCP features</a:t>
            </a:r>
            <a:endParaRPr lang="en-US" altLang="ko-KR" dirty="0" smtClean="0"/>
          </a:p>
          <a:p>
            <a:pPr lvl="2"/>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1104847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13.3 TCP Connection Control</a:t>
            </a:r>
            <a:endParaRPr lang="ko-KR" altLang="en-US" dirty="0"/>
          </a:p>
        </p:txBody>
      </p:sp>
      <p:sp>
        <p:nvSpPr>
          <p:cNvPr id="3" name="내용 개체 틀 2"/>
          <p:cNvSpPr>
            <a:spLocks noGrp="1"/>
          </p:cNvSpPr>
          <p:nvPr>
            <p:ph idx="1"/>
          </p:nvPr>
        </p:nvSpPr>
        <p:spPr/>
        <p:txBody>
          <a:bodyPr>
            <a:normAutofit fontScale="92500" lnSpcReduction="10000"/>
          </a:bodyPr>
          <a:lstStyle/>
          <a:p>
            <a:pPr>
              <a:spcAft>
                <a:spcPts val="600"/>
              </a:spcAft>
            </a:pPr>
            <a:r>
              <a:rPr lang="en-US" altLang="ko-KR" dirty="0" smtClean="0"/>
              <a:t xml:space="preserve">The concept of a TCP "connection"</a:t>
            </a:r>
            <a:endParaRPr lang="en-US" altLang="ko-KR" dirty="0" smtClean="0"/>
          </a:p>
          <a:p>
            <a:pPr lvl="1">
              <a:spcAft>
                <a:spcPts val="600"/>
              </a:spcAft>
            </a:pPr>
            <a:r>
              <a:rPr lang="en-US" altLang="en-US" dirty="0" smtClean="0"/>
              <a:t xml:space="preserve">Both peers share the same understanding of the transmission state of the two data channels</a:t>
            </a:r>
            <a:endParaRPr lang="en-US" altLang="ko-KR" dirty="0" smtClean="0"/>
          </a:p>
          <a:p>
            <a:pPr lvl="1">
              <a:spcAft>
                <a:spcPts val="600"/>
              </a:spcAft>
            </a:pPr>
            <a:r>
              <a:rPr lang="en-US" altLang="ko-KR" dirty="0" smtClean="0"/>
              <a:t>“Synchronize”</a:t>
            </a:r>
          </a:p>
          <a:p>
            <a:pPr lvl="2"/>
            <a:r>
              <a:rPr lang="en-US" altLang="en-US" dirty="0" smtClean="0"/>
              <a:t xml:space="preserve">The segment used for this is the SYN segment</a:t>
            </a:r>
          </a:p>
          <a:p>
            <a:pPr>
              <a:spcAft>
                <a:spcPts val="600"/>
              </a:spcAft>
            </a:pPr>
            <a:endParaRPr lang="en-US" altLang="ko-KR" dirty="0" smtClean="0"/>
          </a:p>
          <a:p>
            <a:pPr>
              <a:spcAft>
                <a:spcPts val="600"/>
              </a:spcAft>
            </a:pPr>
            <a:r>
              <a:rPr lang="en-US" altLang="ko-KR" dirty="0" smtClean="0"/>
              <a:t xml:space="preserve">Three numbers that must be synchronized</a:t>
            </a:r>
            <a:endParaRPr lang="en-US" altLang="ko-KR" dirty="0" smtClean="0"/>
          </a:p>
          <a:p>
            <a:pPr lvl="1">
              <a:spcAft>
                <a:spcPts val="600"/>
              </a:spcAft>
            </a:pPr>
            <a:r>
              <a:rPr lang="en-US" altLang="ko-KR" dirty="0" smtClean="0"/>
              <a:t>Initial sequence number (ISN)</a:t>
            </a:r>
          </a:p>
          <a:p>
            <a:pPr lvl="1">
              <a:spcAft>
                <a:spcPts val="600"/>
              </a:spcAft>
            </a:pPr>
            <a:r>
              <a:rPr lang="en-US" altLang="ko-KR" dirty="0" smtClean="0"/>
              <a:t>Window size</a:t>
            </a:r>
          </a:p>
          <a:p>
            <a:pPr lvl="2"/>
            <a:r>
              <a:rPr lang="en-US" altLang="en-US" dirty="0" smtClean="0"/>
              <a:t xml:space="preserve">The size of the free space in the receive socket buffer </a:t>
            </a:r>
            <a:r>
              <a:rPr lang="en-US" altLang="ko-KR" dirty="0" smtClean="0">
                <a:sym typeface="Wingdings" panose="05000000000000000000" pitchFamily="2" charset="2"/>
              </a:rPr>
              <a:t xml:space="preserve"> flow control </a:t>
            </a:r>
            <a:r>
              <a:rPr lang="en-US" altLang="en-US" dirty="0" smtClean="0">
                <a:sym typeface="Wingdings" panose="05000000000000000000" pitchFamily="2" charset="2"/>
              </a:rPr>
              <a:t xml:space="preserve">use</a:t>
            </a:r>
            <a:endParaRPr lang="en-US" altLang="ko-KR" dirty="0" smtClean="0"/>
          </a:p>
          <a:p>
            <a:pPr lvl="1">
              <a:spcAft>
                <a:spcPts val="600"/>
              </a:spcAft>
            </a:pPr>
            <a:r>
              <a:rPr lang="en-US" altLang="ko-KR" dirty="0" smtClean="0"/>
              <a:t>Maximum segment size (MSS)</a:t>
            </a:r>
          </a:p>
          <a:p>
            <a:pPr lvl="2"/>
            <a:r>
              <a:rPr lang="en-US" altLang="ko-KR" dirty="0" smtClean="0"/>
              <a:t xml:space="preserve">MTU - 40 bytes</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grpSp>
        <p:nvGrpSpPr>
          <p:cNvPr id="5" name="그룹 4"/>
          <p:cNvGrpSpPr/>
          <p:nvPr/>
        </p:nvGrpSpPr>
        <p:grpSpPr>
          <a:xfrm>
            <a:off x="7924800" y="2191272"/>
            <a:ext cx="2424553" cy="3294606"/>
            <a:chOff x="5533390" y="738504"/>
            <a:chExt cx="2890520" cy="3547745"/>
          </a:xfrm>
        </p:grpSpPr>
        <p:pic>
          <p:nvPicPr>
            <p:cNvPr id="2049" name="_x442090224" descr="EMB000027205521"/>
            <p:cNvPicPr>
              <a:picLocks noChangeAspect="1" noChangeArrowheads="1"/>
            </p:cNvPicPr>
            <p:nvPr/>
          </p:nvPicPr>
          <p:blipFill>
            <a:blip r:embed="rId2">
              <a:extLst>
                <a:ext uri="{28A0092B-C50C-407E-A947-70E740481C1C}">
                  <a14:useLocalDpi xmlns:a14="http://schemas.microsoft.com/office/drawing/2010/main" val="0"/>
                </a:ext>
              </a:extLst>
            </a:blip>
            <a:srcRect b="11456"/>
            <a:stretch>
              <a:fillRect/>
            </a:stretch>
          </p:blipFill>
          <p:spPr bwMode="auto">
            <a:xfrm>
              <a:off x="6115050" y="1703070"/>
              <a:ext cx="1511300" cy="1804988"/>
            </a:xfrm>
            <a:prstGeom prst="rect">
              <a:avLst/>
            </a:prstGeom>
            <a:noFill/>
            <a:extLst>
              <a:ext uri="{909E8E84-426E-40DD-AFC4-6F175D3DCCD1}">
                <a14:hiddenFill xmlns:a14="http://schemas.microsoft.com/office/drawing/2010/main">
                  <a:solidFill>
                    <a:srgbClr val="FFFFFF"/>
                  </a:solidFill>
                </a14:hiddenFill>
              </a:ext>
            </a:extLst>
          </p:spPr>
        </p:pic>
        <p:sp>
          <p:nvSpPr>
            <p:cNvPr id="6" name="곱셈 기호 5"/>
            <p:cNvSpPr/>
            <p:nvPr/>
          </p:nvSpPr>
          <p:spPr>
            <a:xfrm>
              <a:off x="5533390" y="738504"/>
              <a:ext cx="2890520" cy="3547745"/>
            </a:xfrm>
            <a:prstGeom prst="mathMultiply">
              <a:avLst>
                <a:gd name="adj1" fmla="val 37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3743593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13.3 TCP Connection Control</a:t>
            </a:r>
            <a:endParaRPr lang="ko-KR" altLang="en-US" dirty="0"/>
          </a:p>
        </p:txBody>
      </p:sp>
      <p:sp>
        <p:nvSpPr>
          <p:cNvPr id="3" name="내용 개체 틀 2"/>
          <p:cNvSpPr>
            <a:spLocks noGrp="1"/>
          </p:cNvSpPr>
          <p:nvPr>
            <p:ph idx="1"/>
          </p:nvPr>
        </p:nvSpPr>
        <p:spPr/>
        <p:txBody>
          <a:bodyPr/>
          <a:lstStyle/>
          <a:p>
            <a:r>
              <a:rPr lang="en-US" altLang="ko-KR" dirty="0" smtClean="0"/>
              <a:t xml:space="preserve">TCP connection synchronization</a:t>
            </a:r>
          </a:p>
          <a:p>
            <a:pPr lvl="1"/>
            <a:r>
              <a:rPr lang="en-US" altLang="en-US" dirty="0" smtClean="0"/>
              <a:t xml:space="preserve">These values are stored in the TCP Control Block (TCB)</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1025" name="_x452111512" descr="EMB00002d54466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193" y="2970965"/>
            <a:ext cx="6165614" cy="2820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57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13.3 TCP Connection Control</a:t>
            </a:r>
            <a:endParaRPr lang="ko-KR" altLang="en-US" dirty="0"/>
          </a:p>
        </p:txBody>
      </p:sp>
      <p:sp>
        <p:nvSpPr>
          <p:cNvPr id="3" name="내용 개체 틀 2"/>
          <p:cNvSpPr>
            <a:spLocks noGrp="1"/>
          </p:cNvSpPr>
          <p:nvPr>
            <p:ph idx="1"/>
          </p:nvPr>
        </p:nvSpPr>
        <p:spPr/>
        <p:txBody>
          <a:bodyPr/>
          <a:lstStyle/>
          <a:p>
            <a:r>
              <a:rPr lang="en-US" altLang="ko-KR" dirty="0" smtClean="0"/>
              <a:t xml:space="preserve">Establishing a TCP connection</a:t>
            </a:r>
            <a:endParaRPr lang="en-US" altLang="ko-KR" dirty="0" smtClean="0"/>
          </a:p>
          <a:p>
            <a:pPr lvl="1"/>
            <a:r>
              <a:rPr lang="en-US" altLang="ko-KR" dirty="0" smtClean="0"/>
              <a:t>3-way handshake</a:t>
            </a:r>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2049" name="_x452944008" descr="EMB00002d5446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5371" y="2476525"/>
            <a:ext cx="6341257" cy="3700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98755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13.3 TCP Connection Control</a:t>
            </a:r>
            <a:endParaRPr lang="ko-KR" altLang="en-US" dirty="0"/>
          </a:p>
        </p:txBody>
      </p:sp>
      <p:sp>
        <p:nvSpPr>
          <p:cNvPr id="3" name="내용 개체 틀 2"/>
          <p:cNvSpPr>
            <a:spLocks noGrp="1"/>
          </p:cNvSpPr>
          <p:nvPr>
            <p:ph idx="1"/>
          </p:nvPr>
        </p:nvSpPr>
        <p:spPr/>
        <p:txBody>
          <a:bodyPr/>
          <a:lstStyle/>
          <a:p>
            <a:r>
              <a:rPr lang="en-US" altLang="ko-KR" dirty="0" smtClean="0"/>
              <a:t xml:space="preserve">Establishing a TCP connection</a:t>
            </a:r>
            <a:endParaRPr lang="en-US" altLang="ko-KR" dirty="0" smtClean="0"/>
          </a:p>
          <a:p>
            <a:pPr lvl="1"/>
            <a:r>
              <a:rPr lang="en-US" altLang="ko-KR" dirty="0" smtClean="0"/>
              <a:t xml:space="preserve">SYN segment example</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3073" name="_x453169088" descr="EMB00002d544674"/>
          <p:cNvPicPr>
            <a:picLocks noChangeAspect="1" noChangeArrowheads="1"/>
          </p:cNvPicPr>
          <p:nvPr/>
        </p:nvPicPr>
        <p:blipFill>
          <a:blip r:embed="rId2">
            <a:extLst>
              <a:ext uri="{28A0092B-C50C-407E-A947-70E740481C1C}">
                <a14:useLocalDpi xmlns:a14="http://schemas.microsoft.com/office/drawing/2010/main" val="0"/>
              </a:ext>
            </a:extLst>
          </a:blip>
          <a:srcRect t="5280"/>
          <a:stretch>
            <a:fillRect/>
          </a:stretch>
        </p:blipFill>
        <p:spPr bwMode="auto">
          <a:xfrm>
            <a:off x="4038600" y="2132836"/>
            <a:ext cx="6518446" cy="3909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9182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13.3 TCP Connection Control</a:t>
            </a:r>
            <a:endParaRPr lang="ko-KR" altLang="en-US" dirty="0"/>
          </a:p>
        </p:txBody>
      </p:sp>
      <p:sp>
        <p:nvSpPr>
          <p:cNvPr id="3" name="내용 개체 틀 2"/>
          <p:cNvSpPr>
            <a:spLocks noGrp="1"/>
          </p:cNvSpPr>
          <p:nvPr>
            <p:ph idx="1"/>
          </p:nvPr>
        </p:nvSpPr>
        <p:spPr/>
        <p:txBody>
          <a:bodyPr/>
          <a:lstStyle/>
          <a:p>
            <a:r>
              <a:rPr lang="en-US" altLang="ko-KR" dirty="0" smtClean="0"/>
              <a:t xml:space="preserve">Tearing down a TCP connection</a:t>
            </a:r>
            <a:endParaRPr lang="en-US" altLang="ko-KR" dirty="0" smtClean="0"/>
          </a:p>
          <a:p>
            <a:pPr lvl="1"/>
            <a:r>
              <a:rPr lang="en-US" altLang="ko-KR" dirty="0"/>
              <a:t xml:space="preserve">By FIN or RST</a:t>
            </a:r>
            <a:endParaRPr lang="en-US" altLang="ko-KR"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5121" name="_x452340320" descr="EMB00002d54467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4922" y="2353193"/>
            <a:ext cx="6402156" cy="391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9543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lstStyle/>
          <a:p>
            <a:r>
              <a:rPr lang="en-US" altLang="ko-KR" dirty="0" smtClean="0"/>
              <a:t xml:space="preserve">TCP flow control</a:t>
            </a:r>
            <a:endParaRPr lang="en-US" altLang="ko-KR" dirty="0" smtClean="0"/>
          </a:p>
          <a:p>
            <a:pPr lvl="1"/>
            <a:r>
              <a:rPr lang="en-US" altLang="en-US" dirty="0" smtClean="0"/>
              <a:t xml:space="preserve">Transmits at the rate the application consumes data on the receiver host</a:t>
            </a:r>
            <a:endParaRPr lang="en-US" altLang="ko-KR" dirty="0" smtClean="0"/>
          </a:p>
          <a:p>
            <a:pPr lvl="1"/>
            <a:r>
              <a:rPr lang="en-US" altLang="ko-KR" dirty="0" smtClean="0"/>
              <a:t xml:space="preserve">The "pipe" must not become empty</a:t>
            </a:r>
            <a:endParaRPr lang="en-US" altLang="ko-KR" dirty="0" smtClean="0"/>
          </a:p>
          <a:p>
            <a:pPr lvl="1"/>
            <a:r>
              <a:rPr lang="en-US" altLang="en-US" dirty="0" smtClean="0"/>
              <a:t xml:space="preserve">Uses the window size value written in the TCP header arriving on the reverse channel</a:t>
            </a:r>
            <a:endParaRPr lang="en-US" altLang="ko-KR" dirty="0" smtClean="0"/>
          </a:p>
          <a:p>
            <a:pPr lvl="1"/>
            <a:r>
              <a:rPr lang="en-US" altLang="ko-KR" dirty="0" smtClean="0"/>
              <a:t xml:space="preserve">Uses two pieces of information carried in the ACK</a:t>
            </a:r>
            <a:endParaRPr lang="en-US" altLang="ko-KR" dirty="0" smtClean="0"/>
          </a:p>
          <a:p>
            <a:pPr lvl="2"/>
            <a:r>
              <a:rPr lang="en-US" altLang="ko-KR" dirty="0" smtClean="0"/>
              <a:t xml:space="preserve">ACK number, Window size</a:t>
            </a:r>
          </a:p>
          <a:p>
            <a:pPr marL="342900" lvl="1" indent="0">
              <a:buNone/>
            </a:pP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6145" name="_x453055760" descr="EMB00002d54468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4990" y="4002959"/>
            <a:ext cx="4947761" cy="2263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0228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lstStyle/>
          <a:p>
            <a:r>
              <a:rPr lang="en-US" altLang="ko-KR" dirty="0" smtClean="0"/>
              <a:t xml:space="preserve">ACK number</a:t>
            </a:r>
            <a:endParaRPr lang="en-US" altLang="ko-KR" dirty="0" smtClean="0"/>
          </a:p>
          <a:p>
            <a:pPr lvl="1"/>
            <a:r>
              <a:rPr lang="en-US" altLang="en-US" dirty="0" smtClean="0"/>
              <a:t xml:space="preserve">The last contiguously received sequence number + 1</a:t>
            </a:r>
          </a:p>
          <a:p>
            <a:pPr lvl="2"/>
            <a:r>
              <a:rPr lang="en-US" altLang="ko-KR" dirty="0" smtClean="0"/>
              <a:t xml:space="preserve">A SYN segment also consumes one sequence number</a:t>
            </a:r>
            <a:endParaRPr lang="en-US" altLang="ko-KR" dirty="0" smtClean="0"/>
          </a:p>
          <a:p>
            <a:pPr lvl="2"/>
            <a:endParaRPr lang="en-US" altLang="ko-KR" dirty="0"/>
          </a:p>
          <a:p>
            <a:pPr lvl="2"/>
            <a:endParaRPr lang="en-US" altLang="ko-KR" dirty="0" smtClean="0"/>
          </a:p>
          <a:p>
            <a:pPr lvl="2"/>
            <a:endParaRPr lang="en-US" altLang="ko-KR" dirty="0"/>
          </a:p>
          <a:p>
            <a:pPr lvl="2"/>
            <a:r>
              <a:rPr lang="en-US" altLang="ko-KR" dirty="0" smtClean="0"/>
              <a:t xml:space="preserve">A FIN segment also consumes one sequence number</a:t>
            </a:r>
            <a:endParaRPr lang="en-US" altLang="ko-KR" dirty="0" smtClean="0"/>
          </a:p>
          <a:p>
            <a:pPr lvl="2"/>
            <a:endParaRPr lang="en-US" altLang="ko-KR" dirty="0"/>
          </a:p>
          <a:p>
            <a:pPr lvl="2"/>
            <a:endParaRPr lang="en-US" altLang="ko-KR" dirty="0" smtClean="0"/>
          </a:p>
          <a:p>
            <a:pPr lvl="2"/>
            <a:endParaRPr lang="en-US" altLang="ko-KR" dirty="0"/>
          </a:p>
          <a:p>
            <a:pPr lvl="2"/>
            <a:r>
              <a:rPr lang="en-US" altLang="en-US" dirty="0" smtClean="0"/>
              <a:t xml:space="preserve">A sequence number is attached to every other byte</a:t>
            </a:r>
            <a:endParaRPr lang="en-US" altLang="ko-KR" dirty="0" smtClean="0"/>
          </a:p>
          <a:p>
            <a:pPr marL="342900" lvl="1" indent="0">
              <a:buNone/>
            </a:pP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7169" name="_x453718040" descr="EMB00002d54468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0453" y="3122153"/>
            <a:ext cx="6354693" cy="506761"/>
          </a:xfrm>
          <a:prstGeom prst="rect">
            <a:avLst/>
          </a:prstGeom>
          <a:noFill/>
          <a:extLst>
            <a:ext uri="{909E8E84-426E-40DD-AFC4-6F175D3DCCD1}">
              <a14:hiddenFill xmlns:a14="http://schemas.microsoft.com/office/drawing/2010/main">
                <a:solidFill>
                  <a:srgbClr val="FFFFFF"/>
                </a:solidFill>
              </a14:hiddenFill>
            </a:ext>
          </a:extLst>
        </p:spPr>
      </p:pic>
      <p:pic>
        <p:nvPicPr>
          <p:cNvPr id="1025" name="_x454697752" descr="EMB00001ea863a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6372" y="4683231"/>
            <a:ext cx="6787775" cy="630261"/>
          </a:xfrm>
          <a:prstGeom prst="rect">
            <a:avLst/>
          </a:prstGeom>
          <a:noFill/>
          <a:extLst>
            <a:ext uri="{909E8E84-426E-40DD-AFC4-6F175D3DCCD1}">
              <a14:hiddenFill xmlns:a14="http://schemas.microsoft.com/office/drawing/2010/main">
                <a:solidFill>
                  <a:srgbClr val="FFFFFF"/>
                </a:solidFill>
              </a14:hiddenFill>
            </a:ext>
          </a:extLst>
        </p:spPr>
      </p:pic>
      <p:pic>
        <p:nvPicPr>
          <p:cNvPr id="1027" name="_x150284344" descr="EMB00001ea863b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4125" y="5576289"/>
            <a:ext cx="4476750" cy="788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116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normAutofit fontScale="92500" lnSpcReduction="20000"/>
          </a:bodyPr>
          <a:lstStyle/>
          <a:p>
            <a:pPr>
              <a:spcAft>
                <a:spcPts val="600"/>
              </a:spcAft>
            </a:pPr>
            <a:r>
              <a:rPr lang="en-US" altLang="ko-KR" dirty="0" smtClean="0"/>
              <a:t xml:space="preserve">ACK number</a:t>
            </a:r>
            <a:endParaRPr lang="en-US" altLang="ko-KR" dirty="0" smtClean="0"/>
          </a:p>
          <a:p>
            <a:pPr lvl="1">
              <a:spcAft>
                <a:spcPts val="600"/>
              </a:spcAft>
            </a:pPr>
            <a:r>
              <a:rPr lang="en-US" altLang="ko-KR" dirty="0" smtClean="0"/>
              <a:t>Cumulative ACK</a:t>
            </a:r>
          </a:p>
          <a:p>
            <a:pPr lvl="2"/>
            <a:r>
              <a:rPr lang="en-US" altLang="ko-KR" dirty="0" smtClean="0"/>
              <a:t xml:space="preserve">ACK number = the last contiguously received sequence number + 1</a:t>
            </a:r>
          </a:p>
          <a:p>
            <a:pPr lvl="2"/>
            <a:r>
              <a:rPr lang="en-US" altLang="en-US" dirty="0" smtClean="0"/>
              <a:t xml:space="preserve">When a missing segment occurs, the ACK number stops increasing</a:t>
            </a:r>
            <a:endParaRPr lang="en-US" altLang="ko-KR" dirty="0" smtClean="0"/>
          </a:p>
          <a:p>
            <a:pPr lvl="2"/>
            <a:endParaRPr lang="en-US" altLang="ko-KR" dirty="0"/>
          </a:p>
          <a:p>
            <a:pPr lvl="2"/>
            <a:endParaRPr lang="en-US" altLang="ko-KR" dirty="0" smtClean="0"/>
          </a:p>
          <a:p>
            <a:pPr lvl="2"/>
            <a:endParaRPr lang="en-US" altLang="ko-KR" dirty="0"/>
          </a:p>
          <a:p>
            <a:pPr lvl="2"/>
            <a:endParaRPr lang="en-US" altLang="ko-KR" dirty="0" smtClean="0"/>
          </a:p>
          <a:p>
            <a:pPr lvl="2"/>
            <a:endParaRPr lang="en-US" altLang="ko-KR" dirty="0"/>
          </a:p>
          <a:p>
            <a:pPr lvl="2"/>
            <a:endParaRPr lang="en-US" altLang="ko-KR" dirty="0" smtClean="0"/>
          </a:p>
          <a:p>
            <a:pPr lvl="3"/>
            <a:endParaRPr lang="en-US" altLang="ko-KR" dirty="0"/>
          </a:p>
          <a:p>
            <a:pPr lvl="2"/>
            <a:r>
              <a:rPr lang="en-US" altLang="ko-KR" dirty="0" smtClean="0"/>
              <a:t xml:space="preserve">Un-ACKed bytes do not enter the receive socket buffer</a:t>
            </a:r>
            <a:endParaRPr lang="en-US" altLang="ko-KR" dirty="0" smtClean="0"/>
          </a:p>
          <a:p>
            <a:pPr lvl="3"/>
            <a:r>
              <a:rPr lang="en-US" altLang="ko-KR" dirty="0" smtClean="0"/>
              <a:t xml:space="preserve">In order to uphold the in-order delivery service model</a:t>
            </a:r>
            <a:endParaRPr lang="en-US" altLang="ko-KR" dirty="0" smtClean="0"/>
          </a:p>
          <a:p>
            <a:pPr lvl="3"/>
            <a:r>
              <a:rPr lang="en-US" altLang="ko-KR" dirty="0" smtClean="0"/>
              <a:t xml:space="preserve">A reordering buffer is used</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2049" name="_x150284424" descr="EMB00001ea863b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7881" y="2962481"/>
            <a:ext cx="7459398" cy="2052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4440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normAutofit/>
          </a:bodyPr>
          <a:lstStyle/>
          <a:p>
            <a:pPr>
              <a:spcAft>
                <a:spcPts val="600"/>
              </a:spcAft>
            </a:pPr>
            <a:r>
              <a:rPr lang="en-US" altLang="ko-KR" dirty="0" smtClean="0"/>
              <a:t xml:space="preserve">ACK number</a:t>
            </a:r>
            <a:endParaRPr lang="en-US" altLang="ko-KR" dirty="0" smtClean="0"/>
          </a:p>
          <a:p>
            <a:pPr lvl="1"/>
            <a:r>
              <a:rPr lang="en-US" altLang="ko-KR" dirty="0" smtClean="0"/>
              <a:t>Cumulative ACK</a:t>
            </a:r>
          </a:p>
          <a:p>
            <a:pPr lvl="2"/>
            <a:r>
              <a:rPr lang="en-US" altLang="ko-KR" dirty="0" smtClean="0"/>
              <a:t xml:space="preserve">Improves the reliability of ACK delivery</a:t>
            </a:r>
            <a:endParaRPr lang="en-US" altLang="ko-KR" dirty="0" smtClean="0"/>
          </a:p>
          <a:p>
            <a:pPr lvl="3"/>
            <a:r>
              <a:rPr lang="en-US" altLang="ko-KR" dirty="0" smtClean="0"/>
              <a:t xml:space="preserve">Even if an ACK segment is lost, no information is lost once the next ACK arrives</a:t>
            </a:r>
            <a:endParaRPr lang="en-US" altLang="ko-KR" dirty="0" smtClean="0"/>
          </a:p>
          <a:p>
            <a:pPr lvl="2"/>
            <a:r>
              <a:rPr lang="en-US" altLang="en-US" dirty="0" smtClean="0"/>
              <a:t xml:space="preserve">When data lost by an earlier loss is recovered through retransmission, even the data sitting in the reordering buffer is delivered to the receive socket buffer all at once, in order</a:t>
            </a:r>
            <a:endParaRPr lang="en-US" altLang="ko-KR" dirty="0" smtClean="0"/>
          </a:p>
          <a:p>
            <a:pPr lvl="2"/>
            <a:r>
              <a:rPr lang="en-US" altLang="ko-KR" dirty="0" smtClean="0"/>
              <a:t xml:space="preserve">The ACK number is updated  </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3073" name="_x454942800" descr="EMB00001ea863b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3211" y="4021136"/>
            <a:ext cx="4542473" cy="2517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8264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normAutofit/>
          </a:bodyPr>
          <a:lstStyle/>
          <a:p>
            <a:r>
              <a:rPr lang="en-US" altLang="ko-KR" dirty="0" smtClean="0"/>
              <a:t>Window size</a:t>
            </a:r>
          </a:p>
          <a:p>
            <a:pPr lvl="1"/>
            <a:r>
              <a:rPr lang="en-US" altLang="ko-KR" dirty="0" smtClean="0"/>
              <a:t xml:space="preserve">The size of the free space in the receive socket buffer at the time of the ACK</a:t>
            </a:r>
            <a:endParaRPr lang="en-US" altLang="ko-KR" dirty="0" smtClean="0"/>
          </a:p>
          <a:p>
            <a:pPr lvl="1"/>
            <a:r>
              <a:rPr lang="en-US" altLang="ko-KR" dirty="0" smtClean="0"/>
              <a:t xml:space="preserve">Must be interpreted relative to the ACK number</a:t>
            </a:r>
            <a:endParaRPr lang="en-US" altLang="ko-KR" dirty="0" smtClean="0"/>
          </a:p>
          <a:p>
            <a:pPr lvl="2"/>
            <a:r>
              <a:rPr lang="en-US" altLang="en-US" dirty="0" smtClean="0"/>
              <a:t xml:space="preserve">Cannot be interpreted on its own</a:t>
            </a:r>
            <a:endParaRPr lang="en-US" altLang="ko-KR" dirty="0" smtClean="0"/>
          </a:p>
          <a:p>
            <a:pPr lvl="2"/>
            <a:r>
              <a:rPr lang="en-US" altLang="en-US" dirty="0" smtClean="0"/>
              <a:t xml:space="preserve">Because of the segments currently in transit within the pipe</a:t>
            </a:r>
            <a:endParaRPr lang="en-US" altLang="ko-KR" dirty="0" smtClean="0"/>
          </a:p>
          <a:p>
            <a:pPr lvl="2"/>
            <a:r>
              <a:rPr lang="en-US" altLang="en-US" dirty="0" smtClean="0"/>
              <a:t xml:space="preserve">Example) w-{(b-a)+1} more bytes can be transmitted</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4097" name="_x454502200" descr="EMB00001ea863c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996" y="4354467"/>
            <a:ext cx="5993442" cy="1511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6582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normAutofit/>
          </a:bodyPr>
          <a:lstStyle/>
          <a:p>
            <a:r>
              <a:rPr lang="en-US" altLang="ko-KR" dirty="0" smtClean="0"/>
              <a:t>Window size</a:t>
            </a:r>
          </a:p>
          <a:p>
            <a:pPr lvl="1"/>
            <a:r>
              <a:rPr lang="en-US" altLang="ko-KR" dirty="0" smtClean="0"/>
              <a:t xml:space="preserve">If there is a change in the receive socket buffer space, an ACK can be sent even without receiving data</a:t>
            </a:r>
            <a:endParaRPr lang="en-US" altLang="ko-KR" dirty="0" smtClean="0"/>
          </a:p>
          <a:p>
            <a:pPr lvl="2"/>
            <a:r>
              <a:rPr lang="en-US" altLang="ko-KR" dirty="0" smtClean="0"/>
              <a:t xml:space="preserve">The sender must not stay idle while the pipe is empty</a:t>
            </a:r>
            <a:endParaRPr lang="en-US" altLang="ko-KR" dirty="0" smtClean="0"/>
          </a:p>
          <a:p>
            <a:pPr lvl="1"/>
            <a:r>
              <a:rPr lang="en-US" altLang="ko-KR" dirty="0" smtClean="0"/>
              <a:t xml:space="preserve">Window update rule</a:t>
            </a:r>
            <a:endParaRPr lang="en-US" altLang="ko-KR" dirty="0" smtClean="0"/>
          </a:p>
          <a:p>
            <a:pPr lvl="2"/>
            <a:r>
              <a:rPr lang="en-US" altLang="ko-KR" dirty="0" smtClean="0"/>
              <a:t xml:space="preserve">When the right end of the sender window can advance by 2 MSS, an ACK is sent</a:t>
            </a:r>
            <a:endParaRPr lang="en-US" altLang="ko-KR" dirty="0" smtClean="0"/>
          </a:p>
          <a:p>
            <a:pPr lvl="2"/>
            <a:endParaRPr lang="en-US" altLang="ko-KR" dirty="0"/>
          </a:p>
          <a:p>
            <a:pPr lvl="1"/>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20489426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13.4 TCP Flow Control</a:t>
            </a:r>
            <a:endParaRPr lang="ko-KR" altLang="en-US" dirty="0"/>
          </a:p>
        </p:txBody>
      </p:sp>
      <p:sp>
        <p:nvSpPr>
          <p:cNvPr id="3" name="내용 개체 틀 2"/>
          <p:cNvSpPr>
            <a:spLocks noGrp="1"/>
          </p:cNvSpPr>
          <p:nvPr>
            <p:ph idx="1"/>
          </p:nvPr>
        </p:nvSpPr>
        <p:spPr/>
        <p:txBody>
          <a:bodyPr>
            <a:normAutofit lnSpcReduction="10000"/>
          </a:bodyPr>
          <a:lstStyle/>
          <a:p>
            <a:pPr>
              <a:spcAft>
                <a:spcPts val="600"/>
              </a:spcAft>
            </a:pPr>
            <a:r>
              <a:rPr lang="en-US" altLang="ko-KR" dirty="0" smtClean="0"/>
              <a:t xml:space="preserve">The importance of the receive socket buffer size</a:t>
            </a:r>
            <a:endParaRPr lang="en-US" altLang="ko-KR" dirty="0" smtClean="0"/>
          </a:p>
          <a:p>
            <a:pPr lvl="2"/>
            <a:r>
              <a:rPr lang="en-US" altLang="ko-KR" dirty="0" smtClean="0"/>
              <a:t xml:space="preserve">B = the processing speed of the bottleneck router</a:t>
            </a:r>
            <a:endParaRPr lang="en-US" altLang="ko-KR" dirty="0" smtClean="0"/>
          </a:p>
          <a:p>
            <a:pPr lvl="2"/>
            <a:r>
              <a:rPr lang="en-US" altLang="ko-KR" dirty="0" smtClean="0"/>
              <a:t xml:space="preserve">L = the latency from sender to receiver</a:t>
            </a:r>
          </a:p>
          <a:p>
            <a:pPr lvl="2"/>
            <a:r>
              <a:rPr lang="en-US" altLang="ko-KR" dirty="0" smtClean="0"/>
              <a:t xml:space="preserve">Receiver socket buffer size P = 2BL</a:t>
            </a:r>
          </a:p>
          <a:p>
            <a:pPr lvl="3"/>
            <a:r>
              <a:rPr lang="en-US" altLang="ko-KR" dirty="0" smtClean="0"/>
              <a:t>B = P/2L</a:t>
            </a:r>
          </a:p>
          <a:p>
            <a:pPr lvl="3"/>
            <a:r>
              <a:rPr lang="en-US" altLang="ko-KR" dirty="0" smtClean="0"/>
              <a:t xml:space="preserve">B &gt; P/2L </a:t>
            </a:r>
            <a:r>
              <a:rPr lang="en-US" altLang="ko-KR" dirty="0" smtClean="0">
                <a:sym typeface="Wingdings" panose="05000000000000000000" pitchFamily="2" charset="2"/>
              </a:rPr>
              <a:t> pipe underutilization</a:t>
            </a:r>
            <a:endParaRPr lang="en-US" altLang="ko-KR" dirty="0" smtClean="0"/>
          </a:p>
          <a:p>
            <a:pPr lvl="3"/>
            <a:r>
              <a:rPr lang="en-US" altLang="ko-KR" dirty="0" smtClean="0"/>
              <a:t xml:space="preserve">B &lt; P/2L </a:t>
            </a:r>
            <a:r>
              <a:rPr lang="en-US" altLang="ko-KR" dirty="0" smtClean="0">
                <a:sym typeface="Wingdings" panose="05000000000000000000" pitchFamily="2" charset="2"/>
              </a:rPr>
              <a:t> buffer bloating</a:t>
            </a:r>
          </a:p>
          <a:p>
            <a:pPr lvl="1">
              <a:spcAft>
                <a:spcPts val="600"/>
              </a:spcAft>
            </a:pPr>
            <a:r>
              <a:rPr lang="en-US" altLang="en-US" dirty="0" smtClean="0">
                <a:sym typeface="Wingdings" panose="05000000000000000000" pitchFamily="2" charset="2"/>
              </a:rPr>
              <a:t xml:space="preserve">Techniques for automatically adjusting the receive buffer size</a:t>
            </a:r>
            <a:endParaRPr lang="en-US" altLang="ko-KR" dirty="0" smtClean="0">
              <a:sym typeface="Wingdings" panose="05000000000000000000" pitchFamily="2" charset="2"/>
            </a:endParaRPr>
          </a:p>
          <a:p>
            <a:pPr lvl="2"/>
            <a:r>
              <a:rPr lang="en-US" altLang="ko-KR" dirty="0" smtClean="0">
                <a:sym typeface="Wingdings" panose="05000000000000000000" pitchFamily="2" charset="2"/>
              </a:rPr>
              <a:t>Dynamic Right Sizing (DRS)</a:t>
            </a:r>
          </a:p>
          <a:p>
            <a:pPr lvl="2"/>
            <a:r>
              <a:rPr lang="en-US" altLang="ko-KR" dirty="0" smtClean="0">
                <a:sym typeface="Wingdings" panose="05000000000000000000" pitchFamily="2" charset="2"/>
              </a:rPr>
              <a:t>Auto-tuning</a:t>
            </a:r>
          </a:p>
          <a:p>
            <a:pPr lvl="1">
              <a:spcAft>
                <a:spcPts val="600"/>
              </a:spcAft>
            </a:pPr>
            <a:r>
              <a:rPr lang="en-US" altLang="en-US" dirty="0" smtClean="0"/>
              <a:t xml:space="preserve">Send socket buffer size</a:t>
            </a:r>
            <a:endParaRPr lang="en-US" altLang="ko-KR" dirty="0" smtClean="0"/>
          </a:p>
          <a:p>
            <a:pPr lvl="2"/>
            <a:r>
              <a:rPr lang="en-US" altLang="en-US" dirty="0" smtClean="0"/>
              <a:t xml:space="preserve">If it is not large enough for the application process to write, the process is blocked</a:t>
            </a:r>
            <a:endParaRPr lang="en-US" altLang="ko-KR" dirty="0" smtClean="0"/>
          </a:p>
          <a:p>
            <a:pPr lvl="2"/>
            <a:endParaRPr lang="en-US" altLang="ko-KR" dirty="0" smtClean="0"/>
          </a:p>
          <a:p>
            <a:pPr lvl="2"/>
            <a:endParaRPr lang="en-US" altLang="ko-KR" dirty="0"/>
          </a:p>
          <a:p>
            <a:pPr lvl="1"/>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1566980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13.5 Error Control</a:t>
            </a:r>
            <a:endParaRPr lang="ko-KR" altLang="en-US" dirty="0"/>
          </a:p>
        </p:txBody>
      </p:sp>
      <p:sp>
        <p:nvSpPr>
          <p:cNvPr id="3" name="내용 개체 틀 2"/>
          <p:cNvSpPr>
            <a:spLocks noGrp="1"/>
          </p:cNvSpPr>
          <p:nvPr>
            <p:ph idx="1"/>
          </p:nvPr>
        </p:nvSpPr>
        <p:spPr/>
        <p:txBody>
          <a:bodyPr>
            <a:normAutofit/>
          </a:bodyPr>
          <a:lstStyle/>
          <a:p>
            <a:r>
              <a:rPr lang="en-US" altLang="ko-KR" dirty="0" smtClean="0"/>
              <a:t xml:space="preserve">ACK rule</a:t>
            </a:r>
            <a:endParaRPr lang="en-US" altLang="ko-KR" dirty="0" smtClean="0"/>
          </a:p>
          <a:p>
            <a:pPr lvl="1"/>
            <a:r>
              <a:rPr lang="en-US" altLang="en-US" dirty="0" smtClean="0"/>
              <a:t xml:space="preserve">The expected, contiguous sequence number (s=a)</a:t>
            </a:r>
          </a:p>
          <a:p>
            <a:pPr lvl="2"/>
            <a:r>
              <a:rPr lang="en-US" altLang="en-US" dirty="0" smtClean="0"/>
              <a:t xml:space="preserve">Normal: placed into the receive socket buffer</a:t>
            </a:r>
            <a:endParaRPr lang="en-US" altLang="ko-KR" dirty="0" smtClean="0"/>
          </a:p>
          <a:p>
            <a:pPr lvl="2"/>
            <a:r>
              <a:rPr lang="en-US" altLang="ko-KR" dirty="0" smtClean="0"/>
              <a:t xml:space="preserve">The ACK is delayed by default (Delayed ACK algorithm)</a:t>
            </a:r>
          </a:p>
          <a:p>
            <a:pPr lvl="1"/>
            <a:r>
              <a:rPr lang="en-US" altLang="en-US" dirty="0" smtClean="0"/>
              <a:t xml:space="preserve">A sequence number larger than expected (s &gt; a)</a:t>
            </a:r>
          </a:p>
          <a:p>
            <a:pPr lvl="2"/>
            <a:r>
              <a:rPr lang="en-US" altLang="en-US" dirty="0" smtClean="0"/>
              <a:t xml:space="preserve">Error control needed: placed into the reordering buffer</a:t>
            </a:r>
            <a:endParaRPr lang="en-US" altLang="ko-KR" dirty="0" smtClean="0"/>
          </a:p>
          <a:p>
            <a:pPr lvl="2"/>
            <a:r>
              <a:rPr lang="en-US" altLang="en-US" dirty="0" smtClean="0"/>
              <a:t xml:space="preserve">Immediate ACK: ACK # = a</a:t>
            </a:r>
          </a:p>
          <a:p>
            <a:pPr lvl="1"/>
            <a:r>
              <a:rPr lang="en-US" altLang="en-US" dirty="0" smtClean="0"/>
              <a:t xml:space="preserve">A sequence number smaller than expected (s &lt; a)</a:t>
            </a:r>
          </a:p>
          <a:p>
            <a:pPr lvl="2"/>
            <a:r>
              <a:rPr lang="en-US" altLang="ko-KR" dirty="0" err="1" smtClean="0"/>
              <a:t>Keepalive</a:t>
            </a:r>
            <a:r>
              <a:rPr lang="en-US" altLang="ko-KR" dirty="0" smtClean="0"/>
              <a:t xml:space="preserve"> probe</a:t>
            </a:r>
          </a:p>
          <a:p>
            <a:pPr lvl="2"/>
            <a:r>
              <a:rPr lang="en-US" altLang="en-US" dirty="0" smtClean="0"/>
              <a:t xml:space="preserve">Immediate ACK: ACK # = a</a:t>
            </a:r>
            <a:endParaRPr lang="en-US" altLang="ko-KR" dirty="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249006597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13.5 Error Control</a:t>
            </a:r>
            <a:endParaRPr lang="ko-KR" altLang="en-US" dirty="0"/>
          </a:p>
        </p:txBody>
      </p:sp>
      <mc:AlternateContent xmlns:mc="http://schemas.openxmlformats.org/markup-compatibility/2006">
        <mc:Choice xmlns:a14="http://schemas.microsoft.com/office/drawing/2010/main" Requires="a14">
          <p:sp>
            <p:nvSpPr>
              <p:cNvPr id="3" name="내용 개체 틀 2"/>
              <p:cNvSpPr>
                <a:spLocks noGrp="1"/>
              </p:cNvSpPr>
              <p:nvPr>
                <p:ph idx="1"/>
              </p:nvPr>
            </p:nvSpPr>
            <p:spPr/>
            <p:txBody>
              <a:bodyPr>
                <a:normAutofit lnSpcReduction="10000"/>
              </a:bodyPr>
              <a:lstStyle/>
              <a:p>
                <a:r>
                  <a:rPr lang="en-US" altLang="en-US" dirty="0" smtClean="0"/>
                  <a:t xml:space="preserve">Detecting segment loss</a:t>
                </a:r>
                <a:endParaRPr lang="en-US" altLang="ko-KR" dirty="0" smtClean="0"/>
              </a:p>
              <a:p>
                <a:pPr lvl="1"/>
                <a:r>
                  <a:rPr lang="en-US" altLang="en-US" dirty="0" smtClean="0"/>
                  <a:t xml:space="preserve">Method using the retransmission timer</a:t>
                </a:r>
                <a:endParaRPr lang="en-US" altLang="ko-KR" dirty="0" smtClean="0"/>
              </a:p>
              <a:p>
                <a:pPr lvl="2"/>
                <a:r>
                  <a:rPr lang="en-US" altLang="ko-KR" dirty="0" smtClean="0"/>
                  <a:t xml:space="preserve">There is a segment whose ACK has not been received beyond the RTO (retransmission timeout)</a:t>
                </a:r>
                <a:endParaRPr lang="en-US" altLang="ko-KR" dirty="0" smtClean="0">
                  <a:sym typeface="Symbol" panose="05050102010706020507" pitchFamily="18" charset="2"/>
                </a:endParaRPr>
              </a:p>
              <a:p>
                <a:pPr lvl="2"/>
                <a14:m>
                  <m:oMath xmlns:m="http://schemas.openxmlformats.org/officeDocument/2006/math">
                    <m:r>
                      <a:rPr lang="en-US" altLang="ko-KR" b="0" i="1" smtClean="0">
                        <a:latin typeface="Cambria Math" panose="02040503050406030204" pitchFamily="18" charset="0"/>
                      </a:rPr>
                      <m:t>𝑅𝑇𝑂</m:t>
                    </m:r>
                    <m:r>
                      <a:rPr lang="en-US" altLang="ko-KR" b="0" i="1" smtClean="0">
                        <a:latin typeface="Cambria Math" panose="02040503050406030204" pitchFamily="18" charset="0"/>
                      </a:rPr>
                      <m:t>= </m:t>
                    </m:r>
                    <m:acc>
                      <m:accPr>
                        <m:chr m:val="̅"/>
                        <m:ctrlPr>
                          <a:rPr lang="en-US" altLang="ko-KR" b="0" i="1" smtClean="0">
                            <a:latin typeface="Cambria Math" panose="02040503050406030204" pitchFamily="18" charset="0"/>
                          </a:rPr>
                        </m:ctrlPr>
                      </m:accPr>
                      <m:e>
                        <m:r>
                          <a:rPr lang="en-US" altLang="ko-KR" b="0" i="1" smtClean="0">
                            <a:latin typeface="Cambria Math" panose="02040503050406030204" pitchFamily="18" charset="0"/>
                          </a:rPr>
                          <m:t>𝑅𝑇𝑇</m:t>
                        </m:r>
                      </m:e>
                    </m:acc>
                    <m:r>
                      <a:rPr lang="en-US" altLang="ko-KR" b="0" i="1" smtClean="0">
                        <a:latin typeface="Cambria Math" panose="02040503050406030204" pitchFamily="18" charset="0"/>
                      </a:rPr>
                      <m:t>+4</m:t>
                    </m:r>
                    <m:r>
                      <a:rPr lang="ko-KR" altLang="en-US" b="0" i="1" smtClean="0">
                        <a:latin typeface="Cambria Math" panose="02040503050406030204" pitchFamily="18" charset="0"/>
                      </a:rPr>
                      <m:t>𝜎</m:t>
                    </m:r>
                    <m:r>
                      <a:rPr lang="en-US" altLang="ko-KR" b="0" i="1" smtClean="0">
                        <a:latin typeface="Cambria Math" panose="02040503050406030204" pitchFamily="18" charset="0"/>
                      </a:rPr>
                      <m:t>(</m:t>
                    </m:r>
                    <m:r>
                      <a:rPr lang="en-US" altLang="ko-KR" b="0" i="1" smtClean="0">
                        <a:latin typeface="Cambria Math" panose="02040503050406030204" pitchFamily="18" charset="0"/>
                      </a:rPr>
                      <m:t>𝑅𝑇𝑇</m:t>
                    </m:r>
                    <m:r>
                      <a:rPr lang="en-US" altLang="ko-KR" b="0" i="1" smtClean="0">
                        <a:latin typeface="Cambria Math" panose="02040503050406030204" pitchFamily="18" charset="0"/>
                      </a:rPr>
                      <m:t>)</m:t>
                    </m:r>
                  </m:oMath>
                </a14:m>
                <a:endParaRPr lang="en-US" altLang="ko-KR" dirty="0" smtClean="0"/>
              </a:p>
              <a:p>
                <a:pPr lvl="3"/>
                <a:r>
                  <a:rPr lang="en-US" altLang="ko-KR" dirty="0" err="1" smtClean="0"/>
                  <a:t xml:space="preserve">Chevyshev inequality</a:t>
                </a:r>
                <a:endParaRPr lang="en-US" altLang="ko-KR" dirty="0" smtClean="0"/>
              </a:p>
              <a:p>
                <a:pPr lvl="3"/>
                <a:endParaRPr lang="en-US" altLang="ko-KR" dirty="0"/>
              </a:p>
              <a:p>
                <a:pPr lvl="3"/>
                <a:endParaRPr lang="en-US" altLang="ko-KR" dirty="0" smtClean="0"/>
              </a:p>
              <a:p>
                <a:pPr lvl="1"/>
                <a:r>
                  <a:rPr lang="en-US" altLang="ko-KR" dirty="0" smtClean="0"/>
                  <a:t xml:space="preserve">Method using three duplicate ACKs</a:t>
                </a:r>
                <a:endParaRPr lang="en-US" altLang="ko-KR" dirty="0" smtClean="0"/>
              </a:p>
              <a:p>
                <a:pPr lvl="2"/>
                <a:r>
                  <a:rPr lang="en-US" altLang="en-US" dirty="0" smtClean="0"/>
                  <a:t xml:space="preserve">Empirically, out-of-order delivery does not occur for as many as three packets</a:t>
                </a:r>
                <a:endParaRPr lang="en-US" altLang="ko-KR" dirty="0" smtClean="0"/>
              </a:p>
              <a:p>
                <a:pPr lvl="2"/>
                <a:r>
                  <a:rPr lang="en-US" altLang="ko-KR" dirty="0" smtClean="0"/>
                  <a:t xml:space="preserve">Fast Retransmit algorithm</a:t>
                </a:r>
                <a:endParaRPr lang="en-US" altLang="ko-KR" dirty="0" smtClean="0"/>
              </a:p>
              <a:p>
                <a:pPr lvl="3"/>
                <a:r>
                  <a:rPr lang="en-US" altLang="en-US" dirty="0" smtClean="0"/>
                  <a:t xml:space="preserve">A few ms or less until retransmission vs. tens to hundreds of ms</a:t>
                </a:r>
                <a:endParaRPr lang="en-US" altLang="ko-KR" dirty="0" smtClean="0"/>
              </a:p>
              <a:p>
                <a:pPr lvl="2"/>
                <a:r>
                  <a:rPr lang="en-US" altLang="en-US" dirty="0" smtClean="0"/>
                  <a:t xml:space="preserve">Possible only in the case of light congestion</a:t>
                </a:r>
                <a:endParaRPr lang="en-US" altLang="ko-KR" dirty="0"/>
              </a:p>
            </p:txBody>
          </p:sp>
        </mc:Choice>
        <mc:Fallback>
          <p:sp>
            <p:nvSpPr>
              <p:cNvPr id="3" name="내용 개체 틀 2"/>
              <p:cNvSpPr>
                <a:spLocks noGrp="1" noRot="1" noChangeAspect="1" noMove="1" noResize="1" noEditPoints="1" noAdjustHandles="1" noChangeArrowheads="1" noChangeShapeType="1" noTextEdit="1"/>
              </p:cNvSpPr>
              <p:nvPr>
                <p:ph idx="1"/>
              </p:nvPr>
            </p:nvSpPr>
            <p:spPr>
              <a:blipFill rotWithShape="0">
                <a:blip r:embed="rId3"/>
                <a:stretch>
                  <a:fillRect l="-812" t="-2699" b="-1671"/>
                </a:stretch>
              </a:blipFill>
            </p:spPr>
            <p:txBody>
              <a:bodyPr/>
              <a:lstStyle/>
              <a:p>
                <a:r>
                  <a:rPr lang="ko-KR" altLang="en-US">
                    <a:noFill/>
                  </a:rPr>
                  <a:t> </a:t>
                </a:r>
              </a:p>
            </p:txBody>
          </p:sp>
        </mc:Fallback>
      </mc:AlternateContent>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6" name="그림 5"/>
          <p:cNvPicPr>
            <a:picLocks noChangeAspect="1"/>
          </p:cNvPicPr>
          <p:nvPr/>
        </p:nvPicPr>
        <p:blipFill>
          <a:blip r:embed="rId4"/>
          <a:stretch>
            <a:fillRect/>
          </a:stretch>
        </p:blipFill>
        <p:spPr>
          <a:xfrm>
            <a:off x="4308417" y="3525191"/>
            <a:ext cx="2066925" cy="561975"/>
          </a:xfrm>
          <a:prstGeom prst="rect">
            <a:avLst/>
          </a:prstGeom>
        </p:spPr>
      </p:pic>
    </p:spTree>
    <p:extLst>
      <p:ext uri="{BB962C8B-B14F-4D97-AF65-F5344CB8AC3E}">
        <p14:creationId xmlns:p14="http://schemas.microsoft.com/office/powerpoint/2010/main" val="5773629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13.6 TCP Timers</a:t>
            </a:r>
            <a:endParaRPr lang="ko-KR" altLang="en-US" dirty="0"/>
          </a:p>
        </p:txBody>
      </p:sp>
      <p:sp>
        <p:nvSpPr>
          <p:cNvPr id="3" name="내용 개체 틀 2"/>
          <p:cNvSpPr>
            <a:spLocks noGrp="1"/>
          </p:cNvSpPr>
          <p:nvPr>
            <p:ph idx="1"/>
          </p:nvPr>
        </p:nvSpPr>
        <p:spPr>
          <a:xfrm>
            <a:off x="475129" y="1320801"/>
            <a:ext cx="6391836" cy="5035551"/>
          </a:xfrm>
        </p:spPr>
        <p:txBody>
          <a:bodyPr>
            <a:normAutofit/>
          </a:bodyPr>
          <a:lstStyle/>
          <a:p>
            <a:pPr lvl="2"/>
            <a:r>
              <a:rPr lang="en-US" altLang="ko-KR" dirty="0" smtClean="0"/>
              <a:t xml:space="preserve">TCP has many timers besides the retransmission timer</a:t>
            </a:r>
            <a:endParaRPr lang="en-US" altLang="ko-KR" dirty="0" smtClean="0"/>
          </a:p>
          <a:p>
            <a:r>
              <a:rPr lang="en-US" altLang="ko-KR" dirty="0" smtClean="0"/>
              <a:t xml:space="preserve">Delayed ACK timer</a:t>
            </a:r>
            <a:endParaRPr lang="en-US" altLang="ko-KR" dirty="0" smtClean="0"/>
          </a:p>
          <a:p>
            <a:pPr lvl="1"/>
            <a:r>
              <a:rPr lang="en-US" altLang="ko-KR" dirty="0" smtClean="0"/>
              <a:t xml:space="preserve">TCP suppresses ACKs by default</a:t>
            </a:r>
            <a:endParaRPr lang="en-US" altLang="ko-KR" dirty="0" smtClean="0"/>
          </a:p>
          <a:p>
            <a:pPr lvl="2"/>
            <a:r>
              <a:rPr lang="en-US" altLang="ko-KR" dirty="0" smtClean="0"/>
              <a:t xml:space="preserve">In order to deliberately avoid sending ACK packets</a:t>
            </a:r>
            <a:endParaRPr lang="en-US" altLang="ko-KR" dirty="0" smtClean="0"/>
          </a:p>
          <a:p>
            <a:pPr lvl="2"/>
            <a:r>
              <a:rPr lang="en-US" altLang="en-US" dirty="0" smtClean="0"/>
              <a:t xml:space="preserve">If there is data being sent on the opposite-direction channel, its header is used</a:t>
            </a:r>
            <a:endParaRPr lang="en-US" altLang="ko-KR" dirty="0" smtClean="0"/>
          </a:p>
          <a:p>
            <a:pPr lvl="3"/>
            <a:r>
              <a:rPr lang="en-US" altLang="ko-KR" dirty="0" smtClean="0"/>
              <a:t>ACK #, window size</a:t>
            </a:r>
          </a:p>
          <a:p>
            <a:pPr lvl="2"/>
            <a:r>
              <a:rPr lang="en-US" altLang="en-US" dirty="0" smtClean="0"/>
              <a:t xml:space="preserve">Example </a:t>
            </a:r>
            <a:r>
              <a:rPr lang="en-US" altLang="ko-KR" dirty="0" smtClean="0">
                <a:sym typeface="Wingdings" panose="05000000000000000000" pitchFamily="2" charset="2"/>
              </a:rPr>
              <a:t xml:space="preserve"> </a:t>
            </a:r>
          </a:p>
          <a:p>
            <a:pPr lvl="1"/>
            <a:r>
              <a:rPr lang="en-US" altLang="en-US" dirty="0" smtClean="0">
                <a:sym typeface="Wingdings" panose="05000000000000000000" pitchFamily="2" charset="2"/>
              </a:rPr>
              <a:t xml:space="preserve">One ACK per two data packets is a misconception!</a:t>
            </a:r>
          </a:p>
          <a:p>
            <a:pPr lvl="2"/>
            <a:r>
              <a:rPr lang="en-US" altLang="ko-KR" dirty="0" smtClean="0">
                <a:sym typeface="Wingdings" panose="05000000000000000000" pitchFamily="2" charset="2"/>
              </a:rPr>
              <a:t xml:space="preserve">Suppressed until the Delayed ACK timer expires</a:t>
            </a:r>
            <a:endParaRPr lang="en-US" altLang="ko-KR" dirty="0"/>
          </a:p>
          <a:p>
            <a:pPr lvl="2"/>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2049" name="_x442040280" descr="EMB000006c45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8182" y="2032210"/>
            <a:ext cx="4520565" cy="3612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3599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 xml:space="preserve">13.6 TCP Timers</a:t>
            </a:r>
          </a:p>
        </p:txBody>
      </p:sp>
      <p:sp>
        <p:nvSpPr>
          <p:cNvPr id="3" name="내용 개체 틀 2"/>
          <p:cNvSpPr>
            <a:spLocks noGrp="1"/>
          </p:cNvSpPr>
          <p:nvPr>
            <p:ph idx="1"/>
          </p:nvPr>
        </p:nvSpPr>
        <p:spPr/>
        <p:txBody>
          <a:bodyPr>
            <a:normAutofit/>
          </a:bodyPr>
          <a:lstStyle/>
          <a:p>
            <a:r>
              <a:rPr lang="en-US" altLang="ko-KR" dirty="0" smtClean="0"/>
              <a:t xml:space="preserve">The 2:1 "legend" of the Delayed ACK timer is </a:t>
            </a:r>
            <a:endParaRPr lang="en-US" altLang="ko-KR" dirty="0" smtClean="0"/>
          </a:p>
          <a:p>
            <a:pPr lvl="1"/>
            <a:r>
              <a:rPr lang="en-US" altLang="ko-KR" dirty="0" smtClean="0"/>
              <a:t xml:space="preserve">the interaction between the Window update rule and a "diligent" receiver-side application</a:t>
            </a:r>
            <a:endParaRPr lang="en-US" altLang="ko-KR" dirty="0" smtClean="0"/>
          </a:p>
          <a:p>
            <a:pPr lvl="2"/>
            <a:r>
              <a:rPr lang="en-US" altLang="ko-KR" dirty="0" smtClean="0"/>
              <a:t xml:space="preserve">Window update rule: when 2 MSS or more of new space appears, ACK immediately</a:t>
            </a:r>
            <a:endParaRPr lang="en-US" altLang="ko-KR" dirty="0" smtClean="0"/>
          </a:p>
          <a:p>
            <a:endParaRPr lang="en-US" altLang="ko-KR" dirty="0" smtClean="0"/>
          </a:p>
          <a:p>
            <a:r>
              <a:rPr lang="en-US" altLang="ko-KR" dirty="0" smtClean="0"/>
              <a:t xml:space="preserve">Delayed ACK timer</a:t>
            </a:r>
            <a:endParaRPr lang="en-US" altLang="ko-KR" dirty="0" smtClean="0"/>
          </a:p>
          <a:p>
            <a:pPr lvl="1"/>
            <a:r>
              <a:rPr lang="en-US" altLang="en-US" dirty="0" smtClean="0"/>
              <a:t xml:space="preserve">By the standard, expires every 500 ms</a:t>
            </a:r>
          </a:p>
          <a:p>
            <a:pPr lvl="1"/>
            <a:r>
              <a:rPr lang="en-US" altLang="en-US" dirty="0" smtClean="0"/>
              <a:t xml:space="preserve">Recent OSes use shorter values</a:t>
            </a:r>
            <a:endParaRPr lang="en-US" altLang="ko-KR" dirty="0" smtClean="0"/>
          </a:p>
          <a:p>
            <a:pPr lvl="2"/>
            <a:r>
              <a:rPr lang="en-US" altLang="ko-KR" dirty="0" smtClean="0"/>
              <a:t xml:space="preserve">200 ms, 40 ms, 4 ms, etc.</a:t>
            </a:r>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42695699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 xml:space="preserve">13.6 TCP Timers</a:t>
            </a:r>
          </a:p>
        </p:txBody>
      </p:sp>
      <p:sp>
        <p:nvSpPr>
          <p:cNvPr id="3" name="내용 개체 틀 2"/>
          <p:cNvSpPr>
            <a:spLocks noGrp="1"/>
          </p:cNvSpPr>
          <p:nvPr>
            <p:ph idx="1"/>
          </p:nvPr>
        </p:nvSpPr>
        <p:spPr/>
        <p:txBody>
          <a:bodyPr>
            <a:normAutofit/>
          </a:bodyPr>
          <a:lstStyle/>
          <a:p>
            <a:r>
              <a:rPr lang="en-US" altLang="ko-KR" dirty="0" smtClean="0"/>
              <a:t xml:space="preserve">Persist timer</a:t>
            </a:r>
            <a:endParaRPr lang="en-US" altLang="ko-KR" dirty="0" smtClean="0"/>
          </a:p>
          <a:p>
            <a:pPr lvl="1"/>
            <a:r>
              <a:rPr lang="en-US" altLang="ko-KR" dirty="0" smtClean="0"/>
              <a:t xml:space="preserve">Triggered when an ACK with Window size = 0 (0-window ACK) arrives</a:t>
            </a:r>
            <a:endParaRPr lang="en-US" altLang="ko-KR" dirty="0" smtClean="0"/>
          </a:p>
          <a:p>
            <a:pPr lvl="2"/>
            <a:r>
              <a:rPr lang="en-US" altLang="en-US" dirty="0" smtClean="0"/>
              <a:t xml:space="preserve">Only a Window update ACK can break out of this situation</a:t>
            </a:r>
            <a:endParaRPr lang="en-US" altLang="ko-KR" dirty="0" smtClean="0"/>
          </a:p>
          <a:p>
            <a:pPr lvl="1"/>
            <a:r>
              <a:rPr lang="en-US" altLang="ko-KR" dirty="0" smtClean="0"/>
              <a:t xml:space="preserve">What if the Window update ACK is dropped?</a:t>
            </a:r>
          </a:p>
          <a:p>
            <a:pPr lvl="2"/>
            <a:r>
              <a:rPr lang="en-US" altLang="ko-KR" dirty="0" err="1" smtClean="0"/>
              <a:t>Livelock</a:t>
            </a:r>
            <a:r>
              <a:rPr lang="en-US" altLang="ko-KR" dirty="0" smtClean="0"/>
              <a:t>!</a:t>
            </a:r>
          </a:p>
          <a:p>
            <a:pPr lvl="1"/>
            <a:r>
              <a:rPr lang="en-US" altLang="en-US" dirty="0" err="1" smtClean="0"/>
              <a:t xml:space="preserve">As an exception, the sender may go past the right end of the transmission window to test sending a small segment (Persist Probe)</a:t>
            </a:r>
          </a:p>
          <a:p>
            <a:pPr lvl="2"/>
            <a:r>
              <a:rPr lang="en-US" altLang="en-US" dirty="0" smtClean="0"/>
              <a:t xml:space="preserve">Typically 1 byte</a:t>
            </a:r>
            <a:endParaRPr lang="en-US" altLang="ko-KR" dirty="0" smtClean="0"/>
          </a:p>
          <a:p>
            <a:pPr lvl="2"/>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660166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 xml:space="preserve">13.6 TCP Timers</a:t>
            </a:r>
          </a:p>
        </p:txBody>
      </p:sp>
      <p:sp>
        <p:nvSpPr>
          <p:cNvPr id="3" name="내용 개체 틀 2"/>
          <p:cNvSpPr>
            <a:spLocks noGrp="1"/>
          </p:cNvSpPr>
          <p:nvPr>
            <p:ph idx="1"/>
          </p:nvPr>
        </p:nvSpPr>
        <p:spPr/>
        <p:txBody>
          <a:bodyPr>
            <a:normAutofit fontScale="92500" lnSpcReduction="10000"/>
          </a:bodyPr>
          <a:lstStyle/>
          <a:p>
            <a:pPr>
              <a:spcAft>
                <a:spcPts val="600"/>
              </a:spcAft>
            </a:pPr>
            <a:r>
              <a:rPr lang="en-US" altLang="ko-KR" dirty="0" smtClean="0"/>
              <a:t xml:space="preserve">Persist timer</a:t>
            </a:r>
            <a:endParaRPr lang="en-US" altLang="ko-KR" dirty="0" smtClean="0"/>
          </a:p>
          <a:p>
            <a:pPr lvl="1">
              <a:spcAft>
                <a:spcPts val="600"/>
              </a:spcAft>
            </a:pPr>
            <a:r>
              <a:rPr lang="en-US" altLang="ko-KR" dirty="0" smtClean="0"/>
              <a:t xml:space="preserve">There are three receiver responses to a Persist Probe</a:t>
            </a:r>
            <a:endParaRPr lang="en-US" altLang="ko-KR" dirty="0" smtClean="0"/>
          </a:p>
          <a:p>
            <a:pPr marL="685800" lvl="2" indent="0">
              <a:buNone/>
            </a:pPr>
            <a:endParaRPr lang="en-US" altLang="ko-KR" dirty="0"/>
          </a:p>
          <a:p>
            <a:pPr lvl="1">
              <a:spcAft>
                <a:spcPts val="600"/>
              </a:spcAft>
            </a:pPr>
            <a:r>
              <a:rPr lang="en-US" altLang="en-US" dirty="0" smtClean="0"/>
              <a:t xml:space="preserve">Sends a 0-window ACK again + the same ACK number</a:t>
            </a:r>
            <a:endParaRPr lang="en-US" altLang="ko-KR" dirty="0" smtClean="0"/>
          </a:p>
          <a:p>
            <a:pPr lvl="2"/>
            <a:r>
              <a:rPr lang="en-US" altLang="ko-KR" dirty="0" smtClean="0"/>
              <a:t xml:space="preserve">There is no change in the receive socket buffer situation</a:t>
            </a:r>
            <a:endParaRPr lang="en-US" altLang="ko-KR" dirty="0" smtClean="0"/>
          </a:p>
          <a:p>
            <a:pPr lvl="2"/>
            <a:r>
              <a:rPr lang="en-US" altLang="ko-KR" dirty="0" smtClean="0"/>
              <a:t xml:space="preserve">No ACK with Window size &gt; 0 has ever been sent</a:t>
            </a:r>
            <a:endParaRPr lang="en-US" altLang="ko-KR" dirty="0" smtClean="0"/>
          </a:p>
          <a:p>
            <a:pPr lvl="1">
              <a:spcAft>
                <a:spcPts val="600"/>
              </a:spcAft>
            </a:pPr>
            <a:r>
              <a:rPr lang="en-US" altLang="en-US" dirty="0" smtClean="0"/>
              <a:t xml:space="preserve">Sends a 0-window ACK again + ACK number increased by 1</a:t>
            </a:r>
            <a:endParaRPr lang="en-US" altLang="ko-KR" dirty="0" smtClean="0"/>
          </a:p>
          <a:p>
            <a:pPr lvl="2"/>
            <a:r>
              <a:rPr lang="en-US" altLang="ko-KR" dirty="0"/>
              <a:t xml:space="preserve">New space appeared in the receive socket buffer but it was 2 MSS or less</a:t>
            </a:r>
            <a:endParaRPr lang="en-US" altLang="ko-KR" dirty="0" smtClean="0"/>
          </a:p>
          <a:p>
            <a:pPr lvl="3"/>
            <a:r>
              <a:rPr lang="en-US" altLang="ko-KR" dirty="0" smtClean="0"/>
              <a:t xml:space="preserve">Silly Window Syndrome prevention</a:t>
            </a:r>
            <a:endParaRPr lang="en-US" altLang="ko-KR" dirty="0" smtClean="0"/>
          </a:p>
          <a:p>
            <a:pPr lvl="2"/>
            <a:r>
              <a:rPr lang="en-US" altLang="ko-KR" dirty="0" smtClean="0"/>
              <a:t xml:space="preserve">No ACK with Window size &gt; 0 has ever been sent</a:t>
            </a:r>
            <a:endParaRPr lang="en-US" altLang="ko-KR" dirty="0" smtClean="0"/>
          </a:p>
          <a:p>
            <a:pPr lvl="1">
              <a:spcAft>
                <a:spcPts val="600"/>
              </a:spcAft>
            </a:pPr>
            <a:r>
              <a:rPr lang="en-US" altLang="ko-KR" dirty="0" smtClean="0"/>
              <a:t xml:space="preserve">Sends an ACK with Window size &gt; 0</a:t>
            </a:r>
            <a:endParaRPr lang="en-US" altLang="ko-KR" dirty="0" smtClean="0"/>
          </a:p>
          <a:p>
            <a:pPr lvl="2"/>
            <a:r>
              <a:rPr lang="en-US" altLang="ko-KR" dirty="0" smtClean="0"/>
              <a:t xml:space="preserve">An ACK with Window size &gt; 0 had been sent but was lost</a:t>
            </a:r>
            <a:endParaRPr lang="en-US" altLang="ko-KR" dirty="0" smtClean="0"/>
          </a:p>
          <a:p>
            <a:pPr lvl="2"/>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773146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 xml:space="preserve">13.6 TCP Timers</a:t>
            </a:r>
          </a:p>
        </p:txBody>
      </p:sp>
      <p:sp>
        <p:nvSpPr>
          <p:cNvPr id="3" name="내용 개체 틀 2"/>
          <p:cNvSpPr>
            <a:spLocks noGrp="1"/>
          </p:cNvSpPr>
          <p:nvPr>
            <p:ph idx="1"/>
          </p:nvPr>
        </p:nvSpPr>
        <p:spPr/>
        <p:txBody>
          <a:bodyPr>
            <a:normAutofit/>
          </a:bodyPr>
          <a:lstStyle/>
          <a:p>
            <a:r>
              <a:rPr lang="en-US" altLang="ko-KR" dirty="0" err="1" smtClean="0"/>
              <a:t xml:space="preserve">Keepalive timer</a:t>
            </a:r>
            <a:endParaRPr lang="en-US" altLang="ko-KR" dirty="0" smtClean="0"/>
          </a:p>
          <a:p>
            <a:pPr lvl="1"/>
            <a:r>
              <a:rPr lang="en-US" altLang="ko-KR" dirty="0" smtClean="0"/>
              <a:t xml:space="preserve">Not in the TCP standard</a:t>
            </a:r>
            <a:endParaRPr lang="en-US" altLang="ko-KR" dirty="0" smtClean="0"/>
          </a:p>
          <a:p>
            <a:pPr lvl="1"/>
            <a:r>
              <a:rPr lang="en-US" altLang="ko-KR" dirty="0" smtClean="0"/>
              <a:t xml:space="preserve">Intended to detect the half-open state and tear down the connection</a:t>
            </a:r>
            <a:endParaRPr lang="en-US" altLang="ko-KR" dirty="0" smtClean="0"/>
          </a:p>
          <a:p>
            <a:pPr lvl="2"/>
            <a:r>
              <a:rPr lang="en-US" altLang="en-US" dirty="0" smtClean="0"/>
              <a:t xml:space="preserve">Expires after about 2 hours</a:t>
            </a:r>
          </a:p>
          <a:p>
            <a:pPr lvl="2"/>
            <a:r>
              <a:rPr lang="en-US" altLang="ko-KR" dirty="0" smtClean="0"/>
              <a:t xml:space="preserve">Checks by sending an empty TCP packet (header only) whose sequence number &gt; the ACK number the receiver expects</a:t>
            </a:r>
            <a:endParaRPr lang="en-US" altLang="ko-KR" dirty="0" smtClean="0"/>
          </a:p>
          <a:p>
            <a:pPr lvl="1"/>
            <a:r>
              <a:rPr lang="en-US" altLang="en-US" dirty="0"/>
              <a:t xml:space="preserve">Used at the server</a:t>
            </a:r>
            <a:endParaRPr lang="en-US" altLang="ko-KR" dirty="0"/>
          </a:p>
          <a:p>
            <a:pPr lvl="2"/>
            <a:r>
              <a:rPr lang="en-US" altLang="en-US" dirty="0" smtClean="0"/>
              <a:t xml:space="preserve">With millions of concurrent users, there is overhead from data structures such as the TCB and from timer interrupt handling</a:t>
            </a:r>
            <a:endParaRPr lang="en-US" altLang="ko-KR" dirty="0" smtClean="0"/>
          </a:p>
        </p:txBody>
      </p:sp>
      <p:sp>
        <p:nvSpPr>
          <p:cNvPr id="12" name="바닥글 개체 틀 11"/>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21278995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3" name="내용 개체 틀 2"/>
          <p:cNvSpPr>
            <a:spLocks noGrp="1"/>
          </p:cNvSpPr>
          <p:nvPr>
            <p:ph idx="1"/>
          </p:nvPr>
        </p:nvSpPr>
        <p:spPr/>
        <p:txBody>
          <a:bodyPr>
            <a:normAutofit lnSpcReduction="10000"/>
          </a:bodyPr>
          <a:lstStyle/>
          <a:p>
            <a:r>
              <a:rPr lang="en-US" altLang="en-US" dirty="0" smtClean="0"/>
              <a:t xml:space="preserve">Today, more than 10 kinds of congestion control algorithms are implemented in Linux</a:t>
            </a:r>
            <a:endParaRPr lang="en-US" altLang="ko-KR" dirty="0" smtClean="0"/>
          </a:p>
          <a:p>
            <a:pPr lvl="1"/>
            <a:r>
              <a:rPr lang="en-US" altLang="ko-KR" dirty="0" smtClean="0"/>
              <a:t xml:space="preserve">Only one is used</a:t>
            </a:r>
            <a:endParaRPr lang="en-US" altLang="ko-KR" dirty="0" smtClean="0"/>
          </a:p>
          <a:p>
            <a:pPr lvl="2"/>
            <a:r>
              <a:rPr lang="en-US" altLang="ko-KR" dirty="0" smtClean="0"/>
              <a:t xml:space="preserve">Chosen according to the TCP operating environment</a:t>
            </a:r>
            <a:endParaRPr lang="en-US" altLang="ko-KR" dirty="0" smtClean="0"/>
          </a:p>
          <a:p>
            <a:pPr lvl="3"/>
            <a:r>
              <a:rPr lang="en-US" altLang="en-US" dirty="0" smtClean="0"/>
              <a:t xml:space="preserve">Wireless? High speed? Large delay?</a:t>
            </a:r>
          </a:p>
          <a:p>
            <a:pPr lvl="3"/>
            <a:endParaRPr lang="en-US" altLang="ko-KR" dirty="0" smtClean="0"/>
          </a:p>
          <a:p>
            <a:r>
              <a:rPr lang="en-US" altLang="en-US" dirty="0" smtClean="0"/>
              <a:t xml:space="preserve">Origin: the congestion collapse observed on the internet in the 1980s</a:t>
            </a:r>
          </a:p>
          <a:p>
            <a:pPr lvl="2"/>
            <a:r>
              <a:rPr lang="en-US" altLang="en-US" dirty="0" smtClean="0"/>
              <a:t xml:space="preserve">The queue of a congested router grows longer </a:t>
            </a:r>
            <a:r>
              <a:rPr lang="en-US" altLang="ko-KR" dirty="0" smtClean="0">
                <a:sym typeface="Wingdings" panose="05000000000000000000" pitchFamily="2" charset="2"/>
              </a:rPr>
              <a:t xml:space="preserve"> </a:t>
            </a:r>
            <a:r>
              <a:rPr lang="en-US" altLang="en-US" dirty="0" smtClean="0">
                <a:sym typeface="Wingdings" panose="05000000000000000000" pitchFamily="2" charset="2"/>
              </a:rPr>
              <a:t xml:space="preserve">the time until a packet is ACKed increases </a:t>
            </a:r>
            <a:r>
              <a:rPr lang="en-US" altLang="ko-KR" dirty="0" smtClean="0">
                <a:sym typeface="Wingdings" panose="05000000000000000000" pitchFamily="2" charset="2"/>
              </a:rPr>
              <a:t xml:space="preserve"> </a:t>
            </a:r>
            <a:r>
              <a:rPr lang="en-US" altLang="en-US" dirty="0" err="1" smtClean="0">
                <a:sym typeface="Wingdings" panose="05000000000000000000" pitchFamily="2" charset="2"/>
              </a:rPr>
              <a:t xml:space="preserve">unnecessary retransmissions occur due to timeouts </a:t>
            </a:r>
            <a:r>
              <a:rPr lang="en-US" altLang="ko-KR" dirty="0" smtClean="0">
                <a:sym typeface="Wingdings" panose="05000000000000000000" pitchFamily="2" charset="2"/>
              </a:rPr>
              <a:t xml:space="preserve"> </a:t>
            </a:r>
            <a:r>
              <a:rPr lang="en-US" altLang="en-US" dirty="0" smtClean="0">
                <a:sym typeface="Wingdings" panose="05000000000000000000" pitchFamily="2" charset="2"/>
              </a:rPr>
              <a:t xml:space="preserve"> the queue of the congested router grows even longer </a:t>
            </a:r>
            <a:r>
              <a:rPr lang="en-US" altLang="ko-KR" dirty="0" smtClean="0">
                <a:sym typeface="Wingdings" panose="05000000000000000000" pitchFamily="2" charset="2"/>
              </a:rPr>
              <a:t> … (</a:t>
            </a:r>
            <a:r>
              <a:rPr lang="en-US" altLang="en-US" dirty="0" smtClean="0">
                <a:sym typeface="Wingdings" panose="05000000000000000000" pitchFamily="2" charset="2"/>
              </a:rPr>
              <a:t xml:space="preserve">the cycle keeps worsening)</a:t>
            </a:r>
          </a:p>
          <a:p>
            <a:pPr lvl="1"/>
            <a:r>
              <a:rPr lang="en-US" altLang="ko-KR" dirty="0" smtClean="0"/>
              <a:t xml:space="preserve">The 1989 Van Jacobson algorithm</a:t>
            </a:r>
            <a:endParaRPr lang="en-US" altLang="ko-KR" dirty="0" smtClean="0"/>
          </a:p>
          <a:p>
            <a:pPr lvl="2"/>
            <a:r>
              <a:rPr lang="en-US" altLang="en-US" dirty="0" smtClean="0"/>
              <a:t xml:space="preserve">Self-clocking for the equilibrium of the pipe</a:t>
            </a:r>
          </a:p>
          <a:p>
            <a:pPr lvl="2"/>
            <a:r>
              <a:rPr lang="en-US" altLang="en-US" dirty="0" smtClean="0"/>
              <a:t xml:space="preserve">The progenitor of modern TCP congestion control algorithms </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984453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3" name="내용 개체 틀 2"/>
          <p:cNvSpPr>
            <a:spLocks noGrp="1"/>
          </p:cNvSpPr>
          <p:nvPr>
            <p:ph idx="1"/>
          </p:nvPr>
        </p:nvSpPr>
        <p:spPr/>
        <p:txBody>
          <a:bodyPr/>
          <a:lstStyle/>
          <a:p>
            <a:r>
              <a:rPr lang="en-US" altLang="ko-KR" dirty="0" smtClean="0"/>
              <a:t xml:space="preserve">Van Jacobson algorithm</a:t>
            </a:r>
            <a:endParaRPr lang="en-US" altLang="ko-KR" dirty="0" smtClean="0"/>
          </a:p>
          <a:p>
            <a:pPr lvl="1"/>
            <a:r>
              <a:rPr lang="en-US" altLang="ko-KR" dirty="0" smtClean="0"/>
              <a:t xml:space="preserve">Must push in enough packets to fill the pipe completely, without bursting it (packet loss)</a:t>
            </a:r>
            <a:endParaRPr lang="en-US" altLang="ko-KR" dirty="0" smtClean="0"/>
          </a:p>
          <a:p>
            <a:pPr lvl="1"/>
            <a:r>
              <a:rPr lang="en-US" altLang="en-US" dirty="0" smtClean="0"/>
              <a:t xml:space="preserve">Problem: the pipe changes rapidly in both thickness and length!</a:t>
            </a:r>
          </a:p>
          <a:p>
            <a:pPr lvl="2"/>
            <a:r>
              <a:rPr lang="en-US" altLang="ko-KR" dirty="0" smtClean="0"/>
              <a:t>Bandwidth-delay product</a:t>
            </a:r>
          </a:p>
          <a:p>
            <a:pPr lvl="2"/>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4097" name="_x442165920" descr="EMB000006c4554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29965" y="3138182"/>
            <a:ext cx="5132070" cy="2988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7988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3" name="내용 개체 틀 2"/>
          <p:cNvSpPr>
            <a:spLocks noGrp="1"/>
          </p:cNvSpPr>
          <p:nvPr>
            <p:ph idx="1"/>
          </p:nvPr>
        </p:nvSpPr>
        <p:spPr/>
        <p:txBody>
          <a:bodyPr>
            <a:normAutofit lnSpcReduction="10000"/>
          </a:bodyPr>
          <a:lstStyle/>
          <a:p>
            <a:r>
              <a:rPr lang="en-US" altLang="ko-KR" dirty="0" smtClean="0"/>
              <a:t xml:space="preserve">Van Jacobson algorithm: Congestion Avoidance</a:t>
            </a:r>
          </a:p>
          <a:p>
            <a:pPr lvl="1"/>
            <a:r>
              <a:rPr lang="en-US" altLang="ko-KR" dirty="0" smtClean="0"/>
              <a:t xml:space="preserve">Gradually increases the "number of packets sent per rtt" (the sending rate) until the pipe bursts</a:t>
            </a:r>
            <a:endParaRPr lang="en-US" altLang="ko-KR" dirty="0" smtClean="0"/>
          </a:p>
          <a:p>
            <a:pPr lvl="2"/>
            <a:r>
              <a:rPr lang="en-US" altLang="ko-KR" dirty="0" smtClean="0"/>
              <a:t xml:space="preserve">Each time an ACK arrives, W </a:t>
            </a:r>
            <a:r>
              <a:rPr lang="en-US" altLang="ko-KR" dirty="0" smtClean="0">
                <a:sym typeface="Wingdings" panose="05000000000000000000" pitchFamily="2" charset="2"/>
              </a:rPr>
              <a:t> W + 1/W (</a:t>
            </a:r>
            <a:r>
              <a:rPr lang="en-US" altLang="en-US" dirty="0" smtClean="0">
                <a:sym typeface="Wingdings" panose="05000000000000000000" pitchFamily="2" charset="2"/>
              </a:rPr>
              <a:t xml:space="preserve">segment)</a:t>
            </a:r>
          </a:p>
          <a:p>
            <a:pPr lvl="3"/>
            <a:r>
              <a:rPr lang="en-US" altLang="ko-KR" dirty="0" smtClean="0">
                <a:sym typeface="Wingdings" panose="05000000000000000000" pitchFamily="2" charset="2"/>
              </a:rPr>
              <a:t>Linear increase</a:t>
            </a:r>
          </a:p>
          <a:p>
            <a:pPr lvl="2"/>
            <a:r>
              <a:rPr lang="en-US" altLang="ko-KR" dirty="0" smtClean="0">
                <a:sym typeface="Wingdings" panose="05000000000000000000" pitchFamily="2" charset="2"/>
              </a:rPr>
              <a:t xml:space="preserve">If no ACK arrives and the retransmission timer expires, </a:t>
            </a:r>
            <a:r>
              <a:rPr lang="en-US" altLang="ko-KR" dirty="0" smtClean="0">
                <a:sym typeface="Wingdings" panose="05000000000000000000" pitchFamily="2" charset="2"/>
              </a:rPr>
              <a:t>W  1 (</a:t>
            </a:r>
            <a:r>
              <a:rPr lang="en-US" altLang="en-US" dirty="0" smtClean="0">
                <a:sym typeface="Wingdings" panose="05000000000000000000" pitchFamily="2" charset="2"/>
              </a:rPr>
              <a:t xml:space="preserve">segment)</a:t>
            </a:r>
          </a:p>
          <a:p>
            <a:pPr lvl="2"/>
            <a:endParaRPr lang="en-US" altLang="ko-KR" dirty="0">
              <a:sym typeface="Wingdings" panose="05000000000000000000" pitchFamily="2" charset="2"/>
            </a:endParaRPr>
          </a:p>
          <a:p>
            <a:r>
              <a:rPr lang="en-US" altLang="ko-KR" dirty="0" smtClean="0"/>
              <a:t>Slow Start</a:t>
            </a:r>
          </a:p>
          <a:p>
            <a:pPr lvl="1"/>
            <a:r>
              <a:rPr lang="en-US" altLang="ko-KR" dirty="0" smtClean="0"/>
              <a:t xml:space="preserve">Linear increase takes too long to fill the pipe</a:t>
            </a:r>
            <a:endParaRPr lang="en-US" altLang="ko-KR" dirty="0" smtClean="0"/>
          </a:p>
          <a:p>
            <a:pPr lvl="1"/>
            <a:r>
              <a:rPr lang="en-US" altLang="ko-KR" dirty="0" smtClean="0"/>
              <a:t xml:space="preserve">Let us quickly estimate the current value of the pipe with exponential increase</a:t>
            </a:r>
            <a:endParaRPr lang="en-US" altLang="ko-KR" dirty="0" smtClean="0"/>
          </a:p>
          <a:p>
            <a:pPr lvl="2"/>
            <a:r>
              <a:rPr lang="en-US" altLang="ko-KR" dirty="0" smtClean="0"/>
              <a:t xml:space="preserve">Each time an ACK arrives, W </a:t>
            </a:r>
            <a:r>
              <a:rPr lang="en-US" altLang="ko-KR" dirty="0" smtClean="0">
                <a:sym typeface="Wingdings" panose="05000000000000000000" pitchFamily="2" charset="2"/>
              </a:rPr>
              <a:t> W + 1</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0971806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6" name="그림 5"/>
          <p:cNvPicPr>
            <a:picLocks noChangeAspect="1"/>
          </p:cNvPicPr>
          <p:nvPr/>
        </p:nvPicPr>
        <p:blipFill>
          <a:blip r:embed="rId2"/>
          <a:stretch>
            <a:fillRect/>
          </a:stretch>
        </p:blipFill>
        <p:spPr>
          <a:xfrm>
            <a:off x="1780614" y="1435395"/>
            <a:ext cx="8896350" cy="4720186"/>
          </a:xfrm>
          <a:prstGeom prst="rect">
            <a:avLst/>
          </a:prstGeom>
        </p:spPr>
      </p:pic>
    </p:spTree>
    <p:extLst>
      <p:ext uri="{BB962C8B-B14F-4D97-AF65-F5344CB8AC3E}">
        <p14:creationId xmlns:p14="http://schemas.microsoft.com/office/powerpoint/2010/main" val="3250793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3" name="내용 개체 틀 2"/>
          <p:cNvSpPr>
            <a:spLocks noGrp="1"/>
          </p:cNvSpPr>
          <p:nvPr>
            <p:ph idx="1"/>
          </p:nvPr>
        </p:nvSpPr>
        <p:spPr/>
        <p:txBody>
          <a:bodyPr/>
          <a:lstStyle/>
          <a:p>
            <a:pPr>
              <a:spcBef>
                <a:spcPts val="600"/>
              </a:spcBef>
            </a:pPr>
            <a:r>
              <a:rPr lang="en-US" altLang="ko-KR" dirty="0" smtClean="0"/>
              <a:t>Fast Recovery</a:t>
            </a:r>
          </a:p>
          <a:p>
            <a:pPr lvl="1">
              <a:spcBef>
                <a:spcPts val="600"/>
              </a:spcBef>
            </a:pPr>
            <a:r>
              <a:rPr lang="en-US" altLang="ko-KR" dirty="0" smtClean="0"/>
              <a:t xml:space="preserve">If packet loss is detected by Fast Retransmit, it is mild congestion</a:t>
            </a:r>
            <a:endParaRPr lang="en-US" altLang="ko-KR" dirty="0" smtClean="0"/>
          </a:p>
          <a:p>
            <a:pPr lvl="2">
              <a:spcBef>
                <a:spcPts val="600"/>
              </a:spcBef>
            </a:pPr>
            <a:r>
              <a:rPr lang="en-US" altLang="en-US" dirty="0" smtClean="0"/>
              <a:t xml:space="preserve">Otherwise, the later packets would not have been received, and 3 duplicate ACKs would not have arrived</a:t>
            </a:r>
            <a:endParaRPr lang="en-US" altLang="ko-KR" dirty="0" smtClean="0"/>
          </a:p>
          <a:p>
            <a:pPr lvl="2">
              <a:spcBef>
                <a:spcPts val="600"/>
              </a:spcBef>
            </a:pPr>
            <a:r>
              <a:rPr lang="en-US" altLang="ko-KR" dirty="0" smtClean="0"/>
              <a:t xml:space="preserve">W </a:t>
            </a:r>
            <a:r>
              <a:rPr lang="en-US" altLang="ko-KR" dirty="0" smtClean="0">
                <a:sym typeface="Wingdings" panose="05000000000000000000" pitchFamily="2" charset="2"/>
              </a:rPr>
              <a:t> W/2 + 3</a:t>
            </a:r>
          </a:p>
          <a:p>
            <a:pPr lvl="2">
              <a:spcBef>
                <a:spcPts val="600"/>
              </a:spcBef>
            </a:pPr>
            <a:r>
              <a:rPr lang="en-US" altLang="ko-KR" dirty="0" smtClean="0">
                <a:sym typeface="Wingdings" panose="05000000000000000000" pitchFamily="2" charset="2"/>
              </a:rPr>
              <a:t>Multiplicative Decrease</a:t>
            </a:r>
          </a:p>
          <a:p>
            <a:pPr lvl="1">
              <a:spcBef>
                <a:spcPts val="600"/>
              </a:spcBef>
            </a:pPr>
            <a:r>
              <a:rPr lang="en-US" altLang="ko-KR" dirty="0" smtClean="0">
                <a:sym typeface="Wingdings" panose="05000000000000000000" pitchFamily="2" charset="2"/>
              </a:rPr>
              <a:t xml:space="preserve">In the case of packet loss detected by timeout, Slow Start as before</a:t>
            </a:r>
            <a:endParaRPr lang="en-US" altLang="ko-KR" dirty="0" smtClean="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5" name="그림 4"/>
          <p:cNvPicPr>
            <a:picLocks noChangeAspect="1"/>
          </p:cNvPicPr>
          <p:nvPr/>
        </p:nvPicPr>
        <p:blipFill>
          <a:blip r:embed="rId2"/>
          <a:stretch>
            <a:fillRect/>
          </a:stretch>
        </p:blipFill>
        <p:spPr>
          <a:xfrm>
            <a:off x="2095500" y="4177077"/>
            <a:ext cx="7541559" cy="2179275"/>
          </a:xfrm>
          <a:prstGeom prst="rect">
            <a:avLst/>
          </a:prstGeom>
        </p:spPr>
      </p:pic>
    </p:spTree>
    <p:extLst>
      <p:ext uri="{BB962C8B-B14F-4D97-AF65-F5344CB8AC3E}">
        <p14:creationId xmlns:p14="http://schemas.microsoft.com/office/powerpoint/2010/main" val="2284137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13.7 Congestion Control</a:t>
            </a:r>
            <a:endParaRPr lang="ko-KR" altLang="en-US" dirty="0"/>
          </a:p>
        </p:txBody>
      </p:sp>
      <p:sp>
        <p:nvSpPr>
          <p:cNvPr id="3" name="내용 개체 틀 2"/>
          <p:cNvSpPr>
            <a:spLocks noGrp="1"/>
          </p:cNvSpPr>
          <p:nvPr>
            <p:ph idx="1"/>
          </p:nvPr>
        </p:nvSpPr>
        <p:spPr/>
        <p:txBody>
          <a:bodyPr/>
          <a:lstStyle/>
          <a:p>
            <a:r>
              <a:rPr lang="en-US" altLang="en-US" dirty="0" err="1" smtClean="0"/>
              <a:t xml:space="preserve">Where flow control and congestion control meet</a:t>
            </a:r>
            <a:endParaRPr lang="en-US" altLang="ko-KR" dirty="0" smtClean="0"/>
          </a:p>
          <a:p>
            <a:pPr lvl="1"/>
            <a:r>
              <a:rPr lang="en-US" altLang="en-US" dirty="0" smtClean="0"/>
              <a:t xml:space="preserve">Both control the sender's sending rate</a:t>
            </a:r>
            <a:endParaRPr lang="en-US" altLang="ko-KR" dirty="0" smtClean="0"/>
          </a:p>
          <a:p>
            <a:pPr lvl="1"/>
            <a:r>
              <a:rPr lang="en-US" altLang="en-US" dirty="0" smtClean="0"/>
              <a:t xml:space="preserve">Whose instruction should be followed?</a:t>
            </a:r>
          </a:p>
          <a:p>
            <a:pPr lvl="2"/>
            <a:r>
              <a:rPr lang="en-US" altLang="en-US" dirty="0" smtClean="0"/>
              <a:t xml:space="preserve">The minium of the two is used</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14521337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13.8 Small Segment Avoidance and the Robustness Principle</a:t>
            </a:r>
            <a:endParaRPr lang="ko-KR" altLang="en-US" dirty="0"/>
          </a:p>
        </p:txBody>
      </p:sp>
      <p:sp>
        <p:nvSpPr>
          <p:cNvPr id="3" name="내용 개체 틀 2"/>
          <p:cNvSpPr>
            <a:spLocks noGrp="1"/>
          </p:cNvSpPr>
          <p:nvPr>
            <p:ph idx="1"/>
          </p:nvPr>
        </p:nvSpPr>
        <p:spPr/>
        <p:txBody>
          <a:bodyPr>
            <a:normAutofit fontScale="92500" lnSpcReduction="20000"/>
          </a:bodyPr>
          <a:lstStyle/>
          <a:p>
            <a:r>
              <a:rPr lang="en-US" altLang="ko-KR" dirty="0" smtClean="0"/>
              <a:t xml:space="preserve">Small segment: a segment smaller than the MSS</a:t>
            </a:r>
            <a:endParaRPr lang="en-US" altLang="ko-KR" dirty="0" smtClean="0"/>
          </a:p>
          <a:p>
            <a:pPr lvl="1"/>
            <a:r>
              <a:rPr lang="en-US" altLang="ko-KR" dirty="0" smtClean="0"/>
              <a:t xml:space="preserve">Undesirable: it increases header overhead</a:t>
            </a:r>
            <a:endParaRPr lang="en-US" altLang="ko-KR" dirty="0" smtClean="0"/>
          </a:p>
          <a:p>
            <a:r>
              <a:rPr lang="en-US" altLang="ko-KR" dirty="0" smtClean="0"/>
              <a:t>Silly window syndrome avoidance</a:t>
            </a:r>
          </a:p>
          <a:p>
            <a:pPr lvl="1"/>
            <a:r>
              <a:rPr lang="en-US" altLang="en-US" dirty="0" err="1" smtClean="0"/>
              <a:t xml:space="preserve">Sender: Nagle algorithm</a:t>
            </a:r>
            <a:endParaRPr lang="en-US" altLang="ko-KR" dirty="0" smtClean="0"/>
          </a:p>
          <a:p>
            <a:pPr lvl="1"/>
            <a:r>
              <a:rPr lang="en-US" altLang="en-US" dirty="0" smtClean="0"/>
              <a:t xml:space="preserve">Receiver: pretends that receive socket buffer space smaller than 1 MSS does not exist at all</a:t>
            </a:r>
            <a:endParaRPr lang="en-US" altLang="ko-KR" dirty="0" smtClean="0"/>
          </a:p>
          <a:p>
            <a:pPr lvl="2"/>
            <a:r>
              <a:rPr lang="en-US" altLang="ko-KR" dirty="0" smtClean="0"/>
              <a:t>0-window ACK</a:t>
            </a:r>
            <a:endParaRPr lang="en-US" altLang="ko-KR" dirty="0"/>
          </a:p>
          <a:p>
            <a:pPr lvl="3"/>
            <a:endParaRPr lang="en-US" altLang="ko-KR" dirty="0" smtClean="0"/>
          </a:p>
          <a:p>
            <a:r>
              <a:rPr lang="en-US" altLang="en-US" dirty="0" smtClean="0"/>
              <a:t xml:space="preserve">Only at one of the sender and the receiver?</a:t>
            </a:r>
          </a:p>
          <a:p>
            <a:pPr lvl="1"/>
            <a:r>
              <a:rPr lang="en-US" altLang="ko-KR" dirty="0" smtClean="0"/>
              <a:t xml:space="preserve">Jon Postel's robustness principle</a:t>
            </a:r>
          </a:p>
          <a:p>
            <a:pPr lvl="2"/>
            <a:r>
              <a:rPr lang="en-US" altLang="en-US" dirty="0" smtClean="0"/>
              <a:t xml:space="preserve">No one you meet on the internet can be trusted</a:t>
            </a:r>
            <a:endParaRPr lang="en-US" altLang="ko-KR" dirty="0" smtClean="0"/>
          </a:p>
          <a:p>
            <a:pPr lvl="2"/>
            <a:r>
              <a:rPr lang="en-US" altLang="ko-KR" dirty="0" smtClean="0"/>
              <a:t xml:space="preserve">“be </a:t>
            </a:r>
            <a:r>
              <a:rPr lang="en-US" altLang="ko-KR" dirty="0"/>
              <a:t xml:space="preserve">conservative in what you do, be liberal in what you accept from </a:t>
            </a:r>
            <a:r>
              <a:rPr lang="en-US" altLang="ko-KR" dirty="0" smtClean="0"/>
              <a:t>others”</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1532687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 xml:space="preserve">13.8 Small Segment Avoidance and the Robustness Principle</a:t>
            </a:r>
            <a:endParaRPr lang="ko-KR" altLang="en-US" dirty="0"/>
          </a:p>
        </p:txBody>
      </p:sp>
      <p:sp>
        <p:nvSpPr>
          <p:cNvPr id="3" name="내용 개체 틀 2"/>
          <p:cNvSpPr>
            <a:spLocks noGrp="1"/>
          </p:cNvSpPr>
          <p:nvPr>
            <p:ph idx="1"/>
          </p:nvPr>
        </p:nvSpPr>
        <p:spPr/>
        <p:txBody>
          <a:bodyPr/>
          <a:lstStyle/>
          <a:p>
            <a:r>
              <a:rPr lang="en-US" altLang="ko-KR" dirty="0" smtClean="0"/>
              <a:t xml:space="preserve">Nagle algorithm</a:t>
            </a:r>
            <a:endParaRPr lang="en-US" altLang="ko-KR" dirty="0" smtClean="0"/>
          </a:p>
          <a:p>
            <a:pPr lvl="1"/>
            <a:r>
              <a:rPr lang="en-US" altLang="ko-KR" dirty="0" smtClean="0"/>
              <a:t xml:space="preserve">Only one small segment can be outstanding at any moment</a:t>
            </a:r>
            <a:endParaRPr lang="en-US" altLang="ko-KR" dirty="0" smtClean="0"/>
          </a:p>
          <a:p>
            <a:pPr lvl="2"/>
            <a:r>
              <a:rPr lang="en-US" altLang="en-US" dirty="0" smtClean="0"/>
              <a:t xml:space="preserve">Until then, data is accumulated in the send socket buffer</a:t>
            </a:r>
            <a:endParaRPr lang="en-US" altLang="ko-KR" dirty="0" smtClean="0"/>
          </a:p>
          <a:p>
            <a:pPr lvl="1"/>
            <a:r>
              <a:rPr lang="en-US" altLang="ko-KR" dirty="0" smtClean="0"/>
              <a:t xml:space="preserve">Data of MSS or more can always be transmitted if the window allows</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pic>
        <p:nvPicPr>
          <p:cNvPr id="13313" name="_x442046520" descr="EMB000006c455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757" y="3600450"/>
            <a:ext cx="7330487" cy="224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5232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 xml:space="preserve">13.8 Small Segment Avoidance and the Robustness Principle</a:t>
            </a:r>
          </a:p>
        </p:txBody>
      </p:sp>
      <p:sp>
        <p:nvSpPr>
          <p:cNvPr id="3" name="내용 개체 틀 2"/>
          <p:cNvSpPr>
            <a:spLocks noGrp="1"/>
          </p:cNvSpPr>
          <p:nvPr>
            <p:ph idx="1"/>
          </p:nvPr>
        </p:nvSpPr>
        <p:spPr/>
        <p:txBody>
          <a:bodyPr/>
          <a:lstStyle/>
          <a:p>
            <a:r>
              <a:rPr lang="en-US" altLang="ko-KR" dirty="0" smtClean="0">
                <a:sym typeface="Wingdings" panose="05000000000000000000" pitchFamily="2" charset="2"/>
              </a:rPr>
              <a:t xml:space="preserve"> </a:t>
            </a:r>
            <a:r>
              <a:rPr lang="en-US" altLang="en-US" dirty="0" smtClean="0">
                <a:sym typeface="Wingdings" panose="05000000000000000000" pitchFamily="2" charset="2"/>
              </a:rPr>
              <a:t xml:space="preserve">direction: the sender side uses Nagle, the receiver side uses Delayed ACK</a:t>
            </a:r>
          </a:p>
          <a:p>
            <a:r>
              <a:rPr lang="en-US" altLang="ko-KR" dirty="0" smtClean="0">
                <a:sym typeface="Wingdings" panose="05000000000000000000" pitchFamily="2" charset="2"/>
              </a:rPr>
              <a:t xml:space="preserve"> </a:t>
            </a:r>
            <a:r>
              <a:rPr lang="en-US" altLang="en-US" dirty="0" smtClean="0">
                <a:sym typeface="Wingdings" panose="05000000000000000000" pitchFamily="2" charset="2"/>
              </a:rPr>
              <a:t xml:space="preserve">direction: the same applies</a:t>
            </a:r>
            <a:endParaRPr lang="en-US" altLang="ko-KR" dirty="0" smtClean="0">
              <a:sym typeface="Wingdings" panose="05000000000000000000" pitchFamily="2" charset="2"/>
            </a:endParaRPr>
          </a:p>
          <a:p>
            <a:r>
              <a:rPr lang="en-US" altLang="en-US" dirty="0" smtClean="0">
                <a:sym typeface="Wingdings" panose="05000000000000000000" pitchFamily="2" charset="2"/>
              </a:rPr>
              <a:t xml:space="preserve">Therefore, within one TCP, Nagle and Delayed ACK run at the same time</a:t>
            </a:r>
            <a:endParaRPr lang="en-US" altLang="ko-KR" dirty="0" smtClean="0">
              <a:sym typeface="Wingdings" panose="05000000000000000000" pitchFamily="2" charset="2"/>
            </a:endParaRPr>
          </a:p>
          <a:p>
            <a:endParaRPr lang="en-US" altLang="ko-KR" dirty="0">
              <a:sym typeface="Wingdings" panose="05000000000000000000" pitchFamily="2" charset="2"/>
            </a:endParaRPr>
          </a:p>
          <a:p>
            <a:r>
              <a:rPr lang="en-US" altLang="en-US" dirty="0" smtClean="0">
                <a:sym typeface="Wingdings" panose="05000000000000000000" pitchFamily="2" charset="2"/>
              </a:rPr>
              <a:t xml:space="preserve">If the two conflict, which one is stronger?</a:t>
            </a:r>
          </a:p>
          <a:p>
            <a:pPr lvl="1"/>
            <a:r>
              <a:rPr lang="en-US" altLang="ko-KR" dirty="0" smtClean="0">
                <a:sym typeface="Wingdings" panose="05000000000000000000" pitchFamily="2" charset="2"/>
              </a:rPr>
              <a:t>Delayed ACK</a:t>
            </a:r>
          </a:p>
          <a:p>
            <a:pPr lvl="2"/>
            <a:r>
              <a:rPr lang="en-US" altLang="ko-KR" dirty="0" smtClean="0">
                <a:sym typeface="Wingdings" panose="05000000000000000000" pitchFamily="2" charset="2"/>
              </a:rPr>
              <a:t xml:space="preserve">When the Delayed ACK timer expires, even data of 1 MSS or less that the Nagle algorithm was holding back in the send socket buffer is transmitted</a:t>
            </a:r>
            <a:endParaRPr lang="en-US" altLang="ko-KR" dirty="0" smtClean="0">
              <a:sym typeface="Wingdings" panose="05000000000000000000" pitchFamily="2" charset="2"/>
            </a:endParaRPr>
          </a:p>
          <a:p>
            <a:pPr lvl="2"/>
            <a:r>
              <a:rPr lang="en-US" altLang="en-US" dirty="0" smtClean="0">
                <a:sym typeface="Wingdings" panose="05000000000000000000" pitchFamily="2" charset="2"/>
              </a:rPr>
              <a:t xml:space="preserve">The logic is that if a packet has to be sent anyway, it is better to send even a little data with it</a:t>
            </a:r>
            <a:endParaRPr lang="ko-KR" altLang="en-US" dirty="0"/>
          </a:p>
        </p:txBody>
      </p:sp>
      <p:sp>
        <p:nvSpPr>
          <p:cNvPr id="4" name="바닥글 개체 틀 3"/>
          <p:cNvSpPr>
            <a:spLocks noGrp="1"/>
          </p:cNvSpPr>
          <p:nvPr>
            <p:ph type="ftr" sz="quarter" idx="11"/>
          </p:nvPr>
        </p:nvSpPr>
        <p:spPr/>
        <p:txBody>
          <a:bodyPr/>
          <a:lstStyle/>
          <a:p>
            <a:r>
              <a:rPr lang="en-US" altLang="ko-KR" smtClean="0"/>
              <a:t xml:space="preserve">Lecture 13. Transmission Control Protocol (TCP)</a:t>
            </a:r>
            <a:endParaRPr lang="ko-KR" altLang="en-US" dirty="0"/>
          </a:p>
        </p:txBody>
      </p:sp>
    </p:spTree>
    <p:extLst>
      <p:ext uri="{BB962C8B-B14F-4D97-AF65-F5344CB8AC3E}">
        <p14:creationId xmlns:p14="http://schemas.microsoft.com/office/powerpoint/2010/main" val="3438320154"/>
      </p:ext>
    </p:extLst>
  </p:cSld>
  <p:clrMapOvr>
    <a:masterClrMapping/>
  </p:clrMapOvr>
</p:sld>
</file>

<file path=ppt/theme/theme1.xml><?xml version="1.0" encoding="utf-8"?>
<a:theme xmlns:a="http://schemas.openxmlformats.org/drawingml/2006/main" name="Office Theme">
  <a:themeElements>
    <a:clrScheme name="Office 테마">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2525</TotalTime>
  <Words>2232</Words>
  <Application>Microsoft Office PowerPoint</Application>
  <PresentationFormat>와이드스크린</PresentationFormat>
  <Paragraphs>374</Paragraphs>
  <Slides>40</Slides>
  <Notes>10</Notes>
  <HiddenSlides>0</HiddenSlides>
  <MMClips>0</MMClips>
  <ScaleCrop>false</ScaleCrop>
  <HeadingPairs>
    <vt:vector size="6" baseType="variant">
      <vt:variant>
        <vt:lpstr>사용한 글꼴</vt:lpstr>
      </vt:variant>
      <vt:variant>
        <vt:i4>7</vt:i4>
      </vt:variant>
      <vt:variant>
        <vt:lpstr>테마</vt:lpstr>
      </vt:variant>
      <vt:variant>
        <vt:i4>1</vt:i4>
      </vt:variant>
      <vt:variant>
        <vt:lpstr>슬라이드 제목</vt:lpstr>
      </vt:variant>
      <vt:variant>
        <vt:i4>40</vt:i4>
      </vt:variant>
    </vt:vector>
  </HeadingPairs>
  <TitlesOfParts>
    <vt:vector size="48" baseType="lpstr">
      <vt:lpstr>맑은 고딕</vt:lpstr>
      <vt:lpstr>Arial</vt:lpstr>
      <vt:lpstr>Calibri</vt:lpstr>
      <vt:lpstr>Calibri Light</vt:lpstr>
      <vt:lpstr>Cambria Math</vt:lpstr>
      <vt:lpstr>Symbol</vt:lpstr>
      <vt:lpstr>Wingdings</vt:lpstr>
      <vt:lpstr>Office Theme</vt:lpstr>
      <vt:lpstr>Transmission Control Protocol (TCP)</vt:lpstr>
      <vt:lpstr>13.0 TCP 개관</vt:lpstr>
      <vt:lpstr>13.1 TCP 서비스 모델</vt:lpstr>
      <vt:lpstr>13.1 TCP 서비스 모델</vt:lpstr>
      <vt:lpstr>13.2 TCP 패킷 형식</vt:lpstr>
      <vt:lpstr>13.2 TCP 패킷 형식</vt:lpstr>
      <vt:lpstr>13.2 TCP 패킷 형식</vt:lpstr>
      <vt:lpstr>13.2 TCP 패킷 형식</vt:lpstr>
      <vt:lpstr>13.2 TCP 패킷 형식</vt:lpstr>
      <vt:lpstr>13.2 TCP 패킷 형식</vt:lpstr>
      <vt:lpstr>13.2 TCP 패킷 형식</vt:lpstr>
      <vt:lpstr>13.2 TCP 패킷 형식</vt:lpstr>
      <vt:lpstr>13.3 TCP 연결 제어</vt:lpstr>
      <vt:lpstr>13.3 TCP 연결 제어</vt:lpstr>
      <vt:lpstr>13.3 TCP 연결 제어</vt:lpstr>
      <vt:lpstr>13.3 TCP 연결 제어</vt:lpstr>
      <vt:lpstr>13.3 TCP 연결 제어</vt:lpstr>
      <vt:lpstr>13.4 TCP 흐름 제어</vt:lpstr>
      <vt:lpstr>13.4 TCP 흐름 제어</vt:lpstr>
      <vt:lpstr>13.4 TCP 흐름 제어</vt:lpstr>
      <vt:lpstr>13.4 TCP 흐름 제어</vt:lpstr>
      <vt:lpstr>13.4 TCP 흐름 제어</vt:lpstr>
      <vt:lpstr>13.4 TCP 흐름 제어</vt:lpstr>
      <vt:lpstr>13.4 TCP 흐름 제어</vt:lpstr>
      <vt:lpstr>13.5 에러 제어</vt:lpstr>
      <vt:lpstr>13.5 에러 제어</vt:lpstr>
      <vt:lpstr>13.6 TCP 타이머</vt:lpstr>
      <vt:lpstr>13.6 TCP 타이머</vt:lpstr>
      <vt:lpstr>13.6 TCP 타이머</vt:lpstr>
      <vt:lpstr>13.6 TCP 타이머</vt:lpstr>
      <vt:lpstr>13.6 TCP 타이머</vt:lpstr>
      <vt:lpstr>13.7 혼잡 제어</vt:lpstr>
      <vt:lpstr>13.7 혼잡 제어</vt:lpstr>
      <vt:lpstr>13.7 혼잡 제어</vt:lpstr>
      <vt:lpstr>13.7 혼잡 제어</vt:lpstr>
      <vt:lpstr>13.7 혼잡 제어</vt:lpstr>
      <vt:lpstr>13.7 혼잡 제어</vt:lpstr>
      <vt:lpstr>13.8 Small segment 방지와 강건성 원칙</vt:lpstr>
      <vt:lpstr>13.8 Small segment 방지와 강건성 원칙</vt:lpstr>
      <vt:lpstr>13.8 Small segment 방지와 강건성 원칙</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김효곤[ 교수 / 컴퓨터학과 ]</dc:creator>
  <cp:lastModifiedBy>samsung</cp:lastModifiedBy>
  <cp:revision>1068</cp:revision>
  <dcterms:created xsi:type="dcterms:W3CDTF">2022-12-30T23:03:05Z</dcterms:created>
  <dcterms:modified xsi:type="dcterms:W3CDTF">2023-01-25T03:20:34Z</dcterms:modified>
</cp:coreProperties>
</file>