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7" r:id="rId22"/>
    <p:sldId id="276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4" r:id="rId39"/>
    <p:sldId id="293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88" y="3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1832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tableStyles" Target="tableStyle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viewProps" Target="view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76B7F1-5BC3-43BA-8299-F36A7D0A42D9}" type="datetimeFigureOut">
              <a:rPr lang="ko-KR" altLang="en-US" smtClean="0"/>
              <a:t>2019-12-18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FAB0BD-CED9-4661-80F2-DEC3397764C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35862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8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dirty="0" smtClean="0"/>
              <a:t>마스터 부제목 스타일 편집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B12C5-C9BF-4985-B171-67A5B40CE7D6}" type="datetimeFigureOut">
              <a:rPr lang="ko-KR" altLang="en-US" smtClean="0"/>
              <a:t>2019-12-18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986DD-0F37-4DB8-927E-63AF3FF957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78709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61711"/>
          </a:xfrm>
        </p:spPr>
        <p:txBody>
          <a:bodyPr>
            <a:normAutofit/>
          </a:bodyPr>
          <a:lstStyle>
            <a:lvl1pPr>
              <a:defRPr sz="3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209964"/>
            <a:ext cx="10515600" cy="4966999"/>
          </a:xfrm>
        </p:spPr>
        <p:txBody>
          <a:bodyPr>
            <a:normAutofit/>
          </a:bodyPr>
          <a:lstStyle>
            <a:lvl1pPr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B12C5-C9BF-4985-B171-67A5B40CE7D6}" type="datetimeFigureOut">
              <a:rPr lang="ko-KR" altLang="en-US" smtClean="0"/>
              <a:t>2019-12-18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986DD-0F37-4DB8-927E-63AF3FF957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8928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B12C5-C9BF-4985-B171-67A5B40CE7D6}" type="datetimeFigureOut">
              <a:rPr lang="ko-KR" altLang="en-US" smtClean="0"/>
              <a:t>2019-12-18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986DD-0F37-4DB8-927E-63AF3FF957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80767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B12C5-C9BF-4985-B171-67A5B40CE7D6}" type="datetimeFigureOut">
              <a:rPr lang="ko-KR" altLang="en-US" smtClean="0"/>
              <a:t>2019-12-18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986DD-0F37-4DB8-927E-63AF3FF957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370307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B12C5-C9BF-4985-B171-67A5B40CE7D6}" type="datetimeFigureOut">
              <a:rPr lang="ko-KR" altLang="en-US" smtClean="0"/>
              <a:t>2019-12-18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986DD-0F37-4DB8-927E-63AF3FF957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710546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B12C5-C9BF-4985-B171-67A5B40CE7D6}" type="datetimeFigureOut">
              <a:rPr lang="ko-KR" altLang="en-US" smtClean="0"/>
              <a:t>2019-12-18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986DD-0F37-4DB8-927E-63AF3FF957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422730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B12C5-C9BF-4985-B171-67A5B40CE7D6}" type="datetimeFigureOut">
              <a:rPr lang="ko-KR" altLang="en-US" smtClean="0"/>
              <a:t>2019-12-18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986DD-0F37-4DB8-927E-63AF3FF957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9482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B12C5-C9BF-4985-B171-67A5B40CE7D6}" type="datetimeFigureOut">
              <a:rPr lang="ko-KR" altLang="en-US" smtClean="0"/>
              <a:t>2019-12-18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986DD-0F37-4DB8-927E-63AF3FF957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750403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B12C5-C9BF-4985-B171-67A5B40CE7D6}" type="datetimeFigureOut">
              <a:rPr lang="ko-KR" altLang="en-US" smtClean="0"/>
              <a:t>2019-12-18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986DD-0F37-4DB8-927E-63AF3FF957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556975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B12C5-C9BF-4985-B171-67A5B40CE7D6}" type="datetimeFigureOut">
              <a:rPr lang="ko-KR" altLang="en-US" smtClean="0"/>
              <a:t>2019-12-18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986DD-0F37-4DB8-927E-63AF3FF957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74243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B12C5-C9BF-4985-B171-67A5B40CE7D6}" type="datetimeFigureOut">
              <a:rPr lang="ko-KR" altLang="en-US" smtClean="0"/>
              <a:t>2019-12-18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986DD-0F37-4DB8-927E-63AF3FF957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701726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2B12C5-C9BF-4985-B171-67A5B40CE7D6}" type="datetimeFigureOut">
              <a:rPr lang="ko-KR" altLang="en-US" smtClean="0"/>
              <a:t>2019-12-18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0986DD-0F37-4DB8-927E-63AF3FF9576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967478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5G V2X as Critical </a:t>
            </a:r>
            <a:r>
              <a:rPr lang="en-US" altLang="ko-KR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IoT</a:t>
            </a:r>
            <a:r>
              <a:rPr lang="en-US" altLang="ko-KR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(1)</a:t>
            </a:r>
            <a:endParaRPr lang="ko-KR" altLang="en-US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dirty="0" smtClean="0"/>
              <a:t>12/4/19</a:t>
            </a:r>
          </a:p>
          <a:p>
            <a:r>
              <a:rPr lang="en-US" altLang="ko-KR" dirty="0" err="1" smtClean="0"/>
              <a:t>hkim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382595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ko-KR" altLang="en-US" dirty="0" smtClean="0"/>
              <a:t>민관 합동 </a:t>
            </a:r>
            <a:r>
              <a:rPr lang="en-US" altLang="ko-KR" dirty="0" smtClean="0"/>
              <a:t>5G </a:t>
            </a:r>
            <a:r>
              <a:rPr lang="ko-KR" altLang="en-US" dirty="0" smtClean="0"/>
              <a:t>포럼</a:t>
            </a:r>
            <a:endParaRPr lang="ko-KR" altLang="en-US" dirty="0"/>
          </a:p>
        </p:txBody>
      </p:sp>
      <p:sp>
        <p:nvSpPr>
          <p:cNvPr id="5" name="내용 개체 틀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“C-V2X </a:t>
            </a:r>
            <a:r>
              <a:rPr lang="ko-KR" altLang="en-US" dirty="0" smtClean="0"/>
              <a:t>기술을 적용하여 궁극적으로 자율주행서비스를  활성화</a:t>
            </a:r>
            <a:r>
              <a:rPr lang="en-US" altLang="ko-KR" dirty="0" smtClean="0"/>
              <a:t>”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4233" y="1978942"/>
            <a:ext cx="4144386" cy="4327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43448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자율 협력 주행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일부 차량 업체는 자율주행 단계 </a:t>
            </a:r>
            <a:r>
              <a:rPr lang="en-US" altLang="ko-KR" dirty="0" smtClean="0"/>
              <a:t>3</a:t>
            </a:r>
            <a:r>
              <a:rPr lang="ko-KR" altLang="en-US" dirty="0" smtClean="0"/>
              <a:t>에서 바로 단계 </a:t>
            </a:r>
            <a:r>
              <a:rPr lang="en-US" altLang="ko-KR" dirty="0" smtClean="0"/>
              <a:t>5 </a:t>
            </a:r>
            <a:r>
              <a:rPr lang="ko-KR" altLang="en-US" dirty="0" smtClean="0"/>
              <a:t>실현으로의 개발을 진행하고 있다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9868" y="2089826"/>
            <a:ext cx="6698095" cy="4341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529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자율 협력 주행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자율주행에서도 통신은 필수적이다</a:t>
            </a:r>
            <a:endParaRPr lang="en-US" altLang="ko-KR" dirty="0" smtClean="0"/>
          </a:p>
          <a:p>
            <a:r>
              <a:rPr lang="ko-KR" altLang="en-US" dirty="0" err="1" smtClean="0"/>
              <a:t>레이다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라이다를</a:t>
            </a:r>
            <a:r>
              <a:rPr lang="ko-KR" altLang="en-US" dirty="0" smtClean="0"/>
              <a:t> 포함한 다양한 센서 데이터를 차량 간에 공유하여 안전과 효율을 향상시키는 서비스</a:t>
            </a:r>
            <a:r>
              <a:rPr lang="en-US" altLang="ko-KR" dirty="0" smtClean="0"/>
              <a:t>, </a:t>
            </a:r>
            <a:r>
              <a:rPr lang="ko-KR" altLang="en-US" dirty="0" smtClean="0"/>
              <a:t>동적 고해상도 </a:t>
            </a:r>
            <a:r>
              <a:rPr lang="en-US" altLang="ko-KR" dirty="0" smtClean="0"/>
              <a:t>3D </a:t>
            </a:r>
            <a:r>
              <a:rPr lang="ko-KR" altLang="en-US" dirty="0" smtClean="0"/>
              <a:t>지도를 구축하기 위한 데이터의 공유</a:t>
            </a:r>
            <a:r>
              <a:rPr lang="en-US" altLang="ko-KR" dirty="0" smtClean="0"/>
              <a:t>, </a:t>
            </a:r>
            <a:r>
              <a:rPr lang="ko-KR" altLang="en-US" dirty="0" smtClean="0"/>
              <a:t>군집 주행 </a:t>
            </a:r>
            <a:r>
              <a:rPr lang="en-US" altLang="ko-KR" dirty="0" smtClean="0"/>
              <a:t>(Platooning)</a:t>
            </a:r>
            <a:r>
              <a:rPr lang="ko-KR" altLang="en-US" dirty="0" smtClean="0"/>
              <a:t>과 원격 운전 등에 </a:t>
            </a:r>
            <a:r>
              <a:rPr lang="en-US" altLang="ko-KR" dirty="0" smtClean="0"/>
              <a:t>C-V2X </a:t>
            </a:r>
            <a:r>
              <a:rPr lang="ko-KR" altLang="en-US" dirty="0" smtClean="0"/>
              <a:t>기술은 중추적인 역할을 가진다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756753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C-V2X </a:t>
            </a:r>
            <a:r>
              <a:rPr lang="ko-KR" altLang="en-US" dirty="0" smtClean="0"/>
              <a:t>연구 개발 및 실증 동향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err="1" smtClean="0"/>
              <a:t>셀룰러</a:t>
            </a:r>
            <a:r>
              <a:rPr lang="ko-KR" altLang="en-US" dirty="0" smtClean="0"/>
              <a:t> 기반 차량 사물 통신 기술인 </a:t>
            </a:r>
            <a:r>
              <a:rPr lang="en-US" altLang="ko-KR" dirty="0" smtClean="0"/>
              <a:t>C-V2X</a:t>
            </a:r>
            <a:r>
              <a:rPr lang="ko-KR" altLang="en-US" dirty="0" smtClean="0"/>
              <a:t>는 통신 범위 확장</a:t>
            </a:r>
            <a:r>
              <a:rPr lang="en-US" altLang="ko-KR" dirty="0" smtClean="0"/>
              <a:t>, NLOS </a:t>
            </a:r>
            <a:r>
              <a:rPr lang="ko-KR" altLang="en-US" dirty="0" smtClean="0"/>
              <a:t>환경에서의 성능 향상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패킷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오류율</a:t>
            </a:r>
            <a:r>
              <a:rPr lang="ko-KR" altLang="en-US" dirty="0" smtClean="0"/>
              <a:t> 감소를 통한 신뢰도 향상 및 전송 용량 확대를 제공한다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3721" y="2371639"/>
            <a:ext cx="7118207" cy="4357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9381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C-V2X </a:t>
            </a:r>
            <a:r>
              <a:rPr lang="ko-KR" altLang="en-US" dirty="0" smtClean="0"/>
              <a:t>연구 개발 및 실증 동향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dirty="0" smtClean="0"/>
              <a:t>과학기술 정보 통신부는 </a:t>
            </a:r>
            <a:r>
              <a:rPr lang="en-US" altLang="ko-KR" dirty="0" smtClean="0"/>
              <a:t>C-V2X</a:t>
            </a:r>
            <a:r>
              <a:rPr lang="ko-KR" altLang="en-US" dirty="0" smtClean="0"/>
              <a:t>의 기술 활성화를 위하여 </a:t>
            </a:r>
            <a:r>
              <a:rPr lang="en-US" altLang="ko-KR" dirty="0" smtClean="0"/>
              <a:t>2019</a:t>
            </a:r>
            <a:r>
              <a:rPr lang="ko-KR" altLang="en-US" dirty="0" smtClean="0"/>
              <a:t>년 초에 </a:t>
            </a:r>
            <a:r>
              <a:rPr lang="en-US" altLang="ko-KR" dirty="0" smtClean="0"/>
              <a:t>5.9GHz </a:t>
            </a:r>
            <a:r>
              <a:rPr lang="ko-KR" altLang="en-US" dirty="0" smtClean="0"/>
              <a:t>대역에서 </a:t>
            </a:r>
            <a:r>
              <a:rPr lang="en-US" altLang="ko-KR" dirty="0" smtClean="0"/>
              <a:t>10~20MHz </a:t>
            </a:r>
            <a:r>
              <a:rPr lang="ko-KR" altLang="en-US" dirty="0" smtClean="0"/>
              <a:t>대역폭의 시범 주파수를 제공하고 </a:t>
            </a:r>
            <a:r>
              <a:rPr lang="en-US" altLang="ko-KR" dirty="0" smtClean="0"/>
              <a:t>2019</a:t>
            </a:r>
            <a:r>
              <a:rPr lang="ko-KR" altLang="en-US" dirty="0" smtClean="0"/>
              <a:t>년 </a:t>
            </a:r>
            <a:r>
              <a:rPr lang="en-US" altLang="ko-KR" dirty="0" smtClean="0"/>
              <a:t>3</a:t>
            </a:r>
            <a:r>
              <a:rPr lang="ko-KR" altLang="en-US" dirty="0" smtClean="0"/>
              <a:t>분기까지 </a:t>
            </a:r>
            <a:r>
              <a:rPr lang="en-US" altLang="ko-KR" dirty="0" smtClean="0"/>
              <a:t>TTA</a:t>
            </a:r>
            <a:r>
              <a:rPr lang="ko-KR" altLang="en-US" dirty="0" smtClean="0"/>
              <a:t>에 </a:t>
            </a:r>
            <a:r>
              <a:rPr lang="en-US" altLang="ko-KR" dirty="0" smtClean="0"/>
              <a:t>C-V2X </a:t>
            </a:r>
            <a:r>
              <a:rPr lang="ko-KR" altLang="en-US" dirty="0" smtClean="0"/>
              <a:t>국제 표준 테스트베드를 구축하여 </a:t>
            </a:r>
            <a:r>
              <a:rPr lang="en-US" altLang="ko-KR" dirty="0" smtClean="0"/>
              <a:t>5.9GHz </a:t>
            </a:r>
            <a:r>
              <a:rPr lang="ko-KR" altLang="en-US" dirty="0" smtClean="0"/>
              <a:t>시험 주파수를 활용한 </a:t>
            </a:r>
            <a:r>
              <a:rPr lang="en-US" altLang="ko-KR" dirty="0" smtClean="0"/>
              <a:t>C-V2X </a:t>
            </a:r>
            <a:r>
              <a:rPr lang="ko-KR" altLang="en-US" dirty="0" smtClean="0"/>
              <a:t>기술 검증과 초기 국제 표준에 대한 시험 인증 시설을 확보할 예정이다</a:t>
            </a:r>
            <a:endParaRPr lang="en-US" altLang="ko-KR" dirty="0" smtClean="0"/>
          </a:p>
          <a:p>
            <a:r>
              <a:rPr lang="en-US" altLang="ko-KR" dirty="0" smtClean="0"/>
              <a:t>LG</a:t>
            </a:r>
            <a:r>
              <a:rPr lang="ko-KR" altLang="en-US" dirty="0" smtClean="0"/>
              <a:t>전자는 </a:t>
            </a:r>
            <a:r>
              <a:rPr lang="en-US" altLang="ko-KR" dirty="0" smtClean="0"/>
              <a:t>2017</a:t>
            </a:r>
            <a:r>
              <a:rPr lang="ko-KR" altLang="en-US" dirty="0" smtClean="0"/>
              <a:t>년 </a:t>
            </a:r>
            <a:r>
              <a:rPr lang="en-US" altLang="ko-KR" dirty="0" smtClean="0"/>
              <a:t>3</a:t>
            </a:r>
            <a:r>
              <a:rPr lang="ko-KR" altLang="en-US" dirty="0" smtClean="0"/>
              <a:t>월에 완료된 </a:t>
            </a:r>
            <a:r>
              <a:rPr lang="en-US" altLang="ko-KR" dirty="0" smtClean="0"/>
              <a:t>Release 14 LTE V2X </a:t>
            </a:r>
            <a:r>
              <a:rPr lang="ko-KR" altLang="en-US" dirty="0" smtClean="0"/>
              <a:t>표준에 이어 </a:t>
            </a:r>
            <a:r>
              <a:rPr lang="en-US" altLang="ko-KR" dirty="0" smtClean="0"/>
              <a:t>2018</a:t>
            </a:r>
            <a:r>
              <a:rPr lang="ko-KR" altLang="en-US" dirty="0" smtClean="0"/>
              <a:t>년 </a:t>
            </a:r>
            <a:r>
              <a:rPr lang="en-US" altLang="ko-KR" dirty="0" smtClean="0"/>
              <a:t>6</a:t>
            </a:r>
            <a:r>
              <a:rPr lang="ko-KR" altLang="en-US" dirty="0" smtClean="0"/>
              <a:t>월에 완료된 </a:t>
            </a:r>
            <a:r>
              <a:rPr lang="en-US" altLang="ko-KR" dirty="0" smtClean="0"/>
              <a:t>Release 15 LTE eV2X(Enhanced V2X) </a:t>
            </a:r>
            <a:r>
              <a:rPr lang="ko-KR" altLang="en-US" dirty="0" smtClean="0"/>
              <a:t>표준과 </a:t>
            </a:r>
            <a:r>
              <a:rPr lang="en-US" altLang="ko-KR" dirty="0" smtClean="0"/>
              <a:t>2019</a:t>
            </a:r>
            <a:r>
              <a:rPr lang="ko-KR" altLang="en-US" dirty="0" smtClean="0"/>
              <a:t>년 </a:t>
            </a:r>
            <a:r>
              <a:rPr lang="en-US" altLang="ko-KR" dirty="0" smtClean="0"/>
              <a:t>12</a:t>
            </a:r>
            <a:r>
              <a:rPr lang="ko-KR" altLang="en-US" dirty="0" smtClean="0"/>
              <a:t>월을 목표로 하는 </a:t>
            </a:r>
            <a:r>
              <a:rPr lang="en-US" altLang="ko-KR" dirty="0" smtClean="0"/>
              <a:t>5G NR </a:t>
            </a:r>
            <a:r>
              <a:rPr lang="ko-KR" altLang="en-US" dirty="0" smtClean="0"/>
              <a:t>기반 </a:t>
            </a:r>
            <a:r>
              <a:rPr lang="en-US" altLang="ko-KR" dirty="0" smtClean="0"/>
              <a:t>eV2X(Enhanced V2X) </a:t>
            </a:r>
            <a:r>
              <a:rPr lang="ko-KR" altLang="en-US" dirty="0" smtClean="0"/>
              <a:t>표준에 대한 </a:t>
            </a:r>
            <a:r>
              <a:rPr lang="en-US" altLang="ko-KR" dirty="0" smtClean="0"/>
              <a:t>3GPP C-V2X </a:t>
            </a:r>
            <a:r>
              <a:rPr lang="ko-KR" altLang="en-US" dirty="0" smtClean="0"/>
              <a:t>표준화 주관사의 역할을 수행하고 있다</a:t>
            </a:r>
            <a:endParaRPr lang="en-US" altLang="ko-KR" dirty="0" smtClean="0"/>
          </a:p>
          <a:p>
            <a:r>
              <a:rPr lang="ko-KR" altLang="en-US" dirty="0" smtClean="0"/>
              <a:t>삼성전자는 </a:t>
            </a:r>
            <a:r>
              <a:rPr lang="en-US" altLang="ko-KR" dirty="0" smtClean="0"/>
              <a:t>28GHz</a:t>
            </a:r>
            <a:r>
              <a:rPr lang="ko-KR" altLang="en-US" dirty="0" smtClean="0"/>
              <a:t>의 밀리미터파 대역에서의 </a:t>
            </a:r>
            <a:r>
              <a:rPr lang="en-US" altLang="ko-KR" dirty="0" smtClean="0"/>
              <a:t>5G </a:t>
            </a:r>
            <a:r>
              <a:rPr lang="ko-KR" altLang="en-US" dirty="0" smtClean="0"/>
              <a:t>통신 시스템을 개발하여 </a:t>
            </a:r>
            <a:r>
              <a:rPr lang="en-US" altLang="ko-KR" dirty="0" smtClean="0"/>
              <a:t>2018</a:t>
            </a:r>
            <a:r>
              <a:rPr lang="ko-KR" altLang="en-US" dirty="0" smtClean="0"/>
              <a:t>년 </a:t>
            </a:r>
            <a:r>
              <a:rPr lang="en-US" altLang="ko-KR" dirty="0" smtClean="0"/>
              <a:t>K-city </a:t>
            </a:r>
            <a:r>
              <a:rPr lang="ko-KR" altLang="en-US" dirty="0" smtClean="0"/>
              <a:t>내에서 자율 주행 시험을 위한 </a:t>
            </a:r>
            <a:r>
              <a:rPr lang="en-US" altLang="ko-KR" dirty="0" smtClean="0"/>
              <a:t>5G </a:t>
            </a:r>
            <a:r>
              <a:rPr lang="ko-KR" altLang="en-US" dirty="0" smtClean="0"/>
              <a:t>통신 기술을 제공하였다</a:t>
            </a:r>
            <a:endParaRPr lang="en-US" altLang="ko-KR" dirty="0" smtClean="0"/>
          </a:p>
          <a:p>
            <a:r>
              <a:rPr lang="en-US" altLang="ko-KR" dirty="0" smtClean="0"/>
              <a:t>SKT</a:t>
            </a:r>
            <a:r>
              <a:rPr lang="ko-KR" altLang="en-US" dirty="0" smtClean="0"/>
              <a:t>는 </a:t>
            </a:r>
            <a:r>
              <a:rPr lang="en-US" altLang="ko-KR" dirty="0" smtClean="0"/>
              <a:t>2017</a:t>
            </a:r>
            <a:r>
              <a:rPr lang="ko-KR" altLang="en-US" dirty="0" smtClean="0"/>
              <a:t>년 </a:t>
            </a:r>
            <a:r>
              <a:rPr lang="en-US" altLang="ko-KR" dirty="0" smtClean="0"/>
              <a:t>10</a:t>
            </a:r>
            <a:r>
              <a:rPr lang="ko-KR" altLang="en-US" dirty="0" smtClean="0"/>
              <a:t>월 자율 주행 원천 기술 개발과 조기 자율 주행 상용화의 실현을 위해 산학연 공동연구 연합체인 “</a:t>
            </a:r>
            <a:r>
              <a:rPr lang="en-US" altLang="ko-KR" dirty="0" smtClean="0"/>
              <a:t>AROUND Alliance”</a:t>
            </a:r>
            <a:r>
              <a:rPr lang="ko-KR" altLang="en-US" dirty="0" smtClean="0"/>
              <a:t>를 설립하고 </a:t>
            </a:r>
            <a:r>
              <a:rPr lang="en-US" altLang="ko-KR" dirty="0" smtClean="0"/>
              <a:t>C-V2X</a:t>
            </a:r>
            <a:r>
              <a:rPr lang="ko-KR" altLang="en-US" dirty="0" smtClean="0"/>
              <a:t>를 활용한 차량과의 협력 주행</a:t>
            </a:r>
            <a:r>
              <a:rPr lang="en-US" altLang="ko-KR" dirty="0" smtClean="0"/>
              <a:t>, </a:t>
            </a:r>
            <a:r>
              <a:rPr lang="ko-KR" altLang="en-US" dirty="0" smtClean="0"/>
              <a:t>차량</a:t>
            </a:r>
            <a:r>
              <a:rPr lang="en-US" altLang="ko-KR" dirty="0" smtClean="0"/>
              <a:t>-</a:t>
            </a:r>
            <a:r>
              <a:rPr lang="ko-KR" altLang="en-US" dirty="0" smtClean="0"/>
              <a:t>사물인터넷간 안전 정보 교환 분야 등의 공동 연구를 추진하고 있다</a:t>
            </a:r>
            <a:r>
              <a:rPr lang="en-US" altLang="ko-KR" dirty="0" smtClean="0"/>
              <a:t>.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82884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C-V2X </a:t>
            </a:r>
            <a:r>
              <a:rPr lang="ko-KR" altLang="en-US" dirty="0" smtClean="0"/>
              <a:t>연구 개발 및 실증 동향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현대자동차는 </a:t>
            </a:r>
            <a:r>
              <a:rPr lang="en-US" altLang="ko-KR" dirty="0" smtClean="0"/>
              <a:t>2016</a:t>
            </a:r>
            <a:r>
              <a:rPr lang="ko-KR" altLang="en-US" dirty="0" smtClean="0"/>
              <a:t>년 </a:t>
            </a:r>
            <a:r>
              <a:rPr lang="en-US" altLang="ko-KR" dirty="0" smtClean="0"/>
              <a:t>6</a:t>
            </a:r>
            <a:r>
              <a:rPr lang="ko-KR" altLang="en-US" dirty="0" smtClean="0"/>
              <a:t>월부터 국토교통부가 추진하고 있는 스마트 자율 협력 주행 도로 시스템 개발 과제에 참여해 </a:t>
            </a:r>
            <a:r>
              <a:rPr lang="en-US" altLang="ko-KR" dirty="0" smtClean="0"/>
              <a:t>V2X </a:t>
            </a:r>
            <a:r>
              <a:rPr lang="ko-KR" altLang="en-US" dirty="0" smtClean="0"/>
              <a:t>인프라 연계 자율주행시스템을 개발하였다</a:t>
            </a:r>
            <a:r>
              <a:rPr lang="en-US" altLang="ko-KR" dirty="0" smtClean="0"/>
              <a:t>. 2018</a:t>
            </a:r>
            <a:r>
              <a:rPr lang="ko-KR" altLang="en-US" dirty="0" smtClean="0"/>
              <a:t>년 </a:t>
            </a:r>
            <a:r>
              <a:rPr lang="en-US" altLang="ko-KR" dirty="0" smtClean="0"/>
              <a:t>7</a:t>
            </a:r>
            <a:r>
              <a:rPr lang="ko-KR" altLang="en-US" dirty="0" smtClean="0"/>
              <a:t>월에는 이스라엘 통신 </a:t>
            </a:r>
            <a:r>
              <a:rPr lang="ko-KR" altLang="en-US" dirty="0" err="1" smtClean="0"/>
              <a:t>칩셋</a:t>
            </a:r>
            <a:r>
              <a:rPr lang="ko-KR" altLang="en-US" dirty="0" smtClean="0"/>
              <a:t> 설계 업체인 </a:t>
            </a:r>
            <a:r>
              <a:rPr lang="en-US" altLang="ko-KR" dirty="0" err="1" smtClean="0"/>
              <a:t>Autotalks</a:t>
            </a:r>
            <a:r>
              <a:rPr lang="ko-KR" altLang="en-US" dirty="0" smtClean="0"/>
              <a:t>와 전략적 제휴를 통해 </a:t>
            </a:r>
            <a:r>
              <a:rPr lang="en-US" altLang="ko-KR" dirty="0" smtClean="0"/>
              <a:t>3GPP Release14 PC5 </a:t>
            </a:r>
            <a:r>
              <a:rPr lang="ko-KR" altLang="en-US" dirty="0" smtClean="0"/>
              <a:t>직접 통신을 지원하는 </a:t>
            </a:r>
            <a:r>
              <a:rPr lang="ko-KR" altLang="en-US" dirty="0" err="1" smtClean="0"/>
              <a:t>커넥티드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카용</a:t>
            </a:r>
            <a:r>
              <a:rPr lang="ko-KR" altLang="en-US" dirty="0" smtClean="0"/>
              <a:t> 차세대 </a:t>
            </a:r>
            <a:r>
              <a:rPr lang="ko-KR" altLang="en-US" dirty="0" err="1" smtClean="0"/>
              <a:t>칩셋의</a:t>
            </a:r>
            <a:r>
              <a:rPr lang="ko-KR" altLang="en-US" dirty="0" smtClean="0"/>
              <a:t> 개발 및 도입을 가속화하고 있다</a:t>
            </a:r>
            <a:endParaRPr lang="en-US" altLang="ko-KR" dirty="0" smtClean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927450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C-V2X </a:t>
            </a:r>
            <a:r>
              <a:rPr lang="ko-KR" altLang="en-US" dirty="0" smtClean="0"/>
              <a:t>연구 개발 및 실증 동향</a:t>
            </a:r>
            <a:endParaRPr lang="ko-KR" altLang="en-US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7452" y="1413164"/>
            <a:ext cx="7915275" cy="5038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4740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C-V2X </a:t>
            </a:r>
            <a:r>
              <a:rPr lang="ko-KR" altLang="en-US" dirty="0" smtClean="0"/>
              <a:t>연구 개발 및 실증 동향</a:t>
            </a:r>
            <a:endParaRPr lang="ko-KR" altLang="en-US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3846" y="1209964"/>
            <a:ext cx="7848600" cy="5124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7939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C-V2X </a:t>
            </a:r>
            <a:r>
              <a:rPr lang="ko-KR" altLang="en-US" dirty="0" smtClean="0"/>
              <a:t>연구 개발 및 실증 동향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1825" y="1256146"/>
            <a:ext cx="7981950" cy="552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352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C-V2X </a:t>
            </a:r>
            <a:r>
              <a:rPr lang="ko-KR" altLang="en-US" dirty="0" smtClean="0"/>
              <a:t>연구 개발 및 실증 동향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자율 주행 분야에서 부상하고 있는 </a:t>
            </a:r>
            <a:r>
              <a:rPr lang="en-US" altLang="ko-KR" dirty="0" smtClean="0"/>
              <a:t>LTE </a:t>
            </a:r>
            <a:r>
              <a:rPr lang="ko-KR" altLang="en-US" dirty="0" smtClean="0"/>
              <a:t>및 </a:t>
            </a:r>
            <a:r>
              <a:rPr lang="en-US" altLang="ko-KR" dirty="0" smtClean="0"/>
              <a:t>5G C-V2X </a:t>
            </a:r>
            <a:r>
              <a:rPr lang="ko-KR" altLang="en-US" dirty="0" smtClean="0"/>
              <a:t>기술에 대응하여</a:t>
            </a:r>
            <a:r>
              <a:rPr lang="en-US" altLang="ko-KR" dirty="0" smtClean="0"/>
              <a:t>, SAE International</a:t>
            </a:r>
            <a:r>
              <a:rPr lang="ko-KR" altLang="en-US" dirty="0" smtClean="0"/>
              <a:t>은 </a:t>
            </a:r>
            <a:r>
              <a:rPr lang="en-US" altLang="ko-KR" dirty="0" smtClean="0"/>
              <a:t>2017</a:t>
            </a:r>
            <a:r>
              <a:rPr lang="ko-KR" altLang="en-US" dirty="0" smtClean="0"/>
              <a:t>년 </a:t>
            </a:r>
            <a:r>
              <a:rPr lang="en-US" altLang="ko-KR" dirty="0" smtClean="0"/>
              <a:t>6</a:t>
            </a:r>
            <a:r>
              <a:rPr lang="ko-KR" altLang="en-US" dirty="0" smtClean="0"/>
              <a:t>월 </a:t>
            </a:r>
            <a:r>
              <a:rPr lang="en-US" altLang="ko-KR" dirty="0" smtClean="0"/>
              <a:t>C-V2X </a:t>
            </a:r>
            <a:r>
              <a:rPr lang="ko-KR" altLang="en-US" dirty="0" smtClean="0"/>
              <a:t>기술 위원회를 구성하였다</a:t>
            </a:r>
            <a:r>
              <a:rPr lang="en-US" altLang="ko-KR" dirty="0" smtClean="0"/>
              <a:t>. </a:t>
            </a:r>
          </a:p>
          <a:p>
            <a:r>
              <a:rPr lang="en-US" altLang="ko-KR" dirty="0" smtClean="0"/>
              <a:t>C-V2X </a:t>
            </a:r>
            <a:r>
              <a:rPr lang="ko-KR" altLang="en-US" dirty="0" smtClean="0"/>
              <a:t>기술 위원회는 </a:t>
            </a:r>
            <a:r>
              <a:rPr lang="en-US" altLang="ko-KR" dirty="0" smtClean="0"/>
              <a:t>LTE V2X</a:t>
            </a:r>
            <a:r>
              <a:rPr lang="ko-KR" altLang="en-US" dirty="0" smtClean="0"/>
              <a:t>에 대한 응용 및 성능 요구사항에 대한 연구를 수행하는 “</a:t>
            </a:r>
            <a:r>
              <a:rPr lang="en-US" altLang="ko-KR" dirty="0" smtClean="0"/>
              <a:t>C-V2X Direct Communication TF”, 5G-V2X </a:t>
            </a:r>
            <a:r>
              <a:rPr lang="ko-KR" altLang="en-US" dirty="0" smtClean="0"/>
              <a:t>응용에 대한 연구를 수행하는 “</a:t>
            </a:r>
            <a:r>
              <a:rPr lang="en-US" altLang="ko-KR" dirty="0" smtClean="0"/>
              <a:t>C-V2X Advanced Application TF”, </a:t>
            </a:r>
            <a:r>
              <a:rPr lang="ko-KR" altLang="en-US" dirty="0" smtClean="0"/>
              <a:t>운용 및 사업자 관점에서 표준을 연구하는 “</a:t>
            </a:r>
            <a:r>
              <a:rPr lang="en-US" altLang="ko-KR" dirty="0" smtClean="0"/>
              <a:t>C-V2X Road Operators TF” </a:t>
            </a:r>
            <a:r>
              <a:rPr lang="ko-KR" altLang="en-US" dirty="0" smtClean="0"/>
              <a:t>등의 </a:t>
            </a:r>
            <a:r>
              <a:rPr lang="en-US" altLang="ko-KR" dirty="0" smtClean="0"/>
              <a:t>3</a:t>
            </a:r>
            <a:r>
              <a:rPr lang="ko-KR" altLang="en-US" dirty="0" smtClean="0"/>
              <a:t>개의 태스크 </a:t>
            </a:r>
            <a:r>
              <a:rPr lang="ko-KR" altLang="en-US" dirty="0" err="1" smtClean="0"/>
              <a:t>포스를</a:t>
            </a:r>
            <a:r>
              <a:rPr lang="ko-KR" altLang="en-US" dirty="0" smtClean="0"/>
              <a:t> 통해 다음 와 같은 두 개의 프로젝트를 진행 중이며</a:t>
            </a:r>
            <a:r>
              <a:rPr lang="en-US" altLang="ko-KR" dirty="0" smtClean="0"/>
              <a:t>, 3GPP RAN WG </a:t>
            </a:r>
            <a:r>
              <a:rPr lang="ko-KR" altLang="en-US" dirty="0" smtClean="0"/>
              <a:t>및 </a:t>
            </a:r>
            <a:r>
              <a:rPr lang="en-US" altLang="ko-KR" dirty="0" smtClean="0"/>
              <a:t>ITU-R WG5A</a:t>
            </a:r>
            <a:r>
              <a:rPr lang="ko-KR" altLang="en-US" dirty="0" smtClean="0"/>
              <a:t>와 표준 협력 관계를 유지하고 있다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7412" y="4386984"/>
            <a:ext cx="7877175" cy="200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1106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C-V2X </a:t>
            </a:r>
            <a:r>
              <a:rPr lang="ko-KR" altLang="en-US" dirty="0" smtClean="0"/>
              <a:t>연구 개발 및 실증 동향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C-V2X </a:t>
            </a:r>
            <a:r>
              <a:rPr lang="ko-KR" altLang="en-US" dirty="0" smtClean="0"/>
              <a:t>기술 위원회는 </a:t>
            </a:r>
            <a:r>
              <a:rPr lang="en-US" altLang="ko-KR" dirty="0" smtClean="0"/>
              <a:t>PC5</a:t>
            </a:r>
            <a:r>
              <a:rPr lang="ko-KR" altLang="en-US" dirty="0" smtClean="0"/>
              <a:t>상에서 </a:t>
            </a:r>
            <a:r>
              <a:rPr lang="en-US" altLang="ko-KR" dirty="0" smtClean="0"/>
              <a:t>Full Featured IEEE 1609.3</a:t>
            </a:r>
            <a:r>
              <a:rPr lang="ko-KR" altLang="en-US" dirty="0" smtClean="0"/>
              <a:t>을 지원할 수 있는 미디어 독립성</a:t>
            </a:r>
            <a:r>
              <a:rPr lang="en-US" altLang="ko-KR" dirty="0" smtClean="0"/>
              <a:t>(Media Independence)</a:t>
            </a:r>
            <a:r>
              <a:rPr lang="ko-KR" altLang="en-US" dirty="0" smtClean="0"/>
              <a:t>을 제공하고</a:t>
            </a:r>
            <a:r>
              <a:rPr lang="en-US" altLang="ko-KR" dirty="0" smtClean="0"/>
              <a:t>, PC5</a:t>
            </a:r>
            <a:r>
              <a:rPr lang="ko-KR" altLang="en-US" dirty="0" smtClean="0"/>
              <a:t>를 기반으로 </a:t>
            </a:r>
            <a:r>
              <a:rPr lang="en-US" altLang="ko-KR" dirty="0" smtClean="0"/>
              <a:t>DSRC</a:t>
            </a:r>
            <a:r>
              <a:rPr lang="ko-KR" altLang="en-US" dirty="0" smtClean="0"/>
              <a:t>와 같이 </a:t>
            </a:r>
            <a:r>
              <a:rPr lang="en-US" altLang="ko-KR" dirty="0" smtClean="0"/>
              <a:t>BSM(Basic Safety Message), SPAT(Signal Phase and Timing), MAP(</a:t>
            </a:r>
            <a:r>
              <a:rPr lang="en-US" altLang="ko-KR" dirty="0" err="1" smtClean="0"/>
              <a:t>MapData</a:t>
            </a:r>
            <a:r>
              <a:rPr lang="en-US" altLang="ko-KR" dirty="0" smtClean="0"/>
              <a:t>), PSM(Personal Safety Message)</a:t>
            </a:r>
            <a:r>
              <a:rPr lang="ko-KR" altLang="en-US" dirty="0" smtClean="0"/>
              <a:t>을 전송할 수 있도록 하는 </a:t>
            </a:r>
            <a:r>
              <a:rPr lang="en-US" altLang="ko-KR" dirty="0" smtClean="0"/>
              <a:t>[</a:t>
            </a:r>
            <a:r>
              <a:rPr lang="ko-KR" altLang="en-US" dirty="0" smtClean="0"/>
              <a:t>그림 </a:t>
            </a:r>
            <a:r>
              <a:rPr lang="en-US" altLang="ko-KR" dirty="0" smtClean="0"/>
              <a:t>1-3]</a:t>
            </a:r>
            <a:r>
              <a:rPr lang="ko-KR" altLang="en-US" dirty="0" smtClean="0"/>
              <a:t>의 프로토콜 구조를 목표로 표준화를 진행하고 있다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8400" y="2927928"/>
            <a:ext cx="4877094" cy="3833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7650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C-V2X </a:t>
            </a:r>
            <a:r>
              <a:rPr lang="ko-KR" altLang="en-US" dirty="0" smtClean="0"/>
              <a:t>연구 개발 및 실증 동향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Qualcomm </a:t>
            </a:r>
            <a:r>
              <a:rPr lang="ko-KR" altLang="en-US" dirty="0" smtClean="0"/>
              <a:t>은</a:t>
            </a:r>
            <a:r>
              <a:rPr lang="en-US" altLang="ko-KR" dirty="0" smtClean="0"/>
              <a:t>2017</a:t>
            </a:r>
            <a:r>
              <a:rPr lang="ko-KR" altLang="en-US" dirty="0" smtClean="0"/>
              <a:t>년 </a:t>
            </a:r>
            <a:r>
              <a:rPr lang="en-US" altLang="ko-KR" dirty="0" smtClean="0"/>
              <a:t>1</a:t>
            </a:r>
            <a:r>
              <a:rPr lang="ko-KR" altLang="en-US" dirty="0" smtClean="0"/>
              <a:t>월 </a:t>
            </a:r>
            <a:r>
              <a:rPr lang="en-US" altLang="ko-KR" dirty="0" smtClean="0"/>
              <a:t>3GPP Release14</a:t>
            </a:r>
            <a:r>
              <a:rPr lang="ko-KR" altLang="en-US" dirty="0" smtClean="0"/>
              <a:t>의 </a:t>
            </a:r>
            <a:r>
              <a:rPr lang="en-US" altLang="ko-KR" dirty="0" smtClean="0"/>
              <a:t>PC5 </a:t>
            </a:r>
            <a:r>
              <a:rPr lang="ko-KR" altLang="en-US" dirty="0" smtClean="0"/>
              <a:t>직접 통신</a:t>
            </a:r>
            <a:r>
              <a:rPr lang="en-US" altLang="ko-KR" dirty="0" smtClean="0"/>
              <a:t>(Direct Communication)</a:t>
            </a:r>
            <a:r>
              <a:rPr lang="ko-KR" altLang="en-US" dirty="0" smtClean="0"/>
              <a:t>을 기반으로 한 </a:t>
            </a:r>
            <a:r>
              <a:rPr lang="en-US" altLang="ko-KR" dirty="0" smtClean="0"/>
              <a:t>C-V2X </a:t>
            </a:r>
            <a:r>
              <a:rPr lang="ko-KR" altLang="en-US" dirty="0" smtClean="0"/>
              <a:t>솔루션인 </a:t>
            </a:r>
            <a:r>
              <a:rPr lang="en-US" altLang="ko-KR" dirty="0" smtClean="0"/>
              <a:t>Qualcomm® 9150 C-V2X </a:t>
            </a:r>
            <a:r>
              <a:rPr lang="ko-KR" altLang="en-US" dirty="0" err="1" smtClean="0"/>
              <a:t>칩셋을</a:t>
            </a:r>
            <a:r>
              <a:rPr lang="ko-KR" altLang="en-US" dirty="0" smtClean="0"/>
              <a:t> 발표하였다</a:t>
            </a:r>
            <a:r>
              <a:rPr lang="en-US" altLang="ko-KR" dirty="0" smtClean="0"/>
              <a:t>. </a:t>
            </a:r>
          </a:p>
          <a:p>
            <a:r>
              <a:rPr lang="en-US" altLang="ko-KR" dirty="0" smtClean="0"/>
              <a:t>Qualcomm 9150 C-V2X </a:t>
            </a:r>
            <a:r>
              <a:rPr lang="ko-KR" altLang="en-US" dirty="0" err="1" smtClean="0"/>
              <a:t>칩셋은</a:t>
            </a:r>
            <a:r>
              <a:rPr lang="ko-KR" altLang="en-US" dirty="0" smtClean="0"/>
              <a:t> 직접 통신과 네트워크 기반 통신 방식의 두 가지 전송 모드를 포함하고 있으며 통신 거리</a:t>
            </a:r>
            <a:r>
              <a:rPr lang="en-US" altLang="ko-KR" dirty="0" smtClean="0"/>
              <a:t>(</a:t>
            </a:r>
            <a:r>
              <a:rPr lang="ko-KR" altLang="en-US" dirty="0" smtClean="0"/>
              <a:t>범위</a:t>
            </a:r>
            <a:r>
              <a:rPr lang="en-US" altLang="ko-KR" dirty="0" smtClean="0"/>
              <a:t>)</a:t>
            </a:r>
            <a:r>
              <a:rPr lang="ko-KR" altLang="en-US" dirty="0" smtClean="0"/>
              <a:t>의 확장</a:t>
            </a:r>
            <a:r>
              <a:rPr lang="en-US" altLang="ko-KR" dirty="0" smtClean="0"/>
              <a:t>, </a:t>
            </a:r>
            <a:r>
              <a:rPr lang="ko-KR" altLang="en-US" dirty="0" smtClean="0"/>
              <a:t>향상된 안전성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비가시</a:t>
            </a:r>
            <a:r>
              <a:rPr lang="ko-KR" altLang="en-US" dirty="0" smtClean="0"/>
              <a:t> 환경에서의 성능 유지</a:t>
            </a:r>
            <a:r>
              <a:rPr lang="en-US" altLang="ko-KR" dirty="0" smtClean="0"/>
              <a:t>, SIM(Subscriber Identity Module)</a:t>
            </a:r>
            <a:r>
              <a:rPr lang="ko-KR" altLang="en-US" dirty="0" smtClean="0"/>
              <a:t>이 필요 없는 동작을 지원하여 안전 및 자율 주행을 위한 주요 기능을 제공한다</a:t>
            </a:r>
            <a:r>
              <a:rPr lang="en-US" altLang="ko-KR" dirty="0" smtClean="0"/>
              <a:t>. </a:t>
            </a:r>
          </a:p>
          <a:p>
            <a:r>
              <a:rPr lang="en-US" altLang="ko-KR" dirty="0" smtClean="0"/>
              <a:t>C-V2X </a:t>
            </a:r>
            <a:r>
              <a:rPr lang="ko-KR" altLang="en-US" dirty="0" smtClean="0"/>
              <a:t>솔루션을 통하여 주행 안전 요건을 강화하기 위한 자동차 회사들의 요구에 맞춰</a:t>
            </a:r>
            <a:r>
              <a:rPr lang="en-US" altLang="ko-KR" dirty="0" smtClean="0"/>
              <a:t>, 2018</a:t>
            </a:r>
            <a:r>
              <a:rPr lang="ko-KR" altLang="en-US" dirty="0" smtClean="0"/>
              <a:t>년 하반기에는 세계 최초로 </a:t>
            </a:r>
            <a:r>
              <a:rPr lang="en-US" altLang="ko-KR" dirty="0" smtClean="0"/>
              <a:t>C-V2X </a:t>
            </a:r>
            <a:r>
              <a:rPr lang="ko-KR" altLang="en-US" dirty="0" smtClean="0"/>
              <a:t>상용화 샘플이 제공될 예정이다</a:t>
            </a:r>
            <a:r>
              <a:rPr lang="en-US" altLang="ko-KR" dirty="0" smtClean="0"/>
              <a:t>. </a:t>
            </a:r>
          </a:p>
          <a:p>
            <a:r>
              <a:rPr lang="en-US" altLang="ko-KR" dirty="0" smtClean="0"/>
              <a:t>Ford</a:t>
            </a:r>
            <a:r>
              <a:rPr lang="ko-KR" altLang="en-US" dirty="0" smtClean="0"/>
              <a:t>는 </a:t>
            </a:r>
            <a:r>
              <a:rPr lang="en-US" altLang="ko-KR" dirty="0" smtClean="0"/>
              <a:t>C-V2X </a:t>
            </a:r>
            <a:r>
              <a:rPr lang="ko-KR" altLang="en-US" dirty="0" smtClean="0"/>
              <a:t>통신 기술을 기반으로 운전 중 안전 기능을 보장하는 말하는 자동차를 개발 중에 있으며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델파이는</a:t>
            </a:r>
            <a:r>
              <a:rPr lang="ko-KR" altLang="en-US" dirty="0" smtClean="0"/>
              <a:t> </a:t>
            </a:r>
            <a:r>
              <a:rPr lang="en-US" altLang="ko-KR" dirty="0" smtClean="0"/>
              <a:t>2017</a:t>
            </a:r>
            <a:r>
              <a:rPr lang="ko-KR" altLang="en-US" dirty="0" smtClean="0"/>
              <a:t>년부터 </a:t>
            </a:r>
            <a:r>
              <a:rPr lang="en-US" altLang="ko-KR" dirty="0" smtClean="0"/>
              <a:t>AT&amp;T </a:t>
            </a:r>
            <a:r>
              <a:rPr lang="ko-KR" altLang="en-US" dirty="0" smtClean="0"/>
              <a:t>및 </a:t>
            </a:r>
            <a:r>
              <a:rPr lang="en-US" altLang="ko-KR" dirty="0" smtClean="0"/>
              <a:t>Ford</a:t>
            </a:r>
            <a:r>
              <a:rPr lang="ko-KR" altLang="en-US" dirty="0" smtClean="0"/>
              <a:t>와 함께 </a:t>
            </a:r>
            <a:r>
              <a:rPr lang="en-US" altLang="ko-KR" dirty="0" smtClean="0"/>
              <a:t>LTE</a:t>
            </a:r>
            <a:r>
              <a:rPr lang="ko-KR" altLang="en-US" dirty="0" smtClean="0"/>
              <a:t>기반 </a:t>
            </a:r>
            <a:r>
              <a:rPr lang="en-US" altLang="ko-KR" dirty="0" smtClean="0"/>
              <a:t>V2X </a:t>
            </a:r>
            <a:r>
              <a:rPr lang="ko-KR" altLang="en-US" dirty="0" smtClean="0"/>
              <a:t>심화 통신 플랫폼을 개발 중이다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929096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C-V2X </a:t>
            </a:r>
            <a:r>
              <a:rPr lang="ko-KR" altLang="en-US" dirty="0" smtClean="0"/>
              <a:t>연구 개발 및 실증 동향</a:t>
            </a:r>
            <a:endParaRPr lang="ko-KR" altLang="en-US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4075" y="1571625"/>
            <a:ext cx="7943850" cy="3714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6833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C-V2X </a:t>
            </a:r>
            <a:r>
              <a:rPr lang="ko-KR" altLang="en-US" dirty="0" smtClean="0"/>
              <a:t>연구 개발 및 실증 동향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5GAA</a:t>
            </a:r>
            <a:r>
              <a:rPr lang="ko-KR" altLang="en-US" dirty="0" smtClean="0"/>
              <a:t>는 </a:t>
            </a:r>
            <a:r>
              <a:rPr lang="en-US" altLang="ko-KR" dirty="0" smtClean="0"/>
              <a:t>5</a:t>
            </a:r>
            <a:r>
              <a:rPr lang="ko-KR" altLang="en-US" dirty="0" smtClean="0"/>
              <a:t>개의 작업 그룹을 통해 사용 사례 및 기술 요구 사항</a:t>
            </a:r>
            <a:r>
              <a:rPr lang="en-US" altLang="ko-KR" dirty="0" smtClean="0"/>
              <a:t>, </a:t>
            </a:r>
            <a:r>
              <a:rPr lang="ko-KR" altLang="en-US" dirty="0" smtClean="0"/>
              <a:t>시스템 구조 및 솔루션</a:t>
            </a:r>
            <a:r>
              <a:rPr lang="en-US" altLang="ko-KR" dirty="0" smtClean="0"/>
              <a:t>, </a:t>
            </a:r>
            <a:r>
              <a:rPr lang="ko-KR" altLang="en-US" dirty="0" smtClean="0"/>
              <a:t>성능평가 및 테스트베드</a:t>
            </a:r>
            <a:r>
              <a:rPr lang="en-US" altLang="ko-KR" dirty="0" smtClean="0"/>
              <a:t>, </a:t>
            </a:r>
            <a:r>
              <a:rPr lang="ko-KR" altLang="en-US" dirty="0" smtClean="0"/>
              <a:t>표준 및 스펙트럼</a:t>
            </a:r>
            <a:r>
              <a:rPr lang="en-US" altLang="ko-KR" dirty="0" smtClean="0"/>
              <a:t>, </a:t>
            </a:r>
            <a:r>
              <a:rPr lang="ko-KR" altLang="en-US" dirty="0" smtClean="0"/>
              <a:t>비즈니스 모델과 시장 진출 전략 등에 대한 연구를 진행하고 있다</a:t>
            </a:r>
            <a:r>
              <a:rPr lang="en-US" altLang="ko-KR" dirty="0" smtClean="0"/>
              <a:t>. </a:t>
            </a:r>
          </a:p>
          <a:p>
            <a:r>
              <a:rPr lang="en-US" altLang="ko-KR" dirty="0" smtClean="0"/>
              <a:t>5GAA</a:t>
            </a:r>
            <a:r>
              <a:rPr lang="ko-KR" altLang="en-US" dirty="0" smtClean="0"/>
              <a:t>는 </a:t>
            </a:r>
            <a:r>
              <a:rPr lang="en-US" altLang="ko-KR" dirty="0" smtClean="0"/>
              <a:t>2016</a:t>
            </a:r>
            <a:r>
              <a:rPr lang="ko-KR" altLang="en-US" dirty="0" smtClean="0"/>
              <a:t>년 </a:t>
            </a:r>
            <a:r>
              <a:rPr lang="en-US" altLang="ko-KR" dirty="0" smtClean="0"/>
              <a:t>11</a:t>
            </a:r>
            <a:r>
              <a:rPr lang="ko-KR" altLang="en-US" dirty="0" smtClean="0"/>
              <a:t>월 안전과 협력 주행을 위한 </a:t>
            </a:r>
            <a:r>
              <a:rPr lang="en-US" altLang="ko-KR" dirty="0" smtClean="0"/>
              <a:t>C-V2X </a:t>
            </a:r>
            <a:r>
              <a:rPr lang="ko-KR" altLang="en-US" dirty="0" smtClean="0"/>
              <a:t>기술의 우수성을 기술하는 백서를 시작으로</a:t>
            </a:r>
            <a:r>
              <a:rPr lang="en-US" altLang="ko-KR" dirty="0" smtClean="0"/>
              <a:t>, 2017</a:t>
            </a:r>
            <a:r>
              <a:rPr lang="ko-KR" altLang="en-US" dirty="0" smtClean="0"/>
              <a:t>년 </a:t>
            </a:r>
            <a:r>
              <a:rPr lang="en-US" altLang="ko-KR" dirty="0" smtClean="0"/>
              <a:t>12</a:t>
            </a:r>
            <a:r>
              <a:rPr lang="ko-KR" altLang="en-US" dirty="0" smtClean="0"/>
              <a:t>월 </a:t>
            </a:r>
            <a:r>
              <a:rPr lang="en-US" altLang="ko-KR" dirty="0" smtClean="0"/>
              <a:t>3GPP LTE V2X</a:t>
            </a:r>
            <a:r>
              <a:rPr lang="ko-KR" altLang="en-US" dirty="0" smtClean="0"/>
              <a:t>와 </a:t>
            </a:r>
            <a:r>
              <a:rPr lang="en-US" altLang="ko-KR" dirty="0" smtClean="0"/>
              <a:t>802.11p </a:t>
            </a:r>
            <a:r>
              <a:rPr lang="ko-KR" altLang="en-US" dirty="0" smtClean="0"/>
              <a:t>등의 단거리 직접 통신을 사용하는 </a:t>
            </a:r>
            <a:r>
              <a:rPr lang="en-US" altLang="ko-KR" dirty="0" smtClean="0"/>
              <a:t>C-ITS </a:t>
            </a:r>
            <a:r>
              <a:rPr lang="ko-KR" altLang="en-US" dirty="0" smtClean="0"/>
              <a:t>시스템 성능의 정량적 분석에 대한 백서 및 </a:t>
            </a:r>
            <a:r>
              <a:rPr lang="en-US" altLang="ko-KR" dirty="0" smtClean="0"/>
              <a:t>C-V2X</a:t>
            </a:r>
            <a:r>
              <a:rPr lang="ko-KR" altLang="en-US" dirty="0" smtClean="0"/>
              <a:t>의 사회 경제적 이익에 대한 정량적 분석을 담은 백서를 발간하였다</a:t>
            </a:r>
            <a:r>
              <a:rPr lang="en-US" altLang="ko-KR" dirty="0" smtClean="0"/>
              <a:t>. </a:t>
            </a:r>
          </a:p>
          <a:p>
            <a:r>
              <a:rPr lang="en-US" altLang="ko-KR" dirty="0" smtClean="0"/>
              <a:t>2018</a:t>
            </a:r>
            <a:r>
              <a:rPr lang="ko-KR" altLang="en-US" dirty="0" smtClean="0"/>
              <a:t>년 </a:t>
            </a:r>
            <a:r>
              <a:rPr lang="en-US" altLang="ko-KR" dirty="0" smtClean="0"/>
              <a:t>2</a:t>
            </a:r>
            <a:r>
              <a:rPr lang="ko-KR" altLang="en-US" dirty="0" smtClean="0"/>
              <a:t>월에는 </a:t>
            </a:r>
            <a:r>
              <a:rPr lang="en-US" altLang="ko-KR" dirty="0" smtClean="0"/>
              <a:t>2020</a:t>
            </a:r>
            <a:r>
              <a:rPr lang="ko-KR" altLang="en-US" dirty="0" smtClean="0"/>
              <a:t>년까지의 </a:t>
            </a:r>
            <a:r>
              <a:rPr lang="en-US" altLang="ko-KR" dirty="0" smtClean="0"/>
              <a:t>LTE V2X</a:t>
            </a:r>
            <a:r>
              <a:rPr lang="ko-KR" altLang="en-US" dirty="0" smtClean="0"/>
              <a:t>의 기술 전개 </a:t>
            </a:r>
            <a:r>
              <a:rPr lang="ko-KR" altLang="en-US" dirty="0" err="1" smtClean="0"/>
              <a:t>로드맵을</a:t>
            </a:r>
            <a:r>
              <a:rPr lang="ko-KR" altLang="en-US" dirty="0" smtClean="0"/>
              <a:t> 발표하였다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755175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C-V2X </a:t>
            </a:r>
            <a:r>
              <a:rPr lang="ko-KR" altLang="en-US" dirty="0" smtClean="0"/>
              <a:t>연구 개발 및 실증 동향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1691" y="1478179"/>
            <a:ext cx="7781925" cy="478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3134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4193" y="0"/>
            <a:ext cx="60436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842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C-V2X </a:t>
            </a:r>
            <a:r>
              <a:rPr lang="ko-KR" altLang="en-US" dirty="0" smtClean="0"/>
              <a:t>연구 개발 및 실증 동향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유럽의 동향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5500" y="1944228"/>
            <a:ext cx="8001000" cy="3667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8461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C-V2X </a:t>
            </a:r>
            <a:r>
              <a:rPr lang="ko-KR" altLang="en-US" dirty="0" smtClean="0"/>
              <a:t>정책 동향 및 방향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서울시</a:t>
            </a:r>
            <a:r>
              <a:rPr lang="en-US" altLang="ko-KR" dirty="0" smtClean="0"/>
              <a:t>, </a:t>
            </a:r>
            <a:r>
              <a:rPr lang="ko-KR" altLang="en-US" dirty="0" smtClean="0"/>
              <a:t>제주도 등 </a:t>
            </a:r>
            <a:r>
              <a:rPr lang="ko-KR" altLang="en-US" dirty="0" err="1" smtClean="0"/>
              <a:t>지자체와</a:t>
            </a:r>
            <a:r>
              <a:rPr lang="ko-KR" altLang="en-US" dirty="0" smtClean="0"/>
              <a:t> 함께하는 시범 확대 사업과 도로공사 주도의 시범사업 확대사업에서는 </a:t>
            </a:r>
            <a:r>
              <a:rPr lang="en-US" altLang="ko-KR" dirty="0" smtClean="0"/>
              <a:t>V2N </a:t>
            </a:r>
            <a:r>
              <a:rPr lang="ko-KR" altLang="en-US" dirty="0" smtClean="0"/>
              <a:t>서비스를 중심으로 </a:t>
            </a:r>
            <a:r>
              <a:rPr lang="en-US" altLang="ko-KR" dirty="0" smtClean="0"/>
              <a:t>LTE-V2X</a:t>
            </a:r>
            <a:r>
              <a:rPr lang="ko-KR" altLang="en-US" dirty="0" smtClean="0"/>
              <a:t>를 포함한 이동통신 기반 </a:t>
            </a:r>
            <a:r>
              <a:rPr lang="en-US" altLang="ko-KR" dirty="0" smtClean="0"/>
              <a:t>V2X </a:t>
            </a:r>
            <a:r>
              <a:rPr lang="ko-KR" altLang="en-US" dirty="0" smtClean="0"/>
              <a:t>기술을 수용하기 시작했다</a:t>
            </a:r>
            <a:r>
              <a:rPr lang="en-US" altLang="ko-KR" dirty="0" smtClean="0"/>
              <a:t>. </a:t>
            </a:r>
          </a:p>
          <a:p>
            <a:r>
              <a:rPr lang="ko-KR" altLang="en-US" dirty="0" err="1" smtClean="0"/>
              <a:t>과기정통부에서는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기가코리아</a:t>
            </a:r>
            <a:r>
              <a:rPr lang="ko-KR" altLang="en-US" dirty="0" smtClean="0"/>
              <a:t> 실증 사업의 일환으로 </a:t>
            </a:r>
            <a:r>
              <a:rPr lang="en-US" altLang="ko-KR" dirty="0" smtClean="0"/>
              <a:t>5G</a:t>
            </a:r>
            <a:r>
              <a:rPr lang="ko-KR" altLang="en-US" dirty="0" smtClean="0"/>
              <a:t>기반 자율주행 자동차 실증 사업을 진행 중이며</a:t>
            </a:r>
            <a:r>
              <a:rPr lang="en-US" altLang="ko-KR" dirty="0" smtClean="0"/>
              <a:t>, </a:t>
            </a:r>
            <a:r>
              <a:rPr lang="ko-KR" altLang="en-US" dirty="0" smtClean="0"/>
              <a:t>교통안전 공단 한국자동차안전연구원 </a:t>
            </a:r>
            <a:r>
              <a:rPr lang="en-US" altLang="ko-KR" dirty="0" smtClean="0"/>
              <a:t>K-City </a:t>
            </a:r>
            <a:r>
              <a:rPr lang="ko-KR" altLang="en-US" dirty="0" smtClean="0"/>
              <a:t>구축 사업에는 </a:t>
            </a:r>
            <a:r>
              <a:rPr lang="en-US" altLang="ko-KR" dirty="0" smtClean="0"/>
              <a:t>LTE</a:t>
            </a:r>
            <a:r>
              <a:rPr lang="ko-KR" altLang="en-US" dirty="0" smtClean="0"/>
              <a:t>와 </a:t>
            </a:r>
            <a:r>
              <a:rPr lang="en-US" altLang="ko-KR" dirty="0" smtClean="0"/>
              <a:t>5G </a:t>
            </a:r>
            <a:r>
              <a:rPr lang="ko-KR" altLang="en-US" dirty="0" smtClean="0"/>
              <a:t>를 적용한 기술개발</a:t>
            </a:r>
            <a:r>
              <a:rPr lang="en-US" altLang="ko-KR" dirty="0" smtClean="0"/>
              <a:t>, </a:t>
            </a:r>
            <a:r>
              <a:rPr lang="ko-KR" altLang="en-US" dirty="0" smtClean="0"/>
              <a:t>시험을 위한 시설이 구축되었으며 </a:t>
            </a:r>
            <a:r>
              <a:rPr lang="en-US" altLang="ko-KR" dirty="0" smtClean="0"/>
              <a:t>KT</a:t>
            </a:r>
            <a:r>
              <a:rPr lang="ko-KR" altLang="en-US" dirty="0" smtClean="0"/>
              <a:t>는 평창올림픽에서</a:t>
            </a:r>
            <a:r>
              <a:rPr lang="en-US" altLang="ko-KR" dirty="0" smtClean="0"/>
              <a:t>, SKT</a:t>
            </a:r>
            <a:r>
              <a:rPr lang="ko-KR" altLang="en-US" dirty="0" smtClean="0"/>
              <a:t>는 경부고속도로에서 자율주행자동차에 이동통신을 적용한 기술을 시연하였다</a:t>
            </a:r>
            <a:r>
              <a:rPr lang="en-US" altLang="ko-KR" dirty="0" smtClean="0"/>
              <a:t>. </a:t>
            </a:r>
          </a:p>
          <a:p>
            <a:r>
              <a:rPr lang="ko-KR" altLang="en-US" dirty="0" smtClean="0"/>
              <a:t>이밖에 민간기업과 과학기술정보통신부</a:t>
            </a:r>
            <a:r>
              <a:rPr lang="en-US" altLang="ko-KR" dirty="0" smtClean="0"/>
              <a:t>, </a:t>
            </a:r>
            <a:r>
              <a:rPr lang="ko-KR" altLang="en-US" dirty="0" smtClean="0"/>
              <a:t>산업자원부의 지원을 받는 연구에서 다양한 기술을 개발하고 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과학기술정보통신부에서는 </a:t>
            </a:r>
            <a:r>
              <a:rPr lang="en-US" altLang="ko-KR" dirty="0" smtClean="0"/>
              <a:t>5,855~5,925 MHz</a:t>
            </a:r>
            <a:r>
              <a:rPr lang="ko-KR" altLang="en-US" dirty="0" smtClean="0"/>
              <a:t>의 총 </a:t>
            </a:r>
            <a:r>
              <a:rPr lang="en-US" altLang="ko-KR" dirty="0" smtClean="0"/>
              <a:t>70 MHz </a:t>
            </a:r>
            <a:r>
              <a:rPr lang="ko-KR" altLang="en-US" dirty="0" smtClean="0"/>
              <a:t>대역을 </a:t>
            </a:r>
            <a:r>
              <a:rPr lang="en-US" altLang="ko-KR" dirty="0" smtClean="0"/>
              <a:t>ITS </a:t>
            </a:r>
            <a:r>
              <a:rPr lang="ko-KR" altLang="en-US" dirty="0" smtClean="0"/>
              <a:t>용도로 지정하였으며</a:t>
            </a:r>
            <a:r>
              <a:rPr lang="en-US" altLang="ko-KR" dirty="0" smtClean="0"/>
              <a:t>, </a:t>
            </a:r>
            <a:r>
              <a:rPr lang="ko-KR" altLang="en-US" dirty="0" smtClean="0"/>
              <a:t>특정 기술을 지정하지 않았다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69293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C-V2X </a:t>
            </a:r>
            <a:r>
              <a:rPr lang="ko-KR" altLang="en-US" dirty="0" smtClean="0"/>
              <a:t>정책 동향 및 방향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미국은 최초로 </a:t>
            </a:r>
            <a:r>
              <a:rPr lang="en-US" altLang="ko-KR" dirty="0" smtClean="0"/>
              <a:t>5.9 GHz </a:t>
            </a:r>
            <a:r>
              <a:rPr lang="ko-KR" altLang="en-US" dirty="0" smtClean="0"/>
              <a:t>대역을 </a:t>
            </a:r>
            <a:r>
              <a:rPr lang="en-US" altLang="ko-KR" dirty="0" smtClean="0"/>
              <a:t>DSRC </a:t>
            </a:r>
            <a:r>
              <a:rPr lang="ko-KR" altLang="en-US" dirty="0" smtClean="0"/>
              <a:t>기술 기반의 </a:t>
            </a:r>
            <a:r>
              <a:rPr lang="en-US" altLang="ko-KR" dirty="0" smtClean="0"/>
              <a:t>ITS </a:t>
            </a:r>
            <a:r>
              <a:rPr lang="ko-KR" altLang="en-US" dirty="0" smtClean="0"/>
              <a:t>서비스 용도로 할당하였다</a:t>
            </a:r>
            <a:r>
              <a:rPr lang="en-US" altLang="ko-KR" dirty="0" smtClean="0"/>
              <a:t>. 2017</a:t>
            </a:r>
            <a:r>
              <a:rPr lang="ko-KR" altLang="en-US" dirty="0" smtClean="0"/>
              <a:t>년 </a:t>
            </a:r>
            <a:r>
              <a:rPr lang="en-US" altLang="ko-KR" dirty="0" smtClean="0"/>
              <a:t>1</a:t>
            </a:r>
            <a:r>
              <a:rPr lang="ko-KR" altLang="en-US" dirty="0" smtClean="0"/>
              <a:t>월 </a:t>
            </a:r>
            <a:r>
              <a:rPr lang="en-US" altLang="ko-KR" dirty="0" smtClean="0"/>
              <a:t>US DOT (US Department Of Transportation)</a:t>
            </a:r>
            <a:r>
              <a:rPr lang="ko-KR" altLang="en-US" dirty="0" smtClean="0"/>
              <a:t>은 모든 신규 생산된 </a:t>
            </a:r>
            <a:r>
              <a:rPr lang="en-US" altLang="ko-KR" dirty="0" smtClean="0"/>
              <a:t>Light Vehicle</a:t>
            </a:r>
            <a:r>
              <a:rPr lang="ko-KR" altLang="en-US" dirty="0" smtClean="0"/>
              <a:t>은 </a:t>
            </a:r>
            <a:r>
              <a:rPr lang="en-US" altLang="ko-KR" dirty="0" smtClean="0"/>
              <a:t>V2V </a:t>
            </a:r>
            <a:r>
              <a:rPr lang="ko-KR" altLang="en-US" dirty="0" smtClean="0"/>
              <a:t>통신을 갖추어야 한다는 </a:t>
            </a:r>
            <a:r>
              <a:rPr lang="en-US" altLang="ko-KR" dirty="0" smtClean="0"/>
              <a:t>NPRM (Notice of Proposed Rule Making)</a:t>
            </a:r>
            <a:r>
              <a:rPr lang="ko-KR" altLang="en-US" dirty="0" smtClean="0"/>
              <a:t>을 발간하였다</a:t>
            </a:r>
            <a:r>
              <a:rPr lang="en-US" altLang="ko-KR" dirty="0" smtClean="0"/>
              <a:t>. </a:t>
            </a:r>
          </a:p>
          <a:p>
            <a:r>
              <a:rPr lang="ko-KR" altLang="en-US" dirty="0" smtClean="0"/>
              <a:t>이 </a:t>
            </a:r>
            <a:r>
              <a:rPr lang="en-US" altLang="ko-KR" dirty="0" smtClean="0"/>
              <a:t>NPRM</a:t>
            </a:r>
            <a:r>
              <a:rPr lang="ko-KR" altLang="en-US" dirty="0" smtClean="0"/>
              <a:t>은 </a:t>
            </a:r>
            <a:r>
              <a:rPr lang="en-US" altLang="ko-KR" dirty="0" smtClean="0"/>
              <a:t>IEEE 802.11p </a:t>
            </a:r>
            <a:r>
              <a:rPr lang="ko-KR" altLang="en-US" dirty="0" smtClean="0"/>
              <a:t>기술을 강제할 것을 제안하였으며 최종 </a:t>
            </a:r>
            <a:r>
              <a:rPr lang="en-US" altLang="ko-KR" dirty="0" smtClean="0"/>
              <a:t>Rule</a:t>
            </a:r>
            <a:r>
              <a:rPr lang="ko-KR" altLang="en-US" dirty="0" smtClean="0"/>
              <a:t>이 채택되고 </a:t>
            </a:r>
            <a:r>
              <a:rPr lang="en-US" altLang="ko-KR" dirty="0" smtClean="0"/>
              <a:t>2</a:t>
            </a:r>
            <a:r>
              <a:rPr lang="ko-KR" altLang="en-US" dirty="0" smtClean="0"/>
              <a:t>년 이후부터 적용하는 내용을 담고 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하지만 </a:t>
            </a:r>
            <a:r>
              <a:rPr lang="en-US" altLang="ko-KR" dirty="0" smtClean="0"/>
              <a:t>US DOT</a:t>
            </a:r>
            <a:r>
              <a:rPr lang="ko-KR" altLang="en-US" dirty="0" smtClean="0"/>
              <a:t>는 언제 최종 </a:t>
            </a:r>
            <a:r>
              <a:rPr lang="en-US" altLang="ko-KR" dirty="0" smtClean="0"/>
              <a:t>Rule</a:t>
            </a:r>
            <a:r>
              <a:rPr lang="ko-KR" altLang="en-US" dirty="0" smtClean="0"/>
              <a:t>이 실행될지에 대해 명시하지 않고 있으며</a:t>
            </a:r>
            <a:r>
              <a:rPr lang="en-US" altLang="ko-KR" dirty="0" smtClean="0"/>
              <a:t>, </a:t>
            </a:r>
            <a:r>
              <a:rPr lang="ko-KR" altLang="en-US" dirty="0" smtClean="0"/>
              <a:t>이 </a:t>
            </a:r>
            <a:r>
              <a:rPr lang="en-US" altLang="ko-KR" dirty="0" smtClean="0"/>
              <a:t>NPRM</a:t>
            </a:r>
            <a:r>
              <a:rPr lang="ko-KR" altLang="en-US" dirty="0" smtClean="0"/>
              <a:t>은 당분간 진행되지 않을 것으로 간주되고 있다</a:t>
            </a:r>
            <a:r>
              <a:rPr lang="en-US" altLang="ko-KR" dirty="0" smtClean="0"/>
              <a:t>. </a:t>
            </a:r>
          </a:p>
          <a:p>
            <a:r>
              <a:rPr lang="ko-KR" altLang="en-US" dirty="0" smtClean="0"/>
              <a:t>이와 별개로 </a:t>
            </a:r>
            <a:r>
              <a:rPr lang="en-US" altLang="ko-KR" dirty="0" smtClean="0"/>
              <a:t>US DOT</a:t>
            </a:r>
            <a:r>
              <a:rPr lang="ko-KR" altLang="en-US" dirty="0" smtClean="0"/>
              <a:t>에서는 신호등 등 도로 시설물과 차량 간 통신을 지원하기 위한 기술을 교통 설계자들이 채용할 수 있는 가이드 마련을 위해 </a:t>
            </a:r>
            <a:r>
              <a:rPr lang="en-US" altLang="ko-KR" dirty="0" smtClean="0"/>
              <a:t>Federal Highway Administration Infrastructure Deployment Guidelines</a:t>
            </a:r>
            <a:r>
              <a:rPr lang="ko-KR" altLang="en-US" dirty="0" smtClean="0"/>
              <a:t>를 발간했다가 취소하는 등 정책적인 혼란을 보이고 있다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938469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C-V2X </a:t>
            </a:r>
            <a:r>
              <a:rPr lang="ko-KR" altLang="en-US" dirty="0" smtClean="0"/>
              <a:t>정책 동향 및 방향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 smtClean="0"/>
              <a:t>2008</a:t>
            </a:r>
            <a:r>
              <a:rPr lang="ko-KR" altLang="en-US" dirty="0" smtClean="0"/>
              <a:t>년 </a:t>
            </a:r>
            <a:r>
              <a:rPr lang="en-US" altLang="ko-KR" dirty="0" smtClean="0"/>
              <a:t>8</a:t>
            </a:r>
            <a:r>
              <a:rPr lang="ko-KR" altLang="en-US" dirty="0" smtClean="0"/>
              <a:t>월 </a:t>
            </a:r>
            <a:r>
              <a:rPr lang="en-US" altLang="ko-KR" dirty="0" smtClean="0"/>
              <a:t>EC</a:t>
            </a:r>
            <a:r>
              <a:rPr lang="ko-KR" altLang="en-US" dirty="0" smtClean="0"/>
              <a:t>는 </a:t>
            </a:r>
            <a:r>
              <a:rPr lang="en-US" altLang="ko-KR" dirty="0" smtClean="0"/>
              <a:t>Decision 2008/671/EC</a:t>
            </a:r>
            <a:r>
              <a:rPr lang="ko-KR" altLang="en-US" dirty="0" smtClean="0"/>
              <a:t>를 통해 </a:t>
            </a:r>
            <a:r>
              <a:rPr lang="en-US" altLang="ko-KR" dirty="0" smtClean="0"/>
              <a:t>5,875 – 5,905 MHz</a:t>
            </a:r>
            <a:r>
              <a:rPr lang="ko-KR" altLang="en-US" dirty="0" smtClean="0"/>
              <a:t>를 </a:t>
            </a:r>
            <a:r>
              <a:rPr lang="en-US" altLang="ko-KR" dirty="0" smtClean="0"/>
              <a:t>ITS </a:t>
            </a:r>
            <a:r>
              <a:rPr lang="ko-KR" altLang="en-US" dirty="0" smtClean="0"/>
              <a:t>안전 용도로 지정하고 </a:t>
            </a:r>
            <a:r>
              <a:rPr lang="en-US" altLang="ko-KR" dirty="0" smtClean="0"/>
              <a:t>ITS </a:t>
            </a:r>
            <a:r>
              <a:rPr lang="ko-KR" altLang="en-US" dirty="0" smtClean="0"/>
              <a:t>보급 확대를 위한 </a:t>
            </a:r>
            <a:r>
              <a:rPr lang="en-US" altLang="ko-KR" dirty="0" smtClean="0"/>
              <a:t>ITS Action Plan (COM (2008) 886)</a:t>
            </a:r>
            <a:r>
              <a:rPr lang="ko-KR" altLang="en-US" dirty="0" smtClean="0"/>
              <a:t>을 채택하였다</a:t>
            </a:r>
            <a:r>
              <a:rPr lang="en-US" altLang="ko-KR" dirty="0" smtClean="0"/>
              <a:t>. 2010</a:t>
            </a:r>
            <a:r>
              <a:rPr lang="ko-KR" altLang="en-US" dirty="0" smtClean="0"/>
              <a:t>년 </a:t>
            </a:r>
            <a:r>
              <a:rPr lang="en-US" altLang="ko-KR" dirty="0" smtClean="0"/>
              <a:t>7</a:t>
            </a:r>
            <a:r>
              <a:rPr lang="ko-KR" altLang="en-US" dirty="0" smtClean="0"/>
              <a:t>월 유럽 전역의 </a:t>
            </a:r>
            <a:r>
              <a:rPr lang="en-US" altLang="ko-KR" dirty="0" smtClean="0"/>
              <a:t>ITS </a:t>
            </a:r>
            <a:r>
              <a:rPr lang="ko-KR" altLang="en-US" dirty="0" smtClean="0"/>
              <a:t>확대를 위한 법률 체계로서 </a:t>
            </a:r>
            <a:r>
              <a:rPr lang="en-US" altLang="ko-KR" dirty="0" smtClean="0"/>
              <a:t>Directive 2010/40/EC</a:t>
            </a:r>
            <a:r>
              <a:rPr lang="ko-KR" altLang="en-US" dirty="0" smtClean="0"/>
              <a:t>를 채택하였다</a:t>
            </a:r>
            <a:r>
              <a:rPr lang="en-US" altLang="ko-KR" dirty="0" smtClean="0"/>
              <a:t>. </a:t>
            </a:r>
          </a:p>
          <a:p>
            <a:r>
              <a:rPr lang="en-US" altLang="ko-KR" dirty="0" smtClean="0"/>
              <a:t>2014</a:t>
            </a:r>
            <a:r>
              <a:rPr lang="ko-KR" altLang="en-US" dirty="0" smtClean="0"/>
              <a:t>년 </a:t>
            </a:r>
            <a:r>
              <a:rPr lang="en-US" altLang="ko-KR" dirty="0" smtClean="0"/>
              <a:t>11</a:t>
            </a:r>
            <a:r>
              <a:rPr lang="ko-KR" altLang="en-US" dirty="0" smtClean="0"/>
              <a:t>월 각국 담당 부서간 협력을 위한 </a:t>
            </a:r>
            <a:r>
              <a:rPr lang="en-US" altLang="ko-KR" dirty="0" smtClean="0"/>
              <a:t>C-ITS Deployment Platform</a:t>
            </a:r>
            <a:r>
              <a:rPr lang="ko-KR" altLang="en-US" dirty="0" smtClean="0"/>
              <a:t>을 출범하여 </a:t>
            </a:r>
            <a:r>
              <a:rPr lang="en-US" altLang="ko-KR" dirty="0" smtClean="0"/>
              <a:t>2014</a:t>
            </a:r>
            <a:r>
              <a:rPr lang="ko-KR" altLang="en-US" dirty="0" smtClean="0"/>
              <a:t>년부터 </a:t>
            </a:r>
            <a:r>
              <a:rPr lang="en-US" altLang="ko-KR" dirty="0" smtClean="0"/>
              <a:t>2016</a:t>
            </a:r>
            <a:r>
              <a:rPr lang="ko-KR" altLang="en-US" dirty="0" smtClean="0"/>
              <a:t>년까지 </a:t>
            </a:r>
            <a:r>
              <a:rPr lang="en-US" altLang="ko-KR" dirty="0" smtClean="0"/>
              <a:t>Phase 1 </a:t>
            </a:r>
            <a:r>
              <a:rPr lang="ko-KR" altLang="en-US" dirty="0" smtClean="0"/>
              <a:t>기간 동안 공통 비전을 개발하고 기술</a:t>
            </a:r>
            <a:r>
              <a:rPr lang="en-US" altLang="ko-KR" dirty="0" smtClean="0"/>
              <a:t>, </a:t>
            </a:r>
            <a:r>
              <a:rPr lang="ko-KR" altLang="en-US" dirty="0" smtClean="0"/>
              <a:t>법률</a:t>
            </a:r>
            <a:r>
              <a:rPr lang="en-US" altLang="ko-KR" dirty="0" smtClean="0"/>
              <a:t>, </a:t>
            </a:r>
            <a:r>
              <a:rPr lang="ko-KR" altLang="en-US" dirty="0" smtClean="0"/>
              <a:t>상용화 이슈와 관련된 정책 권고를 개발하였으며 </a:t>
            </a:r>
            <a:r>
              <a:rPr lang="en-US" altLang="ko-KR" dirty="0" smtClean="0"/>
              <a:t>2016</a:t>
            </a:r>
            <a:r>
              <a:rPr lang="ko-KR" altLang="en-US" dirty="0" smtClean="0"/>
              <a:t>년 </a:t>
            </a:r>
            <a:r>
              <a:rPr lang="en-US" altLang="ko-KR" dirty="0" smtClean="0"/>
              <a:t>1</a:t>
            </a:r>
            <a:r>
              <a:rPr lang="ko-KR" altLang="en-US" dirty="0" smtClean="0"/>
              <a:t>월 </a:t>
            </a:r>
            <a:r>
              <a:rPr lang="en-US" altLang="ko-KR" dirty="0" smtClean="0"/>
              <a:t>Expert Report</a:t>
            </a:r>
            <a:r>
              <a:rPr lang="ko-KR" altLang="en-US" dirty="0" smtClean="0"/>
              <a:t>를 발간하였다</a:t>
            </a:r>
            <a:r>
              <a:rPr lang="en-US" altLang="ko-KR" dirty="0" smtClean="0"/>
              <a:t>. </a:t>
            </a:r>
          </a:p>
          <a:p>
            <a:r>
              <a:rPr lang="en-US" altLang="ko-KR" dirty="0" smtClean="0"/>
              <a:t>Phase 1</a:t>
            </a:r>
            <a:r>
              <a:rPr lang="ko-KR" altLang="en-US" dirty="0" smtClean="0"/>
              <a:t>의 결과물을 발전시킨 </a:t>
            </a:r>
            <a:r>
              <a:rPr lang="en-US" altLang="ko-KR" dirty="0" smtClean="0"/>
              <a:t>Phase 2</a:t>
            </a:r>
            <a:r>
              <a:rPr lang="ko-KR" altLang="en-US" dirty="0" smtClean="0"/>
              <a:t>는 </a:t>
            </a:r>
            <a:r>
              <a:rPr lang="en-US" altLang="ko-KR" dirty="0" smtClean="0"/>
              <a:t>2017</a:t>
            </a:r>
            <a:r>
              <a:rPr lang="ko-KR" altLang="en-US" dirty="0" smtClean="0"/>
              <a:t>년 </a:t>
            </a:r>
            <a:r>
              <a:rPr lang="en-US" altLang="ko-KR" dirty="0" smtClean="0"/>
              <a:t>9</a:t>
            </a:r>
            <a:r>
              <a:rPr lang="ko-KR" altLang="en-US" dirty="0" smtClean="0"/>
              <a:t>월 완료되었다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유럽 내 </a:t>
            </a:r>
            <a:r>
              <a:rPr lang="en-US" altLang="ko-KR" dirty="0" smtClean="0"/>
              <a:t>5G </a:t>
            </a:r>
            <a:r>
              <a:rPr lang="ko-KR" altLang="en-US" dirty="0" smtClean="0"/>
              <a:t>개발과 상용화 및 산업 적용을 촉진하기 위해 </a:t>
            </a:r>
            <a:r>
              <a:rPr lang="en-US" altLang="ko-KR" dirty="0" smtClean="0"/>
              <a:t>2016</a:t>
            </a:r>
            <a:r>
              <a:rPr lang="ko-KR" altLang="en-US" dirty="0" smtClean="0"/>
              <a:t>년 “</a:t>
            </a:r>
            <a:r>
              <a:rPr lang="en-US" altLang="ko-KR" dirty="0" smtClean="0"/>
              <a:t>5G for Europe: An Action Plan”</a:t>
            </a:r>
            <a:r>
              <a:rPr lang="ko-KR" altLang="en-US" dirty="0" smtClean="0"/>
              <a:t>을 채택하였다</a:t>
            </a:r>
            <a:r>
              <a:rPr lang="en-US" altLang="ko-KR" dirty="0" smtClean="0"/>
              <a:t>. Radio Spectrum Committee</a:t>
            </a:r>
            <a:r>
              <a:rPr lang="ko-KR" altLang="en-US" dirty="0" smtClean="0"/>
              <a:t>는 </a:t>
            </a:r>
            <a:r>
              <a:rPr lang="en-US" altLang="ko-KR" dirty="0" smtClean="0"/>
              <a:t>2017</a:t>
            </a:r>
            <a:r>
              <a:rPr lang="ko-KR" altLang="en-US" dirty="0" smtClean="0"/>
              <a:t>년 </a:t>
            </a:r>
            <a:r>
              <a:rPr lang="en-US" altLang="ko-KR" dirty="0" smtClean="0"/>
              <a:t>10</a:t>
            </a:r>
            <a:r>
              <a:rPr lang="ko-KR" altLang="en-US" dirty="0" smtClean="0"/>
              <a:t>월 </a:t>
            </a:r>
            <a:r>
              <a:rPr lang="en-US" altLang="ko-KR" dirty="0" smtClean="0"/>
              <a:t>CEPT</a:t>
            </a:r>
            <a:r>
              <a:rPr lang="ko-KR" altLang="en-US" dirty="0" smtClean="0"/>
              <a:t>에 </a:t>
            </a:r>
            <a:r>
              <a:rPr lang="en-US" altLang="ko-KR" dirty="0" smtClean="0"/>
              <a:t>5.9 GHz </a:t>
            </a:r>
            <a:r>
              <a:rPr lang="ko-KR" altLang="en-US" dirty="0" smtClean="0"/>
              <a:t>대역에서의 </a:t>
            </a:r>
            <a:r>
              <a:rPr lang="en-US" altLang="ko-KR" dirty="0" smtClean="0"/>
              <a:t>ITS </a:t>
            </a:r>
            <a:r>
              <a:rPr lang="ko-KR" altLang="en-US" dirty="0" smtClean="0"/>
              <a:t>확대를 위한 연구를 요청하였다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여기에는 </a:t>
            </a:r>
            <a:r>
              <a:rPr lang="en-US" altLang="ko-KR" dirty="0" smtClean="0"/>
              <a:t>5,905 – 5,925 MHz</a:t>
            </a:r>
            <a:r>
              <a:rPr lang="ko-KR" altLang="en-US" dirty="0" smtClean="0"/>
              <a:t>를 활용한 </a:t>
            </a:r>
            <a:r>
              <a:rPr lang="en-US" altLang="ko-KR" dirty="0" smtClean="0"/>
              <a:t>CBTC (Communication-Based Train Control, Urban Rail</a:t>
            </a:r>
            <a:r>
              <a:rPr lang="ko-KR" altLang="en-US" dirty="0" smtClean="0"/>
              <a:t>에 해당</a:t>
            </a:r>
            <a:r>
              <a:rPr lang="en-US" altLang="ko-KR" dirty="0" smtClean="0"/>
              <a:t>)</a:t>
            </a:r>
            <a:r>
              <a:rPr lang="ko-KR" altLang="en-US" dirty="0" smtClean="0"/>
              <a:t>과 </a:t>
            </a:r>
            <a:r>
              <a:rPr lang="en-US" altLang="ko-KR" dirty="0" smtClean="0"/>
              <a:t>ITS-G5, LTE-V2X</a:t>
            </a:r>
            <a:r>
              <a:rPr lang="ko-KR" altLang="en-US" dirty="0" smtClean="0"/>
              <a:t>의 공존에 대한 내용을 포함한다</a:t>
            </a:r>
            <a:r>
              <a:rPr lang="en-US" altLang="ko-KR" dirty="0" smtClean="0"/>
              <a:t>. CEPT</a:t>
            </a:r>
            <a:r>
              <a:rPr lang="ko-KR" altLang="en-US" dirty="0" smtClean="0"/>
              <a:t>는 </a:t>
            </a:r>
            <a:r>
              <a:rPr lang="en-US" altLang="ko-KR" dirty="0" smtClean="0"/>
              <a:t>2019</a:t>
            </a:r>
            <a:r>
              <a:rPr lang="ko-KR" altLang="en-US" dirty="0" smtClean="0"/>
              <a:t>년 </a:t>
            </a:r>
            <a:r>
              <a:rPr lang="en-US" altLang="ko-KR" dirty="0" smtClean="0"/>
              <a:t>3</a:t>
            </a:r>
            <a:r>
              <a:rPr lang="ko-KR" altLang="en-US" dirty="0" smtClean="0"/>
              <a:t>월까지 본 연구를 완료할 예정이다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166078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C-V2X </a:t>
            </a:r>
            <a:r>
              <a:rPr lang="ko-KR" altLang="en-US" dirty="0" smtClean="0"/>
              <a:t>정책 동향 및 방향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중국은 </a:t>
            </a:r>
            <a:r>
              <a:rPr lang="en-US" altLang="ko-KR" dirty="0" smtClean="0"/>
              <a:t>MIIT (Ministry of Industry and Information Technology)</a:t>
            </a:r>
            <a:r>
              <a:rPr lang="ko-KR" altLang="en-US" dirty="0" smtClean="0"/>
              <a:t>를 중심으로 </a:t>
            </a:r>
            <a:r>
              <a:rPr lang="en-US" altLang="ko-KR" dirty="0" smtClean="0"/>
              <a:t>5.9 GHz </a:t>
            </a:r>
            <a:r>
              <a:rPr lang="ko-KR" altLang="en-US" dirty="0" smtClean="0"/>
              <a:t>대역 주파수를 </a:t>
            </a:r>
            <a:r>
              <a:rPr lang="en-US" altLang="ko-KR" dirty="0" smtClean="0"/>
              <a:t>ITS </a:t>
            </a:r>
            <a:r>
              <a:rPr lang="ko-KR" altLang="en-US" dirty="0" smtClean="0"/>
              <a:t>서비스 용도로 할당하기 위한 작업을 진행</a:t>
            </a:r>
            <a:r>
              <a:rPr lang="en-US" altLang="ko-KR" dirty="0" smtClean="0"/>
              <a:t>, 2018</a:t>
            </a:r>
            <a:r>
              <a:rPr lang="ko-KR" altLang="en-US" dirty="0" smtClean="0"/>
              <a:t>년 </a:t>
            </a:r>
            <a:r>
              <a:rPr lang="en-US" altLang="ko-KR" dirty="0" smtClean="0"/>
              <a:t>10</a:t>
            </a:r>
            <a:r>
              <a:rPr lang="ko-KR" altLang="en-US" dirty="0" smtClean="0"/>
              <a:t>월에 </a:t>
            </a:r>
            <a:r>
              <a:rPr lang="en-US" altLang="ko-KR" dirty="0" smtClean="0"/>
              <a:t>5,905 – 5,925 MHz</a:t>
            </a:r>
            <a:r>
              <a:rPr lang="ko-KR" altLang="en-US" dirty="0" smtClean="0"/>
              <a:t>의 </a:t>
            </a:r>
            <a:r>
              <a:rPr lang="en-US" altLang="ko-KR" dirty="0" smtClean="0"/>
              <a:t>20 MHz</a:t>
            </a:r>
            <a:r>
              <a:rPr lang="ko-KR" altLang="en-US" dirty="0" smtClean="0"/>
              <a:t>를 </a:t>
            </a:r>
            <a:r>
              <a:rPr lang="en-US" altLang="ko-KR" dirty="0" smtClean="0"/>
              <a:t>LTEV2X </a:t>
            </a:r>
            <a:r>
              <a:rPr lang="ko-KR" altLang="en-US" dirty="0" smtClean="0"/>
              <a:t>기반 </a:t>
            </a:r>
            <a:r>
              <a:rPr lang="en-US" altLang="ko-KR" dirty="0" smtClean="0"/>
              <a:t>ITS </a:t>
            </a:r>
            <a:r>
              <a:rPr lang="ko-KR" altLang="en-US" dirty="0" smtClean="0"/>
              <a:t>서비스 용도로 할당하였다</a:t>
            </a:r>
            <a:r>
              <a:rPr lang="en-US" altLang="ko-KR" dirty="0" smtClean="0"/>
              <a:t>. 2016</a:t>
            </a:r>
            <a:r>
              <a:rPr lang="ko-KR" altLang="en-US" dirty="0" smtClean="0"/>
              <a:t>년 </a:t>
            </a:r>
            <a:r>
              <a:rPr lang="en-US" altLang="ko-KR" dirty="0" smtClean="0"/>
              <a:t>11</a:t>
            </a:r>
            <a:r>
              <a:rPr lang="ko-KR" altLang="en-US" dirty="0" smtClean="0"/>
              <a:t>월에는 </a:t>
            </a:r>
            <a:r>
              <a:rPr lang="en-US" altLang="ko-KR" dirty="0" smtClean="0"/>
              <a:t>5,905 – 5,925 MHz</a:t>
            </a:r>
            <a:r>
              <a:rPr lang="ko-KR" altLang="en-US" dirty="0" smtClean="0"/>
              <a:t>의 </a:t>
            </a:r>
            <a:r>
              <a:rPr lang="en-US" altLang="ko-KR" dirty="0" smtClean="0"/>
              <a:t>20MHz</a:t>
            </a:r>
            <a:r>
              <a:rPr lang="ko-KR" altLang="en-US" dirty="0" smtClean="0"/>
              <a:t>를 </a:t>
            </a:r>
            <a:r>
              <a:rPr lang="en-US" altLang="ko-KR" dirty="0" smtClean="0"/>
              <a:t>6</a:t>
            </a:r>
            <a:r>
              <a:rPr lang="ko-KR" altLang="en-US" dirty="0" smtClean="0"/>
              <a:t>개 도시지역에서의 </a:t>
            </a:r>
            <a:r>
              <a:rPr lang="en-US" altLang="ko-KR" dirty="0" smtClean="0"/>
              <a:t>C-V2X Trial </a:t>
            </a:r>
            <a:r>
              <a:rPr lang="ko-KR" altLang="en-US" dirty="0" smtClean="0"/>
              <a:t>용도로 허용한 바 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이후 진행된 대규모 실증 사업을 바탕으로 </a:t>
            </a:r>
            <a:r>
              <a:rPr lang="en-US" altLang="ko-KR" dirty="0" smtClean="0"/>
              <a:t>2019</a:t>
            </a:r>
            <a:r>
              <a:rPr lang="ko-KR" altLang="en-US" dirty="0" smtClean="0"/>
              <a:t>년 하반기 경에는 세계 최초의 </a:t>
            </a:r>
            <a:r>
              <a:rPr lang="en-US" altLang="ko-KR" dirty="0" smtClean="0"/>
              <a:t>C-V2X </a:t>
            </a:r>
            <a:r>
              <a:rPr lang="ko-KR" altLang="en-US" dirty="0" smtClean="0"/>
              <a:t>기반 </a:t>
            </a:r>
            <a:r>
              <a:rPr lang="en-US" altLang="ko-KR" dirty="0" smtClean="0"/>
              <a:t>C-ITS </a:t>
            </a:r>
            <a:r>
              <a:rPr lang="ko-KR" altLang="en-US" dirty="0" smtClean="0"/>
              <a:t>서비스의 상용화가 진행될 수 있을 것으로 예측되고 있다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일본은 </a:t>
            </a:r>
            <a:r>
              <a:rPr lang="en-US" altLang="ko-KR" dirty="0" smtClean="0"/>
              <a:t>5.8 GHz </a:t>
            </a:r>
            <a:r>
              <a:rPr lang="ko-KR" altLang="en-US" dirty="0" smtClean="0"/>
              <a:t>대역을 </a:t>
            </a:r>
            <a:r>
              <a:rPr lang="en-US" altLang="ko-KR" dirty="0" smtClean="0"/>
              <a:t>ETC(Electronic Tolling Collection)</a:t>
            </a:r>
            <a:r>
              <a:rPr lang="ko-KR" altLang="en-US" dirty="0" smtClean="0"/>
              <a:t>이라는 고유 기술에 사용하고 있다</a:t>
            </a:r>
            <a:r>
              <a:rPr lang="en-US" altLang="ko-KR" dirty="0" smtClean="0"/>
              <a:t>. Toyota</a:t>
            </a:r>
            <a:r>
              <a:rPr lang="ko-KR" altLang="en-US" dirty="0" smtClean="0"/>
              <a:t>는 </a:t>
            </a:r>
            <a:r>
              <a:rPr lang="en-US" altLang="ko-KR" dirty="0" smtClean="0"/>
              <a:t>12</a:t>
            </a:r>
            <a:r>
              <a:rPr lang="ko-KR" altLang="en-US" dirty="0" smtClean="0"/>
              <a:t>개시에 “</a:t>
            </a:r>
            <a:r>
              <a:rPr lang="en-US" altLang="ko-KR" dirty="0" smtClean="0"/>
              <a:t>ITS Connect”</a:t>
            </a:r>
            <a:r>
              <a:rPr lang="ko-KR" altLang="en-US" dirty="0" smtClean="0"/>
              <a:t>라는 고유 기술을 적용하였으며</a:t>
            </a:r>
            <a:r>
              <a:rPr lang="en-US" altLang="ko-KR" dirty="0" smtClean="0"/>
              <a:t>, 760 MHz </a:t>
            </a:r>
            <a:r>
              <a:rPr lang="ko-KR" altLang="en-US" dirty="0" smtClean="0"/>
              <a:t>대역에서 </a:t>
            </a:r>
            <a:r>
              <a:rPr lang="en-US" altLang="ko-KR" dirty="0" smtClean="0"/>
              <a:t>9MHz</a:t>
            </a:r>
            <a:r>
              <a:rPr lang="ko-KR" altLang="en-US" dirty="0" smtClean="0"/>
              <a:t>를 사용하여 </a:t>
            </a:r>
            <a:r>
              <a:rPr lang="en-US" altLang="ko-KR" dirty="0" smtClean="0"/>
              <a:t>V2V</a:t>
            </a:r>
            <a:r>
              <a:rPr lang="ko-KR" altLang="en-US" dirty="0" smtClean="0"/>
              <a:t>와 </a:t>
            </a:r>
            <a:r>
              <a:rPr lang="en-US" altLang="ko-KR" dirty="0" smtClean="0"/>
              <a:t>V2I </a:t>
            </a:r>
            <a:r>
              <a:rPr lang="ko-KR" altLang="en-US" dirty="0" smtClean="0"/>
              <a:t>서비스를 제공하고 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하지만</a:t>
            </a:r>
            <a:r>
              <a:rPr lang="en-US" altLang="ko-KR" dirty="0" smtClean="0"/>
              <a:t>, V2I </a:t>
            </a:r>
            <a:r>
              <a:rPr lang="ko-KR" altLang="en-US" dirty="0" smtClean="0"/>
              <a:t>기반 “</a:t>
            </a:r>
            <a:r>
              <a:rPr lang="en-US" altLang="ko-KR" dirty="0" smtClean="0"/>
              <a:t>ITS Connect”</a:t>
            </a:r>
            <a:r>
              <a:rPr lang="ko-KR" altLang="en-US" dirty="0" smtClean="0"/>
              <a:t>서비스를 제공하기 위한 </a:t>
            </a:r>
            <a:r>
              <a:rPr lang="en-US" altLang="ko-KR" dirty="0" smtClean="0"/>
              <a:t>RSU</a:t>
            </a:r>
            <a:r>
              <a:rPr lang="ko-KR" altLang="en-US" dirty="0" smtClean="0"/>
              <a:t>의 보급은 소수에 불과한 실정이다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809756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LTE-V2X Use Cases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1737" y="1895475"/>
            <a:ext cx="7248525" cy="3067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1812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6170" y="0"/>
            <a:ext cx="69996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3041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내용 개체 틀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09505" y="4223993"/>
            <a:ext cx="7829550" cy="2209800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9030" y="493900"/>
            <a:ext cx="7820025" cy="4210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4574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/>
          <p:cNvGrpSpPr/>
          <p:nvPr/>
        </p:nvGrpSpPr>
        <p:grpSpPr>
          <a:xfrm>
            <a:off x="2671222" y="0"/>
            <a:ext cx="6802717" cy="6715762"/>
            <a:chOff x="1577713" y="40233"/>
            <a:chExt cx="6802717" cy="6715762"/>
          </a:xfrm>
        </p:grpSpPr>
        <p:pic>
          <p:nvPicPr>
            <p:cNvPr id="4" name="그림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77714" y="40233"/>
              <a:ext cx="6802716" cy="2461079"/>
            </a:xfrm>
            <a:prstGeom prst="rect">
              <a:avLst/>
            </a:prstGeom>
          </p:spPr>
        </p:pic>
        <p:pic>
          <p:nvPicPr>
            <p:cNvPr id="5" name="그림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77713" y="2481649"/>
              <a:ext cx="6802716" cy="427434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2255805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LTE-V2X Use Cases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공통 요구 사항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9450" y="1579628"/>
            <a:ext cx="7877175" cy="4905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0491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5G-V2X Use Cases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0535" y="962188"/>
            <a:ext cx="7288246" cy="5895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8993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9890" y="0"/>
            <a:ext cx="63322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46069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5G-V2X Use Cases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4075" y="1476375"/>
            <a:ext cx="7943850" cy="3905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87080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600" y="133350"/>
            <a:ext cx="7924800" cy="659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92880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1212" y="266700"/>
            <a:ext cx="8029575" cy="632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58002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 dirty="0"/>
          </a:p>
        </p:txBody>
      </p:sp>
      <p:grpSp>
        <p:nvGrpSpPr>
          <p:cNvPr id="6" name="그룹 5"/>
          <p:cNvGrpSpPr/>
          <p:nvPr/>
        </p:nvGrpSpPr>
        <p:grpSpPr>
          <a:xfrm>
            <a:off x="2119410" y="1"/>
            <a:ext cx="7552491" cy="6730738"/>
            <a:chOff x="2128837" y="0"/>
            <a:chExt cx="7934325" cy="7078400"/>
          </a:xfrm>
        </p:grpSpPr>
        <p:pic>
          <p:nvPicPr>
            <p:cNvPr id="4" name="그림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128837" y="0"/>
              <a:ext cx="7934325" cy="4191000"/>
            </a:xfrm>
            <a:prstGeom prst="rect">
              <a:avLst/>
            </a:prstGeom>
          </p:spPr>
        </p:pic>
        <p:pic>
          <p:nvPicPr>
            <p:cNvPr id="5" name="그림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133599" y="4097075"/>
              <a:ext cx="7924800" cy="29813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849071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C-V2X </a:t>
            </a:r>
            <a:r>
              <a:rPr lang="ko-KR" altLang="en-US" dirty="0" smtClean="0"/>
              <a:t>네트워크 구축방안 비교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①</a:t>
            </a:r>
            <a:r>
              <a:rPr lang="en-US" altLang="ko-KR" dirty="0" smtClean="0"/>
              <a:t>LTE V2X</a:t>
            </a:r>
            <a:r>
              <a:rPr lang="ko-KR" altLang="en-US" dirty="0" smtClean="0"/>
              <a:t>만을 활용한 경우</a:t>
            </a:r>
            <a:endParaRPr lang="en-US" altLang="ko-KR" dirty="0" smtClean="0"/>
          </a:p>
          <a:p>
            <a:r>
              <a:rPr lang="en-US" altLang="ko-KR" dirty="0" smtClean="0"/>
              <a:t>②LTE V2X</a:t>
            </a:r>
            <a:r>
              <a:rPr lang="ko-KR" altLang="en-US" dirty="0" smtClean="0"/>
              <a:t>와 </a:t>
            </a:r>
            <a:r>
              <a:rPr lang="en-US" altLang="ko-KR" dirty="0" smtClean="0"/>
              <a:t>WAVE</a:t>
            </a:r>
            <a:r>
              <a:rPr lang="ko-KR" altLang="en-US" dirty="0" smtClean="0"/>
              <a:t>를 </a:t>
            </a:r>
            <a:r>
              <a:rPr lang="ko-KR" altLang="en-US" dirty="0" err="1" smtClean="0"/>
              <a:t>하이브리드로</a:t>
            </a:r>
            <a:r>
              <a:rPr lang="ko-KR" altLang="en-US" dirty="0" smtClean="0"/>
              <a:t> 사용하는 경우</a:t>
            </a:r>
            <a:endParaRPr lang="en-US" altLang="ko-KR" dirty="0" smtClean="0"/>
          </a:p>
          <a:p>
            <a:r>
              <a:rPr lang="en-US" altLang="ko-KR" dirty="0" smtClean="0"/>
              <a:t>③5G</a:t>
            </a:r>
            <a:r>
              <a:rPr lang="ko-KR" altLang="en-US" dirty="0" smtClean="0"/>
              <a:t>를 활용하는 경우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7513533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C-V2X </a:t>
            </a:r>
            <a:r>
              <a:rPr lang="ko-KR" altLang="en-US" dirty="0" smtClean="0"/>
              <a:t>네트워크 구축방안 비교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209964"/>
            <a:ext cx="7231144" cy="4966999"/>
          </a:xfrm>
        </p:spPr>
        <p:txBody>
          <a:bodyPr/>
          <a:lstStyle/>
          <a:p>
            <a:r>
              <a:rPr lang="ko-KR" altLang="en-US" dirty="0" smtClean="0"/>
              <a:t>교통정보 혹은 환경정보 등은 기존 </a:t>
            </a:r>
            <a:r>
              <a:rPr lang="en-US" altLang="ko-KR" dirty="0" smtClean="0"/>
              <a:t>LTE</a:t>
            </a:r>
            <a:r>
              <a:rPr lang="ko-KR" altLang="en-US" dirty="0" smtClean="0"/>
              <a:t>망을 통하여 전송하고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충돌방지 등 </a:t>
            </a:r>
            <a:r>
              <a:rPr lang="ko-KR" altLang="en-US" dirty="0" err="1" smtClean="0"/>
              <a:t>저지연이</a:t>
            </a:r>
            <a:r>
              <a:rPr lang="ko-KR" altLang="en-US" dirty="0" smtClean="0"/>
              <a:t> 요구되는 차량간 통신은 </a:t>
            </a:r>
            <a:r>
              <a:rPr lang="en-US" altLang="ko-KR" dirty="0" smtClean="0"/>
              <a:t>Release 14 LTE V2X </a:t>
            </a:r>
            <a:r>
              <a:rPr lang="ko-KR" altLang="en-US" dirty="0" smtClean="0"/>
              <a:t>이용한다</a:t>
            </a:r>
            <a:r>
              <a:rPr lang="en-US" altLang="ko-KR" dirty="0" smtClean="0"/>
              <a:t>. </a:t>
            </a:r>
          </a:p>
          <a:p>
            <a:r>
              <a:rPr lang="ko-KR" altLang="en-US" dirty="0" smtClean="0"/>
              <a:t>성능은 기존 </a:t>
            </a:r>
            <a:r>
              <a:rPr lang="en-US" altLang="ko-KR" dirty="0" smtClean="0"/>
              <a:t>LTE</a:t>
            </a:r>
            <a:r>
              <a:rPr lang="ko-KR" altLang="en-US" dirty="0" smtClean="0"/>
              <a:t>망의 </a:t>
            </a:r>
            <a:r>
              <a:rPr lang="ko-KR" altLang="en-US" dirty="0" err="1" smtClean="0"/>
              <a:t>커버리지와</a:t>
            </a:r>
            <a:r>
              <a:rPr lang="ko-KR" altLang="en-US" dirty="0" smtClean="0"/>
              <a:t> 동일하며</a:t>
            </a:r>
            <a:r>
              <a:rPr lang="en-US" altLang="ko-KR" dirty="0" smtClean="0"/>
              <a:t>, </a:t>
            </a:r>
            <a:r>
              <a:rPr lang="ko-KR" altLang="en-US" dirty="0" smtClean="0"/>
              <a:t>최대 </a:t>
            </a:r>
            <a:r>
              <a:rPr lang="en-US" altLang="ko-KR" dirty="0" smtClean="0"/>
              <a:t>75Mbps(</a:t>
            </a:r>
            <a:r>
              <a:rPr lang="ko-KR" altLang="en-US" dirty="0" smtClean="0"/>
              <a:t>통상 수백</a:t>
            </a:r>
            <a:r>
              <a:rPr lang="en-US" altLang="ko-KR" dirty="0" smtClean="0"/>
              <a:t>kbps~</a:t>
            </a:r>
            <a:r>
              <a:rPr lang="ko-KR" altLang="en-US" dirty="0" smtClean="0"/>
              <a:t>수</a:t>
            </a:r>
            <a:r>
              <a:rPr lang="en-US" altLang="ko-KR" dirty="0" smtClean="0"/>
              <a:t>Mbps), </a:t>
            </a:r>
            <a:r>
              <a:rPr lang="ko-KR" altLang="en-US" dirty="0" smtClean="0"/>
              <a:t>지연시간은 </a:t>
            </a:r>
            <a:r>
              <a:rPr lang="en-US" altLang="ko-KR" dirty="0" smtClean="0"/>
              <a:t>V2N 100ms(</a:t>
            </a:r>
            <a:r>
              <a:rPr lang="ko-KR" altLang="en-US" dirty="0" smtClean="0"/>
              <a:t>통상 </a:t>
            </a:r>
            <a:r>
              <a:rPr lang="en-US" altLang="ko-KR" dirty="0" smtClean="0"/>
              <a:t>50ms), V2V 20ms </a:t>
            </a:r>
            <a:r>
              <a:rPr lang="ko-KR" altLang="en-US" dirty="0" smtClean="0"/>
              <a:t>이내로 서비스 된다</a:t>
            </a:r>
            <a:r>
              <a:rPr lang="en-US" altLang="ko-KR" dirty="0" smtClean="0"/>
              <a:t>. </a:t>
            </a:r>
          </a:p>
          <a:p>
            <a:r>
              <a:rPr lang="ko-KR" altLang="en-US" dirty="0" smtClean="0"/>
              <a:t>본 구축방안의 장점은 일부 </a:t>
            </a:r>
            <a:r>
              <a:rPr lang="ko-KR" altLang="en-US" dirty="0" err="1" smtClean="0"/>
              <a:t>트래픽</a:t>
            </a:r>
            <a:r>
              <a:rPr lang="ko-KR" altLang="en-US" dirty="0" smtClean="0"/>
              <a:t> 밀집지역 등에서 </a:t>
            </a:r>
            <a:r>
              <a:rPr lang="en-US" altLang="ko-KR" dirty="0" smtClean="0"/>
              <a:t>RSU </a:t>
            </a:r>
            <a:r>
              <a:rPr lang="ko-KR" altLang="en-US" dirty="0" smtClean="0"/>
              <a:t>설치가 필요할 수도 있으나</a:t>
            </a:r>
            <a:r>
              <a:rPr lang="en-US" altLang="ko-KR" dirty="0" smtClean="0"/>
              <a:t>, </a:t>
            </a:r>
            <a:r>
              <a:rPr lang="ko-KR" altLang="en-US" dirty="0" smtClean="0"/>
              <a:t>대부분 기존 통신망을 사용하여 투자비가 적다는 점이다</a:t>
            </a:r>
            <a:r>
              <a:rPr lang="en-US" altLang="ko-KR" dirty="0" smtClean="0"/>
              <a:t>. </a:t>
            </a:r>
          </a:p>
          <a:p>
            <a:r>
              <a:rPr lang="ko-KR" altLang="en-US" dirty="0" smtClean="0"/>
              <a:t>또</a:t>
            </a:r>
            <a:r>
              <a:rPr lang="en-US" altLang="ko-KR" dirty="0" smtClean="0"/>
              <a:t>, </a:t>
            </a:r>
            <a:r>
              <a:rPr lang="ko-KR" altLang="en-US" dirty="0" smtClean="0"/>
              <a:t>통신 사업자간에 </a:t>
            </a:r>
            <a:r>
              <a:rPr lang="en-US" altLang="ko-KR" dirty="0" smtClean="0"/>
              <a:t>V2N</a:t>
            </a:r>
            <a:r>
              <a:rPr lang="ko-KR" altLang="en-US" dirty="0" smtClean="0"/>
              <a:t>을 통한 연동이 가능하다</a:t>
            </a:r>
            <a:r>
              <a:rPr lang="en-US" altLang="ko-KR" dirty="0" smtClean="0"/>
              <a:t>. </a:t>
            </a:r>
          </a:p>
          <a:p>
            <a:r>
              <a:rPr lang="ko-KR" altLang="en-US" dirty="0" smtClean="0"/>
              <a:t>단점은 </a:t>
            </a:r>
            <a:r>
              <a:rPr lang="en-US" altLang="ko-KR" dirty="0" smtClean="0"/>
              <a:t>LTE </a:t>
            </a:r>
            <a:r>
              <a:rPr lang="ko-KR" altLang="en-US" dirty="0" err="1" smtClean="0"/>
              <a:t>트래픽</a:t>
            </a:r>
            <a:r>
              <a:rPr lang="ko-KR" altLang="en-US" dirty="0" smtClean="0"/>
              <a:t> 밀집 지역에서 지연 발생 가능성 있어 별도 </a:t>
            </a:r>
            <a:r>
              <a:rPr lang="en-US" altLang="ko-KR" dirty="0" err="1" smtClean="0"/>
              <a:t>QoS</a:t>
            </a:r>
            <a:r>
              <a:rPr lang="en-US" altLang="ko-KR" dirty="0" smtClean="0"/>
              <a:t> </a:t>
            </a:r>
            <a:r>
              <a:rPr lang="ko-KR" altLang="en-US" dirty="0" smtClean="0"/>
              <a:t>관리가 필요하다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9333" y="1428161"/>
            <a:ext cx="337185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66303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C-V2X </a:t>
            </a:r>
            <a:r>
              <a:rPr lang="ko-KR" altLang="en-US" dirty="0" smtClean="0"/>
              <a:t>네트워크 구축방안 비교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209964"/>
            <a:ext cx="6495854" cy="4966999"/>
          </a:xfrm>
        </p:spPr>
        <p:txBody>
          <a:bodyPr>
            <a:normAutofit lnSpcReduction="10000"/>
          </a:bodyPr>
          <a:lstStyle/>
          <a:p>
            <a:r>
              <a:rPr lang="ko-KR" altLang="en-US" dirty="0" smtClean="0"/>
              <a:t>망 구조는 </a:t>
            </a:r>
            <a:r>
              <a:rPr lang="en-US" altLang="ko-KR" dirty="0" smtClean="0"/>
              <a:t>WAVE </a:t>
            </a:r>
            <a:r>
              <a:rPr lang="ko-KR" altLang="en-US" dirty="0" smtClean="0"/>
              <a:t>통신망과 </a:t>
            </a:r>
            <a:r>
              <a:rPr lang="en-US" altLang="ko-KR" dirty="0" smtClean="0"/>
              <a:t>LTE </a:t>
            </a:r>
            <a:r>
              <a:rPr lang="ko-KR" altLang="en-US" dirty="0" err="1" smtClean="0"/>
              <a:t>상용망을</a:t>
            </a:r>
            <a:r>
              <a:rPr lang="ko-KR" altLang="en-US" dirty="0" smtClean="0"/>
              <a:t> 이용하며</a:t>
            </a:r>
            <a:r>
              <a:rPr lang="en-US" altLang="ko-KR" dirty="0" smtClean="0"/>
              <a:t>, </a:t>
            </a:r>
            <a:r>
              <a:rPr lang="ko-KR" altLang="en-US" dirty="0" smtClean="0"/>
              <a:t>이들간 </a:t>
            </a:r>
            <a:r>
              <a:rPr lang="en-US" altLang="ko-KR" dirty="0" smtClean="0"/>
              <a:t>V2X </a:t>
            </a:r>
            <a:r>
              <a:rPr lang="ko-KR" altLang="en-US" dirty="0" err="1" smtClean="0"/>
              <a:t>트래픽을</a:t>
            </a:r>
            <a:r>
              <a:rPr lang="ko-KR" altLang="en-US" dirty="0" smtClean="0"/>
              <a:t> </a:t>
            </a:r>
            <a:r>
              <a:rPr lang="en-US" altLang="ko-KR" dirty="0" smtClean="0"/>
              <a:t>V2X </a:t>
            </a:r>
            <a:r>
              <a:rPr lang="ko-KR" altLang="en-US" dirty="0" smtClean="0"/>
              <a:t>서버에서 중계해준다</a:t>
            </a:r>
            <a:r>
              <a:rPr lang="en-US" altLang="ko-KR" dirty="0" smtClean="0"/>
              <a:t>. </a:t>
            </a:r>
          </a:p>
          <a:p>
            <a:r>
              <a:rPr lang="ko-KR" altLang="en-US" dirty="0" smtClean="0"/>
              <a:t>단말은 </a:t>
            </a:r>
            <a:r>
              <a:rPr lang="en-US" altLang="ko-KR" dirty="0" smtClean="0"/>
              <a:t>WAVE</a:t>
            </a:r>
            <a:r>
              <a:rPr lang="ko-KR" altLang="en-US" dirty="0" smtClean="0"/>
              <a:t>와 </a:t>
            </a:r>
            <a:r>
              <a:rPr lang="en-US" altLang="ko-KR" dirty="0" smtClean="0"/>
              <a:t>LTE</a:t>
            </a:r>
            <a:r>
              <a:rPr lang="ko-KR" altLang="en-US" dirty="0" smtClean="0"/>
              <a:t>모듈을 모두 탑재한다고 가정한다</a:t>
            </a:r>
            <a:r>
              <a:rPr lang="en-US" altLang="ko-KR" dirty="0" smtClean="0"/>
              <a:t>. </a:t>
            </a:r>
          </a:p>
          <a:p>
            <a:r>
              <a:rPr lang="ko-KR" altLang="en-US" dirty="0" err="1" smtClean="0"/>
              <a:t>커버리지의</a:t>
            </a:r>
            <a:r>
              <a:rPr lang="ko-KR" altLang="en-US" dirty="0" smtClean="0"/>
              <a:t> 경우 </a:t>
            </a:r>
            <a:r>
              <a:rPr lang="en-US" altLang="ko-KR" dirty="0" smtClean="0"/>
              <a:t>RSU </a:t>
            </a:r>
            <a:r>
              <a:rPr lang="ko-KR" altLang="en-US" dirty="0" smtClean="0"/>
              <a:t>범위와 관계없이 일반 </a:t>
            </a:r>
            <a:r>
              <a:rPr lang="en-US" altLang="ko-KR" dirty="0" smtClean="0"/>
              <a:t>LTE</a:t>
            </a:r>
            <a:r>
              <a:rPr lang="ko-KR" altLang="en-US" dirty="0" smtClean="0"/>
              <a:t>와 동일하다</a:t>
            </a:r>
            <a:r>
              <a:rPr lang="en-US" altLang="ko-KR" dirty="0" smtClean="0"/>
              <a:t>. </a:t>
            </a:r>
          </a:p>
          <a:p>
            <a:r>
              <a:rPr lang="ko-KR" altLang="en-US" dirty="0" smtClean="0"/>
              <a:t>장점은 일반 </a:t>
            </a:r>
            <a:r>
              <a:rPr lang="en-US" altLang="ko-KR" dirty="0" smtClean="0"/>
              <a:t>LTE</a:t>
            </a:r>
            <a:r>
              <a:rPr lang="ko-KR" altLang="en-US" dirty="0" smtClean="0"/>
              <a:t>망을 이용하여 커버리지가 넓고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현재 시점에서 </a:t>
            </a:r>
            <a:r>
              <a:rPr lang="en-US" altLang="ko-KR" dirty="0" smtClean="0"/>
              <a:t>WAVE </a:t>
            </a:r>
            <a:r>
              <a:rPr lang="ko-KR" altLang="en-US" dirty="0" smtClean="0"/>
              <a:t>하드웨어 테스트를 진행하고 있으므로 조기 상용화가 가능한 방안이다</a:t>
            </a:r>
            <a:r>
              <a:rPr lang="en-US" altLang="ko-KR" dirty="0" smtClean="0"/>
              <a:t>. </a:t>
            </a:r>
          </a:p>
          <a:p>
            <a:r>
              <a:rPr lang="ko-KR" altLang="en-US" dirty="0" smtClean="0"/>
              <a:t>단점은 단말 구성이 복잡하여 단말 비용이 증가할 수 있어 </a:t>
            </a:r>
            <a:r>
              <a:rPr lang="en-US" altLang="ko-KR" dirty="0" smtClean="0"/>
              <a:t>C-V2X </a:t>
            </a:r>
            <a:r>
              <a:rPr lang="ko-KR" altLang="en-US" dirty="0" smtClean="0"/>
              <a:t>확산 전 단기적으로만 활용 가능하다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1212" y="1209964"/>
            <a:ext cx="4367431" cy="4634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741175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C-V2X </a:t>
            </a:r>
            <a:r>
              <a:rPr lang="ko-KR" altLang="en-US" dirty="0" smtClean="0"/>
              <a:t>네트워크 구축방안 비교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209964"/>
            <a:ext cx="6335598" cy="4966999"/>
          </a:xfrm>
        </p:spPr>
        <p:txBody>
          <a:bodyPr/>
          <a:lstStyle/>
          <a:p>
            <a:r>
              <a:rPr lang="ko-KR" altLang="en-US" dirty="0" smtClean="0"/>
              <a:t>망 구조는 교통정보 혹은 환경정보 등의 기존 </a:t>
            </a:r>
            <a:r>
              <a:rPr lang="en-US" altLang="ko-KR" dirty="0" smtClean="0"/>
              <a:t>V2N </a:t>
            </a:r>
            <a:r>
              <a:rPr lang="ko-KR" altLang="en-US" dirty="0" smtClean="0"/>
              <a:t>뿐만 아니라 충돌방지 등 </a:t>
            </a:r>
            <a:r>
              <a:rPr lang="ko-KR" altLang="en-US" dirty="0" err="1" smtClean="0"/>
              <a:t>저지연이</a:t>
            </a:r>
            <a:r>
              <a:rPr lang="ko-KR" altLang="en-US" dirty="0" smtClean="0"/>
              <a:t> 필요한 차량간 통신도 </a:t>
            </a:r>
            <a:r>
              <a:rPr lang="en-US" altLang="ko-KR" dirty="0" smtClean="0"/>
              <a:t>5G V2N</a:t>
            </a:r>
            <a:r>
              <a:rPr lang="ko-KR" altLang="en-US" dirty="0" smtClean="0"/>
              <a:t>을 이용한다</a:t>
            </a:r>
            <a:r>
              <a:rPr lang="en-US" altLang="ko-KR" dirty="0" smtClean="0"/>
              <a:t>. </a:t>
            </a:r>
          </a:p>
          <a:p>
            <a:r>
              <a:rPr lang="ko-KR" altLang="en-US" dirty="0" smtClean="0"/>
              <a:t>성능은 </a:t>
            </a:r>
            <a:r>
              <a:rPr lang="en-US" altLang="ko-KR" dirty="0" smtClean="0"/>
              <a:t>5G</a:t>
            </a:r>
            <a:r>
              <a:rPr lang="ko-KR" altLang="en-US" dirty="0" smtClean="0"/>
              <a:t>기지국 </a:t>
            </a:r>
            <a:r>
              <a:rPr lang="en-US" altLang="ko-KR" dirty="0" smtClean="0"/>
              <a:t>200m~1km</a:t>
            </a:r>
            <a:r>
              <a:rPr lang="ko-KR" altLang="en-US" dirty="0" smtClean="0"/>
              <a:t>이내</a:t>
            </a:r>
            <a:r>
              <a:rPr lang="en-US" altLang="ko-KR" dirty="0" smtClean="0"/>
              <a:t>, </a:t>
            </a:r>
            <a:r>
              <a:rPr lang="ko-KR" altLang="en-US" dirty="0" smtClean="0"/>
              <a:t>최대 </a:t>
            </a:r>
            <a:r>
              <a:rPr lang="en-US" altLang="ko-KR" dirty="0" smtClean="0"/>
              <a:t>20Gbps, </a:t>
            </a:r>
            <a:r>
              <a:rPr lang="ko-KR" altLang="en-US" dirty="0" smtClean="0"/>
              <a:t>지연시간은 </a:t>
            </a:r>
            <a:r>
              <a:rPr lang="en-US" altLang="ko-KR" dirty="0" smtClean="0"/>
              <a:t>V2N, V2N2V </a:t>
            </a:r>
            <a:r>
              <a:rPr lang="ko-KR" altLang="en-US" dirty="0" smtClean="0"/>
              <a:t>모두 </a:t>
            </a:r>
            <a:r>
              <a:rPr lang="en-US" altLang="ko-KR" dirty="0" smtClean="0"/>
              <a:t>20ms </a:t>
            </a:r>
            <a:r>
              <a:rPr lang="ko-KR" altLang="en-US" dirty="0" smtClean="0"/>
              <a:t>이내이다</a:t>
            </a:r>
            <a:r>
              <a:rPr lang="en-US" altLang="ko-KR" dirty="0" smtClean="0"/>
              <a:t>. </a:t>
            </a:r>
          </a:p>
          <a:p>
            <a:r>
              <a:rPr lang="ko-KR" altLang="en-US" dirty="0" smtClean="0"/>
              <a:t>장점은 기존 </a:t>
            </a:r>
            <a:r>
              <a:rPr lang="en-US" altLang="ko-KR" dirty="0" smtClean="0"/>
              <a:t>LTE V2X</a:t>
            </a:r>
            <a:r>
              <a:rPr lang="ko-KR" altLang="en-US" dirty="0" smtClean="0"/>
              <a:t>를 통해 지원 가능한 서비스를 포함한 모든 서비스를 통합하여 자율주행에 적합한 </a:t>
            </a:r>
            <a:r>
              <a:rPr lang="en-US" altLang="ko-KR" dirty="0" smtClean="0"/>
              <a:t>V2X </a:t>
            </a:r>
            <a:r>
              <a:rPr lang="ko-KR" altLang="en-US" dirty="0" smtClean="0"/>
              <a:t>통신망이다</a:t>
            </a:r>
            <a:r>
              <a:rPr lang="en-US" altLang="ko-KR" dirty="0" smtClean="0"/>
              <a:t>. </a:t>
            </a:r>
          </a:p>
          <a:p>
            <a:r>
              <a:rPr lang="ko-KR" altLang="en-US" dirty="0" smtClean="0"/>
              <a:t>단점은 </a:t>
            </a:r>
            <a:r>
              <a:rPr lang="en-US" altLang="ko-KR" dirty="0" smtClean="0"/>
              <a:t>5G </a:t>
            </a:r>
            <a:r>
              <a:rPr lang="ko-KR" altLang="en-US" dirty="0" smtClean="0"/>
              <a:t>상용 초기 단계에서 </a:t>
            </a:r>
            <a:r>
              <a:rPr lang="en-US" altLang="ko-KR" dirty="0" smtClean="0"/>
              <a:t>5G </a:t>
            </a:r>
            <a:r>
              <a:rPr lang="ko-KR" altLang="en-US" dirty="0" smtClean="0"/>
              <a:t>커버리지가 부족하며 </a:t>
            </a:r>
            <a:r>
              <a:rPr lang="en-US" altLang="ko-KR" dirty="0" smtClean="0"/>
              <a:t>5G V2X</a:t>
            </a:r>
            <a:r>
              <a:rPr lang="ko-KR" altLang="en-US" dirty="0" smtClean="0"/>
              <a:t>용으로 별도 주파수가 필요할 수 있다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540" y="721663"/>
            <a:ext cx="4294941" cy="545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07258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RSU </a:t>
            </a:r>
            <a:r>
              <a:rPr lang="ko-KR" altLang="en-US" dirty="0" smtClean="0"/>
              <a:t>설치에 따른 </a:t>
            </a:r>
            <a:r>
              <a:rPr lang="en-US" altLang="ko-KR" dirty="0" smtClean="0"/>
              <a:t>V2X </a:t>
            </a:r>
            <a:r>
              <a:rPr lang="ko-KR" altLang="en-US" dirty="0" smtClean="0"/>
              <a:t>서비스 소요비용 비교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①</a:t>
            </a:r>
            <a:r>
              <a:rPr lang="en-US" altLang="ko-KR" dirty="0" smtClean="0"/>
              <a:t>RSU</a:t>
            </a:r>
            <a:r>
              <a:rPr lang="ko-KR" altLang="en-US" dirty="0" smtClean="0"/>
              <a:t>를 설치하지 않는 경우</a:t>
            </a:r>
            <a:endParaRPr lang="en-US" altLang="ko-KR" dirty="0" smtClean="0"/>
          </a:p>
          <a:p>
            <a:r>
              <a:rPr lang="en-US" altLang="ko-KR" dirty="0" smtClean="0"/>
              <a:t>②RSU </a:t>
            </a:r>
            <a:r>
              <a:rPr lang="ko-KR" altLang="en-US" dirty="0" smtClean="0"/>
              <a:t>설치를 도로주변에 하는 경우</a:t>
            </a:r>
            <a:endParaRPr lang="en-US" altLang="ko-KR" dirty="0" smtClean="0"/>
          </a:p>
          <a:p>
            <a:r>
              <a:rPr lang="en-US" altLang="ko-KR" dirty="0" smtClean="0"/>
              <a:t>③RSU </a:t>
            </a:r>
            <a:r>
              <a:rPr lang="ko-KR" altLang="en-US" dirty="0" smtClean="0"/>
              <a:t>설치를 신호제어기에 하는 경우의 </a:t>
            </a:r>
            <a:r>
              <a:rPr lang="en-US" altLang="ko-KR" dirty="0" smtClean="0"/>
              <a:t>3</a:t>
            </a:r>
            <a:r>
              <a:rPr lang="ko-KR" altLang="en-US" dirty="0" smtClean="0"/>
              <a:t>가지로 구분하여 투자비</a:t>
            </a:r>
            <a:r>
              <a:rPr lang="en-US" altLang="ko-KR" dirty="0" smtClean="0"/>
              <a:t>, </a:t>
            </a:r>
            <a:r>
              <a:rPr lang="ko-KR" altLang="en-US" dirty="0" smtClean="0"/>
              <a:t>연간 운영비 등의 소요비용을 예측한다</a:t>
            </a:r>
            <a:r>
              <a:rPr lang="en-US" altLang="ko-KR" dirty="0" smtClean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54023127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RSU </a:t>
            </a:r>
            <a:r>
              <a:rPr lang="ko-KR" altLang="en-US" dirty="0" smtClean="0"/>
              <a:t>설치에 따른 </a:t>
            </a:r>
            <a:r>
              <a:rPr lang="en-US" altLang="ko-KR" dirty="0" smtClean="0"/>
              <a:t>V2X </a:t>
            </a:r>
            <a:r>
              <a:rPr lang="ko-KR" altLang="en-US" dirty="0" smtClean="0"/>
              <a:t>서비스 소요비용 비교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①</a:t>
            </a:r>
            <a:r>
              <a:rPr lang="en-US" altLang="ko-KR" dirty="0" smtClean="0"/>
              <a:t>RSU</a:t>
            </a:r>
            <a:r>
              <a:rPr lang="ko-KR" altLang="en-US" dirty="0" smtClean="0"/>
              <a:t>를 설치하지 않는 경우</a:t>
            </a:r>
            <a:endParaRPr lang="en-US" altLang="ko-KR" dirty="0" smtClean="0"/>
          </a:p>
          <a:p>
            <a:r>
              <a:rPr lang="ko-KR" altLang="en-US" dirty="0" smtClean="0"/>
              <a:t>국내 </a:t>
            </a:r>
            <a:r>
              <a:rPr lang="ko-KR" altLang="en-US" dirty="0" err="1" smtClean="0"/>
              <a:t>커넥티드</a:t>
            </a:r>
            <a:r>
              <a:rPr lang="ko-KR" altLang="en-US" dirty="0" smtClean="0"/>
              <a:t> 카 시장 규모는 </a:t>
            </a:r>
            <a:r>
              <a:rPr lang="en-US" altLang="ko-KR" dirty="0" smtClean="0"/>
              <a:t>2018</a:t>
            </a:r>
            <a:r>
              <a:rPr lang="ko-KR" altLang="en-US" dirty="0" smtClean="0"/>
              <a:t>년 </a:t>
            </a:r>
            <a:r>
              <a:rPr lang="en-US" altLang="ko-KR" dirty="0" smtClean="0"/>
              <a:t>151</a:t>
            </a:r>
            <a:r>
              <a:rPr lang="ko-KR" altLang="en-US" dirty="0" smtClean="0"/>
              <a:t>만대</a:t>
            </a:r>
            <a:r>
              <a:rPr lang="en-US" altLang="ko-KR" dirty="0" smtClean="0"/>
              <a:t>, 2019</a:t>
            </a:r>
            <a:r>
              <a:rPr lang="ko-KR" altLang="en-US" dirty="0" smtClean="0"/>
              <a:t>년 </a:t>
            </a:r>
            <a:r>
              <a:rPr lang="en-US" altLang="ko-KR" dirty="0" smtClean="0"/>
              <a:t>222</a:t>
            </a:r>
            <a:r>
              <a:rPr lang="ko-KR" altLang="en-US" dirty="0" smtClean="0"/>
              <a:t>만대</a:t>
            </a:r>
            <a:r>
              <a:rPr lang="en-US" altLang="ko-KR" dirty="0" smtClean="0"/>
              <a:t>, 2020</a:t>
            </a:r>
            <a:r>
              <a:rPr lang="ko-KR" altLang="en-US" dirty="0" smtClean="0"/>
              <a:t>년 </a:t>
            </a:r>
            <a:r>
              <a:rPr lang="en-US" altLang="ko-KR" dirty="0" smtClean="0"/>
              <a:t>326</a:t>
            </a:r>
            <a:r>
              <a:rPr lang="ko-KR" altLang="en-US" dirty="0" smtClean="0"/>
              <a:t>만대로 가정한다</a:t>
            </a:r>
            <a:r>
              <a:rPr lang="en-US" altLang="ko-KR" dirty="0" smtClean="0"/>
              <a:t>. </a:t>
            </a:r>
          </a:p>
          <a:p>
            <a:r>
              <a:rPr lang="ko-KR" altLang="en-US" dirty="0" smtClean="0"/>
              <a:t>국내 통신</a:t>
            </a:r>
            <a:r>
              <a:rPr lang="en-US" altLang="ko-KR" dirty="0" smtClean="0"/>
              <a:t>3</a:t>
            </a:r>
            <a:r>
              <a:rPr lang="ko-KR" altLang="en-US" dirty="0" smtClean="0"/>
              <a:t>사 </a:t>
            </a:r>
            <a:r>
              <a:rPr lang="en-US" altLang="ko-KR" dirty="0" smtClean="0"/>
              <a:t>LTE </a:t>
            </a:r>
            <a:r>
              <a:rPr lang="en-US" altLang="ko-KR" dirty="0" err="1" smtClean="0"/>
              <a:t>IoT</a:t>
            </a:r>
            <a:r>
              <a:rPr lang="ko-KR" altLang="en-US" dirty="0" smtClean="0"/>
              <a:t>망 기준 월 회선당 요금은 </a:t>
            </a:r>
            <a:r>
              <a:rPr lang="en-US" altLang="ko-KR" dirty="0" smtClean="0"/>
              <a:t>11,000</a:t>
            </a:r>
            <a:r>
              <a:rPr lang="ko-KR" altLang="en-US" dirty="0" smtClean="0"/>
              <a:t>원이나</a:t>
            </a:r>
            <a:r>
              <a:rPr lang="en-US" altLang="ko-KR" dirty="0" smtClean="0"/>
              <a:t>, V2X </a:t>
            </a:r>
            <a:r>
              <a:rPr lang="ko-KR" altLang="en-US" dirty="0" smtClean="0"/>
              <a:t>요금제는 </a:t>
            </a:r>
            <a:r>
              <a:rPr lang="en-US" altLang="ko-KR" dirty="0" err="1" smtClean="0"/>
              <a:t>IoT</a:t>
            </a:r>
            <a:r>
              <a:rPr lang="en-US" altLang="ko-KR" dirty="0" smtClean="0"/>
              <a:t> </a:t>
            </a:r>
            <a:r>
              <a:rPr lang="ko-KR" altLang="en-US" dirty="0" smtClean="0"/>
              <a:t>요금의 </a:t>
            </a:r>
            <a:r>
              <a:rPr lang="en-US" altLang="ko-KR" dirty="0" smtClean="0"/>
              <a:t>20%~80% </a:t>
            </a:r>
            <a:r>
              <a:rPr lang="ko-KR" altLang="en-US" dirty="0" smtClean="0"/>
              <a:t>예상되며 정부</a:t>
            </a:r>
            <a:r>
              <a:rPr lang="en-US" altLang="ko-KR" dirty="0" smtClean="0"/>
              <a:t>, OEM, </a:t>
            </a:r>
            <a:r>
              <a:rPr lang="ko-KR" altLang="en-US" dirty="0" smtClean="0"/>
              <a:t>통신사간 협상 결과에 달라질 수 있다</a:t>
            </a:r>
            <a:r>
              <a:rPr lang="en-US" altLang="ko-KR" dirty="0" smtClean="0"/>
              <a:t>. </a:t>
            </a:r>
          </a:p>
          <a:p>
            <a:r>
              <a:rPr lang="ko-KR" altLang="en-US" dirty="0" smtClean="0"/>
              <a:t>결국</a:t>
            </a:r>
            <a:r>
              <a:rPr lang="en-US" altLang="ko-KR" dirty="0" smtClean="0"/>
              <a:t>, RSU</a:t>
            </a:r>
            <a:r>
              <a:rPr lang="ko-KR" altLang="en-US" dirty="0" smtClean="0"/>
              <a:t>를 설치하지 않음에 따라 </a:t>
            </a:r>
            <a:r>
              <a:rPr lang="ko-KR" altLang="en-US" dirty="0" err="1" smtClean="0"/>
              <a:t>구축비는</a:t>
            </a:r>
            <a:r>
              <a:rPr lang="ko-KR" altLang="en-US" dirty="0" smtClean="0"/>
              <a:t> 발생하지 않으며 운용비용만 아래 과 같이 고려될 수 있다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0815" y="4320667"/>
            <a:ext cx="7896225" cy="1666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766995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RSU </a:t>
            </a:r>
            <a:r>
              <a:rPr lang="ko-KR" altLang="en-US" dirty="0" smtClean="0"/>
              <a:t>설치에 따른 </a:t>
            </a:r>
            <a:r>
              <a:rPr lang="en-US" altLang="ko-KR" dirty="0" smtClean="0"/>
              <a:t>V2X </a:t>
            </a:r>
            <a:r>
              <a:rPr lang="ko-KR" altLang="en-US" dirty="0" smtClean="0"/>
              <a:t>서비스 소요비용 비교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②RSU </a:t>
            </a:r>
            <a:r>
              <a:rPr lang="ko-KR" altLang="en-US" dirty="0" smtClean="0"/>
              <a:t>설치를 도로주변에 하는 경우</a:t>
            </a:r>
            <a:endParaRPr lang="en-US" altLang="ko-KR" dirty="0" smtClean="0"/>
          </a:p>
          <a:p>
            <a:r>
              <a:rPr lang="ko-KR" altLang="en-US" dirty="0" smtClean="0"/>
              <a:t>서울시내 도로와 전국 특별</a:t>
            </a:r>
            <a:r>
              <a:rPr lang="en-US" altLang="ko-KR" dirty="0" smtClean="0"/>
              <a:t>·</a:t>
            </a:r>
            <a:r>
              <a:rPr lang="ko-KR" altLang="en-US" dirty="0" smtClean="0"/>
              <a:t>광역시 도로기준으로 나누어 분석하며</a:t>
            </a:r>
            <a:r>
              <a:rPr lang="en-US" altLang="ko-KR" dirty="0" smtClean="0"/>
              <a:t>, 1Km </a:t>
            </a:r>
            <a:r>
              <a:rPr lang="ko-KR" altLang="en-US" dirty="0" smtClean="0"/>
              <a:t>당 </a:t>
            </a:r>
            <a:r>
              <a:rPr lang="en-US" altLang="ko-KR" dirty="0" smtClean="0"/>
              <a:t>1</a:t>
            </a:r>
            <a:r>
              <a:rPr lang="ko-KR" altLang="en-US" dirty="0" smtClean="0"/>
              <a:t>대의 </a:t>
            </a:r>
            <a:r>
              <a:rPr lang="en-US" altLang="ko-KR" dirty="0" smtClean="0"/>
              <a:t>RSU</a:t>
            </a:r>
            <a:r>
              <a:rPr lang="ko-KR" altLang="en-US" dirty="0" smtClean="0"/>
              <a:t>가 구축된다</a:t>
            </a:r>
            <a:r>
              <a:rPr lang="en-US" altLang="ko-KR" dirty="0" smtClean="0"/>
              <a:t>. </a:t>
            </a:r>
          </a:p>
          <a:p>
            <a:r>
              <a:rPr lang="ko-KR" altLang="en-US" dirty="0" smtClean="0"/>
              <a:t>구축 비 중 전원</a:t>
            </a:r>
            <a:r>
              <a:rPr lang="en-US" altLang="ko-KR" dirty="0" smtClean="0"/>
              <a:t>, </a:t>
            </a:r>
            <a:r>
              <a:rPr lang="ko-KR" altLang="en-US" dirty="0" smtClean="0"/>
              <a:t>지주설치 등 공사비는 </a:t>
            </a:r>
            <a:r>
              <a:rPr lang="en-US" altLang="ko-KR" dirty="0" smtClean="0"/>
              <a:t>2,000</a:t>
            </a:r>
            <a:r>
              <a:rPr lang="ko-KR" altLang="en-US" dirty="0" smtClean="0"/>
              <a:t>만원</a:t>
            </a:r>
            <a:r>
              <a:rPr lang="en-US" altLang="ko-KR" dirty="0" smtClean="0"/>
              <a:t>, RSU 1</a:t>
            </a:r>
            <a:r>
              <a:rPr lang="ko-KR" altLang="en-US" dirty="0" smtClean="0"/>
              <a:t>대 당 가격은 </a:t>
            </a:r>
            <a:r>
              <a:rPr lang="en-US" altLang="ko-KR" dirty="0" smtClean="0"/>
              <a:t>1,000</a:t>
            </a:r>
            <a:r>
              <a:rPr lang="ko-KR" altLang="en-US" dirty="0" smtClean="0"/>
              <a:t>만원으로 산정한다</a:t>
            </a:r>
            <a:r>
              <a:rPr lang="en-US" altLang="ko-KR" dirty="0" smtClean="0"/>
              <a:t>. </a:t>
            </a:r>
          </a:p>
          <a:p>
            <a:r>
              <a:rPr lang="ko-KR" altLang="en-US" dirty="0" smtClean="0"/>
              <a:t>연간운영비는 </a:t>
            </a:r>
            <a:r>
              <a:rPr lang="ko-KR" altLang="en-US" dirty="0" err="1" smtClean="0"/>
              <a:t>장비가와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구축비</a:t>
            </a:r>
            <a:r>
              <a:rPr lang="ko-KR" altLang="en-US" dirty="0" smtClean="0"/>
              <a:t> 합의 </a:t>
            </a:r>
            <a:r>
              <a:rPr lang="en-US" altLang="ko-KR" dirty="0" smtClean="0"/>
              <a:t>15%</a:t>
            </a:r>
            <a:r>
              <a:rPr lang="ko-KR" altLang="en-US" dirty="0" smtClean="0"/>
              <a:t>로 가정한다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결국</a:t>
            </a:r>
            <a:r>
              <a:rPr lang="en-US" altLang="ko-KR" dirty="0" smtClean="0"/>
              <a:t>, RSU</a:t>
            </a:r>
            <a:r>
              <a:rPr lang="ko-KR" altLang="en-US" dirty="0" smtClean="0"/>
              <a:t>를 도로주변에 설치하는 경우의 소요비용은 아래 표와 같이 고려될 수 있다</a:t>
            </a:r>
            <a:endParaRPr lang="ko-KR" altLang="en-US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1088" y="3994362"/>
            <a:ext cx="7905750" cy="2790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364588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RSU </a:t>
            </a:r>
            <a:r>
              <a:rPr lang="ko-KR" altLang="en-US" dirty="0" smtClean="0"/>
              <a:t>설치에 따른 </a:t>
            </a:r>
            <a:r>
              <a:rPr lang="en-US" altLang="ko-KR" dirty="0" smtClean="0"/>
              <a:t>V2X </a:t>
            </a:r>
            <a:r>
              <a:rPr lang="ko-KR" altLang="en-US" dirty="0" smtClean="0"/>
              <a:t>서비스 소요비용 비교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③RSU </a:t>
            </a:r>
            <a:r>
              <a:rPr lang="ko-KR" altLang="en-US" dirty="0" smtClean="0"/>
              <a:t>설치를 신호제어기에 하는 경우</a:t>
            </a:r>
            <a:endParaRPr lang="en-US" altLang="ko-KR" dirty="0" smtClean="0"/>
          </a:p>
          <a:p>
            <a:r>
              <a:rPr lang="ko-KR" altLang="en-US" dirty="0" smtClean="0"/>
              <a:t>서울시내와 전국으로 나누어 신호제어기 </a:t>
            </a:r>
            <a:r>
              <a:rPr lang="en-US" altLang="ko-KR" dirty="0" smtClean="0"/>
              <a:t>1</a:t>
            </a:r>
            <a:r>
              <a:rPr lang="ko-KR" altLang="en-US" dirty="0" smtClean="0"/>
              <a:t>개당 </a:t>
            </a:r>
            <a:r>
              <a:rPr lang="en-US" altLang="ko-KR" dirty="0" smtClean="0"/>
              <a:t>1</a:t>
            </a:r>
            <a:r>
              <a:rPr lang="ko-KR" altLang="en-US" dirty="0" smtClean="0"/>
              <a:t>대 </a:t>
            </a:r>
            <a:r>
              <a:rPr lang="en-US" altLang="ko-KR" dirty="0" smtClean="0"/>
              <a:t>RSU </a:t>
            </a:r>
            <a:r>
              <a:rPr lang="ko-KR" altLang="en-US" dirty="0" smtClean="0"/>
              <a:t>구축한다</a:t>
            </a:r>
            <a:r>
              <a:rPr lang="en-US" altLang="ko-KR" dirty="0" smtClean="0"/>
              <a:t>. </a:t>
            </a:r>
          </a:p>
          <a:p>
            <a:r>
              <a:rPr lang="ko-KR" altLang="en-US" dirty="0" smtClean="0"/>
              <a:t>신호제어기와 신호등 간 거리가 </a:t>
            </a:r>
            <a:r>
              <a:rPr lang="en-US" altLang="ko-KR" dirty="0" smtClean="0"/>
              <a:t>RSU </a:t>
            </a:r>
            <a:r>
              <a:rPr lang="ko-KR" altLang="en-US" dirty="0" smtClean="0"/>
              <a:t>커버리지 보다 작다</a:t>
            </a:r>
            <a:r>
              <a:rPr lang="en-US" altLang="ko-KR" dirty="0" smtClean="0"/>
              <a:t>. </a:t>
            </a:r>
          </a:p>
          <a:p>
            <a:r>
              <a:rPr lang="en-US" altLang="ko-KR" dirty="0" smtClean="0"/>
              <a:t>RSU 1</a:t>
            </a:r>
            <a:r>
              <a:rPr lang="ko-KR" altLang="en-US" dirty="0" smtClean="0"/>
              <a:t>대 당 </a:t>
            </a:r>
            <a:r>
              <a:rPr lang="en-US" altLang="ko-KR" dirty="0" smtClean="0"/>
              <a:t>1,000</a:t>
            </a:r>
            <a:r>
              <a:rPr lang="ko-KR" altLang="en-US" dirty="0" smtClean="0"/>
              <a:t>만원 그리고 </a:t>
            </a:r>
            <a:r>
              <a:rPr lang="ko-KR" altLang="en-US" dirty="0" err="1" smtClean="0"/>
              <a:t>구축비는</a:t>
            </a:r>
            <a:r>
              <a:rPr lang="ko-KR" altLang="en-US" dirty="0" smtClean="0"/>
              <a:t> </a:t>
            </a:r>
            <a:r>
              <a:rPr lang="en-US" altLang="ko-KR" dirty="0" smtClean="0"/>
              <a:t>1,500</a:t>
            </a:r>
            <a:r>
              <a:rPr lang="ko-KR" altLang="en-US" dirty="0" smtClean="0"/>
              <a:t>만원을 가정하며</a:t>
            </a:r>
            <a:r>
              <a:rPr lang="en-US" altLang="ko-KR" dirty="0" smtClean="0"/>
              <a:t>, </a:t>
            </a:r>
            <a:r>
              <a:rPr lang="ko-KR" altLang="en-US" dirty="0" smtClean="0"/>
              <a:t>연간 운영비는 </a:t>
            </a:r>
            <a:r>
              <a:rPr lang="ko-KR" altLang="en-US" dirty="0" err="1" smtClean="0"/>
              <a:t>장비가와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구축비</a:t>
            </a:r>
            <a:r>
              <a:rPr lang="ko-KR" altLang="en-US" dirty="0" smtClean="0"/>
              <a:t> 합의 </a:t>
            </a:r>
            <a:r>
              <a:rPr lang="en-US" altLang="ko-KR" dirty="0" smtClean="0"/>
              <a:t>15%</a:t>
            </a:r>
            <a:r>
              <a:rPr lang="ko-KR" altLang="en-US" dirty="0" smtClean="0"/>
              <a:t>로 책정한다</a:t>
            </a:r>
            <a:r>
              <a:rPr lang="en-US" altLang="ko-KR" dirty="0" smtClean="0"/>
              <a:t>. </a:t>
            </a:r>
          </a:p>
          <a:p>
            <a:r>
              <a:rPr lang="ko-KR" altLang="en-US" dirty="0" smtClean="0"/>
              <a:t>결국</a:t>
            </a:r>
            <a:r>
              <a:rPr lang="en-US" altLang="ko-KR" dirty="0" smtClean="0"/>
              <a:t>, RSU</a:t>
            </a:r>
            <a:r>
              <a:rPr lang="ko-KR" altLang="en-US" dirty="0" smtClean="0"/>
              <a:t>를 신호 제어기에 설치하는 경우의 소요비용은 아래 표와 같이 고려될 수 있다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8837" y="4278493"/>
            <a:ext cx="7934325" cy="161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410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C-V2X </a:t>
            </a:r>
            <a:r>
              <a:rPr lang="ko-KR" altLang="en-US" dirty="0" smtClean="0"/>
              <a:t>및 </a:t>
            </a:r>
            <a:r>
              <a:rPr lang="en-US" altLang="ko-KR" dirty="0" smtClean="0"/>
              <a:t>WAVE </a:t>
            </a:r>
            <a:r>
              <a:rPr lang="ko-KR" altLang="en-US" dirty="0" smtClean="0"/>
              <a:t>플랫폼 구조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C-V2X</a:t>
            </a:r>
            <a:r>
              <a:rPr lang="ko-KR" altLang="en-US" dirty="0" smtClean="0"/>
              <a:t>는 </a:t>
            </a:r>
            <a:r>
              <a:rPr lang="en-US" altLang="ko-KR" dirty="0" smtClean="0"/>
              <a:t>3GPP</a:t>
            </a:r>
            <a:r>
              <a:rPr lang="ko-KR" altLang="en-US" dirty="0" smtClean="0"/>
              <a:t>에서 제정된 자율주행 차량용 무선 전송 기술 표준으로 이동통신 기지국과 단말 간 종래의 상향</a:t>
            </a:r>
            <a:r>
              <a:rPr lang="en-US" altLang="ko-KR" dirty="0" smtClean="0"/>
              <a:t>/</a:t>
            </a:r>
            <a:r>
              <a:rPr lang="ko-KR" altLang="en-US" dirty="0" smtClean="0"/>
              <a:t>하향링크 </a:t>
            </a:r>
            <a:r>
              <a:rPr lang="en-US" altLang="ko-KR" dirty="0" smtClean="0"/>
              <a:t>(</a:t>
            </a:r>
            <a:r>
              <a:rPr lang="en-US" altLang="ko-KR" dirty="0" err="1" smtClean="0"/>
              <a:t>Uu</a:t>
            </a:r>
            <a:r>
              <a:rPr lang="en-US" altLang="ko-KR" dirty="0" smtClean="0"/>
              <a:t> </a:t>
            </a:r>
            <a:r>
              <a:rPr lang="ko-KR" altLang="en-US" dirty="0" smtClean="0"/>
              <a:t>인터페이스</a:t>
            </a:r>
            <a:r>
              <a:rPr lang="en-US" altLang="ko-KR" dirty="0" smtClean="0"/>
              <a:t>)</a:t>
            </a:r>
            <a:r>
              <a:rPr lang="ko-KR" altLang="en-US" dirty="0" smtClean="0"/>
              <a:t>와 더불어 차량 단말 간 직접 통신 링크 </a:t>
            </a:r>
            <a:r>
              <a:rPr lang="en-US" altLang="ko-KR" dirty="0" smtClean="0"/>
              <a:t>(PC5 </a:t>
            </a:r>
            <a:r>
              <a:rPr lang="ko-KR" altLang="en-US" dirty="0" smtClean="0"/>
              <a:t>인터페이스</a:t>
            </a:r>
            <a:r>
              <a:rPr lang="en-US" altLang="ko-KR" dirty="0" smtClean="0"/>
              <a:t>; </a:t>
            </a:r>
            <a:r>
              <a:rPr lang="en-US" altLang="ko-KR" dirty="0" err="1" smtClean="0"/>
              <a:t>Sidelink</a:t>
            </a:r>
            <a:r>
              <a:rPr lang="en-US" altLang="ko-KR" dirty="0" smtClean="0"/>
              <a:t>(SL))</a:t>
            </a:r>
            <a:r>
              <a:rPr lang="ko-KR" altLang="en-US" dirty="0" smtClean="0"/>
              <a:t>를 지원하고 있다</a:t>
            </a:r>
            <a:r>
              <a:rPr lang="en-US" altLang="ko-KR" dirty="0" smtClean="0"/>
              <a:t>. 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9155" y="2709960"/>
            <a:ext cx="7934325" cy="3248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38174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C-V2X </a:t>
            </a:r>
            <a:r>
              <a:rPr lang="ko-KR" altLang="en-US" dirty="0" smtClean="0"/>
              <a:t>및 </a:t>
            </a:r>
            <a:r>
              <a:rPr lang="en-US" altLang="ko-KR" dirty="0" smtClean="0"/>
              <a:t>WAVE </a:t>
            </a:r>
            <a:r>
              <a:rPr lang="ko-KR" altLang="en-US" dirty="0" smtClean="0"/>
              <a:t>플랫폼 구조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WAVE</a:t>
            </a:r>
            <a:r>
              <a:rPr lang="ko-KR" altLang="en-US" dirty="0" smtClean="0"/>
              <a:t>와 </a:t>
            </a:r>
            <a:r>
              <a:rPr lang="en-US" altLang="ko-KR" dirty="0" smtClean="0"/>
              <a:t>C-V2X</a:t>
            </a:r>
            <a:r>
              <a:rPr lang="ko-KR" altLang="en-US" dirty="0" smtClean="0"/>
              <a:t>는 네트워크 및 전송 계층 이상의 상위 프로토콜은 공유하도록 설계할 수 있으며</a:t>
            </a:r>
            <a:r>
              <a:rPr lang="en-US" altLang="ko-KR" dirty="0" smtClean="0"/>
              <a:t>, </a:t>
            </a:r>
            <a:r>
              <a:rPr lang="ko-KR" altLang="en-US" dirty="0" smtClean="0"/>
              <a:t>결국 </a:t>
            </a:r>
            <a:r>
              <a:rPr lang="en-US" altLang="ko-KR" dirty="0" smtClean="0"/>
              <a:t>Radio Access </a:t>
            </a:r>
            <a:r>
              <a:rPr lang="ko-KR" altLang="en-US" dirty="0" smtClean="0"/>
              <a:t>계층 </a:t>
            </a:r>
            <a:r>
              <a:rPr lang="en-US" altLang="ko-KR" dirty="0" smtClean="0"/>
              <a:t>(</a:t>
            </a:r>
            <a:r>
              <a:rPr lang="ko-KR" altLang="en-US" dirty="0" smtClean="0"/>
              <a:t>물리계층 및 </a:t>
            </a:r>
            <a:r>
              <a:rPr lang="en-US" altLang="ko-KR" dirty="0" smtClean="0"/>
              <a:t>MAC</a:t>
            </a:r>
            <a:r>
              <a:rPr lang="ko-KR" altLang="en-US" dirty="0" smtClean="0"/>
              <a:t>계층</a:t>
            </a:r>
            <a:r>
              <a:rPr lang="en-US" altLang="ko-KR" dirty="0" smtClean="0"/>
              <a:t>) </a:t>
            </a:r>
            <a:r>
              <a:rPr lang="ko-KR" altLang="en-US" dirty="0" smtClean="0"/>
              <a:t>기술 간 차이로써 시스템 기술 비교가 가능하다</a:t>
            </a:r>
            <a:r>
              <a:rPr lang="en-US" altLang="ko-KR" dirty="0" smtClean="0"/>
              <a:t>. WAVE Radio Access </a:t>
            </a:r>
            <a:r>
              <a:rPr lang="ko-KR" altLang="en-US" dirty="0" smtClean="0"/>
              <a:t>계층 기술인 </a:t>
            </a:r>
            <a:r>
              <a:rPr lang="en-US" altLang="ko-KR" dirty="0" smtClean="0"/>
              <a:t>IEEE802.11p</a:t>
            </a:r>
            <a:r>
              <a:rPr lang="ko-KR" altLang="en-US" dirty="0" smtClean="0"/>
              <a:t>과 </a:t>
            </a:r>
            <a:r>
              <a:rPr lang="en-US" altLang="ko-KR" dirty="0" smtClean="0"/>
              <a:t>C-V2X Radio Access </a:t>
            </a:r>
            <a:r>
              <a:rPr lang="ko-KR" altLang="en-US" dirty="0" smtClean="0"/>
              <a:t>계층 기술인 </a:t>
            </a:r>
            <a:r>
              <a:rPr lang="en-US" altLang="ko-KR" dirty="0" smtClean="0"/>
              <a:t>3GPP LTE SL </a:t>
            </a:r>
            <a:r>
              <a:rPr lang="en-US" altLang="ko-KR" dirty="0" err="1" smtClean="0"/>
              <a:t>Tx</a:t>
            </a:r>
            <a:r>
              <a:rPr lang="en-US" altLang="ko-KR" dirty="0" smtClean="0"/>
              <a:t> Mode 4 </a:t>
            </a:r>
            <a:r>
              <a:rPr lang="ko-KR" altLang="en-US" dirty="0" smtClean="0"/>
              <a:t>간의 상기 공유를 전제로 한 시스템 구성을 </a:t>
            </a:r>
            <a:r>
              <a:rPr lang="en-US" altLang="ko-KR" dirty="0" smtClean="0"/>
              <a:t>ETSI ITS </a:t>
            </a:r>
            <a:r>
              <a:rPr lang="ko-KR" altLang="en-US" dirty="0" smtClean="0"/>
              <a:t>프로토콜 구조 기준으로 </a:t>
            </a:r>
            <a:r>
              <a:rPr lang="en-US" altLang="ko-KR" dirty="0" smtClean="0"/>
              <a:t>[</a:t>
            </a:r>
            <a:r>
              <a:rPr lang="ko-KR" altLang="en-US" dirty="0" smtClean="0"/>
              <a:t>그림 </a:t>
            </a:r>
            <a:r>
              <a:rPr lang="en-US" altLang="ko-KR" dirty="0" smtClean="0"/>
              <a:t>4-2]</a:t>
            </a:r>
            <a:r>
              <a:rPr lang="ko-KR" altLang="en-US" dirty="0" smtClean="0"/>
              <a:t>와 같이 도시할 수 있다</a:t>
            </a:r>
            <a:r>
              <a:rPr lang="en-US" altLang="ko-KR" dirty="0" smtClean="0"/>
              <a:t>. </a:t>
            </a:r>
            <a:endParaRPr lang="ko-KR" altLang="en-US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7062" y="3526901"/>
            <a:ext cx="5857875" cy="295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520958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WAVE IEEE 802.11p vs. LTE PC5 TX Mode 4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① 차이점 </a:t>
            </a:r>
            <a:r>
              <a:rPr lang="en-US" altLang="ko-KR" dirty="0" smtClean="0"/>
              <a:t>#1: </a:t>
            </a:r>
            <a:r>
              <a:rPr lang="ko-KR" altLang="en-US" dirty="0" smtClean="0"/>
              <a:t>복수 단말에 대한 전송 자원 할당 기법 </a:t>
            </a:r>
            <a:r>
              <a:rPr lang="en-US" altLang="ko-KR" dirty="0" smtClean="0"/>
              <a:t>[</a:t>
            </a:r>
            <a:r>
              <a:rPr lang="ko-KR" altLang="en-US" dirty="0" smtClean="0"/>
              <a:t>그림 </a:t>
            </a:r>
            <a:r>
              <a:rPr lang="en-US" altLang="ko-KR" dirty="0" smtClean="0"/>
              <a:t>4-3]</a:t>
            </a:r>
            <a:r>
              <a:rPr lang="ko-KR" altLang="en-US" dirty="0" smtClean="0"/>
              <a:t>에서 도시하는 바와 같이</a:t>
            </a:r>
            <a:r>
              <a:rPr lang="en-US" altLang="ko-KR" dirty="0" smtClean="0"/>
              <a:t>, 802.11p</a:t>
            </a:r>
            <a:r>
              <a:rPr lang="ko-KR" altLang="en-US" dirty="0" smtClean="0"/>
              <a:t>는 </a:t>
            </a:r>
            <a:r>
              <a:rPr lang="ko-KR" altLang="en-US" dirty="0" err="1" smtClean="0"/>
              <a:t>비동기</a:t>
            </a:r>
            <a:r>
              <a:rPr lang="ko-KR" altLang="en-US" dirty="0" smtClean="0"/>
              <a:t> 기반의 시간 분할 형태의 단말 전송자원 할당을 수행하며 단말 수가 많은 상황에서 개별 단말이 확보하는 전송 시간이 줄어들게 되어 전송에 사용되는 에너지가 같이 감소하게 되는 반면 </a:t>
            </a:r>
            <a:r>
              <a:rPr lang="en-US" altLang="ko-KR" dirty="0" smtClean="0"/>
              <a:t>LTE PC5 TX Mode 4</a:t>
            </a:r>
            <a:r>
              <a:rPr lang="ko-KR" altLang="en-US" dirty="0" smtClean="0"/>
              <a:t>는 시간 분할과 동시에 주파수 분할 형태의 단말 전송자원 할당을 수행하며 단말 수가 많은 상황에서 </a:t>
            </a:r>
            <a:r>
              <a:rPr lang="en-US" altLang="ko-KR" dirty="0" smtClean="0"/>
              <a:t>802.11p </a:t>
            </a:r>
            <a:r>
              <a:rPr lang="ko-KR" altLang="en-US" dirty="0" smtClean="0"/>
              <a:t>대비 상대적으로 효율적인 전송자원 할당이 가능한 관계로 전송 사용 에너지 확보가 용이하게 되어 전송 커버리지 확대나 유효 커버리지 내 전송 성능 향상이 가능하다는 장점이 있다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8241" y="4029075"/>
            <a:ext cx="7877175" cy="2828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815416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WAVE IEEE 802.11p vs. LTE PC5 TX Mode 4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② 차이점 </a:t>
            </a:r>
            <a:r>
              <a:rPr lang="en-US" altLang="ko-KR" dirty="0" smtClean="0"/>
              <a:t>#2: </a:t>
            </a:r>
            <a:r>
              <a:rPr lang="ko-KR" altLang="en-US" dirty="0" smtClean="0"/>
              <a:t>무선 신호 파형 상의 평균 대비 전력 변화율 </a:t>
            </a:r>
            <a:r>
              <a:rPr lang="en-US" altLang="ko-KR" dirty="0" smtClean="0"/>
              <a:t>(PAPR: Peak-to-Average Power Ratio) </a:t>
            </a:r>
            <a:r>
              <a:rPr lang="ko-KR" altLang="en-US" dirty="0" smtClean="0"/>
              <a:t>시간 축에서 신호 파형 상의 </a:t>
            </a:r>
            <a:r>
              <a:rPr lang="en-US" altLang="ko-KR" dirty="0" smtClean="0"/>
              <a:t>PAPR</a:t>
            </a:r>
            <a:r>
              <a:rPr lang="ko-KR" altLang="en-US" dirty="0" smtClean="0"/>
              <a:t>이 큰 경우</a:t>
            </a:r>
            <a:r>
              <a:rPr lang="en-US" altLang="ko-KR" dirty="0" smtClean="0"/>
              <a:t>, </a:t>
            </a:r>
            <a:r>
              <a:rPr lang="ko-KR" altLang="en-US" dirty="0" smtClean="0"/>
              <a:t>송신기 신호 증폭기 </a:t>
            </a:r>
            <a:r>
              <a:rPr lang="en-US" altLang="ko-KR" dirty="0" smtClean="0"/>
              <a:t>(</a:t>
            </a:r>
            <a:r>
              <a:rPr lang="ko-KR" altLang="en-US" dirty="0" smtClean="0"/>
              <a:t>파워 앰프</a:t>
            </a:r>
            <a:r>
              <a:rPr lang="en-US" altLang="ko-KR" dirty="0" smtClean="0"/>
              <a:t>) </a:t>
            </a:r>
            <a:r>
              <a:rPr lang="ko-KR" altLang="en-US" dirty="0" smtClean="0"/>
              <a:t>상의 실제 전송 전력을 최대 출력에 근접하게 높일 때 순시적 신호 전력이 최대 출력 기준을 초과하여 출력 증폭 신호의 왜곡이 발생하게 되어 최대 전송 전력 대비 신호 왜곡이 발생하지 않는 수준의 전송 전력 값이 실질 최대 전송 전력이 되는 </a:t>
            </a:r>
            <a:r>
              <a:rPr lang="en-US" altLang="ko-KR" dirty="0" err="1" smtClean="0"/>
              <a:t>Backoff</a:t>
            </a:r>
            <a:r>
              <a:rPr lang="ko-KR" altLang="en-US" dirty="0" smtClean="0"/>
              <a:t>가 필요하게 된다</a:t>
            </a:r>
            <a:r>
              <a:rPr lang="en-US" altLang="ko-KR" dirty="0" smtClean="0"/>
              <a:t>. [</a:t>
            </a:r>
            <a:r>
              <a:rPr lang="ko-KR" altLang="en-US" dirty="0" smtClean="0"/>
              <a:t>그림 </a:t>
            </a:r>
            <a:r>
              <a:rPr lang="en-US" altLang="ko-KR" dirty="0" smtClean="0"/>
              <a:t>4-4]</a:t>
            </a:r>
            <a:r>
              <a:rPr lang="ko-KR" altLang="en-US" dirty="0" smtClean="0"/>
              <a:t>에서 표현하는 바와 같이 높은 </a:t>
            </a:r>
            <a:r>
              <a:rPr lang="en-US" altLang="ko-KR" dirty="0" smtClean="0"/>
              <a:t>PAPR </a:t>
            </a:r>
            <a:r>
              <a:rPr lang="ko-KR" altLang="en-US" dirty="0" smtClean="0"/>
              <a:t>특성을 갖는 전송 신호의 경우 실질 최대 전송 전력은 상대적으로 낮아지게 되어 이는 전송 커버리지 확보 또는 일정 거리 상의 통신 성능 향상에 있어 성능 열화를 초래하게 된다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3918" y="4292043"/>
            <a:ext cx="7632569" cy="2550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150599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4386" y="3904363"/>
            <a:ext cx="6677025" cy="2924175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WAVE IEEE 802.11p vs. LTE PC5 TX Mode 4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209964"/>
            <a:ext cx="10954732" cy="5388799"/>
          </a:xfrm>
        </p:spPr>
        <p:txBody>
          <a:bodyPr>
            <a:normAutofit/>
          </a:bodyPr>
          <a:lstStyle/>
          <a:p>
            <a:r>
              <a:rPr lang="en-US" altLang="ko-KR" dirty="0" smtClean="0"/>
              <a:t>WAVE</a:t>
            </a:r>
            <a:r>
              <a:rPr lang="ko-KR" altLang="en-US" dirty="0" smtClean="0"/>
              <a:t>의 </a:t>
            </a:r>
            <a:r>
              <a:rPr lang="en-US" altLang="ko-KR" dirty="0" smtClean="0"/>
              <a:t>IEEE802.11p</a:t>
            </a:r>
            <a:r>
              <a:rPr lang="ko-KR" altLang="en-US" dirty="0" smtClean="0"/>
              <a:t>는 높은 </a:t>
            </a:r>
            <a:r>
              <a:rPr lang="en-US" altLang="ko-KR" dirty="0" smtClean="0"/>
              <a:t>PAPR</a:t>
            </a:r>
            <a:r>
              <a:rPr lang="ko-KR" altLang="en-US" dirty="0" smtClean="0"/>
              <a:t>이 발생하는 다중 </a:t>
            </a:r>
            <a:r>
              <a:rPr lang="ko-KR" altLang="en-US" dirty="0" err="1" smtClean="0"/>
              <a:t>캐리어</a:t>
            </a:r>
            <a:r>
              <a:rPr lang="ko-KR" altLang="en-US" dirty="0" smtClean="0"/>
              <a:t> </a:t>
            </a:r>
            <a:r>
              <a:rPr lang="en-US" altLang="ko-KR" dirty="0" smtClean="0"/>
              <a:t>OFDM </a:t>
            </a:r>
            <a:r>
              <a:rPr lang="ko-KR" altLang="en-US" dirty="0" smtClean="0"/>
              <a:t>기반 신호 파형을 사용하는데 반해 </a:t>
            </a:r>
            <a:r>
              <a:rPr lang="en-US" altLang="ko-KR" dirty="0" smtClean="0"/>
              <a:t>3GPP LTE PC5 TX Mode 4</a:t>
            </a:r>
            <a:r>
              <a:rPr lang="ko-KR" altLang="en-US" dirty="0" smtClean="0"/>
              <a:t>는 상대적으로 </a:t>
            </a:r>
            <a:r>
              <a:rPr lang="en-US" altLang="ko-KR" dirty="0" smtClean="0"/>
              <a:t>PAPR</a:t>
            </a:r>
            <a:r>
              <a:rPr lang="ko-KR" altLang="en-US" dirty="0" smtClean="0"/>
              <a:t>이 낮은 </a:t>
            </a:r>
            <a:r>
              <a:rPr lang="en-US" altLang="ko-KR" dirty="0" smtClean="0"/>
              <a:t>SC-FDMA </a:t>
            </a:r>
            <a:r>
              <a:rPr lang="ko-KR" altLang="en-US" dirty="0" smtClean="0"/>
              <a:t>신호 파형을 사용하여 송신기 신호 증폭기가 제공하는 최대 전력에 근접한 실제 전송 전력 사용이 가능하다</a:t>
            </a:r>
            <a:r>
              <a:rPr lang="en-US" altLang="ko-KR" dirty="0" smtClean="0"/>
              <a:t>. OFDM</a:t>
            </a:r>
            <a:r>
              <a:rPr lang="ko-KR" altLang="en-US" dirty="0" smtClean="0"/>
              <a:t>과 </a:t>
            </a:r>
            <a:r>
              <a:rPr lang="en-US" altLang="ko-KR" dirty="0" smtClean="0"/>
              <a:t>SCFDMA </a:t>
            </a:r>
            <a:r>
              <a:rPr lang="ko-KR" altLang="en-US" dirty="0" smtClean="0"/>
              <a:t>신호 파형 간의 </a:t>
            </a:r>
            <a:r>
              <a:rPr lang="en-US" altLang="ko-KR" dirty="0" smtClean="0"/>
              <a:t>PAPR </a:t>
            </a:r>
            <a:r>
              <a:rPr lang="ko-KR" altLang="en-US" dirty="0" smtClean="0"/>
              <a:t>차이를 </a:t>
            </a:r>
            <a:r>
              <a:rPr lang="en-US" altLang="ko-KR" dirty="0" smtClean="0"/>
              <a:t>Pulse Shaping Filter</a:t>
            </a:r>
            <a:r>
              <a:rPr lang="ko-KR" altLang="en-US" dirty="0" smtClean="0"/>
              <a:t>를 적용하고 전체 주파수 </a:t>
            </a:r>
            <a:r>
              <a:rPr lang="en-US" altLang="ko-KR" dirty="0" smtClean="0"/>
              <a:t>Tone </a:t>
            </a:r>
            <a:r>
              <a:rPr lang="ko-KR" altLang="en-US" dirty="0" smtClean="0"/>
              <a:t>중 신호 에너지가 실리는 </a:t>
            </a:r>
            <a:r>
              <a:rPr lang="en-US" altLang="ko-KR" dirty="0" smtClean="0"/>
              <a:t>Load </a:t>
            </a:r>
            <a:r>
              <a:rPr lang="ko-KR" altLang="en-US" dirty="0" smtClean="0"/>
              <a:t>비율과 </a:t>
            </a:r>
            <a:r>
              <a:rPr lang="en-US" altLang="ko-KR" dirty="0" smtClean="0"/>
              <a:t>QPSK, 16QAM</a:t>
            </a:r>
            <a:r>
              <a:rPr lang="ko-KR" altLang="en-US" dirty="0" smtClean="0"/>
              <a:t>를 적용하여 산출하면 </a:t>
            </a:r>
            <a:r>
              <a:rPr lang="en-US" altLang="ko-KR" dirty="0" smtClean="0"/>
              <a:t>[</a:t>
            </a:r>
            <a:r>
              <a:rPr lang="ko-KR" altLang="en-US" dirty="0" smtClean="0"/>
              <a:t>그림 </a:t>
            </a:r>
            <a:r>
              <a:rPr lang="en-US" altLang="ko-KR" dirty="0" smtClean="0"/>
              <a:t>4-5]</a:t>
            </a:r>
            <a:r>
              <a:rPr lang="ko-KR" altLang="en-US" dirty="0" smtClean="0"/>
              <a:t>에 표시되는 바와 같이 </a:t>
            </a:r>
            <a:r>
              <a:rPr lang="en-US" altLang="ko-KR" dirty="0" smtClean="0"/>
              <a:t>2.5dB</a:t>
            </a:r>
            <a:r>
              <a:rPr lang="ko-KR" altLang="en-US" dirty="0" smtClean="0"/>
              <a:t>에서 </a:t>
            </a:r>
            <a:r>
              <a:rPr lang="en-US" altLang="ko-KR" dirty="0" smtClean="0"/>
              <a:t>3.8dB </a:t>
            </a:r>
            <a:r>
              <a:rPr lang="ko-KR" altLang="en-US" dirty="0" smtClean="0"/>
              <a:t>수준의 차이가 나며 이는 그대로 운용 가능한 최대 전송 전력의 차이로 연결되어 최대 전송 거리 확보 및 통신 성능의 차이로 연결된다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2245681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WAVE IEEE 802.11p vs. LTE PC5 TX Mode 4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209964"/>
            <a:ext cx="10954732" cy="5388799"/>
          </a:xfrm>
        </p:spPr>
        <p:txBody>
          <a:bodyPr>
            <a:normAutofit/>
          </a:bodyPr>
          <a:lstStyle/>
          <a:p>
            <a:r>
              <a:rPr lang="ko-KR" altLang="en-US" dirty="0" smtClean="0"/>
              <a:t>③ 차이점 </a:t>
            </a:r>
            <a:r>
              <a:rPr lang="en-US" altLang="ko-KR" dirty="0" smtClean="0"/>
              <a:t>#3: </a:t>
            </a:r>
            <a:r>
              <a:rPr lang="ko-KR" altLang="en-US" dirty="0" smtClean="0"/>
              <a:t>물리계층 규격 적용 기술 및 성능 규격 지원 다중 안테나 지원</a:t>
            </a:r>
            <a:r>
              <a:rPr lang="en-US" altLang="ko-KR" dirty="0" smtClean="0"/>
              <a:t>, </a:t>
            </a:r>
            <a:r>
              <a:rPr lang="ko-KR" altLang="en-US" dirty="0" smtClean="0"/>
              <a:t>채널 코딩</a:t>
            </a:r>
            <a:r>
              <a:rPr lang="en-US" altLang="ko-KR" dirty="0" smtClean="0"/>
              <a:t>, </a:t>
            </a:r>
            <a:r>
              <a:rPr lang="ko-KR" altLang="en-US" dirty="0" smtClean="0"/>
              <a:t>단말 성능 규격 지원 등의 통신 기술 적용 측면에서 </a:t>
            </a:r>
            <a:r>
              <a:rPr lang="en-US" altLang="ko-KR" dirty="0" smtClean="0"/>
              <a:t>802.11p</a:t>
            </a:r>
            <a:r>
              <a:rPr lang="ko-KR" altLang="en-US" dirty="0" smtClean="0"/>
              <a:t>과 </a:t>
            </a:r>
            <a:r>
              <a:rPr lang="en-US" altLang="ko-KR" dirty="0" smtClean="0"/>
              <a:t>LTE PC5 TX Mode 4 </a:t>
            </a:r>
            <a:r>
              <a:rPr lang="ko-KR" altLang="en-US" dirty="0" smtClean="0"/>
              <a:t>간 주요 차이를 정리하면 다음과 같다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3144" y="2736621"/>
            <a:ext cx="7877175" cy="2647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19762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WAVE IEEE 802.11p vs. LTE PC5 TX Mode 4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209964"/>
            <a:ext cx="10954732" cy="5388799"/>
          </a:xfrm>
        </p:spPr>
        <p:txBody>
          <a:bodyPr>
            <a:normAutofit/>
          </a:bodyPr>
          <a:lstStyle/>
          <a:p>
            <a:r>
              <a:rPr lang="ko-KR" altLang="en-US" dirty="0" smtClean="0"/>
              <a:t>④ 차이점 </a:t>
            </a:r>
            <a:r>
              <a:rPr lang="en-US" altLang="ko-KR" dirty="0" smtClean="0"/>
              <a:t>#4: </a:t>
            </a:r>
            <a:r>
              <a:rPr lang="ko-KR" altLang="en-US" dirty="0" smtClean="0"/>
              <a:t>복수 차량 이동 환경에서의 유효 커버리지 성능 </a:t>
            </a:r>
            <a:r>
              <a:rPr lang="en-US" altLang="ko-KR" dirty="0" smtClean="0"/>
              <a:t>3GPP</a:t>
            </a:r>
            <a:r>
              <a:rPr lang="ko-KR" altLang="en-US" dirty="0" smtClean="0"/>
              <a:t>와 </a:t>
            </a:r>
            <a:r>
              <a:rPr lang="en-US" altLang="ko-KR" dirty="0" smtClean="0"/>
              <a:t>5GAA</a:t>
            </a:r>
            <a:r>
              <a:rPr lang="ko-KR" altLang="en-US" dirty="0" smtClean="0"/>
              <a:t>를 중심으로 고속도로와 혼잡 도심 도로 교통 상황을 반영한 복수 차량 이동 환경을 </a:t>
            </a:r>
            <a:r>
              <a:rPr lang="ko-KR" altLang="en-US" dirty="0" err="1" smtClean="0"/>
              <a:t>모델링하여</a:t>
            </a:r>
            <a:r>
              <a:rPr lang="ko-KR" altLang="en-US" dirty="0" smtClean="0"/>
              <a:t> </a:t>
            </a:r>
            <a:r>
              <a:rPr lang="en-US" altLang="ko-KR" dirty="0" smtClean="0"/>
              <a:t>4G</a:t>
            </a:r>
            <a:r>
              <a:rPr lang="ko-KR" altLang="en-US" dirty="0" smtClean="0"/>
              <a:t>와 </a:t>
            </a:r>
            <a:r>
              <a:rPr lang="en-US" altLang="ko-KR" dirty="0" smtClean="0"/>
              <a:t>5G </a:t>
            </a:r>
            <a:r>
              <a:rPr lang="ko-KR" altLang="en-US" dirty="0" smtClean="0"/>
              <a:t>표준화 기술 설계에 적용한 방법과 동일한 시뮬레이션을 수행한 결과</a:t>
            </a:r>
            <a:r>
              <a:rPr lang="en-US" altLang="ko-KR" dirty="0" smtClean="0"/>
              <a:t>, </a:t>
            </a:r>
            <a:r>
              <a:rPr lang="ko-KR" altLang="en-US" dirty="0" smtClean="0"/>
              <a:t>정상 데이터 </a:t>
            </a:r>
            <a:r>
              <a:rPr lang="ko-KR" altLang="en-US" dirty="0" err="1" smtClean="0"/>
              <a:t>패킷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수신율</a:t>
            </a:r>
            <a:r>
              <a:rPr lang="ko-KR" altLang="en-US" dirty="0" smtClean="0"/>
              <a:t> </a:t>
            </a:r>
            <a:r>
              <a:rPr lang="en-US" altLang="ko-KR" dirty="0" smtClean="0"/>
              <a:t>(PRR) 90% </a:t>
            </a:r>
            <a:r>
              <a:rPr lang="ko-KR" altLang="en-US" dirty="0" smtClean="0"/>
              <a:t>수준으로 제공하는 유효 전송 커버리지를 </a:t>
            </a:r>
            <a:r>
              <a:rPr lang="en-US" altLang="ko-KR" dirty="0" smtClean="0"/>
              <a:t>WAVE IEEE 802.11p </a:t>
            </a:r>
            <a:r>
              <a:rPr lang="ko-KR" altLang="en-US" dirty="0" smtClean="0"/>
              <a:t>대비 </a:t>
            </a:r>
            <a:r>
              <a:rPr lang="en-US" altLang="ko-KR" dirty="0" smtClean="0"/>
              <a:t>LTE PC5 TX Mode 4</a:t>
            </a:r>
            <a:r>
              <a:rPr lang="ko-KR" altLang="en-US" dirty="0" smtClean="0"/>
              <a:t>가 최소 </a:t>
            </a:r>
            <a:r>
              <a:rPr lang="en-US" altLang="ko-KR" dirty="0" smtClean="0"/>
              <a:t>40% </a:t>
            </a:r>
            <a:r>
              <a:rPr lang="ko-KR" altLang="en-US" dirty="0" smtClean="0"/>
              <a:t>이상 더 확보할 수 있다는 것이 </a:t>
            </a:r>
            <a:r>
              <a:rPr lang="en-US" altLang="ko-KR" dirty="0" smtClean="0"/>
              <a:t>[</a:t>
            </a:r>
            <a:r>
              <a:rPr lang="ko-KR" altLang="en-US" dirty="0" smtClean="0"/>
              <a:t>그림 </a:t>
            </a:r>
            <a:r>
              <a:rPr lang="en-US" altLang="ko-KR" dirty="0" smtClean="0"/>
              <a:t>4-6]</a:t>
            </a:r>
            <a:r>
              <a:rPr lang="ko-KR" altLang="en-US" dirty="0" smtClean="0"/>
              <a:t>와 같이 확인되었다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이러한 성능 편차의 발생 사유는 상기 기술 간 차이점 </a:t>
            </a:r>
            <a:r>
              <a:rPr lang="en-US" altLang="ko-KR" dirty="0" smtClean="0"/>
              <a:t>#1~3</a:t>
            </a:r>
            <a:r>
              <a:rPr lang="ko-KR" altLang="en-US" dirty="0" smtClean="0"/>
              <a:t>으로 인한 수신 신호 품질 및 에너지 확보의 차이가 주요 요인으로 분석되고 있다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8453" y="3904363"/>
            <a:ext cx="7134225" cy="290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87514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WAVE IEEE 802.11p vs. LTE PC5 TX Mode 4</a:t>
            </a:r>
            <a:endParaRPr lang="ko-KR" altLang="en-US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3125" y="1319212"/>
            <a:ext cx="7905750" cy="4219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871581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8837" y="666750"/>
            <a:ext cx="7934325" cy="552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31578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o-KR" altLang="en-US" dirty="0" smtClean="0"/>
              <a:t>인접채널 간섭 분석 및 </a:t>
            </a:r>
            <a:r>
              <a:rPr lang="en-US" altLang="ko-KR" dirty="0" smtClean="0"/>
              <a:t>C-V2X</a:t>
            </a:r>
            <a:r>
              <a:rPr lang="ko-KR" altLang="en-US" dirty="0" smtClean="0"/>
              <a:t>와 </a:t>
            </a:r>
            <a:r>
              <a:rPr lang="en-US" altLang="ko-KR" dirty="0" smtClean="0"/>
              <a:t>WAVE </a:t>
            </a:r>
            <a:r>
              <a:rPr lang="ko-KR" altLang="en-US" dirty="0" smtClean="0"/>
              <a:t>간 </a:t>
            </a:r>
            <a:r>
              <a:rPr lang="en-US" altLang="ko-KR" dirty="0" smtClean="0"/>
              <a:t>Co-Existence Study 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209964"/>
            <a:ext cx="10954732" cy="5388799"/>
          </a:xfrm>
        </p:spPr>
        <p:txBody>
          <a:bodyPr>
            <a:normAutofit/>
          </a:bodyPr>
          <a:lstStyle/>
          <a:p>
            <a:r>
              <a:rPr lang="en-US" altLang="ko-KR" dirty="0" smtClean="0"/>
              <a:t>WAVE IEEE 802.11p</a:t>
            </a:r>
            <a:r>
              <a:rPr lang="ko-KR" altLang="en-US" dirty="0" smtClean="0"/>
              <a:t>의 경우 </a:t>
            </a:r>
            <a:r>
              <a:rPr lang="ko-KR" altLang="en-US" dirty="0" err="1" smtClean="0"/>
              <a:t>캐리어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센싱을</a:t>
            </a:r>
            <a:r>
              <a:rPr lang="ko-KR" altLang="en-US" dirty="0" smtClean="0"/>
              <a:t> 통해 전송 가능 무선 자원 유무를 판단하는 과정에서 주변 신호 에너지의 절대값이 </a:t>
            </a:r>
            <a:r>
              <a:rPr lang="en-US" altLang="ko-KR" dirty="0" smtClean="0"/>
              <a:t>-65dB </a:t>
            </a:r>
            <a:r>
              <a:rPr lang="ko-KR" altLang="en-US" dirty="0" smtClean="0"/>
              <a:t>이하인 경우에 기기 전송을 진행할 수 있도록 하는 방식을 채택하고 있는 반면에 저가의 통신 모듈 구현을 위해 </a:t>
            </a:r>
            <a:r>
              <a:rPr lang="ko-KR" altLang="en-US" dirty="0" err="1" smtClean="0"/>
              <a:t>셀룰러</a:t>
            </a:r>
            <a:r>
              <a:rPr lang="ko-KR" altLang="en-US" dirty="0" smtClean="0"/>
              <a:t> 통신에 비해 상당히 높은 누설 전류를 제공하는 </a:t>
            </a:r>
            <a:r>
              <a:rPr lang="en-US" altLang="ko-KR" dirty="0" smtClean="0"/>
              <a:t>[</a:t>
            </a:r>
            <a:r>
              <a:rPr lang="ko-KR" altLang="en-US" dirty="0" smtClean="0"/>
              <a:t>그림 </a:t>
            </a:r>
            <a:r>
              <a:rPr lang="en-US" altLang="ko-KR" dirty="0" smtClean="0"/>
              <a:t>4-7]</a:t>
            </a:r>
            <a:r>
              <a:rPr lang="ko-KR" altLang="en-US" dirty="0" smtClean="0"/>
              <a:t>의 </a:t>
            </a:r>
            <a:r>
              <a:rPr lang="en-US" altLang="ko-KR" dirty="0" smtClean="0"/>
              <a:t>Spectrum Mask</a:t>
            </a:r>
            <a:r>
              <a:rPr lang="ko-KR" altLang="en-US" dirty="0" smtClean="0"/>
              <a:t>를 규격 상에 정의하고 있다</a:t>
            </a:r>
            <a:r>
              <a:rPr lang="en-US" altLang="ko-KR" dirty="0" smtClean="0"/>
              <a:t>. </a:t>
            </a:r>
          </a:p>
          <a:p>
            <a:r>
              <a:rPr lang="ko-KR" altLang="en-US" dirty="0" smtClean="0"/>
              <a:t>이로 인하여 </a:t>
            </a:r>
            <a:r>
              <a:rPr lang="en-US" altLang="ko-KR" dirty="0" smtClean="0"/>
              <a:t>WAVE IEEE 802.11p</a:t>
            </a:r>
            <a:r>
              <a:rPr lang="ko-KR" altLang="en-US" dirty="0" smtClean="0"/>
              <a:t>의 인접채널 간섭으로 인한 통신 두절 상황 발생의 관찰이 학계와 산업계에서 보고되고 있는 상황이며</a:t>
            </a:r>
            <a:r>
              <a:rPr lang="en-US" altLang="ko-KR" dirty="0" smtClean="0"/>
              <a:t>, </a:t>
            </a:r>
            <a:r>
              <a:rPr lang="ko-KR" altLang="en-US" dirty="0" smtClean="0"/>
              <a:t>상기 </a:t>
            </a:r>
            <a:r>
              <a:rPr lang="en-US" altLang="ko-KR" dirty="0" smtClean="0"/>
              <a:t>-65dB</a:t>
            </a:r>
            <a:r>
              <a:rPr lang="ko-KR" altLang="en-US" dirty="0" smtClean="0"/>
              <a:t>의 </a:t>
            </a:r>
            <a:r>
              <a:rPr lang="ko-KR" altLang="en-US" dirty="0" err="1" smtClean="0"/>
              <a:t>캐리어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센싱</a:t>
            </a:r>
            <a:r>
              <a:rPr lang="ko-KR" altLang="en-US" dirty="0" smtClean="0"/>
              <a:t> </a:t>
            </a:r>
            <a:r>
              <a:rPr lang="en-US" altLang="ko-KR" dirty="0" smtClean="0"/>
              <a:t>Threshold </a:t>
            </a:r>
            <a:r>
              <a:rPr lang="ko-KR" altLang="en-US" dirty="0" smtClean="0"/>
              <a:t>값을 </a:t>
            </a:r>
            <a:r>
              <a:rPr lang="en-US" altLang="ko-KR" dirty="0" smtClean="0"/>
              <a:t>Free Space </a:t>
            </a:r>
            <a:r>
              <a:rPr lang="ko-KR" altLang="en-US" dirty="0" smtClean="0"/>
              <a:t>전파 감쇄 모델과 </a:t>
            </a:r>
            <a:r>
              <a:rPr lang="en-US" altLang="ko-KR" dirty="0" smtClean="0"/>
              <a:t>[</a:t>
            </a:r>
            <a:r>
              <a:rPr lang="ko-KR" altLang="en-US" dirty="0" smtClean="0"/>
              <a:t>그림 </a:t>
            </a:r>
            <a:r>
              <a:rPr lang="en-US" altLang="ko-KR" dirty="0" smtClean="0"/>
              <a:t>4-7]</a:t>
            </a:r>
            <a:r>
              <a:rPr lang="ko-KR" altLang="en-US" dirty="0" smtClean="0"/>
              <a:t>의 </a:t>
            </a:r>
            <a:r>
              <a:rPr lang="en-US" altLang="ko-KR" dirty="0" smtClean="0"/>
              <a:t>IEEE 802.11 </a:t>
            </a:r>
            <a:r>
              <a:rPr lang="ko-KR" altLang="en-US" dirty="0" smtClean="0"/>
              <a:t>규격 </a:t>
            </a:r>
            <a:r>
              <a:rPr lang="en-US" altLang="ko-KR" dirty="0" smtClean="0"/>
              <a:t>Spectrum Mask </a:t>
            </a:r>
            <a:r>
              <a:rPr lang="ko-KR" altLang="en-US" dirty="0" smtClean="0"/>
              <a:t>적용하여 인접 채널 사용 기기가 해당 기기의 통신 단절을 유발할 수 있는 거리 범위를 최대 전송 파워 </a:t>
            </a:r>
            <a:r>
              <a:rPr lang="en-US" altLang="ko-KR" dirty="0" smtClean="0"/>
              <a:t>30dBm </a:t>
            </a:r>
            <a:r>
              <a:rPr lang="ko-KR" altLang="en-US" dirty="0" smtClean="0"/>
              <a:t>기준 </a:t>
            </a:r>
            <a:r>
              <a:rPr lang="en-US" altLang="ko-KR" dirty="0" smtClean="0"/>
              <a:t>1.69</a:t>
            </a:r>
            <a:r>
              <a:rPr lang="ko-KR" altLang="en-US" dirty="0" smtClean="0"/>
              <a:t>미터</a:t>
            </a:r>
            <a:r>
              <a:rPr lang="en-US" altLang="ko-KR" dirty="0" smtClean="0"/>
              <a:t>, </a:t>
            </a:r>
            <a:r>
              <a:rPr lang="ko-KR" altLang="en-US" dirty="0" smtClean="0"/>
              <a:t>최대 </a:t>
            </a:r>
            <a:r>
              <a:rPr lang="en-US" altLang="ko-KR" dirty="0" smtClean="0"/>
              <a:t>EIRP 36dBm </a:t>
            </a:r>
            <a:r>
              <a:rPr lang="ko-KR" altLang="en-US" dirty="0" smtClean="0"/>
              <a:t>기준 </a:t>
            </a:r>
            <a:r>
              <a:rPr lang="en-US" altLang="ko-KR" dirty="0" smtClean="0"/>
              <a:t>3.39</a:t>
            </a:r>
            <a:r>
              <a:rPr lang="ko-KR" altLang="en-US" dirty="0" smtClean="0"/>
              <a:t>미터로 산출할 수 있다</a:t>
            </a:r>
            <a:r>
              <a:rPr lang="en-US" altLang="ko-KR" dirty="0" smtClean="0"/>
              <a:t>. </a:t>
            </a:r>
          </a:p>
          <a:p>
            <a:r>
              <a:rPr lang="ko-KR" altLang="en-US" dirty="0" smtClean="0"/>
              <a:t>즉</a:t>
            </a:r>
            <a:r>
              <a:rPr lang="en-US" altLang="ko-KR" dirty="0" smtClean="0"/>
              <a:t>, </a:t>
            </a:r>
            <a:r>
              <a:rPr lang="ko-KR" altLang="en-US" dirty="0" smtClean="0"/>
              <a:t>본 거리 이내에 인접 채널을 사용하는 기기가 위치하는 경우 전송 자원 확보가 가능하지 않게 되어 통신 단절이 발생할 수 있음을 의미한다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2217698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o-KR" altLang="en-US" dirty="0" smtClean="0"/>
              <a:t>인접채널 간섭 분석 및 </a:t>
            </a:r>
            <a:r>
              <a:rPr lang="en-US" altLang="ko-KR" dirty="0" smtClean="0"/>
              <a:t>C-V2X</a:t>
            </a:r>
            <a:r>
              <a:rPr lang="ko-KR" altLang="en-US" dirty="0" smtClean="0"/>
              <a:t>와 </a:t>
            </a:r>
            <a:r>
              <a:rPr lang="en-US" altLang="ko-KR" dirty="0" smtClean="0"/>
              <a:t>WAVE </a:t>
            </a:r>
            <a:r>
              <a:rPr lang="ko-KR" altLang="en-US" dirty="0" smtClean="0"/>
              <a:t>간 </a:t>
            </a:r>
            <a:r>
              <a:rPr lang="en-US" altLang="ko-KR" dirty="0" smtClean="0"/>
              <a:t>Co-Existence Study 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209964"/>
            <a:ext cx="10954732" cy="5388799"/>
          </a:xfrm>
        </p:spPr>
        <p:txBody>
          <a:bodyPr>
            <a:normAutofit/>
          </a:bodyPr>
          <a:lstStyle/>
          <a:p>
            <a:r>
              <a:rPr lang="ko-KR" altLang="en-US" dirty="0" smtClean="0"/>
              <a:t>반면 </a:t>
            </a:r>
            <a:r>
              <a:rPr lang="en-US" altLang="ko-KR" dirty="0" smtClean="0"/>
              <a:t>LTE PC5 TX Mode 4</a:t>
            </a:r>
            <a:r>
              <a:rPr lang="ko-KR" altLang="en-US" dirty="0" smtClean="0"/>
              <a:t>의 경우</a:t>
            </a:r>
            <a:r>
              <a:rPr lang="en-US" altLang="ko-KR" dirty="0" smtClean="0"/>
              <a:t>, IEEE 802.11p</a:t>
            </a:r>
            <a:r>
              <a:rPr lang="ko-KR" altLang="en-US" dirty="0" smtClean="0"/>
              <a:t>와 달리 하기 </a:t>
            </a:r>
            <a:r>
              <a:rPr lang="en-US" altLang="ko-KR" dirty="0" smtClean="0"/>
              <a:t>[</a:t>
            </a:r>
            <a:r>
              <a:rPr lang="ko-KR" altLang="en-US" dirty="0" smtClean="0"/>
              <a:t>그림 </a:t>
            </a:r>
            <a:r>
              <a:rPr lang="en-US" altLang="ko-KR" dirty="0" smtClean="0"/>
              <a:t>4-8]</a:t>
            </a:r>
            <a:r>
              <a:rPr lang="ko-KR" altLang="en-US" dirty="0" smtClean="0"/>
              <a:t>과 같이 모니터링 윈도우 내에 자원 할당 주파수 자원 단위로 에너지 레벨을 </a:t>
            </a:r>
            <a:r>
              <a:rPr lang="ko-KR" altLang="en-US" dirty="0" err="1" smtClean="0"/>
              <a:t>모니터링하여</a:t>
            </a:r>
            <a:r>
              <a:rPr lang="ko-KR" altLang="en-US" dirty="0" smtClean="0"/>
              <a:t> 상대적으로 가장 낮은 에너지 레벨이 관측되는 주파수 자원을 전송 자원으로 선택하여 적정 전송률 모드로 전송하는 방식을 채택하고 있다</a:t>
            </a:r>
            <a:r>
              <a:rPr lang="en-US" altLang="ko-KR" dirty="0" smtClean="0"/>
              <a:t>. </a:t>
            </a:r>
          </a:p>
          <a:p>
            <a:r>
              <a:rPr lang="ko-KR" altLang="en-US" dirty="0" smtClean="0"/>
              <a:t>본 방식에 기반하여 인접 채널 인접 기기 간섭이 상존한다 하더라도 통신 자원 선택하여 전송하는 과정이 이루어지기 때문에 간섭 에너지 레벨에 따른 통신 단절은 발생하지 않는다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8757" y="3740231"/>
            <a:ext cx="7381875" cy="2714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38546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o-KR" altLang="en-US" dirty="0" smtClean="0"/>
              <a:t>인접채널 간섭 분석 및 </a:t>
            </a:r>
            <a:r>
              <a:rPr lang="en-US" altLang="ko-KR" dirty="0" smtClean="0"/>
              <a:t>C-V2X</a:t>
            </a:r>
            <a:r>
              <a:rPr lang="ko-KR" altLang="en-US" dirty="0" smtClean="0"/>
              <a:t>와 </a:t>
            </a:r>
            <a:r>
              <a:rPr lang="en-US" altLang="ko-KR" dirty="0" smtClean="0"/>
              <a:t>WAVE </a:t>
            </a:r>
            <a:r>
              <a:rPr lang="ko-KR" altLang="en-US" dirty="0" smtClean="0"/>
              <a:t>간 </a:t>
            </a:r>
            <a:r>
              <a:rPr lang="en-US" altLang="ko-KR" dirty="0" smtClean="0"/>
              <a:t>Co-Existence Study 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209964"/>
            <a:ext cx="10954732" cy="5388799"/>
          </a:xfrm>
        </p:spPr>
        <p:txBody>
          <a:bodyPr>
            <a:normAutofit/>
          </a:bodyPr>
          <a:lstStyle/>
          <a:p>
            <a:r>
              <a:rPr lang="ko-KR" altLang="en-US" dirty="0" smtClean="0"/>
              <a:t>인접 채널 간섭 발생 주체가 </a:t>
            </a:r>
            <a:r>
              <a:rPr lang="en-US" altLang="ko-KR" dirty="0" smtClean="0"/>
              <a:t>IEEE 802.11p</a:t>
            </a:r>
            <a:r>
              <a:rPr lang="ko-KR" altLang="en-US" dirty="0" smtClean="0"/>
              <a:t>인 경우와 </a:t>
            </a:r>
            <a:r>
              <a:rPr lang="en-US" altLang="ko-KR" dirty="0" smtClean="0"/>
              <a:t>LTE PC5 TX Mode 4</a:t>
            </a:r>
            <a:r>
              <a:rPr lang="ko-KR" altLang="en-US" dirty="0" smtClean="0"/>
              <a:t>인 경우 간의 성능 차이는 거의 없는 것으로 분석된다</a:t>
            </a:r>
            <a:r>
              <a:rPr lang="en-US" altLang="ko-KR" dirty="0" smtClean="0"/>
              <a:t>. </a:t>
            </a:r>
          </a:p>
          <a:p>
            <a:r>
              <a:rPr lang="ko-KR" altLang="en-US" dirty="0" smtClean="0"/>
              <a:t>반면 </a:t>
            </a:r>
            <a:r>
              <a:rPr lang="en-US" altLang="ko-KR" dirty="0" smtClean="0"/>
              <a:t>LTE PC5 TX Mode 4</a:t>
            </a:r>
            <a:r>
              <a:rPr lang="ko-KR" altLang="en-US" dirty="0" smtClean="0"/>
              <a:t>의 경우에는 시</a:t>
            </a:r>
            <a:r>
              <a:rPr lang="en-US" altLang="ko-KR" dirty="0" smtClean="0"/>
              <a:t>-</a:t>
            </a:r>
            <a:r>
              <a:rPr lang="ko-KR" altLang="en-US" dirty="0" smtClean="0"/>
              <a:t>주파수 분할 다중 접속 방식에 자원 모니터링을 통한 최선의 주파수 자원을 선택하는 기법을 적용하고 부호화 율</a:t>
            </a:r>
            <a:r>
              <a:rPr lang="en-US" altLang="ko-KR" dirty="0" smtClean="0"/>
              <a:t>, </a:t>
            </a:r>
            <a:r>
              <a:rPr lang="ko-KR" altLang="en-US" dirty="0" smtClean="0"/>
              <a:t>변조 차수 조정을 통한 적정 전송률 정합</a:t>
            </a:r>
            <a:r>
              <a:rPr lang="en-US" altLang="ko-KR" dirty="0" smtClean="0"/>
              <a:t>(AMC) </a:t>
            </a:r>
            <a:r>
              <a:rPr lang="ko-KR" altLang="en-US" dirty="0" smtClean="0"/>
              <a:t>및 전력 제어를 운용하는 관계로 인접 채널의 </a:t>
            </a:r>
            <a:r>
              <a:rPr lang="en-US" altLang="ko-KR" dirty="0" smtClean="0"/>
              <a:t>ACLR </a:t>
            </a:r>
            <a:r>
              <a:rPr lang="ko-KR" altLang="en-US" dirty="0" smtClean="0"/>
              <a:t>정도의 누설 신호 간섭에 따른 전송 성능 차이가 </a:t>
            </a:r>
            <a:r>
              <a:rPr lang="en-US" altLang="ko-KR" dirty="0" smtClean="0"/>
              <a:t>IEEE 802.11p </a:t>
            </a:r>
            <a:r>
              <a:rPr lang="ko-KR" altLang="en-US" dirty="0" smtClean="0"/>
              <a:t>대비 상대적으로 매우 작게 발생하며 이는 </a:t>
            </a:r>
            <a:r>
              <a:rPr lang="en-US" altLang="ko-KR" dirty="0" smtClean="0"/>
              <a:t>3G, 4G, 5G</a:t>
            </a:r>
            <a:r>
              <a:rPr lang="ko-KR" altLang="en-US" dirty="0" smtClean="0"/>
              <a:t>로 이어지는 무선 </a:t>
            </a:r>
            <a:r>
              <a:rPr lang="ko-KR" altLang="en-US" dirty="0" err="1" smtClean="0"/>
              <a:t>패킷</a:t>
            </a:r>
            <a:r>
              <a:rPr lang="ko-KR" altLang="en-US" dirty="0" smtClean="0"/>
              <a:t> 시스템 상의 풍부한 운용 성능 경험을 통해 충분히 파악할 수 있다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2197885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C-V2X </a:t>
            </a:r>
            <a:r>
              <a:rPr lang="ko-KR" altLang="en-US" dirty="0" smtClean="0"/>
              <a:t>무선접속 및 네트워크 기술 현황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740" y="1604962"/>
            <a:ext cx="10181487" cy="4631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07730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C-V2X </a:t>
            </a:r>
            <a:r>
              <a:rPr lang="ko-KR" altLang="en-US" dirty="0" smtClean="0"/>
              <a:t>무선접속 및 네트워크 기술 현황</a:t>
            </a:r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8641" y="1253372"/>
            <a:ext cx="7848600" cy="510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65088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6772" y="0"/>
            <a:ext cx="757845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65237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LTE-V2X </a:t>
            </a:r>
            <a:r>
              <a:rPr lang="ko-KR" altLang="en-US" dirty="0" smtClean="0"/>
              <a:t>단말</a:t>
            </a:r>
            <a:r>
              <a:rPr lang="en-US" altLang="ko-KR" dirty="0" smtClean="0"/>
              <a:t>-</a:t>
            </a:r>
            <a:r>
              <a:rPr lang="ko-KR" altLang="en-US" dirty="0" smtClean="0"/>
              <a:t>기지국 간 통신 프로토콜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① 상향링크 </a:t>
            </a:r>
            <a:r>
              <a:rPr lang="en-US" altLang="ko-KR" dirty="0" smtClean="0"/>
              <a:t>SPS(Semi Persistence Scheduling) </a:t>
            </a:r>
            <a:r>
              <a:rPr lang="ko-KR" altLang="en-US" dirty="0" smtClean="0"/>
              <a:t>설정을 </a:t>
            </a:r>
            <a:r>
              <a:rPr lang="en-US" altLang="ko-KR" dirty="0" smtClean="0"/>
              <a:t>8</a:t>
            </a:r>
            <a:r>
              <a:rPr lang="ko-KR" altLang="en-US" dirty="0" smtClean="0"/>
              <a:t>개까지 지원</a:t>
            </a:r>
            <a:endParaRPr lang="en-US" altLang="ko-KR" dirty="0" smtClean="0"/>
          </a:p>
          <a:p>
            <a:r>
              <a:rPr lang="en-US" altLang="ko-KR" dirty="0" smtClean="0"/>
              <a:t>V2X </a:t>
            </a:r>
            <a:r>
              <a:rPr lang="ko-KR" altLang="en-US" dirty="0" smtClean="0"/>
              <a:t>서비스를 지원하기 위해 설정된 </a:t>
            </a:r>
            <a:r>
              <a:rPr lang="en-US" altLang="ko-KR" dirty="0" smtClean="0"/>
              <a:t>1</a:t>
            </a:r>
            <a:r>
              <a:rPr lang="ko-KR" altLang="en-US" dirty="0" smtClean="0"/>
              <a:t>개 이상의 </a:t>
            </a:r>
            <a:r>
              <a:rPr lang="en-US" altLang="ko-KR" dirty="0" smtClean="0"/>
              <a:t>SPS </a:t>
            </a:r>
            <a:r>
              <a:rPr lang="ko-KR" altLang="en-US" dirty="0" smtClean="0"/>
              <a:t>설정이 동시에 활성화 될 수 있으며 일반 </a:t>
            </a:r>
            <a:r>
              <a:rPr lang="en-US" altLang="ko-KR" dirty="0" smtClean="0"/>
              <a:t>SPS C-RNTI</a:t>
            </a:r>
            <a:r>
              <a:rPr lang="ko-KR" altLang="en-US" dirty="0" smtClean="0"/>
              <a:t>와 별도로 </a:t>
            </a:r>
            <a:r>
              <a:rPr lang="en-US" altLang="ko-KR" dirty="0" smtClean="0"/>
              <a:t>V2X UL SPS RNTI</a:t>
            </a:r>
            <a:r>
              <a:rPr lang="ko-KR" altLang="en-US" dirty="0" smtClean="0"/>
              <a:t>가 정의되어 있다</a:t>
            </a:r>
            <a:r>
              <a:rPr lang="en-US" altLang="ko-KR" dirty="0" smtClean="0"/>
              <a:t>. </a:t>
            </a:r>
          </a:p>
          <a:p>
            <a:r>
              <a:rPr lang="ko-KR" altLang="en-US" dirty="0" smtClean="0"/>
              <a:t>각 </a:t>
            </a:r>
            <a:r>
              <a:rPr lang="en-US" altLang="ko-KR" dirty="0" smtClean="0"/>
              <a:t>V2X UL SPS</a:t>
            </a:r>
            <a:r>
              <a:rPr lang="ko-KR" altLang="en-US" dirty="0" smtClean="0"/>
              <a:t>의 활성화 및 비활성화를 지시하는 용도로 </a:t>
            </a:r>
            <a:r>
              <a:rPr lang="en-US" altLang="ko-KR" dirty="0" smtClean="0"/>
              <a:t>DCI 0</a:t>
            </a:r>
            <a:r>
              <a:rPr lang="ko-KR" altLang="en-US" dirty="0" smtClean="0"/>
              <a:t>번을 사용한다</a:t>
            </a:r>
            <a:r>
              <a:rPr lang="en-US" altLang="ko-KR" dirty="0" smtClean="0"/>
              <a:t>. </a:t>
            </a:r>
          </a:p>
          <a:p>
            <a:r>
              <a:rPr lang="ko-KR" altLang="en-US" dirty="0" smtClean="0"/>
              <a:t>단말은 기지국에서 </a:t>
            </a:r>
            <a:r>
              <a:rPr lang="en-US" altLang="ko-KR" dirty="0" smtClean="0"/>
              <a:t>V2X </a:t>
            </a:r>
            <a:r>
              <a:rPr lang="ko-KR" altLang="en-US" dirty="0" smtClean="0"/>
              <a:t>서비스를 위한 </a:t>
            </a:r>
            <a:r>
              <a:rPr lang="en-US" altLang="ko-KR" dirty="0" smtClean="0"/>
              <a:t>SPS</a:t>
            </a:r>
            <a:r>
              <a:rPr lang="ko-KR" altLang="en-US" dirty="0" smtClean="0"/>
              <a:t>를 설정하는데 필요한 정보를 제공할 수 있으며</a:t>
            </a:r>
            <a:r>
              <a:rPr lang="en-US" altLang="ko-KR" dirty="0" smtClean="0"/>
              <a:t>, V2X </a:t>
            </a:r>
            <a:r>
              <a:rPr lang="ko-KR" altLang="en-US" dirty="0" smtClean="0"/>
              <a:t>서비스 </a:t>
            </a:r>
            <a:r>
              <a:rPr lang="ko-KR" altLang="en-US" dirty="0" err="1" smtClean="0"/>
              <a:t>패킷의</a:t>
            </a:r>
            <a:r>
              <a:rPr lang="ko-KR" altLang="en-US" dirty="0" smtClean="0"/>
              <a:t> 특성을 반영한 </a:t>
            </a:r>
            <a:r>
              <a:rPr lang="en-US" altLang="ko-KR" dirty="0" smtClean="0"/>
              <a:t>SPS </a:t>
            </a:r>
            <a:r>
              <a:rPr lang="ko-KR" altLang="en-US" dirty="0" smtClean="0"/>
              <a:t>주기</a:t>
            </a:r>
            <a:r>
              <a:rPr lang="en-US" altLang="ko-KR" dirty="0" smtClean="0"/>
              <a:t>, </a:t>
            </a:r>
            <a:r>
              <a:rPr lang="ko-KR" altLang="en-US" dirty="0" smtClean="0"/>
              <a:t>최대 </a:t>
            </a:r>
            <a:r>
              <a:rPr lang="en-US" altLang="ko-KR" dirty="0" smtClean="0"/>
              <a:t>TB </a:t>
            </a:r>
            <a:r>
              <a:rPr lang="ko-KR" altLang="en-US" dirty="0" smtClean="0"/>
              <a:t>크기</a:t>
            </a:r>
            <a:r>
              <a:rPr lang="en-US" altLang="ko-KR" dirty="0" smtClean="0"/>
              <a:t>, </a:t>
            </a:r>
            <a:r>
              <a:rPr lang="ko-KR" altLang="en-US" dirty="0" smtClean="0"/>
              <a:t>논리 채널 </a:t>
            </a:r>
            <a:r>
              <a:rPr lang="en-US" altLang="ko-KR" dirty="0" smtClean="0"/>
              <a:t>(Logical Channel) </a:t>
            </a:r>
            <a:r>
              <a:rPr lang="ko-KR" altLang="en-US" dirty="0" err="1" smtClean="0"/>
              <a:t>식별자</a:t>
            </a:r>
            <a:r>
              <a:rPr lang="ko-KR" altLang="en-US" dirty="0" smtClean="0"/>
              <a:t> 등의 정보가 이에 해당한다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9399941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LTE-V2X </a:t>
            </a:r>
            <a:r>
              <a:rPr lang="ko-KR" altLang="en-US" dirty="0" smtClean="0"/>
              <a:t>단말</a:t>
            </a:r>
            <a:r>
              <a:rPr lang="en-US" altLang="ko-KR" dirty="0" smtClean="0"/>
              <a:t>-</a:t>
            </a:r>
            <a:r>
              <a:rPr lang="ko-KR" altLang="en-US" dirty="0" smtClean="0"/>
              <a:t>기지국 간 통신 프로토콜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② </a:t>
            </a:r>
            <a:r>
              <a:rPr lang="en-US" altLang="ko-KR" dirty="0" err="1" smtClean="0"/>
              <a:t>eMBMS</a:t>
            </a:r>
            <a:r>
              <a:rPr lang="en-US" altLang="ko-KR" dirty="0" smtClean="0"/>
              <a:t> (Evolved Multimedia Broadcast Multicast Services) </a:t>
            </a:r>
            <a:r>
              <a:rPr lang="ko-KR" altLang="en-US" dirty="0" smtClean="0"/>
              <a:t>및 </a:t>
            </a:r>
            <a:r>
              <a:rPr lang="en-US" altLang="ko-KR" dirty="0" smtClean="0"/>
              <a:t>SC-PTM</a:t>
            </a:r>
            <a:r>
              <a:rPr lang="ko-KR" altLang="en-US" dirty="0" smtClean="0"/>
              <a:t>에서 </a:t>
            </a:r>
            <a:r>
              <a:rPr lang="en-US" altLang="ko-KR" dirty="0" smtClean="0"/>
              <a:t>V2X </a:t>
            </a:r>
            <a:r>
              <a:rPr lang="ko-KR" altLang="en-US" dirty="0" smtClean="0"/>
              <a:t>서비스 용도로 </a:t>
            </a:r>
            <a:r>
              <a:rPr lang="ko-KR" altLang="en-US" dirty="0" err="1" smtClean="0"/>
              <a:t>파라미터</a:t>
            </a:r>
            <a:r>
              <a:rPr lang="ko-KR" altLang="en-US" dirty="0" smtClean="0"/>
              <a:t> 값 정의 </a:t>
            </a:r>
            <a:endParaRPr lang="en-US" altLang="ko-KR" dirty="0" smtClean="0"/>
          </a:p>
          <a:p>
            <a:r>
              <a:rPr lang="en-US" altLang="ko-KR" dirty="0" smtClean="0"/>
              <a:t>LTE </a:t>
            </a:r>
            <a:r>
              <a:rPr lang="ko-KR" altLang="en-US" dirty="0" smtClean="0"/>
              <a:t>시스템에서 멀티캐스트 또는 </a:t>
            </a:r>
            <a:r>
              <a:rPr lang="ko-KR" altLang="en-US" dirty="0" err="1" smtClean="0"/>
              <a:t>브로드캐스트를</a:t>
            </a:r>
            <a:r>
              <a:rPr lang="ko-KR" altLang="en-US" dirty="0" smtClean="0"/>
              <a:t> 지원하기 위해 정의된 </a:t>
            </a:r>
            <a:r>
              <a:rPr lang="en-US" altLang="ko-KR" dirty="0" err="1" smtClean="0"/>
              <a:t>eMBMS</a:t>
            </a:r>
            <a:r>
              <a:rPr lang="en-US" altLang="ko-KR" dirty="0" smtClean="0"/>
              <a:t> </a:t>
            </a:r>
            <a:r>
              <a:rPr lang="ko-KR" altLang="en-US" dirty="0" smtClean="0"/>
              <a:t>와 </a:t>
            </a:r>
            <a:r>
              <a:rPr lang="en-US" altLang="ko-KR" dirty="0" smtClean="0"/>
              <a:t>SC-PTM </a:t>
            </a:r>
            <a:r>
              <a:rPr lang="ko-KR" altLang="en-US" dirty="0" smtClean="0"/>
              <a:t>기능이 </a:t>
            </a:r>
            <a:r>
              <a:rPr lang="en-US" altLang="ko-KR" dirty="0" smtClean="0"/>
              <a:t>V2X </a:t>
            </a:r>
            <a:r>
              <a:rPr lang="ko-KR" altLang="en-US" dirty="0" smtClean="0"/>
              <a:t>서비스 </a:t>
            </a:r>
            <a:r>
              <a:rPr lang="ko-KR" altLang="en-US" dirty="0" err="1" smtClean="0"/>
              <a:t>패킷</a:t>
            </a:r>
            <a:r>
              <a:rPr lang="ko-KR" altLang="en-US" dirty="0" smtClean="0"/>
              <a:t> 전송에 적용된다</a:t>
            </a:r>
            <a:r>
              <a:rPr lang="en-US" altLang="ko-KR" dirty="0" smtClean="0"/>
              <a:t>. </a:t>
            </a:r>
          </a:p>
          <a:p>
            <a:r>
              <a:rPr lang="en-US" altLang="ko-KR" dirty="0" smtClean="0"/>
              <a:t>V2X </a:t>
            </a:r>
            <a:r>
              <a:rPr lang="ko-KR" altLang="en-US" dirty="0" smtClean="0"/>
              <a:t>서비스의 지연시간 요구사항을 만족할 수 있도록 </a:t>
            </a:r>
            <a:r>
              <a:rPr lang="en-US" altLang="ko-KR" dirty="0" err="1" smtClean="0"/>
              <a:t>eMBMS</a:t>
            </a:r>
            <a:r>
              <a:rPr lang="ko-KR" altLang="en-US" dirty="0" smtClean="0"/>
              <a:t>의 경우 기존보다 짧은 </a:t>
            </a:r>
            <a:r>
              <a:rPr lang="en-US" altLang="ko-KR" dirty="0" smtClean="0"/>
              <a:t>MCCH (Multicast Control Channel) </a:t>
            </a:r>
            <a:r>
              <a:rPr lang="ko-KR" altLang="en-US" dirty="0" smtClean="0"/>
              <a:t>스케줄링 주기 </a:t>
            </a:r>
            <a:r>
              <a:rPr lang="ko-KR" altLang="en-US" dirty="0" err="1" smtClean="0"/>
              <a:t>파라미터</a:t>
            </a:r>
            <a:r>
              <a:rPr lang="ko-KR" altLang="en-US" dirty="0" smtClean="0"/>
              <a:t> 값을 정의하였고 </a:t>
            </a:r>
            <a:r>
              <a:rPr lang="en-US" altLang="ko-KR" dirty="0" smtClean="0"/>
              <a:t>SC-PTM</a:t>
            </a:r>
            <a:r>
              <a:rPr lang="ko-KR" altLang="en-US" dirty="0" smtClean="0"/>
              <a:t>의 경우도 기존보다 짧은 </a:t>
            </a:r>
            <a:r>
              <a:rPr lang="en-US" altLang="ko-KR" dirty="0" smtClean="0"/>
              <a:t>SC-MCCH </a:t>
            </a:r>
            <a:r>
              <a:rPr lang="ko-KR" altLang="en-US" dirty="0" smtClean="0"/>
              <a:t>변경 주기 </a:t>
            </a:r>
            <a:r>
              <a:rPr lang="ko-KR" altLang="en-US" dirty="0" err="1" smtClean="0"/>
              <a:t>파라미터</a:t>
            </a:r>
            <a:r>
              <a:rPr lang="ko-KR" altLang="en-US" dirty="0" smtClean="0"/>
              <a:t> 값을 정의하였다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2671117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LTE-V2X </a:t>
            </a:r>
            <a:r>
              <a:rPr lang="ko-KR" altLang="en-US" dirty="0" smtClean="0"/>
              <a:t>단말</a:t>
            </a:r>
            <a:r>
              <a:rPr lang="en-US" altLang="ko-KR" dirty="0" smtClean="0"/>
              <a:t>-</a:t>
            </a:r>
            <a:r>
              <a:rPr lang="ko-KR" altLang="en-US" dirty="0" smtClean="0"/>
              <a:t>기지국 간 통신 프로토콜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③ </a:t>
            </a:r>
            <a:r>
              <a:rPr lang="en-US" altLang="ko-KR" dirty="0" smtClean="0"/>
              <a:t>V2X </a:t>
            </a:r>
            <a:r>
              <a:rPr lang="ko-KR" altLang="en-US" dirty="0" smtClean="0"/>
              <a:t>서비스용도 </a:t>
            </a:r>
            <a:r>
              <a:rPr lang="en-US" altLang="ko-KR" dirty="0" smtClean="0"/>
              <a:t>QCI 3, 75, 79</a:t>
            </a:r>
            <a:r>
              <a:rPr lang="ko-KR" altLang="en-US" dirty="0" smtClean="0"/>
              <a:t>을 정의 </a:t>
            </a:r>
            <a:endParaRPr lang="en-US" altLang="ko-KR" dirty="0" smtClean="0"/>
          </a:p>
          <a:p>
            <a:r>
              <a:rPr lang="en-US" altLang="ko-KR" dirty="0" smtClean="0"/>
              <a:t>50 </a:t>
            </a:r>
            <a:r>
              <a:rPr lang="en-US" altLang="ko-KR" dirty="0" err="1" smtClean="0"/>
              <a:t>ms</a:t>
            </a:r>
            <a:r>
              <a:rPr lang="en-US" altLang="ko-KR" dirty="0" smtClean="0"/>
              <a:t> </a:t>
            </a:r>
            <a:r>
              <a:rPr lang="ko-KR" altLang="en-US" dirty="0" smtClean="0"/>
              <a:t>지연시간</a:t>
            </a:r>
            <a:r>
              <a:rPr lang="en-US" altLang="ko-KR" dirty="0" smtClean="0"/>
              <a:t>, </a:t>
            </a:r>
            <a:r>
              <a:rPr lang="ko-KR" altLang="en-US" dirty="0" smtClean="0"/>
              <a:t>최소 </a:t>
            </a:r>
            <a:r>
              <a:rPr lang="en-US" altLang="ko-KR" dirty="0" smtClean="0"/>
              <a:t>99% </a:t>
            </a:r>
            <a:r>
              <a:rPr lang="ko-KR" altLang="en-US" dirty="0" smtClean="0"/>
              <a:t>전송 신뢰도를 요구하는 </a:t>
            </a:r>
            <a:r>
              <a:rPr lang="ko-KR" altLang="en-US" dirty="0" err="1" smtClean="0"/>
              <a:t>유니캐스트</a:t>
            </a:r>
            <a:r>
              <a:rPr lang="ko-KR" altLang="en-US" dirty="0" smtClean="0"/>
              <a:t> 및 </a:t>
            </a:r>
            <a:r>
              <a:rPr lang="ko-KR" altLang="en-US" dirty="0" err="1" smtClean="0"/>
              <a:t>브로드캐스트</a:t>
            </a:r>
            <a:r>
              <a:rPr lang="ko-KR" altLang="en-US" dirty="0" smtClean="0"/>
              <a:t> 전송을 지원하는 </a:t>
            </a:r>
            <a:r>
              <a:rPr lang="en-US" altLang="ko-KR" dirty="0" smtClean="0"/>
              <a:t>QCI </a:t>
            </a:r>
            <a:r>
              <a:rPr lang="ko-KR" altLang="en-US" dirty="0" smtClean="0"/>
              <a:t>값을 </a:t>
            </a:r>
            <a:r>
              <a:rPr lang="en-US" altLang="ko-KR" dirty="0" smtClean="0"/>
              <a:t>V2X </a:t>
            </a:r>
            <a:r>
              <a:rPr lang="ko-KR" altLang="en-US" dirty="0" smtClean="0"/>
              <a:t>서비스에 사용할 수 있도록 정의한다</a:t>
            </a:r>
            <a:r>
              <a:rPr lang="en-US" altLang="ko-KR" dirty="0" smtClean="0"/>
              <a:t>. </a:t>
            </a:r>
          </a:p>
          <a:p>
            <a:r>
              <a:rPr lang="en-US" altLang="ko-KR" dirty="0" smtClean="0"/>
              <a:t>V2X </a:t>
            </a:r>
            <a:r>
              <a:rPr lang="ko-KR" altLang="en-US" dirty="0" smtClean="0"/>
              <a:t>서비스용도 </a:t>
            </a:r>
            <a:r>
              <a:rPr lang="en-US" altLang="ko-KR" dirty="0" smtClean="0"/>
              <a:t>QCI</a:t>
            </a:r>
            <a:r>
              <a:rPr lang="ko-KR" altLang="en-US" dirty="0" smtClean="0"/>
              <a:t>는 과 같이 정의된다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2888" y="2975580"/>
            <a:ext cx="7877175" cy="2924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03370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LTE-V2X </a:t>
            </a:r>
            <a:r>
              <a:rPr lang="ko-KR" altLang="en-US" dirty="0" smtClean="0"/>
              <a:t>단말 간 직접 통신 프로토콜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사용자평면 프로토콜 </a:t>
            </a:r>
            <a:r>
              <a:rPr lang="ko-KR" altLang="en-US" dirty="0" err="1" smtClean="0"/>
              <a:t>스택은</a:t>
            </a:r>
            <a:r>
              <a:rPr lang="ko-KR" altLang="en-US" dirty="0" smtClean="0"/>
              <a:t> </a:t>
            </a:r>
            <a:r>
              <a:rPr lang="en-US" altLang="ko-KR" dirty="0" smtClean="0"/>
              <a:t>STCH (</a:t>
            </a:r>
            <a:r>
              <a:rPr lang="en-US" altLang="ko-KR" dirty="0" err="1" smtClean="0"/>
              <a:t>Sidelink</a:t>
            </a:r>
            <a:r>
              <a:rPr lang="en-US" altLang="ko-KR" dirty="0" smtClean="0"/>
              <a:t> Traffic Channel)</a:t>
            </a:r>
            <a:r>
              <a:rPr lang="ko-KR" altLang="en-US" dirty="0" smtClean="0"/>
              <a:t>를 통한 </a:t>
            </a:r>
            <a:r>
              <a:rPr lang="en-US" altLang="ko-KR" dirty="0" smtClean="0"/>
              <a:t>V2X </a:t>
            </a:r>
            <a:r>
              <a:rPr lang="en-US" altLang="ko-KR" dirty="0" err="1" smtClean="0"/>
              <a:t>Sidelink</a:t>
            </a:r>
            <a:r>
              <a:rPr lang="en-US" altLang="ko-KR" dirty="0" smtClean="0"/>
              <a:t> </a:t>
            </a:r>
            <a:r>
              <a:rPr lang="ko-KR" altLang="en-US" dirty="0" smtClean="0"/>
              <a:t>통신에 적용되고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제어평면 프로토콜 </a:t>
            </a:r>
            <a:r>
              <a:rPr lang="ko-KR" altLang="en-US" dirty="0" err="1" smtClean="0"/>
              <a:t>스택은</a:t>
            </a:r>
            <a:r>
              <a:rPr lang="ko-KR" altLang="en-US" dirty="0" smtClean="0"/>
              <a:t> </a:t>
            </a:r>
            <a:r>
              <a:rPr lang="en-US" altLang="ko-KR" dirty="0" smtClean="0"/>
              <a:t>SBCCH (</a:t>
            </a:r>
            <a:r>
              <a:rPr lang="en-US" altLang="ko-KR" dirty="0" err="1" smtClean="0"/>
              <a:t>Sidelink</a:t>
            </a:r>
            <a:r>
              <a:rPr lang="en-US" altLang="ko-KR" dirty="0" smtClean="0"/>
              <a:t> Broadcast Control Channel)</a:t>
            </a:r>
            <a:r>
              <a:rPr lang="ko-KR" altLang="en-US" dirty="0" smtClean="0"/>
              <a:t>를 통한 </a:t>
            </a:r>
            <a:r>
              <a:rPr lang="en-US" altLang="ko-KR" dirty="0" smtClean="0"/>
              <a:t>V2X </a:t>
            </a:r>
            <a:r>
              <a:rPr lang="en-US" altLang="ko-KR" dirty="0" err="1" smtClean="0"/>
              <a:t>Sidelink</a:t>
            </a:r>
            <a:r>
              <a:rPr lang="en-US" altLang="ko-KR" dirty="0" smtClean="0"/>
              <a:t> </a:t>
            </a:r>
            <a:r>
              <a:rPr lang="ko-KR" altLang="en-US" dirty="0" smtClean="0"/>
              <a:t>통신에 적용된다</a:t>
            </a:r>
            <a:endParaRPr lang="ko-KR" altLang="en-US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7378" y="2852540"/>
            <a:ext cx="7439025" cy="3019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83041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LTE-V2X </a:t>
            </a:r>
            <a:r>
              <a:rPr lang="ko-KR" altLang="en-US" dirty="0" smtClean="0"/>
              <a:t>단말 간 직접 통신 프로토콜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u="sng" dirty="0" smtClean="0"/>
              <a:t>단말 간 직접 통신을 </a:t>
            </a:r>
            <a:r>
              <a:rPr lang="ko-KR" altLang="en-US" dirty="0" smtClean="0"/>
              <a:t>지원하기 위해 다음과 같은 기능들이 정의되었다</a:t>
            </a:r>
            <a:r>
              <a:rPr lang="en-US" altLang="ko-KR" dirty="0" smtClean="0"/>
              <a:t>. </a:t>
            </a:r>
          </a:p>
          <a:p>
            <a:r>
              <a:rPr lang="en-US" altLang="ko-KR" dirty="0" smtClean="0"/>
              <a:t>① </a:t>
            </a:r>
            <a:r>
              <a:rPr lang="ko-KR" altLang="en-US" dirty="0" smtClean="0"/>
              <a:t>고속 지원을 위한 </a:t>
            </a:r>
            <a:r>
              <a:rPr lang="en-US" altLang="ko-KR" dirty="0" smtClean="0"/>
              <a:t>DM-RS </a:t>
            </a:r>
            <a:r>
              <a:rPr lang="ko-KR" altLang="en-US" dirty="0" smtClean="0"/>
              <a:t>패턴 </a:t>
            </a:r>
            <a:endParaRPr lang="en-US" altLang="ko-KR" dirty="0" smtClean="0"/>
          </a:p>
          <a:p>
            <a:r>
              <a:rPr lang="en-US" altLang="ko-KR" dirty="0" err="1" smtClean="0"/>
              <a:t>Sidelink</a:t>
            </a:r>
            <a:r>
              <a:rPr lang="en-US" altLang="ko-KR" dirty="0" smtClean="0"/>
              <a:t> </a:t>
            </a:r>
            <a:r>
              <a:rPr lang="ko-KR" altLang="en-US" dirty="0" smtClean="0"/>
              <a:t>물리채널</a:t>
            </a:r>
            <a:r>
              <a:rPr lang="en-US" altLang="ko-KR" dirty="0" smtClean="0"/>
              <a:t>, PSCCH (Physical </a:t>
            </a:r>
            <a:r>
              <a:rPr lang="en-US" altLang="ko-KR" dirty="0" err="1" smtClean="0"/>
              <a:t>Sidelink</a:t>
            </a:r>
            <a:r>
              <a:rPr lang="en-US" altLang="ko-KR" dirty="0" smtClean="0"/>
              <a:t> Control Channel)</a:t>
            </a:r>
            <a:r>
              <a:rPr lang="ko-KR" altLang="en-US" dirty="0" smtClean="0"/>
              <a:t>과 </a:t>
            </a:r>
            <a:r>
              <a:rPr lang="en-US" altLang="ko-KR" dirty="0" smtClean="0"/>
              <a:t>PSSCH (Physical </a:t>
            </a:r>
            <a:r>
              <a:rPr lang="en-US" altLang="ko-KR" dirty="0" err="1" smtClean="0"/>
              <a:t>Sidelink</a:t>
            </a:r>
            <a:r>
              <a:rPr lang="en-US" altLang="ko-KR" dirty="0" smtClean="0"/>
              <a:t> Shared Channel)</a:t>
            </a:r>
            <a:r>
              <a:rPr lang="ko-KR" altLang="en-US" dirty="0" smtClean="0"/>
              <a:t>은 고속으로 이동하는 차량을 지원하기 위해 서브프레임마다 </a:t>
            </a:r>
            <a:r>
              <a:rPr lang="en-US" altLang="ko-KR" dirty="0" smtClean="0"/>
              <a:t>4</a:t>
            </a:r>
            <a:r>
              <a:rPr lang="ko-KR" altLang="en-US" dirty="0" smtClean="0"/>
              <a:t>개의 </a:t>
            </a:r>
            <a:r>
              <a:rPr lang="en-US" altLang="ko-KR" dirty="0" smtClean="0"/>
              <a:t>DM-RS </a:t>
            </a:r>
            <a:r>
              <a:rPr lang="ko-KR" altLang="en-US" dirty="0" smtClean="0"/>
              <a:t>심볼을 갖도록 설계되었다</a:t>
            </a:r>
            <a:r>
              <a:rPr lang="en-US" altLang="ko-KR" dirty="0" smtClean="0"/>
              <a:t>. [</a:t>
            </a:r>
            <a:r>
              <a:rPr lang="ko-KR" altLang="en-US" dirty="0" smtClean="0"/>
              <a:t>그림 </a:t>
            </a:r>
            <a:r>
              <a:rPr lang="en-US" altLang="ko-KR" dirty="0" smtClean="0"/>
              <a:t>4-12]</a:t>
            </a:r>
            <a:r>
              <a:rPr lang="ko-KR" altLang="en-US" dirty="0" smtClean="0"/>
              <a:t>과 같이 </a:t>
            </a:r>
            <a:r>
              <a:rPr lang="en-US" altLang="ko-KR" dirty="0" smtClean="0"/>
              <a:t>2</a:t>
            </a:r>
            <a:r>
              <a:rPr lang="ko-KR" altLang="en-US" dirty="0" smtClean="0"/>
              <a:t>번</a:t>
            </a:r>
            <a:r>
              <a:rPr lang="en-US" altLang="ko-KR" dirty="0" smtClean="0"/>
              <a:t>, 5</a:t>
            </a:r>
            <a:r>
              <a:rPr lang="ko-KR" altLang="en-US" dirty="0" smtClean="0"/>
              <a:t>번</a:t>
            </a:r>
            <a:r>
              <a:rPr lang="en-US" altLang="ko-KR" dirty="0" smtClean="0"/>
              <a:t>, 8</a:t>
            </a:r>
            <a:r>
              <a:rPr lang="ko-KR" altLang="en-US" dirty="0" smtClean="0"/>
              <a:t>번</a:t>
            </a:r>
            <a:r>
              <a:rPr lang="en-US" altLang="ko-KR" dirty="0" smtClean="0"/>
              <a:t>, 11</a:t>
            </a:r>
            <a:r>
              <a:rPr lang="ko-KR" altLang="en-US" dirty="0" smtClean="0"/>
              <a:t>번 심볼이 </a:t>
            </a:r>
            <a:r>
              <a:rPr lang="en-US" altLang="ko-KR" dirty="0" smtClean="0"/>
              <a:t>DM-RS</a:t>
            </a:r>
            <a:r>
              <a:rPr lang="ko-KR" altLang="en-US" dirty="0" smtClean="0"/>
              <a:t>로 사용된다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2258" y="3852863"/>
            <a:ext cx="5257800" cy="232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09952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LTE-V2X </a:t>
            </a:r>
            <a:r>
              <a:rPr lang="ko-KR" altLang="en-US" dirty="0" smtClean="0"/>
              <a:t>단말 간 직접 통신 프로토콜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② 전송 자원 선택 모드 단말 간 직접 통신의 경우 </a:t>
            </a:r>
            <a:r>
              <a:rPr lang="en-US" altLang="ko-KR" dirty="0" smtClean="0"/>
              <a:t>2</a:t>
            </a:r>
            <a:r>
              <a:rPr lang="ko-KR" altLang="en-US" dirty="0" smtClean="0"/>
              <a:t>가지 전송 자원 선택 모드를 지원한다</a:t>
            </a:r>
            <a:r>
              <a:rPr lang="en-US" altLang="ko-KR" dirty="0" smtClean="0"/>
              <a:t>. </a:t>
            </a:r>
          </a:p>
          <a:p>
            <a:r>
              <a:rPr lang="ko-KR" altLang="en-US" dirty="0" smtClean="0"/>
              <a:t>모드 </a:t>
            </a:r>
            <a:r>
              <a:rPr lang="en-US" altLang="ko-KR" dirty="0" smtClean="0"/>
              <a:t>3</a:t>
            </a:r>
            <a:r>
              <a:rPr lang="ko-KR" altLang="en-US" dirty="0" smtClean="0"/>
              <a:t>은 기지국이 단말 간 직접 통신에 사용할 송신 자원을 </a:t>
            </a:r>
            <a:r>
              <a:rPr lang="ko-KR" altLang="en-US" dirty="0" err="1" smtClean="0"/>
              <a:t>스케줄링하는</a:t>
            </a:r>
            <a:r>
              <a:rPr lang="ko-KR" altLang="en-US" dirty="0" smtClean="0"/>
              <a:t> 기법이며 모드 </a:t>
            </a:r>
            <a:r>
              <a:rPr lang="en-US" altLang="ko-KR" dirty="0" smtClean="0"/>
              <a:t>4</a:t>
            </a:r>
            <a:r>
              <a:rPr lang="ko-KR" altLang="en-US" dirty="0" smtClean="0"/>
              <a:t>는 단말이 스스로 단말 간 직접 통신에 사용할 송신 자원을 선택하는 기법이다</a:t>
            </a:r>
            <a:r>
              <a:rPr lang="en-US" altLang="ko-KR" dirty="0" smtClean="0"/>
              <a:t>. </a:t>
            </a:r>
          </a:p>
          <a:p>
            <a:r>
              <a:rPr lang="ko-KR" altLang="en-US" dirty="0" smtClean="0"/>
              <a:t>모드 </a:t>
            </a:r>
            <a:r>
              <a:rPr lang="en-US" altLang="ko-KR" dirty="0" smtClean="0"/>
              <a:t>3</a:t>
            </a:r>
            <a:r>
              <a:rPr lang="ko-KR" altLang="en-US" dirty="0" smtClean="0"/>
              <a:t>의 경우 기지국은 단말에게 </a:t>
            </a:r>
            <a:r>
              <a:rPr lang="en-US" altLang="ko-KR" dirty="0" smtClean="0"/>
              <a:t>PC5 </a:t>
            </a:r>
            <a:r>
              <a:rPr lang="ko-KR" altLang="en-US" dirty="0" smtClean="0"/>
              <a:t>인터페이스에서 사용할 전송 자원을 동적 스케줄링 </a:t>
            </a:r>
            <a:r>
              <a:rPr lang="en-US" altLang="ko-KR" dirty="0" smtClean="0"/>
              <a:t>(One Shot </a:t>
            </a:r>
            <a:r>
              <a:rPr lang="ko-KR" altLang="en-US" dirty="0" smtClean="0"/>
              <a:t>전송</a:t>
            </a:r>
            <a:r>
              <a:rPr lang="en-US" altLang="ko-KR" dirty="0" smtClean="0"/>
              <a:t>) </a:t>
            </a:r>
            <a:r>
              <a:rPr lang="ko-KR" altLang="en-US" dirty="0" smtClean="0"/>
              <a:t>또는 </a:t>
            </a:r>
            <a:r>
              <a:rPr lang="en-US" altLang="ko-KR" dirty="0" err="1" smtClean="0"/>
              <a:t>Sidelink</a:t>
            </a:r>
            <a:r>
              <a:rPr lang="en-US" altLang="ko-KR" dirty="0" smtClean="0"/>
              <a:t> SPS </a:t>
            </a:r>
            <a:r>
              <a:rPr lang="ko-KR" altLang="en-US" dirty="0" smtClean="0"/>
              <a:t>스케줄링 방식을 사용하여 할당할 수 있다</a:t>
            </a:r>
            <a:r>
              <a:rPr lang="en-US" altLang="ko-KR" dirty="0" smtClean="0"/>
              <a:t>. </a:t>
            </a:r>
          </a:p>
          <a:p>
            <a:r>
              <a:rPr lang="ko-KR" altLang="en-US" dirty="0" smtClean="0"/>
              <a:t>모드 </a:t>
            </a:r>
            <a:r>
              <a:rPr lang="en-US" altLang="ko-KR" dirty="0" smtClean="0"/>
              <a:t>4</a:t>
            </a:r>
            <a:r>
              <a:rPr lang="ko-KR" altLang="en-US" dirty="0" smtClean="0"/>
              <a:t>의 경우 기지국 관여 없이 송신 단말은 </a:t>
            </a:r>
            <a:r>
              <a:rPr lang="en-US" altLang="ko-KR" dirty="0" smtClean="0"/>
              <a:t>PC5 </a:t>
            </a:r>
            <a:r>
              <a:rPr lang="ko-KR" altLang="en-US" dirty="0" smtClean="0"/>
              <a:t>인터페이스에서 사용할 전송 자원을 스스로 선택한다</a:t>
            </a:r>
            <a:r>
              <a:rPr lang="en-US" altLang="ko-KR" dirty="0" smtClean="0"/>
              <a:t>. </a:t>
            </a:r>
          </a:p>
          <a:p>
            <a:r>
              <a:rPr lang="ko-KR" altLang="en-US" dirty="0" smtClean="0"/>
              <a:t>단말이 직접 전송 자원을 선택하는 경우 전송 자원 풀 </a:t>
            </a:r>
            <a:r>
              <a:rPr lang="en-US" altLang="ko-KR" dirty="0" smtClean="0"/>
              <a:t>(TX Resource Pool)</a:t>
            </a:r>
            <a:r>
              <a:rPr lang="ko-KR" altLang="en-US" dirty="0" smtClean="0"/>
              <a:t>을 </a:t>
            </a:r>
            <a:r>
              <a:rPr lang="ko-KR" altLang="en-US" dirty="0" err="1" smtClean="0"/>
              <a:t>센싱하는</a:t>
            </a:r>
            <a:r>
              <a:rPr lang="ko-KR" altLang="en-US" dirty="0" smtClean="0"/>
              <a:t> 기법이 사용되며 예외적으로 임의 선택 </a:t>
            </a:r>
            <a:r>
              <a:rPr lang="en-US" altLang="ko-KR" dirty="0" smtClean="0"/>
              <a:t>(Random Selection) </a:t>
            </a:r>
            <a:r>
              <a:rPr lang="ko-KR" altLang="en-US" dirty="0" smtClean="0"/>
              <a:t>기법을 사용할 수 있다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6711469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LTE-V2X </a:t>
            </a:r>
            <a:r>
              <a:rPr lang="ko-KR" altLang="en-US" dirty="0" smtClean="0"/>
              <a:t>단말 간 직접 통신 프로토콜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③ </a:t>
            </a:r>
            <a:r>
              <a:rPr lang="en-US" altLang="ko-KR" dirty="0" smtClean="0"/>
              <a:t>8</a:t>
            </a:r>
            <a:r>
              <a:rPr lang="ko-KR" altLang="en-US" dirty="0" smtClean="0"/>
              <a:t>개 </a:t>
            </a:r>
            <a:r>
              <a:rPr lang="en-US" altLang="ko-KR" dirty="0" smtClean="0"/>
              <a:t>SPS (Semi Persistence Scheduling) </a:t>
            </a:r>
            <a:r>
              <a:rPr lang="ko-KR" altLang="en-US" dirty="0" smtClean="0"/>
              <a:t>사용 지원 </a:t>
            </a:r>
            <a:endParaRPr lang="en-US" altLang="ko-KR" dirty="0" smtClean="0"/>
          </a:p>
          <a:p>
            <a:r>
              <a:rPr lang="en-US" altLang="ko-KR" dirty="0" err="1" smtClean="0"/>
              <a:t>Sidelink</a:t>
            </a:r>
            <a:r>
              <a:rPr lang="en-US" altLang="ko-KR" dirty="0" smtClean="0"/>
              <a:t> SPS</a:t>
            </a:r>
            <a:r>
              <a:rPr lang="ko-KR" altLang="en-US" dirty="0" smtClean="0"/>
              <a:t>의 경우 상향링크 </a:t>
            </a:r>
            <a:r>
              <a:rPr lang="en-US" altLang="ko-KR" dirty="0" smtClean="0"/>
              <a:t>SPS</a:t>
            </a:r>
            <a:r>
              <a:rPr lang="ko-KR" altLang="en-US" dirty="0" smtClean="0"/>
              <a:t>처럼 최대 </a:t>
            </a:r>
            <a:r>
              <a:rPr lang="en-US" altLang="ko-KR" dirty="0" smtClean="0"/>
              <a:t>8</a:t>
            </a:r>
            <a:r>
              <a:rPr lang="ko-KR" altLang="en-US" dirty="0" smtClean="0"/>
              <a:t>개 설정을 지원한다</a:t>
            </a:r>
            <a:r>
              <a:rPr lang="en-US" altLang="ko-KR" dirty="0" smtClean="0"/>
              <a:t>. </a:t>
            </a:r>
          </a:p>
          <a:p>
            <a:r>
              <a:rPr lang="en-US" altLang="ko-KR" dirty="0" err="1" smtClean="0"/>
              <a:t>Sidelink</a:t>
            </a:r>
            <a:r>
              <a:rPr lang="en-US" altLang="ko-KR" dirty="0" smtClean="0"/>
              <a:t> SPS </a:t>
            </a:r>
            <a:r>
              <a:rPr lang="ko-KR" altLang="en-US" dirty="0" smtClean="0"/>
              <a:t>자원을 할당하는 경우에 </a:t>
            </a:r>
            <a:r>
              <a:rPr lang="en-US" altLang="ko-KR" dirty="0" smtClean="0"/>
              <a:t>SL Semi-Persistent Scheduling V-RNTI</a:t>
            </a:r>
            <a:r>
              <a:rPr lang="ko-KR" altLang="en-US" dirty="0" smtClean="0"/>
              <a:t>이 사용된다</a:t>
            </a:r>
            <a:r>
              <a:rPr lang="en-US" altLang="ko-KR" dirty="0" smtClean="0"/>
              <a:t>. </a:t>
            </a:r>
          </a:p>
          <a:p>
            <a:r>
              <a:rPr lang="ko-KR" altLang="en-US" dirty="0" smtClean="0"/>
              <a:t>상향링크 </a:t>
            </a:r>
            <a:r>
              <a:rPr lang="en-US" altLang="ko-KR" dirty="0" smtClean="0"/>
              <a:t>SPS</a:t>
            </a:r>
            <a:r>
              <a:rPr lang="ko-KR" altLang="en-US" dirty="0" smtClean="0"/>
              <a:t>와 같이 단말은 기지국에게 </a:t>
            </a:r>
            <a:r>
              <a:rPr lang="en-US" altLang="ko-KR" dirty="0" smtClean="0"/>
              <a:t>V2X </a:t>
            </a:r>
            <a:r>
              <a:rPr lang="ko-KR" altLang="en-US" dirty="0" smtClean="0"/>
              <a:t>서비스를 위한 </a:t>
            </a:r>
            <a:r>
              <a:rPr lang="en-US" altLang="ko-KR" dirty="0" err="1" smtClean="0"/>
              <a:t>Sidelink</a:t>
            </a:r>
            <a:r>
              <a:rPr lang="en-US" altLang="ko-KR" dirty="0" smtClean="0"/>
              <a:t> SPS</a:t>
            </a:r>
            <a:r>
              <a:rPr lang="ko-KR" altLang="en-US" dirty="0" smtClean="0"/>
              <a:t>를 설정하는데 필요한 정보를 제공할 수 있으며</a:t>
            </a:r>
            <a:r>
              <a:rPr lang="en-US" altLang="ko-KR" dirty="0" smtClean="0"/>
              <a:t>, V2X </a:t>
            </a:r>
            <a:r>
              <a:rPr lang="ko-KR" altLang="en-US" dirty="0" smtClean="0"/>
              <a:t>서비스 </a:t>
            </a:r>
            <a:r>
              <a:rPr lang="ko-KR" altLang="en-US" dirty="0" err="1" smtClean="0"/>
              <a:t>패킷의</a:t>
            </a:r>
            <a:r>
              <a:rPr lang="ko-KR" altLang="en-US" dirty="0" smtClean="0"/>
              <a:t> 특성을 반영한 </a:t>
            </a:r>
            <a:r>
              <a:rPr lang="en-US" altLang="ko-KR" dirty="0" smtClean="0"/>
              <a:t>SPS </a:t>
            </a:r>
            <a:r>
              <a:rPr lang="ko-KR" altLang="en-US" dirty="0" smtClean="0"/>
              <a:t>주기</a:t>
            </a:r>
            <a:r>
              <a:rPr lang="en-US" altLang="ko-KR" dirty="0" smtClean="0"/>
              <a:t>, </a:t>
            </a:r>
            <a:r>
              <a:rPr lang="ko-KR" altLang="en-US" dirty="0" smtClean="0"/>
              <a:t>최대 </a:t>
            </a:r>
            <a:r>
              <a:rPr lang="en-US" altLang="ko-KR" dirty="0" smtClean="0"/>
              <a:t>TB </a:t>
            </a:r>
            <a:r>
              <a:rPr lang="ko-KR" altLang="en-US" dirty="0" smtClean="0"/>
              <a:t>크기</a:t>
            </a:r>
            <a:r>
              <a:rPr lang="en-US" altLang="ko-KR" dirty="0" smtClean="0"/>
              <a:t>, PPPP (</a:t>
            </a:r>
            <a:r>
              <a:rPr lang="ko-KR" altLang="en-US" dirty="0" err="1" smtClean="0"/>
              <a:t>패킷당</a:t>
            </a:r>
            <a:r>
              <a:rPr lang="ko-KR" altLang="en-US" dirty="0" smtClean="0"/>
              <a:t> 우선순위</a:t>
            </a:r>
            <a:r>
              <a:rPr lang="en-US" altLang="ko-KR" dirty="0" smtClean="0"/>
              <a:t>) </a:t>
            </a:r>
            <a:r>
              <a:rPr lang="ko-KR" altLang="en-US" dirty="0" smtClean="0"/>
              <a:t>등의 정보가 이에 해당한다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08732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LTE-V2X </a:t>
            </a:r>
            <a:r>
              <a:rPr lang="ko-KR" altLang="en-US" dirty="0" smtClean="0"/>
              <a:t>단말 간 직접 통신 프로토콜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④ 모드 </a:t>
            </a:r>
            <a:r>
              <a:rPr lang="en-US" altLang="ko-KR" dirty="0" smtClean="0"/>
              <a:t>4 </a:t>
            </a:r>
            <a:r>
              <a:rPr lang="ko-KR" altLang="en-US" dirty="0" err="1" smtClean="0"/>
              <a:t>센싱</a:t>
            </a:r>
            <a:r>
              <a:rPr lang="ko-KR" altLang="en-US" dirty="0" smtClean="0"/>
              <a:t> 기반 자원 </a:t>
            </a:r>
            <a:r>
              <a:rPr lang="ko-KR" altLang="en-US" dirty="0" err="1" smtClean="0"/>
              <a:t>선택시</a:t>
            </a:r>
            <a:r>
              <a:rPr lang="ko-KR" altLang="en-US" dirty="0" smtClean="0"/>
              <a:t> 충돌 회피 지원 </a:t>
            </a:r>
            <a:r>
              <a:rPr lang="en-US" altLang="ko-KR" dirty="0" smtClean="0"/>
              <a:t>(</a:t>
            </a:r>
            <a:r>
              <a:rPr lang="ko-KR" altLang="en-US" dirty="0" smtClean="0"/>
              <a:t>타 단말의 자원 예약 정보 </a:t>
            </a:r>
            <a:r>
              <a:rPr lang="ko-KR" altLang="en-US" dirty="0" err="1" smtClean="0"/>
              <a:t>디코딩</a:t>
            </a:r>
            <a:r>
              <a:rPr lang="ko-KR" altLang="en-US" dirty="0" smtClean="0"/>
              <a:t> 및 에너지 </a:t>
            </a:r>
            <a:r>
              <a:rPr lang="en-US" altLang="ko-KR" dirty="0" smtClean="0"/>
              <a:t>Detection) </a:t>
            </a:r>
          </a:p>
          <a:p>
            <a:r>
              <a:rPr lang="ko-KR" altLang="en-US" dirty="0" smtClean="0"/>
              <a:t>모드 </a:t>
            </a:r>
            <a:r>
              <a:rPr lang="en-US" altLang="ko-KR" dirty="0" smtClean="0"/>
              <a:t>4</a:t>
            </a:r>
            <a:r>
              <a:rPr lang="ko-KR" altLang="en-US" dirty="0" smtClean="0"/>
              <a:t>에서 전송 자원 풀에 대한 </a:t>
            </a:r>
            <a:r>
              <a:rPr lang="ko-KR" altLang="en-US" dirty="0" err="1" smtClean="0"/>
              <a:t>센싱을</a:t>
            </a:r>
            <a:r>
              <a:rPr lang="ko-KR" altLang="en-US" dirty="0" smtClean="0"/>
              <a:t> 기반으로 전송 자원을 선택하는 경우</a:t>
            </a:r>
            <a:r>
              <a:rPr lang="en-US" altLang="ko-KR" dirty="0" smtClean="0"/>
              <a:t>, </a:t>
            </a:r>
            <a:r>
              <a:rPr lang="ko-KR" altLang="en-US" dirty="0" smtClean="0"/>
              <a:t>다른 단말과 동일한 자원을 선택함으로써 발생할 수 있는 충돌을 줄이기 위해 두 단계 절차가 사용된다</a:t>
            </a:r>
            <a:r>
              <a:rPr lang="en-US" altLang="ko-KR" dirty="0" smtClean="0"/>
              <a:t>. </a:t>
            </a:r>
          </a:p>
          <a:p>
            <a:r>
              <a:rPr lang="ko-KR" altLang="en-US" dirty="0" smtClean="0"/>
              <a:t>첫 번째 단계에서 단말은 다른 단말의 스케줄링 정보 </a:t>
            </a:r>
            <a:r>
              <a:rPr lang="en-US" altLang="ko-KR" dirty="0" smtClean="0"/>
              <a:t>(Scheduling Assignment)</a:t>
            </a:r>
            <a:r>
              <a:rPr lang="ko-KR" altLang="en-US" dirty="0" smtClean="0"/>
              <a:t>를 </a:t>
            </a:r>
            <a:r>
              <a:rPr lang="ko-KR" altLang="en-US" dirty="0" err="1" smtClean="0"/>
              <a:t>디코딩하여</a:t>
            </a:r>
            <a:r>
              <a:rPr lang="ko-KR" altLang="en-US" dirty="0" smtClean="0"/>
              <a:t> 충돌되거나 충돌될 것으로 예상되는 자원을 제외한다</a:t>
            </a:r>
            <a:r>
              <a:rPr lang="en-US" altLang="ko-KR" dirty="0" smtClean="0"/>
              <a:t>. </a:t>
            </a:r>
          </a:p>
          <a:p>
            <a:r>
              <a:rPr lang="ko-KR" altLang="en-US" dirty="0" smtClean="0"/>
              <a:t>두 번째 단계에서 단말은 첫 번째 단계를 수행한 결과 제외되지 않은 자원에 대해서 에너지 측정 </a:t>
            </a:r>
            <a:r>
              <a:rPr lang="en-US" altLang="ko-KR" dirty="0" smtClean="0"/>
              <a:t>(</a:t>
            </a:r>
            <a:r>
              <a:rPr lang="ko-KR" altLang="en-US" dirty="0" smtClean="0"/>
              <a:t>평균 </a:t>
            </a:r>
            <a:r>
              <a:rPr lang="en-US" altLang="ko-KR" dirty="0" smtClean="0"/>
              <a:t>S-RSSI </a:t>
            </a:r>
            <a:r>
              <a:rPr lang="ko-KR" altLang="en-US" dirty="0" smtClean="0"/>
              <a:t>기준</a:t>
            </a:r>
            <a:r>
              <a:rPr lang="en-US" altLang="ko-KR" dirty="0" smtClean="0"/>
              <a:t>)</a:t>
            </a:r>
            <a:r>
              <a:rPr lang="ko-KR" altLang="en-US" dirty="0" smtClean="0"/>
              <a:t>을 수행하여 에너지 값이 높은 자원부터 제외한다</a:t>
            </a:r>
            <a:r>
              <a:rPr lang="en-US" altLang="ko-KR" dirty="0" smtClean="0"/>
              <a:t>. </a:t>
            </a:r>
          </a:p>
          <a:p>
            <a:r>
              <a:rPr lang="ko-KR" altLang="en-US" dirty="0" smtClean="0"/>
              <a:t>두 번째 단계에서 제외되지 않은 자원이 </a:t>
            </a:r>
            <a:r>
              <a:rPr lang="en-US" altLang="ko-KR" dirty="0" smtClean="0"/>
              <a:t>20 </a:t>
            </a:r>
            <a:r>
              <a:rPr lang="ko-KR" altLang="en-US" dirty="0" smtClean="0"/>
              <a:t>퍼센트 수준이 되면 해당 자원 중에서 전송 자원을 선택한다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9366757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LTE-V2X </a:t>
            </a:r>
            <a:r>
              <a:rPr lang="ko-KR" altLang="en-US" dirty="0" smtClean="0"/>
              <a:t>단말 간 직접 통신 프로토콜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⑤ </a:t>
            </a:r>
            <a:r>
              <a:rPr lang="ko-KR" altLang="en-US" dirty="0" err="1" smtClean="0"/>
              <a:t>패킷</a:t>
            </a:r>
            <a:r>
              <a:rPr lang="ko-KR" altLang="en-US" dirty="0" smtClean="0"/>
              <a:t> 우선 전송 지원 </a:t>
            </a:r>
            <a:endParaRPr lang="en-US" altLang="ko-KR" dirty="0" smtClean="0"/>
          </a:p>
          <a:p>
            <a:r>
              <a:rPr lang="en-US" altLang="ko-KR" dirty="0" smtClean="0"/>
              <a:t>PPPP</a:t>
            </a:r>
            <a:r>
              <a:rPr lang="ko-KR" altLang="en-US" dirty="0" smtClean="0"/>
              <a:t>는 응용계층에서 전달되는 </a:t>
            </a:r>
            <a:r>
              <a:rPr lang="en-US" altLang="ko-KR" dirty="0" smtClean="0"/>
              <a:t>V2X </a:t>
            </a:r>
            <a:r>
              <a:rPr lang="ko-KR" altLang="en-US" dirty="0" smtClean="0"/>
              <a:t>서비스 </a:t>
            </a:r>
            <a:r>
              <a:rPr lang="ko-KR" altLang="en-US" dirty="0" err="1" smtClean="0"/>
              <a:t>패킷의</a:t>
            </a:r>
            <a:r>
              <a:rPr lang="ko-KR" altLang="en-US" dirty="0" smtClean="0"/>
              <a:t> 우선순위를 표시하는 </a:t>
            </a:r>
            <a:r>
              <a:rPr lang="ko-KR" altLang="en-US" dirty="0" err="1" smtClean="0"/>
              <a:t>파라미터이며</a:t>
            </a:r>
            <a:r>
              <a:rPr lang="ko-KR" altLang="en-US" dirty="0" smtClean="0"/>
              <a:t> </a:t>
            </a:r>
            <a:r>
              <a:rPr lang="en-US" altLang="ko-KR" dirty="0" smtClean="0"/>
              <a:t>PC5 </a:t>
            </a:r>
            <a:r>
              <a:rPr lang="ko-KR" altLang="en-US" dirty="0" smtClean="0"/>
              <a:t>인터페이스를 통해 전송하는 </a:t>
            </a:r>
            <a:r>
              <a:rPr lang="en-US" altLang="ko-KR" dirty="0" smtClean="0"/>
              <a:t>V2X </a:t>
            </a:r>
            <a:r>
              <a:rPr lang="ko-KR" altLang="en-US" dirty="0" smtClean="0"/>
              <a:t>서비스 </a:t>
            </a:r>
            <a:r>
              <a:rPr lang="ko-KR" altLang="en-US" dirty="0" err="1" smtClean="0"/>
              <a:t>패킷에</a:t>
            </a:r>
            <a:r>
              <a:rPr lang="ko-KR" altLang="en-US" dirty="0" smtClean="0"/>
              <a:t> 적용된다</a:t>
            </a:r>
            <a:r>
              <a:rPr lang="en-US" altLang="ko-KR" dirty="0" smtClean="0"/>
              <a:t>. </a:t>
            </a:r>
          </a:p>
          <a:p>
            <a:r>
              <a:rPr lang="en-US" altLang="ko-KR" dirty="0" smtClean="0"/>
              <a:t>PPPP</a:t>
            </a:r>
            <a:r>
              <a:rPr lang="ko-KR" altLang="en-US" dirty="0" smtClean="0"/>
              <a:t>값은 </a:t>
            </a:r>
            <a:r>
              <a:rPr lang="en-US" altLang="ko-KR" dirty="0" smtClean="0"/>
              <a:t>V2X </a:t>
            </a:r>
            <a:r>
              <a:rPr lang="ko-KR" altLang="en-US" dirty="0" smtClean="0"/>
              <a:t>서비스 </a:t>
            </a:r>
            <a:r>
              <a:rPr lang="ko-KR" altLang="en-US" dirty="0" err="1" smtClean="0"/>
              <a:t>패킷을</a:t>
            </a:r>
            <a:r>
              <a:rPr lang="ko-KR" altLang="en-US" dirty="0" smtClean="0"/>
              <a:t> 전송하는 데 요구되는 전송시간 </a:t>
            </a:r>
            <a:r>
              <a:rPr lang="en-US" altLang="ko-KR" dirty="0" smtClean="0"/>
              <a:t>(Packet Delay Budget)</a:t>
            </a:r>
            <a:r>
              <a:rPr lang="ko-KR" altLang="en-US" dirty="0" smtClean="0"/>
              <a:t>과 관련이 있으며 </a:t>
            </a:r>
            <a:r>
              <a:rPr lang="en-US" altLang="ko-KR" dirty="0" smtClean="0"/>
              <a:t>V2X </a:t>
            </a:r>
            <a:r>
              <a:rPr lang="ko-KR" altLang="en-US" dirty="0" smtClean="0"/>
              <a:t>서비스 </a:t>
            </a:r>
            <a:r>
              <a:rPr lang="ko-KR" altLang="en-US" dirty="0" err="1" smtClean="0"/>
              <a:t>패킷의</a:t>
            </a:r>
            <a:r>
              <a:rPr lang="ko-KR" altLang="en-US" dirty="0" smtClean="0"/>
              <a:t> 요구 전송 시간이 짧을수록 높은 우선순위에 해당되는 </a:t>
            </a:r>
            <a:r>
              <a:rPr lang="en-US" altLang="ko-KR" dirty="0" smtClean="0"/>
              <a:t>PPPP</a:t>
            </a:r>
            <a:r>
              <a:rPr lang="ko-KR" altLang="en-US" dirty="0" smtClean="0"/>
              <a:t>값으로 설정된다</a:t>
            </a:r>
            <a:r>
              <a:rPr lang="en-US" altLang="ko-KR" dirty="0" smtClean="0"/>
              <a:t>. </a:t>
            </a:r>
          </a:p>
          <a:p>
            <a:r>
              <a:rPr lang="en-US" altLang="ko-KR" dirty="0" smtClean="0"/>
              <a:t>PPPP</a:t>
            </a:r>
            <a:r>
              <a:rPr lang="ko-KR" altLang="en-US" dirty="0" smtClean="0"/>
              <a:t>는 </a:t>
            </a:r>
            <a:r>
              <a:rPr lang="en-US" altLang="ko-KR" dirty="0" smtClean="0"/>
              <a:t>1</a:t>
            </a:r>
            <a:r>
              <a:rPr lang="ko-KR" altLang="en-US" dirty="0" smtClean="0"/>
              <a:t>부터 </a:t>
            </a:r>
            <a:r>
              <a:rPr lang="en-US" altLang="ko-KR" dirty="0" smtClean="0"/>
              <a:t>8</a:t>
            </a:r>
            <a:r>
              <a:rPr lang="ko-KR" altLang="en-US" dirty="0" smtClean="0"/>
              <a:t>의 값을 갖고 </a:t>
            </a:r>
            <a:r>
              <a:rPr lang="en-US" altLang="ko-KR" dirty="0" smtClean="0"/>
              <a:t>1</a:t>
            </a:r>
            <a:r>
              <a:rPr lang="ko-KR" altLang="en-US" dirty="0" smtClean="0"/>
              <a:t>이 가장 높은 우선순위에 해당된다</a:t>
            </a:r>
            <a:r>
              <a:rPr lang="en-US" altLang="ko-KR" dirty="0" smtClean="0"/>
              <a:t>. </a:t>
            </a:r>
          </a:p>
          <a:p>
            <a:r>
              <a:rPr lang="en-US" altLang="ko-KR" dirty="0" smtClean="0"/>
              <a:t>PPPP</a:t>
            </a:r>
            <a:r>
              <a:rPr lang="ko-KR" altLang="en-US" dirty="0" smtClean="0"/>
              <a:t>값은 </a:t>
            </a:r>
            <a:r>
              <a:rPr lang="en-US" altLang="ko-KR" dirty="0" smtClean="0"/>
              <a:t>MAC </a:t>
            </a:r>
            <a:r>
              <a:rPr lang="ko-KR" altLang="en-US" dirty="0" smtClean="0"/>
              <a:t>계층에서 </a:t>
            </a:r>
            <a:r>
              <a:rPr lang="en-US" altLang="ko-KR" dirty="0" smtClean="0"/>
              <a:t>V2X </a:t>
            </a:r>
            <a:r>
              <a:rPr lang="ko-KR" altLang="en-US" dirty="0" smtClean="0"/>
              <a:t>서비스 </a:t>
            </a:r>
            <a:r>
              <a:rPr lang="ko-KR" altLang="en-US" dirty="0" err="1" smtClean="0"/>
              <a:t>패킷의</a:t>
            </a:r>
            <a:r>
              <a:rPr lang="ko-KR" altLang="en-US" dirty="0" smtClean="0"/>
              <a:t> 논리 채널 우선순위를 결정하는 데 사용된다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2352113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LTE-V2X </a:t>
            </a:r>
            <a:r>
              <a:rPr lang="ko-KR" altLang="en-US" dirty="0" smtClean="0"/>
              <a:t>단말 간 직접 통신 프로토콜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dirty="0" smtClean="0"/>
              <a:t>⑥ 채널 혼잡 제어 </a:t>
            </a:r>
            <a:r>
              <a:rPr lang="en-US" altLang="ko-KR" dirty="0" smtClean="0"/>
              <a:t>(Congestion Control) </a:t>
            </a:r>
            <a:r>
              <a:rPr lang="ko-KR" altLang="en-US" dirty="0" smtClean="0"/>
              <a:t>지원 </a:t>
            </a:r>
            <a:endParaRPr lang="en-US" altLang="ko-KR" dirty="0" smtClean="0"/>
          </a:p>
          <a:p>
            <a:r>
              <a:rPr lang="en-US" altLang="ko-KR" dirty="0" smtClean="0"/>
              <a:t>LTE-V2X </a:t>
            </a:r>
            <a:r>
              <a:rPr lang="ko-KR" altLang="en-US" dirty="0" smtClean="0"/>
              <a:t>시스템은 </a:t>
            </a:r>
            <a:r>
              <a:rPr lang="en-US" altLang="ko-KR" dirty="0" smtClean="0"/>
              <a:t>PC5 </a:t>
            </a:r>
            <a:r>
              <a:rPr lang="ko-KR" altLang="en-US" dirty="0" smtClean="0"/>
              <a:t>인터페이스를 통해 </a:t>
            </a:r>
            <a:r>
              <a:rPr lang="en-US" altLang="ko-KR" dirty="0" smtClean="0"/>
              <a:t>V2X </a:t>
            </a:r>
            <a:r>
              <a:rPr lang="ko-KR" altLang="en-US" dirty="0" smtClean="0"/>
              <a:t>서비스 </a:t>
            </a:r>
            <a:r>
              <a:rPr lang="ko-KR" altLang="en-US" dirty="0" err="1" smtClean="0"/>
              <a:t>패킷을</a:t>
            </a:r>
            <a:r>
              <a:rPr lang="ko-KR" altLang="en-US" dirty="0" smtClean="0"/>
              <a:t> 송수신할 때 발생할 수 있는 채널 혼잡 상황을 제어하는 기능들을 지원한다</a:t>
            </a:r>
            <a:r>
              <a:rPr lang="en-US" altLang="ko-KR" dirty="0" smtClean="0"/>
              <a:t>. </a:t>
            </a:r>
          </a:p>
          <a:p>
            <a:r>
              <a:rPr lang="ko-KR" altLang="en-US" dirty="0" smtClean="0"/>
              <a:t>채널의 혼잡 수준에 따라 단말이 적용하는 전송 </a:t>
            </a:r>
            <a:r>
              <a:rPr lang="ko-KR" altLang="en-US" dirty="0" err="1" smtClean="0"/>
              <a:t>파라미터를</a:t>
            </a:r>
            <a:r>
              <a:rPr lang="ko-KR" altLang="en-US" dirty="0" smtClean="0"/>
              <a:t> 설정하여 채널 혼잡 수준을 낮추는 방안과 단말이 전송 자원 풀에 대해 혼잡 수준을 측정하고 기지국을 통해 측정 값을 보고하는 방안이 지원된다</a:t>
            </a:r>
            <a:r>
              <a:rPr lang="en-US" altLang="ko-KR" dirty="0" smtClean="0"/>
              <a:t>. </a:t>
            </a:r>
          </a:p>
          <a:p>
            <a:r>
              <a:rPr lang="ko-KR" altLang="en-US" dirty="0" smtClean="0"/>
              <a:t>채널 혼잡 수준은 </a:t>
            </a:r>
            <a:r>
              <a:rPr lang="en-US" altLang="ko-KR" dirty="0" smtClean="0"/>
              <a:t>CBR (Channel Busy Ratio)</a:t>
            </a:r>
            <a:r>
              <a:rPr lang="ko-KR" altLang="en-US" dirty="0" smtClean="0"/>
              <a:t>를 기반으로 운용된다</a:t>
            </a:r>
            <a:r>
              <a:rPr lang="en-US" altLang="ko-KR" dirty="0" smtClean="0"/>
              <a:t>. </a:t>
            </a:r>
          </a:p>
          <a:p>
            <a:r>
              <a:rPr lang="ko-KR" altLang="en-US" dirty="0" smtClean="0"/>
              <a:t>모드 </a:t>
            </a:r>
            <a:r>
              <a:rPr lang="en-US" altLang="ko-KR" dirty="0" smtClean="0"/>
              <a:t>4</a:t>
            </a:r>
            <a:r>
              <a:rPr lang="ko-KR" altLang="en-US" dirty="0" smtClean="0"/>
              <a:t>에서 첫 번째 방안을 운용하는 경우 단말은 </a:t>
            </a:r>
            <a:r>
              <a:rPr lang="en-US" altLang="ko-KR" dirty="0" smtClean="0"/>
              <a:t>CBR </a:t>
            </a:r>
            <a:r>
              <a:rPr lang="ko-KR" altLang="en-US" dirty="0" smtClean="0"/>
              <a:t>측정 값을 기준으로 최대 전송전력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패킷</a:t>
            </a:r>
            <a:r>
              <a:rPr lang="ko-KR" altLang="en-US" dirty="0" smtClean="0"/>
              <a:t> 재전송 횟수</a:t>
            </a:r>
            <a:r>
              <a:rPr lang="en-US" altLang="ko-KR" dirty="0" smtClean="0"/>
              <a:t>, </a:t>
            </a:r>
            <a:r>
              <a:rPr lang="ko-KR" altLang="en-US" dirty="0" smtClean="0"/>
              <a:t>서브채널 개수</a:t>
            </a:r>
            <a:r>
              <a:rPr lang="en-US" altLang="ko-KR" dirty="0" smtClean="0"/>
              <a:t>, </a:t>
            </a:r>
            <a:r>
              <a:rPr lang="ko-KR" altLang="en-US" dirty="0" smtClean="0"/>
              <a:t>변조 및 코딩 방식</a:t>
            </a:r>
            <a:r>
              <a:rPr lang="en-US" altLang="ko-KR" dirty="0" smtClean="0"/>
              <a:t>, </a:t>
            </a:r>
            <a:r>
              <a:rPr lang="ko-KR" altLang="en-US" dirty="0" smtClean="0"/>
              <a:t>최대 채널 점유율 한계치 등 전송 </a:t>
            </a:r>
            <a:r>
              <a:rPr lang="ko-KR" altLang="en-US" dirty="0" err="1" smtClean="0"/>
              <a:t>파라미터를</a:t>
            </a:r>
            <a:r>
              <a:rPr lang="ko-KR" altLang="en-US" dirty="0" smtClean="0"/>
              <a:t> 조정하여 </a:t>
            </a:r>
            <a:r>
              <a:rPr lang="en-US" altLang="ko-KR" dirty="0" smtClean="0"/>
              <a:t>V2X </a:t>
            </a:r>
            <a:r>
              <a:rPr lang="ko-KR" altLang="en-US" dirty="0" smtClean="0"/>
              <a:t>서비스 </a:t>
            </a:r>
            <a:r>
              <a:rPr lang="ko-KR" altLang="en-US" dirty="0" err="1" smtClean="0"/>
              <a:t>패킷을</a:t>
            </a:r>
            <a:r>
              <a:rPr lang="ko-KR" altLang="en-US" dirty="0" smtClean="0"/>
              <a:t> 전송한다</a:t>
            </a:r>
            <a:r>
              <a:rPr lang="en-US" altLang="ko-KR" dirty="0" smtClean="0"/>
              <a:t>. </a:t>
            </a:r>
          </a:p>
          <a:p>
            <a:r>
              <a:rPr lang="ko-KR" altLang="en-US" dirty="0" smtClean="0"/>
              <a:t>이때 </a:t>
            </a:r>
            <a:r>
              <a:rPr lang="en-US" altLang="ko-KR" dirty="0" smtClean="0"/>
              <a:t>PPPP</a:t>
            </a:r>
            <a:r>
              <a:rPr lang="ko-KR" altLang="en-US" dirty="0" smtClean="0"/>
              <a:t>별로 다른 전송 </a:t>
            </a:r>
            <a:r>
              <a:rPr lang="ko-KR" altLang="en-US" dirty="0" err="1" smtClean="0"/>
              <a:t>파라미터를</a:t>
            </a:r>
            <a:r>
              <a:rPr lang="ko-KR" altLang="en-US" dirty="0" smtClean="0"/>
              <a:t> 적용함으로써 우선순위가 높은 서비스에 대한 우선 전송도 지원할 수 있다</a:t>
            </a:r>
            <a:r>
              <a:rPr lang="en-US" altLang="ko-KR" dirty="0" smtClean="0"/>
              <a:t>. </a:t>
            </a:r>
          </a:p>
          <a:p>
            <a:r>
              <a:rPr lang="ko-KR" altLang="en-US" dirty="0" smtClean="0"/>
              <a:t>두 번째 방안을 운용하는 경우 측정 값을 보고하는 방식은 주기적 보고 방식과 이벤트 기반 보고 방식을 지원한다</a:t>
            </a:r>
            <a:r>
              <a:rPr lang="en-US" altLang="ko-KR" dirty="0" smtClean="0"/>
              <a:t>.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8919438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LTE-V2X </a:t>
            </a:r>
            <a:r>
              <a:rPr lang="ko-KR" altLang="en-US" dirty="0" smtClean="0"/>
              <a:t>단말 간 직접 통신 프로토콜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⑦ </a:t>
            </a:r>
            <a:r>
              <a:rPr lang="en-US" altLang="ko-KR" dirty="0" smtClean="0"/>
              <a:t>GNSS/</a:t>
            </a:r>
            <a:r>
              <a:rPr lang="ko-KR" altLang="en-US" dirty="0" err="1" smtClean="0"/>
              <a:t>셀룰러</a:t>
            </a:r>
            <a:r>
              <a:rPr lang="ko-KR" altLang="en-US" dirty="0" smtClean="0"/>
              <a:t> 기지국</a:t>
            </a:r>
            <a:r>
              <a:rPr lang="en-US" altLang="ko-KR" dirty="0" smtClean="0"/>
              <a:t>/</a:t>
            </a:r>
            <a:r>
              <a:rPr lang="ko-KR" altLang="en-US" dirty="0" smtClean="0"/>
              <a:t>타 단말을 통해 동기 획득 </a:t>
            </a:r>
            <a:endParaRPr lang="en-US" altLang="ko-KR" dirty="0" smtClean="0"/>
          </a:p>
          <a:p>
            <a:r>
              <a:rPr lang="en-US" altLang="ko-KR" dirty="0" smtClean="0"/>
              <a:t>LTE-V2X </a:t>
            </a:r>
            <a:r>
              <a:rPr lang="ko-KR" altLang="en-US" dirty="0" smtClean="0"/>
              <a:t>시스템에서 </a:t>
            </a:r>
            <a:r>
              <a:rPr lang="en-US" altLang="ko-KR" dirty="0" smtClean="0"/>
              <a:t>GNSS </a:t>
            </a:r>
            <a:r>
              <a:rPr lang="ko-KR" altLang="en-US" dirty="0" smtClean="0"/>
              <a:t>또는 </a:t>
            </a:r>
            <a:r>
              <a:rPr lang="ko-KR" altLang="en-US" dirty="0" err="1" smtClean="0"/>
              <a:t>셀룰러</a:t>
            </a:r>
            <a:r>
              <a:rPr lang="ko-KR" altLang="en-US" dirty="0" smtClean="0"/>
              <a:t> 기지국 </a:t>
            </a:r>
            <a:r>
              <a:rPr lang="en-US" altLang="ko-KR" dirty="0" smtClean="0"/>
              <a:t>(</a:t>
            </a:r>
            <a:r>
              <a:rPr lang="en-US" altLang="ko-KR" dirty="0" err="1" smtClean="0"/>
              <a:t>eNB</a:t>
            </a:r>
            <a:r>
              <a:rPr lang="en-US" altLang="ko-KR" dirty="0" smtClean="0"/>
              <a:t>) </a:t>
            </a:r>
            <a:r>
              <a:rPr lang="ko-KR" altLang="en-US" dirty="0" smtClean="0"/>
              <a:t>또는 단말이 동기 기준신호로서 사용될 수 있다</a:t>
            </a:r>
            <a:r>
              <a:rPr lang="en-US" altLang="ko-KR" dirty="0" smtClean="0"/>
              <a:t>. </a:t>
            </a:r>
          </a:p>
          <a:p>
            <a:r>
              <a:rPr lang="ko-KR" altLang="en-US" dirty="0" smtClean="0"/>
              <a:t>단말은 사용 가능한 동기 기준 중 우선순위가 가장 높은 동기 기준을 선택한다</a:t>
            </a:r>
            <a:r>
              <a:rPr lang="en-US" altLang="ko-KR" dirty="0" smtClean="0"/>
              <a:t>. </a:t>
            </a:r>
          </a:p>
          <a:p>
            <a:r>
              <a:rPr lang="en-US" altLang="ko-KR" dirty="0" smtClean="0"/>
              <a:t>GNSS</a:t>
            </a:r>
            <a:r>
              <a:rPr lang="ko-KR" altLang="en-US" dirty="0" smtClean="0"/>
              <a:t>를 동기 기준신호로 사용하는 경우 현재 </a:t>
            </a:r>
            <a:r>
              <a:rPr lang="en-US" altLang="ko-KR" dirty="0" smtClean="0"/>
              <a:t>UTC </a:t>
            </a:r>
            <a:r>
              <a:rPr lang="ko-KR" altLang="en-US" dirty="0" smtClean="0"/>
              <a:t>시간 및 프레임 오프셋</a:t>
            </a:r>
            <a:r>
              <a:rPr lang="en-US" altLang="ko-KR" dirty="0" smtClean="0"/>
              <a:t>(DFN Offset)</a:t>
            </a:r>
            <a:r>
              <a:rPr lang="ko-KR" altLang="en-US" dirty="0" smtClean="0"/>
              <a:t>을 기반으로 </a:t>
            </a:r>
            <a:r>
              <a:rPr lang="en-US" altLang="ko-KR" dirty="0" err="1" smtClean="0"/>
              <a:t>Sidelink</a:t>
            </a:r>
            <a:r>
              <a:rPr lang="en-US" altLang="ko-KR" dirty="0" smtClean="0"/>
              <a:t> </a:t>
            </a:r>
            <a:r>
              <a:rPr lang="ko-KR" altLang="en-US" dirty="0" smtClean="0"/>
              <a:t>프레임 번호 및 서브프레임 번호를 도출한다</a:t>
            </a:r>
            <a:r>
              <a:rPr lang="en-US" altLang="ko-KR" dirty="0" smtClean="0"/>
              <a:t>. </a:t>
            </a:r>
          </a:p>
          <a:p>
            <a:r>
              <a:rPr lang="ko-KR" altLang="en-US" dirty="0" err="1" smtClean="0"/>
              <a:t>셀룰러</a:t>
            </a:r>
            <a:r>
              <a:rPr lang="ko-KR" altLang="en-US" dirty="0" smtClean="0"/>
              <a:t> 기지국을 동기 기준신호로 사용하는 경우 </a:t>
            </a:r>
            <a:r>
              <a:rPr lang="en-US" altLang="ko-KR" dirty="0" err="1" smtClean="0"/>
              <a:t>PCell</a:t>
            </a:r>
            <a:r>
              <a:rPr lang="ko-KR" altLang="en-US" dirty="0" smtClean="0"/>
              <a:t>의 동기를 따른다</a:t>
            </a:r>
            <a:r>
              <a:rPr lang="en-US" altLang="ko-KR" dirty="0" smtClean="0"/>
              <a:t>. </a:t>
            </a:r>
          </a:p>
          <a:p>
            <a:r>
              <a:rPr lang="ko-KR" altLang="en-US" dirty="0" smtClean="0"/>
              <a:t>단말이 동기 기준신호로 사용되는 경우 해당 단말이 전송하는 동기 신호를 따른다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167739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LTE-V2X </a:t>
            </a:r>
            <a:r>
              <a:rPr lang="ko-KR" altLang="en-US" dirty="0" smtClean="0"/>
              <a:t>단말 간 직접 통신 프로토콜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⑧ 타 사업자 단말로부터의 서비스 수신 가능 </a:t>
            </a:r>
            <a:endParaRPr lang="en-US" altLang="ko-KR" dirty="0" smtClean="0"/>
          </a:p>
          <a:p>
            <a:r>
              <a:rPr lang="en-US" altLang="ko-KR" dirty="0" smtClean="0"/>
              <a:t>LTE-V2X </a:t>
            </a:r>
            <a:r>
              <a:rPr lang="ko-KR" altLang="en-US" dirty="0" smtClean="0"/>
              <a:t>시스템은 다수 송신 체인을 갖고 있는 단말이 </a:t>
            </a:r>
            <a:r>
              <a:rPr lang="en-US" altLang="ko-KR" dirty="0" smtClean="0"/>
              <a:t>1</a:t>
            </a:r>
            <a:r>
              <a:rPr lang="ko-KR" altLang="en-US" dirty="0" smtClean="0"/>
              <a:t>개 이상의 </a:t>
            </a:r>
            <a:r>
              <a:rPr lang="ko-KR" altLang="en-US" dirty="0" err="1" smtClean="0"/>
              <a:t>캐리어를</a:t>
            </a:r>
            <a:r>
              <a:rPr lang="ko-KR" altLang="en-US" dirty="0" smtClean="0"/>
              <a:t> 통해 동시 전송이 가능하다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다수 수신 체인을 갖고 있는 단말은 한 개 이상의 </a:t>
            </a:r>
            <a:r>
              <a:rPr lang="ko-KR" altLang="en-US" dirty="0" err="1" smtClean="0"/>
              <a:t>캐리어</a:t>
            </a:r>
            <a:r>
              <a:rPr lang="ko-KR" altLang="en-US" dirty="0" smtClean="0"/>
              <a:t> 및 한 개 이상의 </a:t>
            </a:r>
            <a:r>
              <a:rPr lang="en-US" altLang="ko-KR" dirty="0" smtClean="0"/>
              <a:t>PLMN</a:t>
            </a:r>
            <a:r>
              <a:rPr lang="ko-KR" altLang="en-US" dirty="0" smtClean="0"/>
              <a:t>에서 </a:t>
            </a:r>
            <a:r>
              <a:rPr lang="en-US" altLang="ko-KR" dirty="0" smtClean="0"/>
              <a:t>V2X </a:t>
            </a:r>
            <a:r>
              <a:rPr lang="ko-KR" altLang="en-US" dirty="0" smtClean="0"/>
              <a:t>서비스를 동시에 수신할 수 있다</a:t>
            </a:r>
            <a:r>
              <a:rPr lang="en-US" altLang="ko-KR" dirty="0" smtClean="0"/>
              <a:t>. </a:t>
            </a:r>
          </a:p>
          <a:p>
            <a:r>
              <a:rPr lang="ko-KR" altLang="en-US" dirty="0" smtClean="0"/>
              <a:t>타 사업자가 관리하는 주파수를 통한 </a:t>
            </a:r>
            <a:r>
              <a:rPr lang="en-US" altLang="ko-KR" dirty="0" smtClean="0"/>
              <a:t>V2X </a:t>
            </a:r>
            <a:r>
              <a:rPr lang="ko-KR" altLang="en-US" dirty="0" smtClean="0"/>
              <a:t>서비스 </a:t>
            </a:r>
            <a:r>
              <a:rPr lang="ko-KR" altLang="en-US" dirty="0" err="1" smtClean="0"/>
              <a:t>패킷</a:t>
            </a:r>
            <a:r>
              <a:rPr lang="ko-KR" altLang="en-US" dirty="0" smtClean="0"/>
              <a:t> 송신은 허용되지 않으나 단말은 타 사업자가 관리하는 주파수 정보 및 수신 자원 정보를 통해 타 사업자의 주파수를 통한 </a:t>
            </a:r>
            <a:r>
              <a:rPr lang="en-US" altLang="ko-KR" dirty="0" smtClean="0"/>
              <a:t>V2X </a:t>
            </a:r>
            <a:r>
              <a:rPr lang="ko-KR" altLang="en-US" dirty="0" smtClean="0"/>
              <a:t>서비스 </a:t>
            </a:r>
            <a:r>
              <a:rPr lang="ko-KR" altLang="en-US" dirty="0" err="1" smtClean="0"/>
              <a:t>패킷</a:t>
            </a:r>
            <a:r>
              <a:rPr lang="ko-KR" altLang="en-US" dirty="0" smtClean="0"/>
              <a:t> 수신을 할 수 있다</a:t>
            </a:r>
            <a:r>
              <a:rPr lang="en-US" altLang="ko-KR" dirty="0" smtClean="0"/>
              <a:t>. 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6321" y="3852663"/>
            <a:ext cx="6589827" cy="3005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417225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LTE-eV2X (Rel. 15)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LTE-V2X</a:t>
            </a:r>
            <a:r>
              <a:rPr lang="ko-KR" altLang="en-US" dirty="0" smtClean="0"/>
              <a:t>뿐 아니라 </a:t>
            </a:r>
            <a:r>
              <a:rPr lang="en-US" altLang="ko-KR" dirty="0" smtClean="0"/>
              <a:t>Advanced V2X Use Case</a:t>
            </a:r>
            <a:r>
              <a:rPr lang="ko-KR" altLang="en-US" dirty="0" smtClean="0"/>
              <a:t>들을 지원하기 위해 다음 기능 추가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dirty="0"/>
              <a:t>① 최대 </a:t>
            </a:r>
            <a:r>
              <a:rPr lang="en-US" altLang="ko-KR" dirty="0"/>
              <a:t>8</a:t>
            </a:r>
            <a:r>
              <a:rPr lang="ko-KR" altLang="en-US" dirty="0"/>
              <a:t>개 </a:t>
            </a:r>
            <a:r>
              <a:rPr lang="ko-KR" altLang="en-US" dirty="0" err="1"/>
              <a:t>캐리어</a:t>
            </a:r>
            <a:r>
              <a:rPr lang="ko-KR" altLang="en-US" dirty="0"/>
              <a:t> 사용하여 </a:t>
            </a:r>
            <a:r>
              <a:rPr lang="en-US" altLang="ko-KR" dirty="0" err="1"/>
              <a:t>Sidelink</a:t>
            </a:r>
            <a:r>
              <a:rPr lang="en-US" altLang="ko-KR" dirty="0"/>
              <a:t> Carrier Aggregation </a:t>
            </a:r>
            <a:r>
              <a:rPr lang="ko-KR" altLang="en-US" dirty="0" smtClean="0"/>
              <a:t>지원</a:t>
            </a:r>
            <a:endParaRPr lang="en-US" altLang="ko-KR" dirty="0" smtClean="0"/>
          </a:p>
          <a:p>
            <a:pPr lvl="1"/>
            <a:r>
              <a:rPr lang="ko-KR" altLang="en-US" dirty="0" err="1"/>
              <a:t>캐리어의</a:t>
            </a:r>
            <a:r>
              <a:rPr lang="ko-KR" altLang="en-US" dirty="0"/>
              <a:t> </a:t>
            </a:r>
            <a:r>
              <a:rPr lang="en-US" altLang="ko-KR" dirty="0"/>
              <a:t>CBR</a:t>
            </a:r>
            <a:r>
              <a:rPr lang="ko-KR" altLang="en-US" dirty="0"/>
              <a:t>값이 전송할 </a:t>
            </a:r>
            <a:r>
              <a:rPr lang="en-US" altLang="ko-KR" dirty="0"/>
              <a:t>V2X </a:t>
            </a:r>
            <a:r>
              <a:rPr lang="ko-KR" altLang="en-US" dirty="0" err="1"/>
              <a:t>패킷의</a:t>
            </a:r>
            <a:r>
              <a:rPr lang="ko-KR" altLang="en-US" dirty="0"/>
              <a:t> </a:t>
            </a:r>
            <a:r>
              <a:rPr lang="en-US" altLang="ko-KR" dirty="0"/>
              <a:t>PPPP</a:t>
            </a:r>
            <a:r>
              <a:rPr lang="ko-KR" altLang="en-US" dirty="0" smtClean="0"/>
              <a:t>에 대응되는 </a:t>
            </a:r>
            <a:r>
              <a:rPr lang="en-US" altLang="ko-KR" dirty="0"/>
              <a:t>CBR </a:t>
            </a:r>
            <a:r>
              <a:rPr lang="ko-KR" altLang="en-US" dirty="0" err="1"/>
              <a:t>임계치보다</a:t>
            </a:r>
            <a:r>
              <a:rPr lang="ko-KR" altLang="en-US" dirty="0"/>
              <a:t> 낮을 때 해당 </a:t>
            </a:r>
            <a:r>
              <a:rPr lang="ko-KR" altLang="en-US" dirty="0" err="1"/>
              <a:t>캐리어는</a:t>
            </a:r>
            <a:r>
              <a:rPr lang="ko-KR" altLang="en-US" dirty="0"/>
              <a:t> 후보 전송 </a:t>
            </a:r>
            <a:r>
              <a:rPr lang="ko-KR" altLang="en-US" dirty="0" err="1" smtClean="0"/>
              <a:t>캐리어</a:t>
            </a:r>
            <a:endParaRPr lang="en-US" altLang="ko-KR" dirty="0" smtClean="0"/>
          </a:p>
          <a:p>
            <a:pPr lvl="1"/>
            <a:r>
              <a:rPr lang="ko-KR" altLang="en-US" dirty="0"/>
              <a:t>후보 전송 </a:t>
            </a:r>
            <a:r>
              <a:rPr lang="ko-KR" altLang="en-US" dirty="0" err="1"/>
              <a:t>캐리어가</a:t>
            </a:r>
            <a:r>
              <a:rPr lang="ko-KR" altLang="en-US" dirty="0"/>
              <a:t> </a:t>
            </a:r>
            <a:r>
              <a:rPr lang="en-US" altLang="ko-KR" dirty="0"/>
              <a:t>2</a:t>
            </a:r>
            <a:r>
              <a:rPr lang="ko-KR" altLang="en-US" dirty="0" smtClean="0"/>
              <a:t>개 이상인 </a:t>
            </a:r>
            <a:r>
              <a:rPr lang="ko-KR" altLang="en-US" dirty="0"/>
              <a:t>경우 </a:t>
            </a:r>
            <a:r>
              <a:rPr lang="en-US" altLang="ko-KR" dirty="0"/>
              <a:t>CBR</a:t>
            </a:r>
            <a:r>
              <a:rPr lang="ko-KR" altLang="en-US" dirty="0"/>
              <a:t>값이 가장 낮은 </a:t>
            </a:r>
            <a:r>
              <a:rPr lang="ko-KR" altLang="en-US" dirty="0" err="1"/>
              <a:t>캐리어가</a:t>
            </a:r>
            <a:r>
              <a:rPr lang="ko-KR" altLang="en-US" dirty="0"/>
              <a:t> 전송 </a:t>
            </a:r>
            <a:r>
              <a:rPr lang="ko-KR" altLang="en-US" dirty="0" err="1"/>
              <a:t>캐리어로</a:t>
            </a:r>
            <a:r>
              <a:rPr lang="ko-KR" altLang="en-US" dirty="0"/>
              <a:t> </a:t>
            </a:r>
            <a:r>
              <a:rPr lang="ko-KR" altLang="en-US" dirty="0" smtClean="0"/>
              <a:t>선택</a:t>
            </a:r>
            <a:endParaRPr lang="en-US" altLang="ko-KR" dirty="0" smtClean="0"/>
          </a:p>
          <a:p>
            <a:pPr lvl="1"/>
            <a:r>
              <a:rPr lang="ko-KR" altLang="en-US" dirty="0"/>
              <a:t>모드 </a:t>
            </a:r>
            <a:r>
              <a:rPr lang="en-US" altLang="ko-KR" dirty="0"/>
              <a:t>4 </a:t>
            </a:r>
            <a:r>
              <a:rPr lang="ko-KR" altLang="en-US" dirty="0"/>
              <a:t>단말이 빈번하게 </a:t>
            </a:r>
            <a:r>
              <a:rPr lang="ko-KR" altLang="en-US" dirty="0" err="1" smtClean="0"/>
              <a:t>캐리어를</a:t>
            </a:r>
            <a:r>
              <a:rPr lang="ko-KR" altLang="en-US" dirty="0" smtClean="0"/>
              <a:t> 변경하는 </a:t>
            </a:r>
            <a:r>
              <a:rPr lang="ko-KR" altLang="en-US" dirty="0"/>
              <a:t>오버헤드를 줄이기 위해 </a:t>
            </a:r>
            <a:r>
              <a:rPr lang="en-US" altLang="ko-KR" dirty="0"/>
              <a:t>Hysteresis Margin</a:t>
            </a:r>
            <a:r>
              <a:rPr lang="ko-KR" altLang="en-US" dirty="0"/>
              <a:t>의 역할을 하는 </a:t>
            </a:r>
            <a:r>
              <a:rPr lang="en-US" altLang="ko-KR" dirty="0"/>
              <a:t>CBR </a:t>
            </a:r>
            <a:r>
              <a:rPr lang="ko-KR" altLang="en-US" dirty="0" err="1"/>
              <a:t>임계치도</a:t>
            </a:r>
            <a:r>
              <a:rPr lang="ko-KR" altLang="en-US" dirty="0"/>
              <a:t> </a:t>
            </a:r>
            <a:r>
              <a:rPr lang="ko-KR" altLang="en-US" dirty="0" smtClean="0"/>
              <a:t>정의</a:t>
            </a:r>
            <a:endParaRPr lang="en-US" altLang="ko-KR" dirty="0" smtClean="0"/>
          </a:p>
          <a:p>
            <a:pPr lvl="1"/>
            <a:endParaRPr lang="en-US" altLang="ko-KR" dirty="0"/>
          </a:p>
          <a:p>
            <a:r>
              <a:rPr lang="ko-KR" altLang="en-US" dirty="0" smtClean="0"/>
              <a:t>② </a:t>
            </a:r>
            <a:r>
              <a:rPr lang="ko-KR" altLang="en-US" dirty="0"/>
              <a:t>변조 방식 </a:t>
            </a:r>
            <a:r>
              <a:rPr lang="en-US" altLang="ko-KR" dirty="0"/>
              <a:t>64 QAM </a:t>
            </a:r>
            <a:r>
              <a:rPr lang="ko-KR" altLang="en-US" dirty="0"/>
              <a:t>지원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9470452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LTE-eV2X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LTE-V2X</a:t>
            </a:r>
            <a:r>
              <a:rPr lang="ko-KR" altLang="en-US" dirty="0" smtClean="0"/>
              <a:t>뿐 아니라 </a:t>
            </a:r>
            <a:r>
              <a:rPr lang="en-US" altLang="ko-KR" dirty="0" smtClean="0"/>
              <a:t>Advanced V2X Use Case</a:t>
            </a:r>
            <a:r>
              <a:rPr lang="ko-KR" altLang="en-US" dirty="0" smtClean="0"/>
              <a:t>들을 지원하기 위해 다음 기능 추가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en-US" altLang="ko-KR" dirty="0"/>
              <a:t>③ Packet Duplication (</a:t>
            </a:r>
            <a:r>
              <a:rPr lang="ko-KR" altLang="en-US" dirty="0" err="1"/>
              <a:t>패킷</a:t>
            </a:r>
            <a:r>
              <a:rPr lang="ko-KR" altLang="en-US" dirty="0"/>
              <a:t> 복제 전송</a:t>
            </a:r>
            <a:r>
              <a:rPr lang="en-US" altLang="ko-KR" dirty="0"/>
              <a:t>) </a:t>
            </a:r>
            <a:r>
              <a:rPr lang="ko-KR" altLang="en-US" dirty="0" smtClean="0"/>
              <a:t>지원</a:t>
            </a:r>
            <a:endParaRPr lang="en-US" altLang="ko-KR" dirty="0" smtClean="0"/>
          </a:p>
          <a:p>
            <a:pPr lvl="1"/>
            <a:r>
              <a:rPr lang="en-US" altLang="ko-KR" dirty="0"/>
              <a:t>Basic Safety Use Case</a:t>
            </a:r>
            <a:r>
              <a:rPr lang="ko-KR" altLang="en-US" dirty="0"/>
              <a:t>보다 높은 수준의 </a:t>
            </a:r>
            <a:r>
              <a:rPr lang="en-US" altLang="ko-KR" dirty="0"/>
              <a:t>Reliability</a:t>
            </a:r>
            <a:r>
              <a:rPr lang="ko-KR" altLang="en-US" dirty="0"/>
              <a:t>를 요구하는 </a:t>
            </a:r>
            <a:r>
              <a:rPr lang="en-US" altLang="ko-KR" dirty="0"/>
              <a:t>Advanced Use Case</a:t>
            </a:r>
            <a:r>
              <a:rPr lang="ko-KR" altLang="en-US" dirty="0"/>
              <a:t>를 지원하기 </a:t>
            </a:r>
            <a:r>
              <a:rPr lang="ko-KR" altLang="en-US" dirty="0" smtClean="0"/>
              <a:t>위해</a:t>
            </a:r>
            <a:endParaRPr lang="en-US" altLang="ko-KR" dirty="0" smtClean="0"/>
          </a:p>
          <a:p>
            <a:pPr lvl="1"/>
            <a:r>
              <a:rPr lang="ko-KR" altLang="en-US" dirty="0"/>
              <a:t>두 개의 </a:t>
            </a:r>
            <a:r>
              <a:rPr lang="en-US" altLang="ko-KR" dirty="0" err="1" smtClean="0"/>
              <a:t>Sidelink</a:t>
            </a:r>
            <a:r>
              <a:rPr lang="en-US" altLang="ko-KR" dirty="0" smtClean="0"/>
              <a:t> </a:t>
            </a:r>
            <a:r>
              <a:rPr lang="ko-KR" altLang="en-US" dirty="0" err="1" smtClean="0"/>
              <a:t>캐리어로</a:t>
            </a:r>
            <a:r>
              <a:rPr lang="ko-KR" altLang="en-US" dirty="0" smtClean="0"/>
              <a:t> </a:t>
            </a:r>
            <a:r>
              <a:rPr lang="ko-KR" altLang="en-US" dirty="0"/>
              <a:t>동일 </a:t>
            </a:r>
            <a:r>
              <a:rPr lang="ko-KR" altLang="en-US" dirty="0" err="1"/>
              <a:t>패킷을</a:t>
            </a:r>
            <a:r>
              <a:rPr lang="ko-KR" altLang="en-US" dirty="0"/>
              <a:t> 전송하여 </a:t>
            </a:r>
            <a:r>
              <a:rPr lang="en-US" altLang="ko-KR" dirty="0"/>
              <a:t>Reliability</a:t>
            </a:r>
            <a:r>
              <a:rPr lang="ko-KR" altLang="en-US" dirty="0"/>
              <a:t>를 </a:t>
            </a:r>
            <a:r>
              <a:rPr lang="ko-KR" altLang="en-US" dirty="0" smtClean="0"/>
              <a:t>증대</a:t>
            </a:r>
            <a:endParaRPr lang="en-US" altLang="ko-KR" dirty="0" smtClean="0"/>
          </a:p>
          <a:p>
            <a:pPr lvl="1"/>
            <a:r>
              <a:rPr lang="ko-KR" altLang="en-US" dirty="0" err="1"/>
              <a:t>패킷</a:t>
            </a:r>
            <a:r>
              <a:rPr lang="ko-KR" altLang="en-US" dirty="0"/>
              <a:t> 복제 전송을 적용할 </a:t>
            </a:r>
            <a:r>
              <a:rPr lang="ko-KR" altLang="en-US" dirty="0" err="1"/>
              <a:t>패킷을</a:t>
            </a:r>
            <a:r>
              <a:rPr lang="ko-KR" altLang="en-US" dirty="0"/>
              <a:t> </a:t>
            </a:r>
            <a:r>
              <a:rPr lang="ko-KR" altLang="en-US" dirty="0" smtClean="0"/>
              <a:t>구분하기 위해 </a:t>
            </a:r>
            <a:r>
              <a:rPr lang="en-US" altLang="ko-KR" dirty="0"/>
              <a:t>PPPR (</a:t>
            </a:r>
            <a:r>
              <a:rPr lang="en-US" altLang="ko-KR" dirty="0" err="1"/>
              <a:t>ProSe</a:t>
            </a:r>
            <a:r>
              <a:rPr lang="en-US" altLang="ko-KR" dirty="0"/>
              <a:t> Per Packet Reliability) </a:t>
            </a:r>
            <a:r>
              <a:rPr lang="ko-KR" altLang="en-US" dirty="0" err="1"/>
              <a:t>파라미터가</a:t>
            </a:r>
            <a:r>
              <a:rPr lang="ko-KR" altLang="en-US" dirty="0"/>
              <a:t> </a:t>
            </a:r>
            <a:r>
              <a:rPr lang="ko-KR" altLang="en-US" dirty="0" smtClean="0"/>
              <a:t>도입</a:t>
            </a:r>
            <a:endParaRPr lang="en-US" altLang="ko-KR" dirty="0" smtClean="0"/>
          </a:p>
          <a:p>
            <a:pPr lvl="1"/>
            <a:r>
              <a:rPr lang="en-US" altLang="ko-KR" dirty="0" err="1"/>
              <a:t>Sidelink</a:t>
            </a:r>
            <a:r>
              <a:rPr lang="en-US" altLang="ko-KR" dirty="0"/>
              <a:t> </a:t>
            </a:r>
            <a:r>
              <a:rPr lang="ko-KR" altLang="en-US" dirty="0" err="1"/>
              <a:t>패킷</a:t>
            </a:r>
            <a:r>
              <a:rPr lang="ko-KR" altLang="en-US" dirty="0"/>
              <a:t> 복제는 </a:t>
            </a:r>
            <a:r>
              <a:rPr lang="en-US" altLang="ko-KR" dirty="0"/>
              <a:t>PDCP </a:t>
            </a:r>
            <a:r>
              <a:rPr lang="ko-KR" altLang="en-US" dirty="0"/>
              <a:t>계층에서 </a:t>
            </a:r>
            <a:r>
              <a:rPr lang="ko-KR" altLang="en-US" dirty="0" smtClean="0"/>
              <a:t>수행</a:t>
            </a:r>
            <a:endParaRPr lang="en-US" altLang="ko-KR" dirty="0" smtClean="0"/>
          </a:p>
          <a:p>
            <a:pPr lvl="1"/>
            <a:r>
              <a:rPr lang="ko-KR" altLang="en-US" dirty="0" err="1"/>
              <a:t>패킷</a:t>
            </a:r>
            <a:r>
              <a:rPr lang="ko-KR" altLang="en-US" dirty="0"/>
              <a:t> </a:t>
            </a:r>
            <a:r>
              <a:rPr lang="ko-KR" altLang="en-US" dirty="0" smtClean="0"/>
              <a:t>복제 전송에 </a:t>
            </a:r>
            <a:r>
              <a:rPr lang="ko-KR" altLang="en-US" dirty="0"/>
              <a:t>사용될 </a:t>
            </a:r>
            <a:r>
              <a:rPr lang="en-US" altLang="ko-KR" dirty="0"/>
              <a:t>Orthogonal </a:t>
            </a:r>
            <a:r>
              <a:rPr lang="ko-KR" altLang="en-US" dirty="0" err="1"/>
              <a:t>캐리어</a:t>
            </a:r>
            <a:r>
              <a:rPr lang="ko-KR" altLang="en-US" dirty="0"/>
              <a:t> 집합은 </a:t>
            </a:r>
            <a:r>
              <a:rPr lang="ko-KR" altLang="en-US" dirty="0" err="1"/>
              <a:t>패킷</a:t>
            </a:r>
            <a:r>
              <a:rPr lang="ko-KR" altLang="en-US" dirty="0"/>
              <a:t> </a:t>
            </a:r>
            <a:r>
              <a:rPr lang="ko-KR" altLang="en-US" dirty="0" err="1"/>
              <a:t>목적지별로</a:t>
            </a:r>
            <a:r>
              <a:rPr lang="ko-KR" altLang="en-US" dirty="0"/>
              <a:t> </a:t>
            </a:r>
            <a:r>
              <a:rPr lang="ko-KR" altLang="en-US" dirty="0" smtClean="0"/>
              <a:t>설정</a:t>
            </a:r>
            <a:endParaRPr lang="en-US" altLang="ko-KR" dirty="0" smtClean="0"/>
          </a:p>
          <a:p>
            <a:pPr lvl="1"/>
            <a:r>
              <a:rPr lang="ko-KR" altLang="en-US" dirty="0" err="1"/>
              <a:t>패킷</a:t>
            </a:r>
            <a:r>
              <a:rPr lang="ko-KR" altLang="en-US" dirty="0"/>
              <a:t> 복제 전송으로 수신된 </a:t>
            </a:r>
            <a:r>
              <a:rPr lang="en-US" altLang="ko-KR" dirty="0"/>
              <a:t>V2X </a:t>
            </a:r>
            <a:r>
              <a:rPr lang="ko-KR" altLang="en-US" dirty="0" err="1" smtClean="0"/>
              <a:t>패킷은</a:t>
            </a:r>
            <a:r>
              <a:rPr lang="ko-KR" altLang="en-US" dirty="0" smtClean="0"/>
              <a:t> 수신 </a:t>
            </a:r>
            <a:r>
              <a:rPr lang="ko-KR" altLang="en-US" dirty="0"/>
              <a:t>단말의 </a:t>
            </a:r>
            <a:r>
              <a:rPr lang="en-US" altLang="ko-KR" dirty="0"/>
              <a:t>PDCP </a:t>
            </a:r>
            <a:r>
              <a:rPr lang="ko-KR" altLang="en-US" dirty="0"/>
              <a:t>계층에서 </a:t>
            </a:r>
            <a:r>
              <a:rPr lang="ko-KR" altLang="en-US" dirty="0" err="1"/>
              <a:t>패킷</a:t>
            </a:r>
            <a:r>
              <a:rPr lang="ko-KR" altLang="en-US" dirty="0"/>
              <a:t> 순차 정렬을 적용한 뒤 상위 계층으로 전달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0737324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LTE-eV2X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LTE-V2X</a:t>
            </a:r>
            <a:r>
              <a:rPr lang="ko-KR" altLang="en-US" dirty="0" smtClean="0"/>
              <a:t>뿐 아니라 </a:t>
            </a:r>
            <a:r>
              <a:rPr lang="en-US" altLang="ko-KR" dirty="0" smtClean="0"/>
              <a:t>Advanced V2X Use Case</a:t>
            </a:r>
            <a:r>
              <a:rPr lang="ko-KR" altLang="en-US" dirty="0" smtClean="0"/>
              <a:t>들을 지원하기 위해 다음 기능 추가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dirty="0"/>
              <a:t>④ 모드 </a:t>
            </a:r>
            <a:r>
              <a:rPr lang="en-US" altLang="ko-KR" dirty="0"/>
              <a:t>3</a:t>
            </a:r>
            <a:r>
              <a:rPr lang="ko-KR" altLang="en-US" dirty="0"/>
              <a:t>와 모드 </a:t>
            </a:r>
            <a:r>
              <a:rPr lang="en-US" altLang="ko-KR" dirty="0"/>
              <a:t>4 </a:t>
            </a:r>
            <a:r>
              <a:rPr lang="ko-KR" altLang="en-US" dirty="0"/>
              <a:t>용도로 동일한 전송 자원 풀 </a:t>
            </a:r>
            <a:r>
              <a:rPr lang="ko-KR" altLang="en-US" dirty="0" smtClean="0"/>
              <a:t>지원</a:t>
            </a:r>
            <a:endParaRPr lang="en-US" altLang="ko-KR" dirty="0" smtClean="0"/>
          </a:p>
          <a:p>
            <a:pPr lvl="1"/>
            <a:r>
              <a:rPr lang="en-US" altLang="ko-KR" dirty="0"/>
              <a:t>LTE-V2X</a:t>
            </a:r>
            <a:r>
              <a:rPr lang="ko-KR" altLang="en-US" dirty="0"/>
              <a:t>의 경우 모드 </a:t>
            </a:r>
            <a:r>
              <a:rPr lang="en-US" altLang="ko-KR" dirty="0"/>
              <a:t>3 </a:t>
            </a:r>
            <a:r>
              <a:rPr lang="ko-KR" altLang="en-US" dirty="0"/>
              <a:t>단말이 사용하는 전송 자원 풀과 모드 </a:t>
            </a:r>
            <a:r>
              <a:rPr lang="en-US" altLang="ko-KR" dirty="0"/>
              <a:t>4 </a:t>
            </a:r>
            <a:r>
              <a:rPr lang="ko-KR" altLang="en-US" dirty="0"/>
              <a:t>단말이 사용하는 전송 자원 </a:t>
            </a:r>
            <a:r>
              <a:rPr lang="ko-KR" altLang="en-US" dirty="0" smtClean="0"/>
              <a:t>풀이 분리</a:t>
            </a:r>
            <a:endParaRPr lang="en-US" altLang="ko-KR" dirty="0" smtClean="0"/>
          </a:p>
          <a:p>
            <a:pPr lvl="1"/>
            <a:r>
              <a:rPr lang="en-US" altLang="ko-KR" dirty="0"/>
              <a:t>LTE-eV2X</a:t>
            </a:r>
            <a:r>
              <a:rPr lang="ko-KR" altLang="en-US" dirty="0"/>
              <a:t>에서는 모드 </a:t>
            </a:r>
            <a:r>
              <a:rPr lang="en-US" altLang="ko-KR" dirty="0"/>
              <a:t>3 </a:t>
            </a:r>
            <a:r>
              <a:rPr lang="ko-KR" altLang="en-US" dirty="0"/>
              <a:t>단말과 모드 </a:t>
            </a:r>
            <a:r>
              <a:rPr lang="en-US" altLang="ko-KR" dirty="0"/>
              <a:t>4 </a:t>
            </a:r>
            <a:r>
              <a:rPr lang="ko-KR" altLang="en-US" dirty="0"/>
              <a:t>단말이 동일 전송 자원 풀을 사용하여 </a:t>
            </a:r>
            <a:r>
              <a:rPr lang="en-US" altLang="ko-KR" dirty="0" err="1" smtClean="0"/>
              <a:t>Sidelink</a:t>
            </a:r>
            <a:r>
              <a:rPr lang="en-US" altLang="ko-KR" dirty="0" smtClean="0"/>
              <a:t> </a:t>
            </a:r>
            <a:r>
              <a:rPr lang="ko-KR" altLang="en-US" dirty="0" smtClean="0"/>
              <a:t>자원 </a:t>
            </a:r>
            <a:r>
              <a:rPr lang="ko-KR" altLang="en-US" dirty="0" err="1"/>
              <a:t>사용율을</a:t>
            </a:r>
            <a:r>
              <a:rPr lang="ko-KR" altLang="en-US" dirty="0"/>
              <a:t> 높일 수 있다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8724" y="3769995"/>
            <a:ext cx="4038600" cy="2609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39303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LTE-eV2X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LTE-V2X</a:t>
            </a:r>
            <a:r>
              <a:rPr lang="ko-KR" altLang="en-US" dirty="0" smtClean="0"/>
              <a:t>뿐 아니라 </a:t>
            </a:r>
            <a:r>
              <a:rPr lang="en-US" altLang="ko-KR" dirty="0" smtClean="0"/>
              <a:t>Advanced V2X Use Case</a:t>
            </a:r>
            <a:r>
              <a:rPr lang="ko-KR" altLang="en-US" dirty="0" smtClean="0"/>
              <a:t>들을 지원하기 위해 다음 기능 추가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dirty="0"/>
              <a:t>④ 모드 </a:t>
            </a:r>
            <a:r>
              <a:rPr lang="en-US" altLang="ko-KR" dirty="0"/>
              <a:t>3</a:t>
            </a:r>
            <a:r>
              <a:rPr lang="ko-KR" altLang="en-US" dirty="0"/>
              <a:t>와 모드 </a:t>
            </a:r>
            <a:r>
              <a:rPr lang="en-US" altLang="ko-KR" dirty="0"/>
              <a:t>4 </a:t>
            </a:r>
            <a:r>
              <a:rPr lang="ko-KR" altLang="en-US" dirty="0"/>
              <a:t>용도로 동일한 전송 자원 풀 </a:t>
            </a:r>
            <a:r>
              <a:rPr lang="ko-KR" altLang="en-US" dirty="0" smtClean="0"/>
              <a:t>지원</a:t>
            </a:r>
            <a:endParaRPr lang="en-US" altLang="ko-KR" dirty="0" smtClean="0"/>
          </a:p>
          <a:p>
            <a:pPr lvl="1"/>
            <a:r>
              <a:rPr lang="en-US" altLang="ko-KR" dirty="0"/>
              <a:t>LTE-eV2X</a:t>
            </a:r>
            <a:r>
              <a:rPr lang="ko-KR" altLang="en-US" dirty="0"/>
              <a:t>과 </a:t>
            </a:r>
            <a:r>
              <a:rPr lang="en-US" altLang="ko-KR" dirty="0"/>
              <a:t>LTE-V2X </a:t>
            </a:r>
            <a:r>
              <a:rPr lang="ko-KR" altLang="en-US" dirty="0"/>
              <a:t>간 전송 자원 풀 공유도 </a:t>
            </a:r>
            <a:r>
              <a:rPr lang="ko-KR" altLang="en-US" dirty="0" smtClean="0"/>
              <a:t>가능</a:t>
            </a:r>
            <a:endParaRPr lang="en-US" altLang="ko-KR" dirty="0" smtClean="0"/>
          </a:p>
          <a:p>
            <a:pPr lvl="1"/>
            <a:r>
              <a:rPr lang="en-US" altLang="ko-KR" dirty="0"/>
              <a:t>LTE-V2X </a:t>
            </a:r>
            <a:r>
              <a:rPr lang="ko-KR" altLang="en-US" dirty="0"/>
              <a:t>모드 </a:t>
            </a:r>
            <a:r>
              <a:rPr lang="en-US" altLang="ko-KR" dirty="0"/>
              <a:t>3 </a:t>
            </a:r>
            <a:r>
              <a:rPr lang="ko-KR" altLang="en-US" dirty="0"/>
              <a:t>단말은 </a:t>
            </a:r>
            <a:r>
              <a:rPr lang="en-US" altLang="ko-KR" dirty="0"/>
              <a:t>LTE-V2X </a:t>
            </a:r>
            <a:r>
              <a:rPr lang="ko-KR" altLang="en-US" dirty="0"/>
              <a:t>모드 </a:t>
            </a:r>
            <a:r>
              <a:rPr lang="en-US" altLang="ko-KR" dirty="0"/>
              <a:t>4 </a:t>
            </a:r>
            <a:r>
              <a:rPr lang="ko-KR" altLang="en-US" dirty="0"/>
              <a:t>단말과의 공유 자원 풀을 사용할 수 </a:t>
            </a:r>
            <a:r>
              <a:rPr lang="ko-KR" altLang="en-US" dirty="0" smtClean="0"/>
              <a:t>없는데 반해 </a:t>
            </a:r>
            <a:r>
              <a:rPr lang="en-US" altLang="ko-KR" dirty="0"/>
              <a:t>LTE-eV2X </a:t>
            </a:r>
            <a:r>
              <a:rPr lang="ko-KR" altLang="en-US" dirty="0"/>
              <a:t>모드 </a:t>
            </a:r>
            <a:r>
              <a:rPr lang="en-US" altLang="ko-KR" dirty="0"/>
              <a:t>3 </a:t>
            </a:r>
            <a:r>
              <a:rPr lang="ko-KR" altLang="en-US" dirty="0"/>
              <a:t>단말은 모드 </a:t>
            </a:r>
            <a:r>
              <a:rPr lang="en-US" altLang="ko-KR" dirty="0"/>
              <a:t>4 </a:t>
            </a:r>
            <a:r>
              <a:rPr lang="ko-KR" altLang="en-US" dirty="0"/>
              <a:t>단말이 해석할 수 있는 스케줄링 포맷을 지원하도록 </a:t>
            </a:r>
            <a:r>
              <a:rPr lang="ko-KR" altLang="en-US" dirty="0" smtClean="0"/>
              <a:t>개선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LTE-eV2X </a:t>
            </a:r>
            <a:r>
              <a:rPr lang="ko-KR" altLang="en-US" dirty="0" smtClean="0"/>
              <a:t>모드 </a:t>
            </a:r>
            <a:r>
              <a:rPr lang="en-US" altLang="ko-KR" dirty="0"/>
              <a:t>3 </a:t>
            </a:r>
            <a:r>
              <a:rPr lang="ko-KR" altLang="en-US" dirty="0"/>
              <a:t>단말은 모드 </a:t>
            </a:r>
            <a:r>
              <a:rPr lang="en-US" altLang="ko-KR" dirty="0"/>
              <a:t>4 </a:t>
            </a:r>
            <a:r>
              <a:rPr lang="ko-KR" altLang="en-US" dirty="0"/>
              <a:t>단말이 </a:t>
            </a:r>
            <a:r>
              <a:rPr lang="ko-KR" altLang="en-US" dirty="0" err="1"/>
              <a:t>센싱</a:t>
            </a:r>
            <a:r>
              <a:rPr lang="ko-KR" altLang="en-US" dirty="0"/>
              <a:t> 기반으로 </a:t>
            </a:r>
            <a:r>
              <a:rPr lang="ko-KR" altLang="en-US" dirty="0" smtClean="0"/>
              <a:t>전송 자원을 </a:t>
            </a:r>
            <a:r>
              <a:rPr lang="ko-KR" altLang="en-US" dirty="0"/>
              <a:t>선택하는 동작과 유사한 방식으로 공유 자원 풀을 </a:t>
            </a:r>
            <a:r>
              <a:rPr lang="ko-KR" altLang="en-US" dirty="0" err="1"/>
              <a:t>센싱하며</a:t>
            </a:r>
            <a:r>
              <a:rPr lang="ko-KR" altLang="en-US" dirty="0"/>
              <a:t> 주기적으로</a:t>
            </a:r>
            <a:r>
              <a:rPr lang="en-US" altLang="ko-KR" dirty="0"/>
              <a:t>, </a:t>
            </a:r>
            <a:r>
              <a:rPr lang="ko-KR" altLang="en-US" dirty="0"/>
              <a:t>이전 보고와 공유 </a:t>
            </a:r>
            <a:r>
              <a:rPr lang="ko-KR" altLang="en-US" dirty="0" smtClean="0"/>
              <a:t>자원 풀의 </a:t>
            </a:r>
            <a:r>
              <a:rPr lang="ko-KR" altLang="en-US" dirty="0"/>
              <a:t>상태가 달라지면 혼잡도를 보고</a:t>
            </a:r>
            <a:endParaRPr lang="ko-KR" altLang="en-US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0950" y="4820221"/>
            <a:ext cx="4610100" cy="107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43505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LTE-eV2X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LTE-V2X</a:t>
            </a:r>
            <a:r>
              <a:rPr lang="ko-KR" altLang="en-US" dirty="0" smtClean="0"/>
              <a:t>뿐 아니라 </a:t>
            </a:r>
            <a:r>
              <a:rPr lang="en-US" altLang="ko-KR" dirty="0" smtClean="0"/>
              <a:t>Advanced V2X Use Case</a:t>
            </a:r>
            <a:r>
              <a:rPr lang="ko-KR" altLang="en-US" dirty="0" smtClean="0"/>
              <a:t>들을 지원하기 위해 다음 기능 추가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dirty="0"/>
              <a:t>⑤ 모드 </a:t>
            </a:r>
            <a:r>
              <a:rPr lang="en-US" altLang="ko-KR" dirty="0"/>
              <a:t>4</a:t>
            </a:r>
            <a:r>
              <a:rPr lang="ko-KR" altLang="en-US" dirty="0"/>
              <a:t>에서 </a:t>
            </a:r>
            <a:r>
              <a:rPr lang="ko-KR" altLang="en-US" dirty="0" err="1"/>
              <a:t>센싱</a:t>
            </a:r>
            <a:r>
              <a:rPr lang="ko-KR" altLang="en-US" dirty="0"/>
              <a:t> 기반 전송 자원 선택에 소요되는 시간 </a:t>
            </a:r>
            <a:r>
              <a:rPr lang="ko-KR" altLang="en-US" dirty="0" smtClean="0"/>
              <a:t>감소</a:t>
            </a:r>
            <a:endParaRPr lang="en-US" altLang="ko-KR" dirty="0" smtClean="0"/>
          </a:p>
          <a:p>
            <a:pPr lvl="1"/>
            <a:r>
              <a:rPr lang="ko-KR" altLang="en-US" dirty="0"/>
              <a:t>보다 짧은 전송지연을 요구하는 </a:t>
            </a:r>
            <a:r>
              <a:rPr lang="en-US" altLang="ko-KR" dirty="0"/>
              <a:t>Advanced Use Case</a:t>
            </a:r>
            <a:r>
              <a:rPr lang="ko-KR" altLang="en-US" dirty="0"/>
              <a:t>를 지원하기 위해 </a:t>
            </a:r>
            <a:r>
              <a:rPr lang="en-US" altLang="ko-KR" dirty="0"/>
              <a:t>LTE-eV2X</a:t>
            </a:r>
            <a:r>
              <a:rPr lang="ko-KR" altLang="en-US" dirty="0"/>
              <a:t>는 </a:t>
            </a:r>
            <a:r>
              <a:rPr lang="ko-KR" altLang="en-US" dirty="0" err="1" smtClean="0"/>
              <a:t>패킷이</a:t>
            </a:r>
            <a:r>
              <a:rPr lang="ko-KR" altLang="en-US" dirty="0" smtClean="0"/>
              <a:t> 물리계층에 </a:t>
            </a:r>
            <a:r>
              <a:rPr lang="ko-KR" altLang="en-US" dirty="0"/>
              <a:t>도착한 시간부터 해당 </a:t>
            </a:r>
            <a:r>
              <a:rPr lang="ko-KR" altLang="en-US" dirty="0" err="1"/>
              <a:t>패킷을</a:t>
            </a:r>
            <a:r>
              <a:rPr lang="ko-KR" altLang="en-US" dirty="0"/>
              <a:t> 송신하기 위한 전송 자원을 선택하는 시간 간격을 </a:t>
            </a:r>
            <a:r>
              <a:rPr lang="ko-KR" altLang="en-US" dirty="0" smtClean="0"/>
              <a:t>줄이는 방안을 도입</a:t>
            </a:r>
            <a:endParaRPr lang="en-US" altLang="ko-KR" dirty="0"/>
          </a:p>
          <a:p>
            <a:pPr lvl="1"/>
            <a:r>
              <a:rPr lang="en-US" altLang="ko-KR" dirty="0" smtClean="0"/>
              <a:t>Resource Selection </a:t>
            </a:r>
            <a:r>
              <a:rPr lang="en-US" altLang="ko-KR" dirty="0"/>
              <a:t>Window</a:t>
            </a:r>
            <a:r>
              <a:rPr lang="ko-KR" altLang="en-US" dirty="0"/>
              <a:t>의 크기를 결정하는 </a:t>
            </a:r>
            <a:r>
              <a:rPr lang="en-US" altLang="ko-KR" dirty="0"/>
              <a:t>T2 </a:t>
            </a:r>
            <a:r>
              <a:rPr lang="ko-KR" altLang="en-US" dirty="0"/>
              <a:t>값을 줄이는 방안이 </a:t>
            </a:r>
            <a:r>
              <a:rPr lang="ko-KR" altLang="en-US" dirty="0" smtClean="0"/>
              <a:t>표준화</a:t>
            </a:r>
            <a:endParaRPr lang="en-US" altLang="ko-KR" dirty="0" smtClean="0"/>
          </a:p>
          <a:p>
            <a:pPr lvl="1"/>
            <a:r>
              <a:rPr lang="en-US" altLang="ko-KR" dirty="0"/>
              <a:t>PPPP</a:t>
            </a:r>
            <a:r>
              <a:rPr lang="ko-KR" altLang="en-US" dirty="0"/>
              <a:t>를 기준으로 </a:t>
            </a:r>
            <a:r>
              <a:rPr lang="en-US" altLang="ko-KR" dirty="0"/>
              <a:t>T2</a:t>
            </a:r>
            <a:r>
              <a:rPr lang="ko-KR" altLang="en-US" dirty="0" smtClean="0"/>
              <a:t>의 최소값을 </a:t>
            </a:r>
            <a:r>
              <a:rPr lang="en-US" altLang="ko-KR" dirty="0"/>
              <a:t>10ms</a:t>
            </a:r>
            <a:r>
              <a:rPr lang="ko-KR" altLang="en-US" dirty="0"/>
              <a:t>와 </a:t>
            </a:r>
            <a:r>
              <a:rPr lang="en-US" altLang="ko-KR" dirty="0"/>
              <a:t>20ms </a:t>
            </a:r>
            <a:r>
              <a:rPr lang="ko-KR" altLang="en-US" dirty="0"/>
              <a:t>사이의 정수 값으로 선택하도록 설계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8086" y="4239196"/>
            <a:ext cx="6619875" cy="2238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97817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LTE-eV2X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LTE-V2X</a:t>
            </a:r>
            <a:r>
              <a:rPr lang="ko-KR" altLang="en-US" dirty="0" smtClean="0"/>
              <a:t>뿐 아니라 </a:t>
            </a:r>
            <a:r>
              <a:rPr lang="en-US" altLang="ko-KR" dirty="0" smtClean="0"/>
              <a:t>Advanced V2X Use Case</a:t>
            </a:r>
            <a:r>
              <a:rPr lang="ko-KR" altLang="en-US" dirty="0" smtClean="0"/>
              <a:t>들을 지원하기 위해 다음 기능 추가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dirty="0"/>
              <a:t>⑥ </a:t>
            </a:r>
            <a:r>
              <a:rPr lang="en-US" altLang="ko-KR" dirty="0"/>
              <a:t>LTE-V2X </a:t>
            </a:r>
            <a:r>
              <a:rPr lang="ko-KR" altLang="en-US" dirty="0"/>
              <a:t>지원 단말과 </a:t>
            </a:r>
            <a:r>
              <a:rPr lang="en-US" altLang="ko-KR" dirty="0"/>
              <a:t>LTE-eV2X </a:t>
            </a:r>
            <a:r>
              <a:rPr lang="ko-KR" altLang="en-US" dirty="0"/>
              <a:t>지원 단말의 공존 시나리오 </a:t>
            </a:r>
            <a:r>
              <a:rPr lang="ko-KR" altLang="en-US" dirty="0" smtClean="0"/>
              <a:t>지원</a:t>
            </a:r>
            <a:endParaRPr lang="en-US" altLang="ko-KR" dirty="0" smtClean="0"/>
          </a:p>
          <a:p>
            <a:pPr lvl="1"/>
            <a:r>
              <a:rPr lang="en-US" altLang="ko-KR" dirty="0"/>
              <a:t>Application</a:t>
            </a:r>
            <a:r>
              <a:rPr lang="ko-KR" altLang="en-US" dirty="0"/>
              <a:t>이 </a:t>
            </a:r>
            <a:r>
              <a:rPr lang="en-US" altLang="ko-KR" dirty="0"/>
              <a:t>Basic Safety Use Case</a:t>
            </a:r>
            <a:r>
              <a:rPr lang="ko-KR" altLang="en-US" dirty="0"/>
              <a:t>에 해당되면 </a:t>
            </a:r>
            <a:r>
              <a:rPr lang="en-US" altLang="ko-KR" dirty="0"/>
              <a:t>LTE-V2X </a:t>
            </a:r>
            <a:r>
              <a:rPr lang="ko-KR" altLang="en-US" dirty="0"/>
              <a:t>통신 </a:t>
            </a:r>
            <a:r>
              <a:rPr lang="ko-KR" altLang="en-US" dirty="0" smtClean="0"/>
              <a:t>방식을 사용하도록 </a:t>
            </a:r>
            <a:r>
              <a:rPr lang="ko-KR" altLang="en-US" dirty="0"/>
              <a:t>설정하고 </a:t>
            </a:r>
            <a:r>
              <a:rPr lang="en-US" altLang="ko-KR" dirty="0"/>
              <a:t>Application</a:t>
            </a:r>
            <a:r>
              <a:rPr lang="ko-KR" altLang="en-US" dirty="0"/>
              <a:t>이 </a:t>
            </a:r>
            <a:r>
              <a:rPr lang="en-US" altLang="ko-KR" dirty="0"/>
              <a:t>Advanced Use Case</a:t>
            </a:r>
            <a:r>
              <a:rPr lang="ko-KR" altLang="en-US" dirty="0"/>
              <a:t>에 해당되면 </a:t>
            </a:r>
            <a:r>
              <a:rPr lang="en-US" altLang="ko-KR" dirty="0"/>
              <a:t>LTE-eV2X </a:t>
            </a:r>
            <a:r>
              <a:rPr lang="ko-KR" altLang="en-US" dirty="0"/>
              <a:t>통신 </a:t>
            </a:r>
            <a:r>
              <a:rPr lang="ko-KR" altLang="en-US" dirty="0" smtClean="0"/>
              <a:t>방식을 사용하도록 </a:t>
            </a:r>
            <a:r>
              <a:rPr lang="ko-KR" altLang="en-US" dirty="0"/>
              <a:t>설정할 수 있도록 </a:t>
            </a:r>
            <a:r>
              <a:rPr lang="en-US" altLang="ko-KR" dirty="0"/>
              <a:t>TX </a:t>
            </a:r>
            <a:r>
              <a:rPr lang="ko-KR" altLang="en-US" dirty="0"/>
              <a:t>프로파일 </a:t>
            </a:r>
            <a:r>
              <a:rPr lang="ko-KR" altLang="en-US" dirty="0" err="1"/>
              <a:t>파라미터가</a:t>
            </a:r>
            <a:r>
              <a:rPr lang="ko-KR" altLang="en-US" dirty="0"/>
              <a:t> 도입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3371421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NR-V2X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NR-V2X </a:t>
            </a:r>
            <a:r>
              <a:rPr lang="ko-KR" altLang="en-US" dirty="0"/>
              <a:t>무선 기술 표준화는 </a:t>
            </a:r>
            <a:r>
              <a:rPr lang="en-US" altLang="ko-KR" dirty="0"/>
              <a:t>2018</a:t>
            </a:r>
            <a:r>
              <a:rPr lang="ko-KR" altLang="en-US" dirty="0"/>
              <a:t>년 </a:t>
            </a:r>
            <a:r>
              <a:rPr lang="en-US" altLang="ko-KR" dirty="0"/>
              <a:t>8</a:t>
            </a:r>
            <a:r>
              <a:rPr lang="ko-KR" altLang="en-US" dirty="0"/>
              <a:t>월부터 </a:t>
            </a:r>
            <a:r>
              <a:rPr lang="en-US" altLang="ko-KR" dirty="0"/>
              <a:t>3GPP RAN </a:t>
            </a:r>
            <a:r>
              <a:rPr lang="ko-KR" altLang="en-US" dirty="0" err="1"/>
              <a:t>스터디</a:t>
            </a:r>
            <a:r>
              <a:rPr lang="ko-KR" altLang="en-US" dirty="0"/>
              <a:t> 아이템 논의를 시작</a:t>
            </a:r>
            <a:endParaRPr lang="en-US" altLang="ko-KR" dirty="0" smtClean="0"/>
          </a:p>
          <a:p>
            <a:r>
              <a:rPr lang="ko-KR" altLang="en-US" dirty="0" err="1"/>
              <a:t>워킹그룹이</a:t>
            </a:r>
            <a:r>
              <a:rPr lang="ko-KR" altLang="en-US" dirty="0"/>
              <a:t> </a:t>
            </a:r>
            <a:r>
              <a:rPr lang="en-US" altLang="ko-KR" dirty="0"/>
              <a:t>NR-V2X</a:t>
            </a:r>
            <a:r>
              <a:rPr lang="ko-KR" altLang="en-US" dirty="0"/>
              <a:t>에서 추진하고자 하는 기술 목표는 다음과 </a:t>
            </a:r>
            <a:r>
              <a:rPr lang="ko-KR" altLang="en-US" dirty="0" smtClean="0"/>
              <a:t>같다</a:t>
            </a:r>
            <a:endParaRPr lang="en-US" altLang="ko-KR" dirty="0" smtClean="0"/>
          </a:p>
          <a:p>
            <a:endParaRPr lang="en-US" altLang="ko-KR" dirty="0"/>
          </a:p>
          <a:p>
            <a:r>
              <a:rPr lang="en-US" altLang="ko-KR" dirty="0"/>
              <a:t>① </a:t>
            </a:r>
            <a:r>
              <a:rPr lang="en-US" altLang="ko-KR" dirty="0" err="1"/>
              <a:t>Sidelink</a:t>
            </a:r>
            <a:r>
              <a:rPr lang="en-US" altLang="ko-KR" dirty="0"/>
              <a:t> </a:t>
            </a:r>
            <a:r>
              <a:rPr lang="ko-KR" altLang="en-US" dirty="0" smtClean="0"/>
              <a:t>설계</a:t>
            </a:r>
            <a:endParaRPr lang="en-US" altLang="ko-KR" dirty="0" smtClean="0"/>
          </a:p>
          <a:p>
            <a:pPr lvl="1"/>
            <a:r>
              <a:rPr lang="ko-KR" altLang="en-US" dirty="0"/>
              <a:t>데이터 속도 향상 및 </a:t>
            </a:r>
            <a:r>
              <a:rPr lang="en-US" altLang="ko-KR" dirty="0"/>
              <a:t>Reliability</a:t>
            </a:r>
            <a:r>
              <a:rPr lang="ko-KR" altLang="en-US" dirty="0"/>
              <a:t>를 증대시키기 위해 </a:t>
            </a:r>
            <a:r>
              <a:rPr lang="en-US" altLang="ko-KR" dirty="0" err="1"/>
              <a:t>Sidelink</a:t>
            </a:r>
            <a:r>
              <a:rPr lang="en-US" altLang="ko-KR" dirty="0"/>
              <a:t> </a:t>
            </a:r>
            <a:r>
              <a:rPr lang="ko-KR" altLang="en-US" dirty="0"/>
              <a:t>피드백 채널 설계에 대한 논의가 </a:t>
            </a:r>
            <a:r>
              <a:rPr lang="ko-KR" altLang="en-US" dirty="0" smtClean="0"/>
              <a:t>진행</a:t>
            </a:r>
            <a:endParaRPr lang="en-US" altLang="ko-KR" dirty="0" smtClean="0"/>
          </a:p>
          <a:p>
            <a:pPr lvl="1"/>
            <a:r>
              <a:rPr lang="en-US" altLang="ko-KR" dirty="0" err="1"/>
              <a:t>Sidelink</a:t>
            </a:r>
            <a:r>
              <a:rPr lang="en-US" altLang="ko-KR" dirty="0"/>
              <a:t> </a:t>
            </a:r>
            <a:r>
              <a:rPr lang="ko-KR" altLang="en-US" dirty="0" err="1"/>
              <a:t>유니캐스트</a:t>
            </a:r>
            <a:r>
              <a:rPr lang="en-US" altLang="ko-KR" dirty="0"/>
              <a:t>, </a:t>
            </a:r>
            <a:r>
              <a:rPr lang="ko-KR" altLang="en-US" dirty="0"/>
              <a:t>그룹캐스트</a:t>
            </a:r>
            <a:r>
              <a:rPr lang="en-US" altLang="ko-KR" dirty="0"/>
              <a:t>, </a:t>
            </a:r>
            <a:r>
              <a:rPr lang="ko-KR" altLang="en-US" dirty="0" err="1"/>
              <a:t>브로드캐스트</a:t>
            </a:r>
            <a:r>
              <a:rPr lang="ko-KR" altLang="en-US" dirty="0"/>
              <a:t> 기술 연구</a:t>
            </a:r>
          </a:p>
          <a:p>
            <a:pPr lvl="1"/>
            <a:r>
              <a:rPr lang="en-US" altLang="ko-KR" dirty="0" err="1" smtClean="0"/>
              <a:t>Sidelink</a:t>
            </a:r>
            <a:r>
              <a:rPr lang="en-US" altLang="ko-KR" dirty="0" smtClean="0"/>
              <a:t> </a:t>
            </a:r>
            <a:r>
              <a:rPr lang="ko-KR" altLang="en-US" dirty="0"/>
              <a:t>물리계층 구조 및 절차 연구</a:t>
            </a:r>
          </a:p>
          <a:p>
            <a:pPr lvl="1"/>
            <a:r>
              <a:rPr lang="en-US" altLang="ko-KR" dirty="0" err="1" smtClean="0"/>
              <a:t>Sidelink</a:t>
            </a:r>
            <a:r>
              <a:rPr lang="en-US" altLang="ko-KR" dirty="0" smtClean="0"/>
              <a:t> </a:t>
            </a:r>
            <a:r>
              <a:rPr lang="ko-KR" altLang="en-US" dirty="0"/>
              <a:t>동기 방식 연구</a:t>
            </a:r>
          </a:p>
          <a:p>
            <a:pPr lvl="1"/>
            <a:r>
              <a:rPr lang="en-US" altLang="ko-KR" dirty="0" err="1" smtClean="0"/>
              <a:t>Sidelink</a:t>
            </a:r>
            <a:r>
              <a:rPr lang="en-US" altLang="ko-KR" dirty="0" smtClean="0"/>
              <a:t> </a:t>
            </a:r>
            <a:r>
              <a:rPr lang="ko-KR" altLang="en-US" dirty="0"/>
              <a:t>자원할당 방안 연구</a:t>
            </a:r>
          </a:p>
          <a:p>
            <a:pPr lvl="1"/>
            <a:r>
              <a:rPr lang="en-US" altLang="ko-KR" dirty="0" err="1" smtClean="0"/>
              <a:t>Sidelink</a:t>
            </a:r>
            <a:r>
              <a:rPr lang="en-US" altLang="ko-KR" dirty="0" smtClean="0"/>
              <a:t> </a:t>
            </a:r>
            <a:r>
              <a:rPr lang="en-US" altLang="ko-KR" dirty="0"/>
              <a:t>L2/L3 </a:t>
            </a:r>
            <a:r>
              <a:rPr lang="ko-KR" altLang="en-US" dirty="0"/>
              <a:t>프로토콜 연구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3685233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NR-V2X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NR-V2X </a:t>
            </a:r>
            <a:r>
              <a:rPr lang="ko-KR" altLang="en-US" dirty="0"/>
              <a:t>무선 기술 표준화는 </a:t>
            </a:r>
            <a:r>
              <a:rPr lang="en-US" altLang="ko-KR" dirty="0"/>
              <a:t>2018</a:t>
            </a:r>
            <a:r>
              <a:rPr lang="ko-KR" altLang="en-US" dirty="0"/>
              <a:t>년 </a:t>
            </a:r>
            <a:r>
              <a:rPr lang="en-US" altLang="ko-KR" dirty="0"/>
              <a:t>8</a:t>
            </a:r>
            <a:r>
              <a:rPr lang="ko-KR" altLang="en-US" dirty="0"/>
              <a:t>월부터 </a:t>
            </a:r>
            <a:r>
              <a:rPr lang="en-US" altLang="ko-KR" dirty="0"/>
              <a:t>3GPP RAN </a:t>
            </a:r>
            <a:r>
              <a:rPr lang="ko-KR" altLang="en-US" dirty="0" err="1"/>
              <a:t>스터디</a:t>
            </a:r>
            <a:r>
              <a:rPr lang="ko-KR" altLang="en-US" dirty="0"/>
              <a:t> 아이템 논의를 시작</a:t>
            </a:r>
            <a:endParaRPr lang="en-US" altLang="ko-KR" dirty="0" smtClean="0"/>
          </a:p>
          <a:p>
            <a:r>
              <a:rPr lang="ko-KR" altLang="en-US" dirty="0" err="1"/>
              <a:t>워킹그룹이</a:t>
            </a:r>
            <a:r>
              <a:rPr lang="ko-KR" altLang="en-US" dirty="0"/>
              <a:t> </a:t>
            </a:r>
            <a:r>
              <a:rPr lang="en-US" altLang="ko-KR" dirty="0"/>
              <a:t>NR-V2X</a:t>
            </a:r>
            <a:r>
              <a:rPr lang="ko-KR" altLang="en-US" dirty="0"/>
              <a:t>에서 추진하고자 하는 기술 목표는 다음과 </a:t>
            </a:r>
            <a:r>
              <a:rPr lang="ko-KR" altLang="en-US" dirty="0" smtClean="0"/>
              <a:t>같다</a:t>
            </a:r>
            <a:endParaRPr lang="en-US" altLang="ko-KR" dirty="0" smtClean="0"/>
          </a:p>
          <a:p>
            <a:endParaRPr lang="en-US" altLang="ko-KR" dirty="0"/>
          </a:p>
          <a:p>
            <a:r>
              <a:rPr lang="en-US" altLang="ko-KR" dirty="0"/>
              <a:t>② Advanced V2X Use Case </a:t>
            </a:r>
            <a:r>
              <a:rPr lang="ko-KR" altLang="en-US" dirty="0"/>
              <a:t>지원에 필요한 </a:t>
            </a:r>
            <a:r>
              <a:rPr lang="en-US" altLang="ko-KR" dirty="0" err="1"/>
              <a:t>Uu</a:t>
            </a:r>
            <a:r>
              <a:rPr lang="en-US" altLang="ko-KR" dirty="0"/>
              <a:t> </a:t>
            </a:r>
            <a:r>
              <a:rPr lang="ko-KR" altLang="en-US" dirty="0"/>
              <a:t>인터페이스 </a:t>
            </a:r>
            <a:r>
              <a:rPr lang="ko-KR" altLang="en-US" dirty="0" smtClean="0"/>
              <a:t>개선</a:t>
            </a:r>
            <a:endParaRPr lang="en-US" altLang="ko-KR" dirty="0" smtClean="0"/>
          </a:p>
          <a:p>
            <a:pPr lvl="1"/>
            <a:r>
              <a:rPr lang="en-US" altLang="ko-KR" dirty="0"/>
              <a:t>LTE </a:t>
            </a:r>
            <a:r>
              <a:rPr lang="en-US" altLang="ko-KR" dirty="0" err="1"/>
              <a:t>Uu</a:t>
            </a:r>
            <a:r>
              <a:rPr lang="en-US" altLang="ko-KR" dirty="0"/>
              <a:t> </a:t>
            </a:r>
            <a:r>
              <a:rPr lang="ko-KR" altLang="en-US" dirty="0"/>
              <a:t>프로토콜 및 </a:t>
            </a:r>
            <a:r>
              <a:rPr lang="en-US" altLang="ko-KR" dirty="0"/>
              <a:t>NR </a:t>
            </a:r>
            <a:r>
              <a:rPr lang="en-US" altLang="ko-KR" dirty="0" err="1"/>
              <a:t>Uu</a:t>
            </a:r>
            <a:r>
              <a:rPr lang="en-US" altLang="ko-KR" dirty="0"/>
              <a:t> </a:t>
            </a:r>
            <a:r>
              <a:rPr lang="ko-KR" altLang="en-US" dirty="0"/>
              <a:t>프로토콜이 </a:t>
            </a:r>
            <a:r>
              <a:rPr lang="en-US" altLang="ko-KR" dirty="0"/>
              <a:t>Advanced V2X Use Case</a:t>
            </a:r>
            <a:r>
              <a:rPr lang="ko-KR" altLang="en-US" dirty="0"/>
              <a:t>를 지원할 수 있는지 </a:t>
            </a:r>
            <a:r>
              <a:rPr lang="ko-KR" altLang="en-US" dirty="0" smtClean="0"/>
              <a:t>검토하고 </a:t>
            </a:r>
            <a:r>
              <a:rPr lang="en-US" altLang="ko-KR" dirty="0" err="1" smtClean="0"/>
              <a:t>Uu</a:t>
            </a:r>
            <a:r>
              <a:rPr lang="en-US" altLang="ko-KR" dirty="0" smtClean="0"/>
              <a:t> </a:t>
            </a:r>
            <a:r>
              <a:rPr lang="ko-KR" altLang="en-US" dirty="0"/>
              <a:t>프로토콜 개선 방안을 </a:t>
            </a:r>
            <a:r>
              <a:rPr lang="ko-KR" altLang="en-US" dirty="0" smtClean="0"/>
              <a:t>연구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RAN2 </a:t>
            </a:r>
            <a:r>
              <a:rPr lang="en-US" altLang="ko-KR" dirty="0"/>
              <a:t>WG</a:t>
            </a:r>
            <a:r>
              <a:rPr lang="ko-KR" altLang="en-US" dirty="0"/>
              <a:t>에서는 </a:t>
            </a:r>
            <a:r>
              <a:rPr lang="en-US" altLang="ko-KR" dirty="0"/>
              <a:t>NR-V2X Deployment </a:t>
            </a:r>
            <a:r>
              <a:rPr lang="ko-KR" altLang="en-US" dirty="0"/>
              <a:t>시나리오에 대한 논의가 진행 중이며 </a:t>
            </a:r>
            <a:r>
              <a:rPr lang="en-US" altLang="ko-KR" dirty="0"/>
              <a:t>Standalone (5GC</a:t>
            </a:r>
            <a:r>
              <a:rPr lang="ko-KR" altLang="en-US" dirty="0" smtClean="0"/>
              <a:t>에 연결된 </a:t>
            </a:r>
            <a:r>
              <a:rPr lang="en-US" altLang="ko-KR" dirty="0" err="1"/>
              <a:t>gNB</a:t>
            </a:r>
            <a:r>
              <a:rPr lang="en-US" altLang="ko-KR" dirty="0"/>
              <a:t> </a:t>
            </a:r>
            <a:r>
              <a:rPr lang="ko-KR" altLang="en-US" dirty="0"/>
              <a:t>또는 </a:t>
            </a:r>
            <a:r>
              <a:rPr lang="en-US" altLang="ko-KR" dirty="0"/>
              <a:t>ng-</a:t>
            </a:r>
            <a:r>
              <a:rPr lang="en-US" altLang="ko-KR" dirty="0" err="1"/>
              <a:t>eNB</a:t>
            </a:r>
            <a:r>
              <a:rPr lang="en-US" altLang="ko-KR" dirty="0"/>
              <a:t>) </a:t>
            </a:r>
            <a:r>
              <a:rPr lang="ko-KR" altLang="en-US" dirty="0"/>
              <a:t>기반의 </a:t>
            </a:r>
            <a:r>
              <a:rPr lang="en-US" altLang="ko-KR" dirty="0"/>
              <a:t>NR </a:t>
            </a:r>
            <a:r>
              <a:rPr lang="en-US" altLang="ko-KR" dirty="0" err="1"/>
              <a:t>Sidelink</a:t>
            </a:r>
            <a:r>
              <a:rPr lang="ko-KR" altLang="en-US" dirty="0"/>
              <a:t>를 운용하는 시나리오를 </a:t>
            </a:r>
            <a:r>
              <a:rPr lang="en-US" altLang="ko-KR" dirty="0"/>
              <a:t>MR DC </a:t>
            </a:r>
            <a:r>
              <a:rPr lang="ko-KR" altLang="en-US" dirty="0"/>
              <a:t>기반의 </a:t>
            </a:r>
            <a:r>
              <a:rPr lang="en-US" altLang="ko-KR" dirty="0" smtClean="0"/>
              <a:t>NR </a:t>
            </a:r>
            <a:r>
              <a:rPr lang="en-US" altLang="ko-KR" dirty="0" err="1" smtClean="0"/>
              <a:t>Sidelink</a:t>
            </a:r>
            <a:r>
              <a:rPr lang="en-US" altLang="ko-KR" dirty="0" smtClean="0"/>
              <a:t> </a:t>
            </a:r>
            <a:r>
              <a:rPr lang="ko-KR" altLang="en-US" dirty="0"/>
              <a:t>시나리오보다 우선적으로 고려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9696831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NR-V2X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NR-V2X </a:t>
            </a:r>
            <a:r>
              <a:rPr lang="ko-KR" altLang="en-US" dirty="0"/>
              <a:t>무선 기술 표준화는 </a:t>
            </a:r>
            <a:r>
              <a:rPr lang="en-US" altLang="ko-KR" dirty="0"/>
              <a:t>2018</a:t>
            </a:r>
            <a:r>
              <a:rPr lang="ko-KR" altLang="en-US" dirty="0"/>
              <a:t>년 </a:t>
            </a:r>
            <a:r>
              <a:rPr lang="en-US" altLang="ko-KR" dirty="0"/>
              <a:t>8</a:t>
            </a:r>
            <a:r>
              <a:rPr lang="ko-KR" altLang="en-US" dirty="0"/>
              <a:t>월부터 </a:t>
            </a:r>
            <a:r>
              <a:rPr lang="en-US" altLang="ko-KR" dirty="0"/>
              <a:t>3GPP RAN </a:t>
            </a:r>
            <a:r>
              <a:rPr lang="ko-KR" altLang="en-US" dirty="0" err="1"/>
              <a:t>스터디</a:t>
            </a:r>
            <a:r>
              <a:rPr lang="ko-KR" altLang="en-US" dirty="0"/>
              <a:t> 아이템 논의를 시작</a:t>
            </a:r>
            <a:endParaRPr lang="en-US" altLang="ko-KR" dirty="0" smtClean="0"/>
          </a:p>
          <a:p>
            <a:r>
              <a:rPr lang="ko-KR" altLang="en-US" dirty="0" err="1"/>
              <a:t>워킹그룹이</a:t>
            </a:r>
            <a:r>
              <a:rPr lang="ko-KR" altLang="en-US" dirty="0"/>
              <a:t> </a:t>
            </a:r>
            <a:r>
              <a:rPr lang="en-US" altLang="ko-KR" dirty="0"/>
              <a:t>NR-V2X</a:t>
            </a:r>
            <a:r>
              <a:rPr lang="ko-KR" altLang="en-US" dirty="0"/>
              <a:t>에서 추진하고자 하는 기술 목표는 다음과 </a:t>
            </a:r>
            <a:r>
              <a:rPr lang="ko-KR" altLang="en-US" dirty="0" smtClean="0"/>
              <a:t>같다</a:t>
            </a:r>
            <a:endParaRPr lang="en-US" altLang="ko-KR" dirty="0" smtClean="0"/>
          </a:p>
          <a:p>
            <a:endParaRPr lang="en-US" altLang="ko-KR" dirty="0"/>
          </a:p>
          <a:p>
            <a:r>
              <a:rPr lang="ko-KR" altLang="en-US" dirty="0"/>
              <a:t>③ 기지국 보조에 의한 </a:t>
            </a:r>
            <a:r>
              <a:rPr lang="en-US" altLang="ko-KR" dirty="0" err="1"/>
              <a:t>Sidelink</a:t>
            </a:r>
            <a:r>
              <a:rPr lang="en-US" altLang="ko-KR" dirty="0"/>
              <a:t> </a:t>
            </a:r>
            <a:r>
              <a:rPr lang="ko-KR" altLang="en-US" dirty="0"/>
              <a:t>자원 할당 및 설정 </a:t>
            </a:r>
            <a:r>
              <a:rPr lang="en-US" altLang="ko-KR" dirty="0"/>
              <a:t>(LTE-V2X</a:t>
            </a:r>
            <a:r>
              <a:rPr lang="ko-KR" altLang="en-US" dirty="0"/>
              <a:t>의 모드 </a:t>
            </a:r>
            <a:r>
              <a:rPr lang="en-US" altLang="ko-KR" dirty="0"/>
              <a:t>3 </a:t>
            </a:r>
            <a:r>
              <a:rPr lang="ko-KR" altLang="en-US" dirty="0"/>
              <a:t>또는 모드 </a:t>
            </a:r>
            <a:r>
              <a:rPr lang="en-US" altLang="ko-KR" dirty="0"/>
              <a:t>4</a:t>
            </a:r>
            <a:r>
              <a:rPr lang="en-US" altLang="ko-KR" dirty="0" smtClean="0"/>
              <a:t>)</a:t>
            </a:r>
          </a:p>
          <a:p>
            <a:pPr lvl="1"/>
            <a:r>
              <a:rPr lang="ko-KR" altLang="en-US" dirty="0" smtClean="0"/>
              <a:t>기지국을 </a:t>
            </a:r>
            <a:r>
              <a:rPr lang="ko-KR" altLang="en-US" dirty="0"/>
              <a:t>통해 </a:t>
            </a:r>
            <a:r>
              <a:rPr lang="en-US" altLang="ko-KR" dirty="0"/>
              <a:t>NR </a:t>
            </a:r>
            <a:r>
              <a:rPr lang="en-US" altLang="ko-KR" dirty="0" err="1"/>
              <a:t>Sidelink</a:t>
            </a:r>
            <a:r>
              <a:rPr lang="ko-KR" altLang="en-US" dirty="0"/>
              <a:t>를 제어</a:t>
            </a:r>
            <a:r>
              <a:rPr lang="en-US" altLang="ko-KR" dirty="0"/>
              <a:t>, </a:t>
            </a:r>
            <a:r>
              <a:rPr lang="ko-KR" altLang="en-US" dirty="0"/>
              <a:t>관리할 수 있도록 </a:t>
            </a:r>
            <a:r>
              <a:rPr lang="en-US" altLang="ko-KR" dirty="0"/>
              <a:t>LTE </a:t>
            </a:r>
            <a:r>
              <a:rPr lang="en-US" altLang="ko-KR" dirty="0" err="1"/>
              <a:t>Uu</a:t>
            </a:r>
            <a:r>
              <a:rPr lang="en-US" altLang="ko-KR" dirty="0"/>
              <a:t> </a:t>
            </a:r>
            <a:r>
              <a:rPr lang="ko-KR" altLang="en-US" dirty="0"/>
              <a:t>프로토콜 개선 방안을 </a:t>
            </a:r>
            <a:r>
              <a:rPr lang="ko-KR" altLang="en-US" dirty="0" smtClean="0"/>
              <a:t>연구</a:t>
            </a:r>
            <a:endParaRPr lang="en-US" altLang="ko-KR" dirty="0"/>
          </a:p>
          <a:p>
            <a:pPr lvl="1"/>
            <a:r>
              <a:rPr lang="ko-KR" altLang="en-US" dirty="0" smtClean="0"/>
              <a:t>기지국을 </a:t>
            </a:r>
            <a:r>
              <a:rPr lang="ko-KR" altLang="en-US" dirty="0"/>
              <a:t>통해 </a:t>
            </a:r>
            <a:r>
              <a:rPr lang="en-US" altLang="ko-KR" dirty="0"/>
              <a:t>LTE </a:t>
            </a:r>
            <a:r>
              <a:rPr lang="en-US" altLang="ko-KR" dirty="0" err="1"/>
              <a:t>Sidelink</a:t>
            </a:r>
            <a:r>
              <a:rPr lang="ko-KR" altLang="en-US" dirty="0"/>
              <a:t>를 제어</a:t>
            </a:r>
            <a:r>
              <a:rPr lang="en-US" altLang="ko-KR" dirty="0"/>
              <a:t>, </a:t>
            </a:r>
            <a:r>
              <a:rPr lang="ko-KR" altLang="en-US" dirty="0"/>
              <a:t>관리할 수 있도록 </a:t>
            </a:r>
            <a:r>
              <a:rPr lang="en-US" altLang="ko-KR" dirty="0"/>
              <a:t>NR </a:t>
            </a:r>
            <a:r>
              <a:rPr lang="en-US" altLang="ko-KR" dirty="0" err="1"/>
              <a:t>Uu</a:t>
            </a:r>
            <a:r>
              <a:rPr lang="en-US" altLang="ko-KR" dirty="0"/>
              <a:t> </a:t>
            </a:r>
            <a:r>
              <a:rPr lang="ko-KR" altLang="en-US" dirty="0"/>
              <a:t>프로토콜 개선 방안을 </a:t>
            </a:r>
            <a:r>
              <a:rPr lang="ko-KR" altLang="en-US" dirty="0" smtClean="0"/>
              <a:t>연</a:t>
            </a:r>
            <a:r>
              <a:rPr lang="ko-KR" altLang="en-US" dirty="0"/>
              <a:t>구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7768555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NR-V2X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NR-V2X </a:t>
            </a:r>
            <a:r>
              <a:rPr lang="ko-KR" altLang="en-US" dirty="0"/>
              <a:t>무선 기술 표준화는 </a:t>
            </a:r>
            <a:r>
              <a:rPr lang="en-US" altLang="ko-KR" dirty="0"/>
              <a:t>2018</a:t>
            </a:r>
            <a:r>
              <a:rPr lang="ko-KR" altLang="en-US" dirty="0"/>
              <a:t>년 </a:t>
            </a:r>
            <a:r>
              <a:rPr lang="en-US" altLang="ko-KR" dirty="0"/>
              <a:t>8</a:t>
            </a:r>
            <a:r>
              <a:rPr lang="ko-KR" altLang="en-US" dirty="0"/>
              <a:t>월부터 </a:t>
            </a:r>
            <a:r>
              <a:rPr lang="en-US" altLang="ko-KR" dirty="0"/>
              <a:t>3GPP RAN </a:t>
            </a:r>
            <a:r>
              <a:rPr lang="ko-KR" altLang="en-US" dirty="0" err="1"/>
              <a:t>스터디</a:t>
            </a:r>
            <a:r>
              <a:rPr lang="ko-KR" altLang="en-US" dirty="0"/>
              <a:t> 아이템 논의를 시작</a:t>
            </a:r>
            <a:endParaRPr lang="en-US" altLang="ko-KR" dirty="0" smtClean="0"/>
          </a:p>
          <a:p>
            <a:r>
              <a:rPr lang="ko-KR" altLang="en-US" dirty="0" err="1"/>
              <a:t>워킹그룹이</a:t>
            </a:r>
            <a:r>
              <a:rPr lang="ko-KR" altLang="en-US" dirty="0"/>
              <a:t> </a:t>
            </a:r>
            <a:r>
              <a:rPr lang="en-US" altLang="ko-KR" dirty="0"/>
              <a:t>NR-V2X</a:t>
            </a:r>
            <a:r>
              <a:rPr lang="ko-KR" altLang="en-US" dirty="0"/>
              <a:t>에서 추진하고자 하는 기술 목표는 다음과 </a:t>
            </a:r>
            <a:r>
              <a:rPr lang="ko-KR" altLang="en-US" dirty="0" smtClean="0"/>
              <a:t>같다</a:t>
            </a:r>
            <a:endParaRPr lang="en-US" altLang="ko-KR" dirty="0" smtClean="0"/>
          </a:p>
          <a:p>
            <a:endParaRPr lang="en-US" altLang="ko-KR" dirty="0"/>
          </a:p>
          <a:p>
            <a:r>
              <a:rPr lang="ko-KR" altLang="en-US" dirty="0"/>
              <a:t>④ </a:t>
            </a:r>
            <a:r>
              <a:rPr lang="en-US" altLang="ko-KR" dirty="0"/>
              <a:t>RAT/</a:t>
            </a:r>
            <a:r>
              <a:rPr lang="ko-KR" altLang="en-US" dirty="0"/>
              <a:t>인터페이스 </a:t>
            </a:r>
            <a:r>
              <a:rPr lang="ko-KR" altLang="en-US" dirty="0" smtClean="0"/>
              <a:t>선택</a:t>
            </a:r>
            <a:endParaRPr lang="en-US" altLang="ko-KR" dirty="0" smtClean="0"/>
          </a:p>
          <a:p>
            <a:pPr lvl="1"/>
            <a:r>
              <a:rPr lang="en-US" altLang="ko-KR" dirty="0"/>
              <a:t>LTE PC5, NR PC5, LTE </a:t>
            </a:r>
            <a:r>
              <a:rPr lang="en-US" altLang="ko-KR" dirty="0" err="1"/>
              <a:t>Uu</a:t>
            </a:r>
            <a:r>
              <a:rPr lang="en-US" altLang="ko-KR" dirty="0"/>
              <a:t> </a:t>
            </a:r>
            <a:r>
              <a:rPr lang="ko-KR" altLang="en-US" dirty="0"/>
              <a:t>또는 </a:t>
            </a:r>
            <a:r>
              <a:rPr lang="en-US" altLang="ko-KR" dirty="0"/>
              <a:t>NR </a:t>
            </a:r>
            <a:r>
              <a:rPr lang="en-US" altLang="ko-KR" dirty="0" err="1"/>
              <a:t>Uu</a:t>
            </a:r>
            <a:r>
              <a:rPr lang="en-US" altLang="ko-KR" dirty="0"/>
              <a:t> </a:t>
            </a:r>
            <a:r>
              <a:rPr lang="ko-KR" altLang="en-US" dirty="0"/>
              <a:t>인터페이스 선택 방안에 대해 </a:t>
            </a:r>
            <a:r>
              <a:rPr lang="ko-KR" altLang="en-US" dirty="0" smtClean="0"/>
              <a:t>연구</a:t>
            </a:r>
            <a:endParaRPr lang="en-US" altLang="ko-KR" dirty="0" smtClean="0"/>
          </a:p>
          <a:p>
            <a:r>
              <a:rPr lang="en-US" altLang="ko-KR" dirty="0"/>
              <a:t>⑤ </a:t>
            </a:r>
            <a:r>
              <a:rPr lang="en-US" altLang="ko-KR" dirty="0" err="1"/>
              <a:t>QoS</a:t>
            </a:r>
            <a:r>
              <a:rPr lang="en-US" altLang="ko-KR" dirty="0"/>
              <a:t> </a:t>
            </a:r>
            <a:r>
              <a:rPr lang="ko-KR" altLang="en-US" dirty="0" smtClean="0"/>
              <a:t>관리</a:t>
            </a:r>
            <a:endParaRPr lang="en-US" altLang="ko-KR" dirty="0" smtClean="0"/>
          </a:p>
          <a:p>
            <a:pPr lvl="1"/>
            <a:r>
              <a:rPr lang="en-US" altLang="ko-KR" dirty="0"/>
              <a:t>Advanced Use Case</a:t>
            </a:r>
            <a:r>
              <a:rPr lang="ko-KR" altLang="en-US" dirty="0"/>
              <a:t>를 지원하기 위한 </a:t>
            </a:r>
            <a:r>
              <a:rPr lang="en-US" altLang="ko-KR" dirty="0" err="1"/>
              <a:t>Uu</a:t>
            </a:r>
            <a:r>
              <a:rPr lang="en-US" altLang="ko-KR" dirty="0"/>
              <a:t> </a:t>
            </a:r>
            <a:r>
              <a:rPr lang="ko-KR" altLang="en-US" dirty="0"/>
              <a:t>및 </a:t>
            </a:r>
            <a:r>
              <a:rPr lang="en-US" altLang="ko-KR" dirty="0" err="1"/>
              <a:t>Sidelink</a:t>
            </a:r>
            <a:r>
              <a:rPr lang="en-US" altLang="ko-KR" dirty="0"/>
              <a:t> </a:t>
            </a:r>
            <a:r>
              <a:rPr lang="ko-KR" altLang="en-US" dirty="0"/>
              <a:t>인터페이스의 </a:t>
            </a:r>
            <a:r>
              <a:rPr lang="en-US" altLang="ko-KR" dirty="0" err="1"/>
              <a:t>QoS</a:t>
            </a:r>
            <a:r>
              <a:rPr lang="en-US" altLang="ko-KR" dirty="0"/>
              <a:t> </a:t>
            </a:r>
            <a:r>
              <a:rPr lang="ko-KR" altLang="en-US" dirty="0"/>
              <a:t>관리 방안에 </a:t>
            </a:r>
            <a:r>
              <a:rPr lang="ko-KR" altLang="en-US" dirty="0" smtClean="0"/>
              <a:t>대해 연구</a:t>
            </a:r>
            <a:endParaRPr lang="en-US" altLang="ko-KR" dirty="0" smtClean="0"/>
          </a:p>
          <a:p>
            <a:r>
              <a:rPr lang="ko-KR" altLang="en-US" dirty="0"/>
              <a:t>⑥ 공존 </a:t>
            </a:r>
            <a:r>
              <a:rPr lang="ko-KR" altLang="en-US" dirty="0" smtClean="0"/>
              <a:t>시나리오</a:t>
            </a:r>
            <a:endParaRPr lang="en-US" altLang="ko-KR" dirty="0" smtClean="0"/>
          </a:p>
          <a:p>
            <a:pPr lvl="1"/>
            <a:r>
              <a:rPr lang="ko-KR" altLang="en-US" dirty="0"/>
              <a:t>한 차량 내에 </a:t>
            </a:r>
            <a:r>
              <a:rPr lang="en-US" altLang="ko-KR" dirty="0"/>
              <a:t>NR </a:t>
            </a:r>
            <a:r>
              <a:rPr lang="en-US" altLang="ko-KR" dirty="0" err="1"/>
              <a:t>Sidelink</a:t>
            </a:r>
            <a:r>
              <a:rPr lang="en-US" altLang="ko-KR" dirty="0"/>
              <a:t> </a:t>
            </a:r>
            <a:r>
              <a:rPr lang="ko-KR" altLang="en-US" dirty="0"/>
              <a:t>기술과 </a:t>
            </a:r>
            <a:r>
              <a:rPr lang="en-US" altLang="ko-KR" dirty="0"/>
              <a:t>LTE </a:t>
            </a:r>
            <a:r>
              <a:rPr lang="en-US" altLang="ko-KR" dirty="0" err="1"/>
              <a:t>Sidelink</a:t>
            </a:r>
            <a:r>
              <a:rPr lang="en-US" altLang="ko-KR" dirty="0"/>
              <a:t> </a:t>
            </a:r>
            <a:r>
              <a:rPr lang="ko-KR" altLang="en-US" dirty="0"/>
              <a:t>기술을 장착할 </a:t>
            </a:r>
            <a:r>
              <a:rPr lang="ko-KR" altLang="en-US" dirty="0" smtClean="0"/>
              <a:t>수 있는 </a:t>
            </a:r>
            <a:r>
              <a:rPr lang="ko-KR" altLang="en-US" dirty="0"/>
              <a:t>방안에 대해 </a:t>
            </a:r>
            <a:r>
              <a:rPr lang="ko-KR" altLang="en-US" dirty="0" smtClean="0"/>
              <a:t>연구</a:t>
            </a:r>
            <a:endParaRPr lang="en-US" altLang="ko-KR" dirty="0" smtClean="0"/>
          </a:p>
          <a:p>
            <a:pPr lvl="1"/>
            <a:r>
              <a:rPr lang="ko-KR" altLang="en-US" dirty="0"/>
              <a:t>비 </a:t>
            </a:r>
            <a:r>
              <a:rPr lang="en-US" altLang="ko-KR" dirty="0"/>
              <a:t>3GPP </a:t>
            </a:r>
            <a:r>
              <a:rPr lang="ko-KR" altLang="en-US" dirty="0"/>
              <a:t>기술과의 공존 연구는 논의하지 않는다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3248707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네트워크</a:t>
            </a:r>
            <a:r>
              <a:rPr lang="en-US" altLang="ko-KR" dirty="0"/>
              <a:t>/</a:t>
            </a:r>
            <a:r>
              <a:rPr lang="ko-KR" altLang="en-US" dirty="0"/>
              <a:t>인프라 구축 기술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PC5</a:t>
            </a:r>
            <a:r>
              <a:rPr lang="ko-KR" altLang="en-US" dirty="0"/>
              <a:t>를 사용한 </a:t>
            </a:r>
            <a:r>
              <a:rPr lang="en-US" altLang="ko-KR" dirty="0"/>
              <a:t>V2V</a:t>
            </a:r>
            <a:r>
              <a:rPr lang="en-US" altLang="ko-KR" dirty="0" smtClean="0"/>
              <a:t>, V2I</a:t>
            </a:r>
            <a:r>
              <a:rPr lang="en-US" altLang="ko-KR" dirty="0"/>
              <a:t>, V2P </a:t>
            </a:r>
            <a:r>
              <a:rPr lang="ko-KR" altLang="en-US" dirty="0"/>
              <a:t>통신을 직접통신 </a:t>
            </a:r>
            <a:r>
              <a:rPr lang="en-US" altLang="ko-KR" dirty="0"/>
              <a:t>(Direct Communication)</a:t>
            </a:r>
            <a:r>
              <a:rPr lang="ko-KR" altLang="en-US" dirty="0"/>
              <a:t>이라 하고</a:t>
            </a:r>
            <a:r>
              <a:rPr lang="en-US" altLang="ko-KR" dirty="0"/>
              <a:t>, </a:t>
            </a:r>
            <a:r>
              <a:rPr lang="ko-KR" altLang="en-US" dirty="0"/>
              <a:t>기지국을 사용한 </a:t>
            </a:r>
            <a:r>
              <a:rPr lang="en-US" altLang="ko-KR" dirty="0"/>
              <a:t>V2V, V2I, V2P </a:t>
            </a:r>
            <a:r>
              <a:rPr lang="ko-KR" altLang="en-US" dirty="0"/>
              <a:t>통신을 </a:t>
            </a:r>
            <a:r>
              <a:rPr lang="ko-KR" altLang="en-US" dirty="0" smtClean="0"/>
              <a:t>간접 통신 </a:t>
            </a:r>
            <a:r>
              <a:rPr lang="en-US" altLang="ko-KR" dirty="0"/>
              <a:t>(Indirect Communication) </a:t>
            </a:r>
            <a:r>
              <a:rPr lang="ko-KR" altLang="en-US" dirty="0"/>
              <a:t>이라 </a:t>
            </a:r>
            <a:r>
              <a:rPr lang="ko-KR" altLang="en-US" dirty="0" smtClean="0"/>
              <a:t>지칭</a:t>
            </a:r>
            <a:endParaRPr lang="en-US" altLang="ko-KR" dirty="0" smtClean="0"/>
          </a:p>
          <a:p>
            <a:r>
              <a:rPr lang="en-US" altLang="ko-KR" dirty="0"/>
              <a:t>LTE</a:t>
            </a:r>
            <a:r>
              <a:rPr lang="ko-KR" altLang="en-US" dirty="0"/>
              <a:t>와 </a:t>
            </a:r>
            <a:r>
              <a:rPr lang="en-US" altLang="ko-KR" dirty="0"/>
              <a:t>5G </a:t>
            </a:r>
            <a:r>
              <a:rPr lang="ko-KR" altLang="en-US" dirty="0"/>
              <a:t>기반의 </a:t>
            </a:r>
            <a:r>
              <a:rPr lang="en-US" altLang="ko-KR" dirty="0"/>
              <a:t>C-V2X</a:t>
            </a:r>
            <a:r>
              <a:rPr lang="ko-KR" altLang="en-US" dirty="0"/>
              <a:t>에서 </a:t>
            </a:r>
            <a:r>
              <a:rPr lang="en-US" altLang="ko-KR" dirty="0"/>
              <a:t>RSU</a:t>
            </a:r>
            <a:r>
              <a:rPr lang="ko-KR" altLang="en-US" dirty="0"/>
              <a:t>는 기지국</a:t>
            </a:r>
            <a:r>
              <a:rPr lang="en-US" altLang="ko-KR" dirty="0"/>
              <a:t>(</a:t>
            </a:r>
            <a:r>
              <a:rPr lang="en-US" altLang="ko-KR" dirty="0" err="1"/>
              <a:t>NodeB</a:t>
            </a:r>
            <a:r>
              <a:rPr lang="en-US" altLang="ko-KR" dirty="0"/>
              <a:t>) </a:t>
            </a:r>
            <a:r>
              <a:rPr lang="ko-KR" altLang="en-US" dirty="0"/>
              <a:t>혹은 </a:t>
            </a:r>
            <a:r>
              <a:rPr lang="ko-KR" altLang="en-US" dirty="0" smtClean="0"/>
              <a:t>단말의 형태로 </a:t>
            </a:r>
            <a:r>
              <a:rPr lang="ko-KR" altLang="en-US" dirty="0"/>
              <a:t>구성될 수 있는데 </a:t>
            </a:r>
            <a:r>
              <a:rPr lang="en-US" altLang="ko-KR" dirty="0"/>
              <a:t>RSU</a:t>
            </a:r>
            <a:r>
              <a:rPr lang="ko-KR" altLang="en-US" dirty="0"/>
              <a:t>가 기지국으로 구성될 경우 단말로 동작하는 차량은 기지국 기능의 </a:t>
            </a:r>
            <a:r>
              <a:rPr lang="en-US" altLang="ko-KR" dirty="0"/>
              <a:t>RSU</a:t>
            </a:r>
            <a:r>
              <a:rPr lang="ko-KR" altLang="en-US" dirty="0"/>
              <a:t>와 </a:t>
            </a:r>
            <a:r>
              <a:rPr lang="en-US" altLang="ko-KR" dirty="0" err="1" smtClean="0"/>
              <a:t>Uu</a:t>
            </a:r>
            <a:r>
              <a:rPr lang="en-US" altLang="ko-KR" dirty="0" smtClean="0"/>
              <a:t> </a:t>
            </a:r>
            <a:r>
              <a:rPr lang="ko-KR" altLang="en-US" dirty="0" smtClean="0"/>
              <a:t>인터페이스를 </a:t>
            </a:r>
            <a:r>
              <a:rPr lang="ko-KR" altLang="en-US" dirty="0"/>
              <a:t>통해 </a:t>
            </a:r>
            <a:r>
              <a:rPr lang="ko-KR" altLang="en-US" dirty="0" smtClean="0"/>
              <a:t>통신</a:t>
            </a:r>
            <a:endParaRPr lang="en-US" altLang="ko-KR" dirty="0" smtClean="0"/>
          </a:p>
          <a:p>
            <a:r>
              <a:rPr lang="en-US" altLang="ko-KR" dirty="0"/>
              <a:t>RSU</a:t>
            </a:r>
            <a:r>
              <a:rPr lang="ko-KR" altLang="en-US" dirty="0"/>
              <a:t>가 단말로 구성될 경우에는 단말로 동작하는 차량과 단말로 동작하는 </a:t>
            </a:r>
            <a:r>
              <a:rPr lang="en-US" altLang="ko-KR" dirty="0" smtClean="0"/>
              <a:t>RSU </a:t>
            </a:r>
            <a:r>
              <a:rPr lang="ko-KR" altLang="en-US" dirty="0" smtClean="0"/>
              <a:t>사이에 </a:t>
            </a:r>
            <a:r>
              <a:rPr lang="en-US" altLang="ko-KR" dirty="0"/>
              <a:t>PC5 </a:t>
            </a:r>
            <a:r>
              <a:rPr lang="ko-KR" altLang="en-US" dirty="0"/>
              <a:t>인터페이스를 통해 </a:t>
            </a:r>
            <a:r>
              <a:rPr lang="ko-KR" altLang="en-US" dirty="0" smtClean="0"/>
              <a:t>통신</a:t>
            </a:r>
            <a:endParaRPr lang="en-US" altLang="ko-KR" dirty="0" smtClean="0"/>
          </a:p>
          <a:p>
            <a:r>
              <a:rPr lang="en-US" altLang="ko-KR" dirty="0"/>
              <a:t>Edge Computing</a:t>
            </a:r>
            <a:r>
              <a:rPr lang="ko-KR" altLang="en-US" dirty="0" smtClean="0"/>
              <a:t>은 기지국 </a:t>
            </a:r>
            <a:r>
              <a:rPr lang="ko-KR" altLang="en-US" dirty="0"/>
              <a:t>형태의 </a:t>
            </a:r>
            <a:r>
              <a:rPr lang="en-US" altLang="ko-KR" dirty="0"/>
              <a:t>RSU</a:t>
            </a:r>
            <a:r>
              <a:rPr lang="ko-KR" altLang="en-US" dirty="0"/>
              <a:t>나 간접 통신에서 사용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2227949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네트워크</a:t>
            </a:r>
            <a:r>
              <a:rPr lang="en-US" altLang="ko-KR" dirty="0"/>
              <a:t>/</a:t>
            </a:r>
            <a:r>
              <a:rPr lang="ko-KR" altLang="en-US" dirty="0"/>
              <a:t>인프라 구축 기술</a:t>
            </a:r>
            <a:endParaRPr lang="ko-KR" altLang="en-US" dirty="0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67012" y="1326356"/>
            <a:ext cx="6657975" cy="4733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53074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네트워크</a:t>
            </a:r>
            <a:r>
              <a:rPr lang="en-US" altLang="ko-KR" dirty="0"/>
              <a:t>/</a:t>
            </a:r>
            <a:r>
              <a:rPr lang="ko-KR" altLang="en-US" dirty="0"/>
              <a:t>인프라 구축 기술</a:t>
            </a:r>
            <a:endParaRPr lang="ko-KR" altLang="en-US" dirty="0"/>
          </a:p>
        </p:txBody>
      </p:sp>
      <p:pic>
        <p:nvPicPr>
          <p:cNvPr id="5" name="내용 개체 틀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38437" y="2102644"/>
            <a:ext cx="6715125" cy="3181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649264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C-V2X Use Case</a:t>
            </a:r>
            <a:r>
              <a:rPr lang="ko-KR" altLang="en-US" dirty="0"/>
              <a:t>와 기술 진화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V2X Use Case, C-V2X </a:t>
            </a:r>
            <a:r>
              <a:rPr lang="ko-KR" altLang="en-US" dirty="0"/>
              <a:t>기술 및 자율주행 진화 </a:t>
            </a:r>
            <a:r>
              <a:rPr lang="ko-KR" altLang="en-US" dirty="0" smtClean="0"/>
              <a:t>관계</a:t>
            </a:r>
            <a:endParaRPr lang="en-US" altLang="ko-KR" dirty="0" smtClean="0"/>
          </a:p>
          <a:p>
            <a:pPr lvl="1"/>
            <a:r>
              <a:rPr lang="en-US" altLang="ko-KR" dirty="0"/>
              <a:t>LTE V2X Use Case </a:t>
            </a:r>
            <a:r>
              <a:rPr lang="ko-KR" altLang="en-US" dirty="0"/>
              <a:t>는 자율주행 </a:t>
            </a:r>
            <a:r>
              <a:rPr lang="en-US" altLang="ko-KR" dirty="0"/>
              <a:t>1</a:t>
            </a:r>
            <a:r>
              <a:rPr lang="ko-KR" altLang="en-US" dirty="0"/>
              <a:t>단계</a:t>
            </a:r>
            <a:r>
              <a:rPr lang="en-US" altLang="ko-KR" dirty="0"/>
              <a:t>, 2</a:t>
            </a:r>
            <a:r>
              <a:rPr lang="ko-KR" altLang="en-US" dirty="0"/>
              <a:t>단계</a:t>
            </a:r>
            <a:r>
              <a:rPr lang="en-US" altLang="ko-KR" dirty="0"/>
              <a:t>, 3</a:t>
            </a:r>
            <a:r>
              <a:rPr lang="ko-KR" altLang="en-US" dirty="0"/>
              <a:t>단계에서 </a:t>
            </a:r>
            <a:r>
              <a:rPr lang="en-US" altLang="ko-KR" dirty="0"/>
              <a:t>LTE-V2X </a:t>
            </a:r>
            <a:r>
              <a:rPr lang="ko-KR" altLang="en-US" dirty="0"/>
              <a:t>기술을 적용하여 </a:t>
            </a:r>
            <a:r>
              <a:rPr lang="ko-KR" altLang="en-US" dirty="0" smtClean="0"/>
              <a:t>실현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5G </a:t>
            </a:r>
            <a:r>
              <a:rPr lang="en-US" altLang="ko-KR" dirty="0"/>
              <a:t>V2X Use Case</a:t>
            </a:r>
            <a:r>
              <a:rPr lang="ko-KR" altLang="en-US" dirty="0"/>
              <a:t>는 자율주행 </a:t>
            </a:r>
            <a:r>
              <a:rPr lang="en-US" altLang="ko-KR" dirty="0"/>
              <a:t>4</a:t>
            </a:r>
            <a:r>
              <a:rPr lang="ko-KR" altLang="en-US" dirty="0"/>
              <a:t>단계 및 </a:t>
            </a:r>
            <a:r>
              <a:rPr lang="en-US" altLang="ko-KR" dirty="0"/>
              <a:t>5</a:t>
            </a:r>
            <a:r>
              <a:rPr lang="ko-KR" altLang="en-US" dirty="0"/>
              <a:t>단계 시나리오에서 고려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7537" y="3144202"/>
            <a:ext cx="5876925" cy="2124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584474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C-V2X Use Case</a:t>
            </a:r>
            <a:r>
              <a:rPr lang="ko-KR" altLang="en-US" dirty="0"/>
              <a:t>와 기술 진화</a:t>
            </a:r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05957" y="1126836"/>
            <a:ext cx="8504589" cy="5675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5818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</TotalTime>
  <Words>5024</Words>
  <Application>Microsoft Office PowerPoint</Application>
  <PresentationFormat>와이드스크린</PresentationFormat>
  <Paragraphs>281</Paragraphs>
  <Slides>83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83</vt:i4>
      </vt:variant>
    </vt:vector>
  </HeadingPairs>
  <TitlesOfParts>
    <vt:vector size="87" baseType="lpstr">
      <vt:lpstr>맑은 고딕</vt:lpstr>
      <vt:lpstr>Arial</vt:lpstr>
      <vt:lpstr>Calibri</vt:lpstr>
      <vt:lpstr>Office 테마</vt:lpstr>
      <vt:lpstr>5G V2X as Critical IoT (1)</vt:lpstr>
      <vt:lpstr>민관 합동 5G 포럼</vt:lpstr>
      <vt:lpstr>자율 협력 주행</vt:lpstr>
      <vt:lpstr>자율 협력 주행</vt:lpstr>
      <vt:lpstr>C-V2X 연구 개발 및 실증 동향</vt:lpstr>
      <vt:lpstr>C-V2X 연구 개발 및 실증 동향</vt:lpstr>
      <vt:lpstr>C-V2X 연구 개발 및 실증 동향</vt:lpstr>
      <vt:lpstr>C-V2X 연구 개발 및 실증 동향</vt:lpstr>
      <vt:lpstr>C-V2X 연구 개발 및 실증 동향</vt:lpstr>
      <vt:lpstr>C-V2X 연구 개발 및 실증 동향</vt:lpstr>
      <vt:lpstr>C-V2X 연구 개발 및 실증 동향</vt:lpstr>
      <vt:lpstr>C-V2X 연구 개발 및 실증 동향</vt:lpstr>
      <vt:lpstr>C-V2X 연구 개발 및 실증 동향</vt:lpstr>
      <vt:lpstr>C-V2X 연구 개발 및 실증 동향</vt:lpstr>
      <vt:lpstr>C-V2X 연구 개발 및 실증 동향</vt:lpstr>
      <vt:lpstr>C-V2X 연구 개발 및 실증 동향</vt:lpstr>
      <vt:lpstr>PowerPoint 프레젠테이션</vt:lpstr>
      <vt:lpstr>C-V2X 연구 개발 및 실증 동향</vt:lpstr>
      <vt:lpstr>C-V2X 정책 동향 및 방향</vt:lpstr>
      <vt:lpstr>C-V2X 정책 동향 및 방향</vt:lpstr>
      <vt:lpstr>C-V2X 정책 동향 및 방향</vt:lpstr>
      <vt:lpstr>C-V2X 정책 동향 및 방향</vt:lpstr>
      <vt:lpstr>LTE-V2X Use Cases</vt:lpstr>
      <vt:lpstr>PowerPoint 프레젠테이션</vt:lpstr>
      <vt:lpstr>PowerPoint 프레젠테이션</vt:lpstr>
      <vt:lpstr>PowerPoint 프레젠테이션</vt:lpstr>
      <vt:lpstr>LTE-V2X Use Cases</vt:lpstr>
      <vt:lpstr>5G-V2X Use Cases</vt:lpstr>
      <vt:lpstr>PowerPoint 프레젠테이션</vt:lpstr>
      <vt:lpstr>5G-V2X Use Cases</vt:lpstr>
      <vt:lpstr>PowerPoint 프레젠테이션</vt:lpstr>
      <vt:lpstr>PowerPoint 프레젠테이션</vt:lpstr>
      <vt:lpstr>PowerPoint 프레젠테이션</vt:lpstr>
      <vt:lpstr>C-V2X 네트워크 구축방안 비교</vt:lpstr>
      <vt:lpstr>C-V2X 네트워크 구축방안 비교</vt:lpstr>
      <vt:lpstr>C-V2X 네트워크 구축방안 비교</vt:lpstr>
      <vt:lpstr>C-V2X 네트워크 구축방안 비교</vt:lpstr>
      <vt:lpstr>RSU 설치에 따른 V2X 서비스 소요비용 비교</vt:lpstr>
      <vt:lpstr>RSU 설치에 따른 V2X 서비스 소요비용 비교</vt:lpstr>
      <vt:lpstr>RSU 설치에 따른 V2X 서비스 소요비용 비교</vt:lpstr>
      <vt:lpstr>RSU 설치에 따른 V2X 서비스 소요비용 비교</vt:lpstr>
      <vt:lpstr>C-V2X 및 WAVE 플랫폼 구조</vt:lpstr>
      <vt:lpstr>C-V2X 및 WAVE 플랫폼 구조</vt:lpstr>
      <vt:lpstr>WAVE IEEE 802.11p vs. LTE PC5 TX Mode 4</vt:lpstr>
      <vt:lpstr>WAVE IEEE 802.11p vs. LTE PC5 TX Mode 4</vt:lpstr>
      <vt:lpstr>WAVE IEEE 802.11p vs. LTE PC5 TX Mode 4</vt:lpstr>
      <vt:lpstr>WAVE IEEE 802.11p vs. LTE PC5 TX Mode 4</vt:lpstr>
      <vt:lpstr>WAVE IEEE 802.11p vs. LTE PC5 TX Mode 4</vt:lpstr>
      <vt:lpstr>WAVE IEEE 802.11p vs. LTE PC5 TX Mode 4</vt:lpstr>
      <vt:lpstr>PowerPoint 프레젠테이션</vt:lpstr>
      <vt:lpstr>인접채널 간섭 분석 및 C-V2X와 WAVE 간 Co-Existence Study </vt:lpstr>
      <vt:lpstr>인접채널 간섭 분석 및 C-V2X와 WAVE 간 Co-Existence Study </vt:lpstr>
      <vt:lpstr>인접채널 간섭 분석 및 C-V2X와 WAVE 간 Co-Existence Study </vt:lpstr>
      <vt:lpstr>C-V2X 무선접속 및 네트워크 기술 현황</vt:lpstr>
      <vt:lpstr>C-V2X 무선접속 및 네트워크 기술 현황</vt:lpstr>
      <vt:lpstr>PowerPoint 프레젠테이션</vt:lpstr>
      <vt:lpstr>LTE-V2X 단말-기지국 간 통신 프로토콜</vt:lpstr>
      <vt:lpstr>LTE-V2X 단말-기지국 간 통신 프로토콜</vt:lpstr>
      <vt:lpstr>LTE-V2X 단말-기지국 간 통신 프로토콜</vt:lpstr>
      <vt:lpstr>LTE-V2X 단말 간 직접 통신 프로토콜</vt:lpstr>
      <vt:lpstr>LTE-V2X 단말 간 직접 통신 프로토콜</vt:lpstr>
      <vt:lpstr>LTE-V2X 단말 간 직접 통신 프로토콜</vt:lpstr>
      <vt:lpstr>LTE-V2X 단말 간 직접 통신 프로토콜</vt:lpstr>
      <vt:lpstr>LTE-V2X 단말 간 직접 통신 프로토콜</vt:lpstr>
      <vt:lpstr>LTE-V2X 단말 간 직접 통신 프로토콜</vt:lpstr>
      <vt:lpstr>LTE-V2X 단말 간 직접 통신 프로토콜</vt:lpstr>
      <vt:lpstr>LTE-V2X 단말 간 직접 통신 프로토콜</vt:lpstr>
      <vt:lpstr>LTE-V2X 단말 간 직접 통신 프로토콜</vt:lpstr>
      <vt:lpstr>LTE-eV2X (Rel. 15)</vt:lpstr>
      <vt:lpstr>LTE-eV2X</vt:lpstr>
      <vt:lpstr>LTE-eV2X</vt:lpstr>
      <vt:lpstr>LTE-eV2X</vt:lpstr>
      <vt:lpstr>LTE-eV2X</vt:lpstr>
      <vt:lpstr>LTE-eV2X</vt:lpstr>
      <vt:lpstr>NR-V2X</vt:lpstr>
      <vt:lpstr>NR-V2X</vt:lpstr>
      <vt:lpstr>NR-V2X</vt:lpstr>
      <vt:lpstr>NR-V2X</vt:lpstr>
      <vt:lpstr>네트워크/인프라 구축 기술</vt:lpstr>
      <vt:lpstr>네트워크/인프라 구축 기술</vt:lpstr>
      <vt:lpstr>네트워크/인프라 구축 기술</vt:lpstr>
      <vt:lpstr>C-V2X Use Case와 기술 진화</vt:lpstr>
      <vt:lpstr>C-V2X Use Case와 기술 진화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5G V2X as critical IoT</dc:title>
  <dc:creator>samsung</dc:creator>
  <cp:lastModifiedBy>samsung</cp:lastModifiedBy>
  <cp:revision>146</cp:revision>
  <dcterms:created xsi:type="dcterms:W3CDTF">2019-12-04T00:39:40Z</dcterms:created>
  <dcterms:modified xsi:type="dcterms:W3CDTF">2019-12-18T05:46:39Z</dcterms:modified>
</cp:coreProperties>
</file>