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8"/>
  </p:notesMasterIdLst>
  <p:sldIdLst>
    <p:sldId id="256" r:id="rId2"/>
    <p:sldId id="288" r:id="rId3"/>
    <p:sldId id="289" r:id="rId4"/>
    <p:sldId id="290" r:id="rId5"/>
    <p:sldId id="291" r:id="rId6"/>
    <p:sldId id="292" r:id="rId7"/>
    <p:sldId id="293" r:id="rId8"/>
    <p:sldId id="294" r:id="rId9"/>
    <p:sldId id="295" r:id="rId10"/>
    <p:sldId id="296" r:id="rId11"/>
    <p:sldId id="297" r:id="rId12"/>
    <p:sldId id="298" r:id="rId13"/>
    <p:sldId id="299" r:id="rId14"/>
    <p:sldId id="300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310" r:id="rId25"/>
    <p:sldId id="311" r:id="rId26"/>
    <p:sldId id="312" r:id="rId27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8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84F2D-3B6A-4378-90CB-99F2C77D5BC4}" type="datetimeFigureOut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92662-18D4-4833-A69C-227A9AB151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9782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7123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78762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03010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16484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80442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70518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3814442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1722" y="1122363"/>
            <a:ext cx="10104698" cy="2387600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>
                <a:solidFill>
                  <a:srgbClr val="002060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56DC4D54-7714-4EA8-BFF3-F29257992404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1304" y="229028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05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309"/>
            <a:ext cx="10515600" cy="861791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>
            <a:lvl1pPr>
              <a:spcAft>
                <a:spcPts val="1200"/>
              </a:spcAft>
              <a:defRPr sz="24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spcAft>
                <a:spcPts val="600"/>
              </a:spcAft>
              <a:buFont typeface="Wingdings" panose="05000000000000000000" pitchFamily="2" charset="2"/>
              <a:buChar char="ü"/>
              <a:defRPr sz="1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spcAft>
                <a:spcPts val="600"/>
              </a:spcAft>
              <a:buFont typeface="Wingdings" panose="05000000000000000000" pitchFamily="2" charset="2"/>
              <a:buChar char="v"/>
              <a:defRPr sz="16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spcAft>
                <a:spcPts val="600"/>
              </a:spcAft>
              <a:defRPr sz="16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C734586E-AB4C-4850-8CE3-AB21845B69A3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altLang="ko-KR" dirty="0" smtClean="0"/>
              <a:t>COSE441 Internet Protocols, 2023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0341" y="229811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24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AAE0-7095-405F-BED0-6F65E278891C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61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6B0F4-D9DD-406E-BAC0-736A0C94C463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153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9DD6A-B15A-407A-95D5-B2AAF87DB59F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052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B22FA-C945-4DF4-899C-95BDF738FEE1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38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D2C2-84E7-4C85-8845-8044F2FF1F4A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4461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4409-61FB-43A7-B79C-6AA01925A675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08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9F57-567E-4A1C-A227-AC7390FBDB23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9070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9ADC-3E61-4589-8F05-0DC2EB8E3CD0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1050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CBCBC-A46D-4A3F-A154-7750B358C733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024042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2C172-9B6D-4EBA-8625-9E9F573D9976}" type="datetime1">
              <a:rPr lang="ko-KR" altLang="en-US" smtClean="0"/>
              <a:t>2023-01-25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01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hyperlink" Target="https://www.iana.org/assignments/bootp-dhcp-parameters/bootp-dhcp-parameters.xhtml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Dynamic Host Configuration Protocol (DHCP)</a:t>
            </a:r>
            <a:endParaRPr lang="ko-KR" altLang="en-US" dirty="0"/>
          </a:p>
        </p:txBody>
      </p:sp>
      <p:sp>
        <p:nvSpPr>
          <p:cNvPr id="10" name="부제목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smtClean="0"/>
              <a:t>Chapter 10</a:t>
            </a:r>
            <a:r>
              <a:rPr lang="ko-KR" altLang="en-US" smtClean="0"/>
              <a:t/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2658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10.1 History of the DHCP Protocol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Reverse ARP (RARP)</a:t>
            </a:r>
          </a:p>
          <a:p>
            <a:pPr lvl="1"/>
            <a:r>
              <a:rPr lang="en-US" altLang="ko-KR" dirty="0" smtClean="0"/>
              <a:t>1990s: early diskless workstations - no stable storage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1"/>
            <a:r>
              <a:rPr lang="ko-KR" altLang="en-US" dirty="0" smtClean="0"/>
              <a:t>When powered off, even the OS image is lost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Booting - must load OS image from a boot server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How to network with the boot server?</a:t>
            </a:r>
            <a:r>
              <a:rPr lang="en-US" altLang="ko-KR" dirty="0" smtClean="0"/>
              <a:t/>
            </a:r>
          </a:p>
          <a:p>
            <a:pPr lvl="2"/>
            <a:r>
              <a:rPr lang="en-US" altLang="ko-KR" dirty="0" smtClean="0"/>
              <a:t>Run a short RARP code stored in PROM to obtain an IP address,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then boot by downloading the OS image via TFTP from the boot server at that IP address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The process of obtaining an IP address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The RARP server looks up the (burnt-in) MAC address and supplies the IP address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Same protocol family as ARP - nearly identical packet format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err="1" smtClean="0"/>
              <a:t>Ethertype: 0x8035 instead of 0x0806</a:t>
            </a:r>
            <a:r>
              <a:rPr lang="en-US" altLang="ko-KR" dirty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2"/>
            <a:r>
              <a:rPr lang="ko-KR" altLang="en-US" dirty="0" smtClean="0"/>
              <a:t>Request = 3, Reply = 4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Lecture 10. Dynamic Host Configuration Protocol (DHCP)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86526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10.1 Lineage of the DHCP Protocol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Reverse ARP (RARP) Message Format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déjà vu??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r>
              <a:rPr lang="ko-KR" altLang="en-US" dirty="0" smtClean="0"/>
              <a:t>The family also includes a protocol called InARP</a:t>
            </a:r>
            <a:r>
              <a:rPr lang="en-US" altLang="ko-KR" dirty="0" err="1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ARP: your IP </a:t>
            </a:r>
            <a:r>
              <a:rPr lang="en-US" altLang="ko-KR" dirty="0" smtClean="0">
                <a:sym typeface="Wingdings" panose="05000000000000000000" pitchFamily="2" charset="2"/>
              </a:rPr>
              <a:t> your MAC</a:t>
            </a:r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>RARP: my MAC  my IP</a:t>
            </a:r>
          </a:p>
          <a:p>
            <a:pPr lvl="2"/>
            <a:r>
              <a:rPr lang="en-US" altLang="ko-KR" dirty="0" err="1" smtClean="0">
                <a:sym typeface="Wingdings" panose="05000000000000000000" pitchFamily="2" charset="2"/>
              </a:rPr>
              <a:t>InARP</a:t>
            </a:r>
            <a:r>
              <a:rPr lang="en-US" altLang="ko-KR" dirty="0" smtClean="0">
                <a:sym typeface="Wingdings" panose="05000000000000000000" pitchFamily="2" charset="2"/>
              </a:rPr>
              <a:t>: your MAC  your IP</a:t>
            </a:r>
            <a:endParaRPr lang="en-US" altLang="ko-KR" dirty="0" smtClean="0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10. Dynamic Host Configuration Protocol (DHCP)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endParaRPr lang="ko-KR" altLang="en-US" dirty="0"/>
          </a:p>
        </p:txBody>
      </p:sp>
      <p:pic>
        <p:nvPicPr>
          <p:cNvPr id="1025" name="_x442106208" descr="EMB00004d7c26a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050" y="2568576"/>
            <a:ext cx="8597900" cy="14446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139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10.1 Lineage of the DHCP Protocol</a:t>
            </a:r>
            <a:r>
              <a:rPr lang="ko-KR" altLang="en-US" dirty="0"/>
              <a:t/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Bootstrap Protocol (BOOTP)</a:t>
            </a:r>
          </a:p>
          <a:p>
            <a:pPr lvl="1"/>
            <a:r>
              <a:rPr lang="en-US" altLang="ko-KR" dirty="0" smtClean="0"/>
              <a:t>RARP's success  a protocol that handles the entire remote boot process</a:t>
            </a:r>
            <a:r>
              <a:rPr lang="ko-KR" altLang="en-US" dirty="0" smtClean="0"/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Limitations of RARP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Only retrieves the IP address  a separate protocol (e.g., TFTP) is needed</a:t>
            </a:r>
            <a:r>
              <a:rPr lang="ko-KR" altLang="en-US" dirty="0" smtClean="0"/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ko-KR" altLang="en-US" dirty="0" smtClean="0"/>
              <a:t>An RARP server is needed on each link (broadcast domain)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3"/>
            <a:r>
              <a:rPr lang="en-US" altLang="ko-KR" dirty="0" smtClean="0"/>
              <a:t>Because requests are broadcast to ff-ff-ff-ff-ff-ff like ARP (the server location is unknown)</a:t>
            </a:r>
            <a:r>
              <a:rPr lang="ko-KR" altLang="en-US" dirty="0" smtClean="0"/>
              <a:t/>
            </a:r>
            <a:r>
              <a:rPr lang="en-US" altLang="ko-KR" dirty="0" err="1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2"/>
            <a:r>
              <a:rPr lang="en-US" altLang="ko-KR" dirty="0" smtClean="0"/>
              <a:t>RARP was merely a hack unrelated to the layering principle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BOOTP Functionality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Can configure many network parameters besides the IP address, and can also request a boot image</a:t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BOOTP relay  only one BOOTP server is needed even at a remote location</a:t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As an application-layer protocol, it fully adheres to the layering principle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The immediate predecessor of DHCP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10. Dynamic Host Configuration Protocol (DHCP)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10942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2693" y="0"/>
            <a:ext cx="1514507" cy="685800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10.2 Advantages of DHCP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46847" y="1320801"/>
            <a:ext cx="4495053" cy="5035551"/>
          </a:xfrm>
        </p:spPr>
        <p:txBody>
          <a:bodyPr/>
          <a:lstStyle/>
          <a:p>
            <a:r>
              <a:rPr lang="en-US" altLang="ko-KR" dirty="0" smtClean="0"/>
              <a:t>Advantages of BOOTP + 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Nearly 200 network parameters can be configured</a:t>
            </a:r>
            <a:r>
              <a:rPr lang="ko-KR" altLang="en-US" dirty="0" smtClean="0"/>
              <a:t/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>
                <a:hlinkClick r:id="rId3"/>
              </a:rPr>
              <a:t>https://</a:t>
            </a:r>
            <a:r>
              <a:rPr lang="en-US" altLang="ko-KR" dirty="0" smtClean="0">
                <a:hlinkClick r:id="rId3"/>
              </a:rPr>
              <a:t>www.iana.org/assignments/bootp-dhcp-parameters/bootp-dhcp-parameters.xhtml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Some of them </a:t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5027" y="0"/>
            <a:ext cx="2149296" cy="6858000"/>
          </a:xfrm>
          <a:prstGeom prst="rect">
            <a:avLst/>
          </a:prstGeom>
        </p:spPr>
      </p:pic>
      <p:pic>
        <p:nvPicPr>
          <p:cNvPr id="7" name="그림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72391" y="0"/>
            <a:ext cx="355854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05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10.2 Advantages of DHCP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52650" y="1320801"/>
            <a:ext cx="7886700" cy="5035551"/>
          </a:xfrm>
        </p:spPr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Advantages of BOOTP + 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DHCP relay (BOOTP relay)</a:t>
            </a:r>
          </a:p>
          <a:p>
            <a:pPr lvl="2"/>
            <a:r>
              <a:rPr lang="ko-KR" altLang="en-US" dirty="0" err="1" smtClean="0"/>
              <a:t>Relay functionality implemented in routers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r>
              <a:rPr lang="ko-KR" altLang="en-US" dirty="0" smtClean="0"/>
              <a:t>Proper layering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Application-layer protocol using UDP as transport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3"/>
            <a:r>
              <a:rPr lang="ko-KR" altLang="en-US" dirty="0" smtClean="0"/>
              <a:t>Server port = 67</a:t>
            </a:r>
            <a:r>
              <a:rPr lang="en-US" altLang="ko-KR" dirty="0" smtClean="0"/>
              <a:t/>
            </a:r>
          </a:p>
          <a:p>
            <a:pPr lvl="3"/>
            <a:r>
              <a:rPr lang="ko-KR" altLang="en-US" dirty="0" smtClean="0"/>
              <a:t>Client port = 68</a:t>
            </a:r>
            <a:r>
              <a:rPr lang="en-US" altLang="ko-KR" dirty="0" smtClean="0"/>
              <a:t/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10. Dynamic Host Configuration Protocol (DHCP)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endParaRPr lang="ko-KR" altLang="en-US" dirty="0"/>
          </a:p>
        </p:txBody>
      </p:sp>
      <p:pic>
        <p:nvPicPr>
          <p:cNvPr id="2049" name="_x442108608" descr="EMB00004d7c26a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1" y="2616200"/>
            <a:ext cx="3713051" cy="2141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7096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10.2 Advantages of DHCP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52650" y="1320801"/>
            <a:ext cx="7886700" cy="5035551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Advantages of BOOTP + 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endParaRPr lang="en-US" altLang="ko-KR" dirty="0" smtClean="0"/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</a:t>
            </a:r>
            <a:r>
              <a:rPr lang="ko-KR" altLang="en-US" dirty="0" smtClean="0">
                <a:sym typeface="Symbol" panose="05050102010706020507" pitchFamily="18" charset="2"/>
              </a:rPr>
              <a:t> </a:t>
            </a:r>
            <a:r>
              <a:rPr lang="en-US" altLang="ko-KR" dirty="0" smtClean="0">
                <a:sym typeface="Symbol" panose="05050102010706020507" pitchFamily="18" charset="2"/>
              </a:rPr>
              <a:t>= “LEASE”</a:t>
            </a: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LEASE: automatic IP address allocation and reclamation mechanism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en-US" altLang="ko-KR" dirty="0" smtClean="0">
                <a:sym typeface="Symbol" panose="05050102010706020507" pitchFamily="18" charset="2"/>
              </a:rPr>
              <a:t>A major advancement from BOOTP, where MAC-IP mappings had to be managed manually by the administrator</a:t>
            </a:r>
            <a:r>
              <a:rPr lang="ko-KR" altLang="en-US" dirty="0" err="1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r>
              <a:rPr lang="en-US" altLang="ko-KR" dirty="0" smtClean="0">
                <a:sym typeface="Symbol" panose="05050102010706020507" pitchFamily="18" charset="2"/>
              </a:rPr>
              <a:t/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10. Dynamic Host Configuration Protocol (DHCP)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3580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10.3 DHCP Message Format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10. Dynamic Host Configuration Protocol (DHCP)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endParaRPr lang="ko-KR" altLang="en-US" dirty="0"/>
          </a:p>
        </p:txBody>
      </p:sp>
      <p:pic>
        <p:nvPicPr>
          <p:cNvPr id="3073" name="_x442108528" descr="EMB00004d7c26ab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1" y="1092201"/>
            <a:ext cx="4487863" cy="536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273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10.3 DHCP Message Format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OP: 1 (request), 2 (reply)  same as ARP</a:t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endParaRPr lang="en-US" altLang="ko-KR" dirty="0" smtClean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HW means MAC, same as in ARP</a:t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Type: Data link type </a:t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ko-KR" altLang="en-US" dirty="0" smtClean="0">
                <a:sym typeface="Wingdings" panose="05000000000000000000" pitchFamily="2" charset="2"/>
              </a:rPr>
              <a:t>e.g.: Ethernet = 1</a:t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Length: MAC address length</a:t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endParaRPr lang="en-US" altLang="ko-KR" dirty="0">
              <a:sym typeface="Wingdings" panose="05000000000000000000" pitchFamily="2" charset="2"/>
            </a:endParaRPr>
          </a:p>
          <a:p>
            <a:pPr lvl="2"/>
            <a:r>
              <a:rPr lang="ko-KR" altLang="en-US" dirty="0" smtClean="0">
                <a:sym typeface="Wingdings" panose="05000000000000000000" pitchFamily="2" charset="2"/>
              </a:rPr>
              <a:t>e.g.: Ethernet = 6 (bytes)</a:t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</a:p>
          <a:p>
            <a:r>
              <a:rPr lang="en-US" altLang="ko-KR" dirty="0" smtClean="0">
                <a:sym typeface="Wingdings" panose="05000000000000000000" pitchFamily="2" charset="2"/>
              </a:rPr>
              <a:t>No separate "protocol" field</a:t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ko-KR" altLang="en-US" dirty="0" smtClean="0">
                <a:sym typeface="Wingdings" panose="05000000000000000000" pitchFamily="2" charset="2"/>
              </a:rPr>
              <a:t>IPv4 is assumed by default</a:t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Hops: number of relays traversed</a:t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>DHCP packet dropped if exceeds 16</a:t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  <a:r>
              <a:rPr lang="ko-KR" altLang="en-US" dirty="0" err="1" smtClean="0">
                <a:sym typeface="Wingdings" panose="05000000000000000000" pitchFamily="2" charset="2"/>
              </a:rPr>
              <a:t/>
            </a:r>
            <a:r>
              <a:rPr lang="ko-KR" altLang="en-US" dirty="0" smtClean="0">
                <a:sym typeface="Wingdings" panose="05000000000000000000" pitchFamily="2" charset="2"/>
              </a:rPr>
              <a:t/>
            </a:r>
            <a:r>
              <a:rPr lang="en-US" altLang="ko-KR" dirty="0" smtClean="0">
                <a:sym typeface="Wingdings" panose="05000000000000000000" pitchFamily="2" charset="2"/>
              </a:rPr>
              <a:t/>
            </a:r>
          </a:p>
          <a:p>
            <a:pPr lvl="3"/>
            <a:r>
              <a:rPr lang="en-US" altLang="ko-KR" dirty="0" smtClean="0"/>
              <a:t>Possibility of being stuck in a loop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10. Dynamic Host Configuration Protocol (DHCP)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endParaRPr lang="ko-KR" altLang="en-US" dirty="0"/>
          </a:p>
        </p:txBody>
      </p:sp>
      <p:pic>
        <p:nvPicPr>
          <p:cNvPr id="3073" name="_x442108528" descr="EMB00004d7c26ab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82" r="11961" b="24496"/>
          <a:stretch/>
        </p:blipFill>
        <p:spPr bwMode="auto">
          <a:xfrm>
            <a:off x="6390616" y="2505611"/>
            <a:ext cx="3951083" cy="3241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397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10.3 DHCP Message Format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Transaction identifier</a:t>
            </a:r>
          </a:p>
          <a:p>
            <a:pPr lvl="1"/>
            <a:r>
              <a:rPr lang="en-US" altLang="ko-KR" dirty="0" smtClean="0"/>
              <a:t>Common characteristic of application protocols using UDP as transport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Value echoed to match request-response pairs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r>
              <a:rPr lang="en-US" altLang="ko-KR" dirty="0" smtClean="0"/>
              <a:t>Seconds</a:t>
            </a:r>
          </a:p>
          <a:p>
            <a:pPr lvl="1"/>
            <a:r>
              <a:rPr lang="ko-KR" altLang="en-US" dirty="0" smtClean="0"/>
              <a:t>Time elapsed since the initial request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Requests that the server should respond to more urgently</a:t>
            </a:r>
            <a:endParaRPr lang="en-US" altLang="ko-KR" dirty="0" smtClean="0"/>
          </a:p>
          <a:p>
            <a:pPr marL="685800" lvl="2" indent="0">
              <a:buNone/>
            </a:pPr>
            <a:r>
              <a:rPr lang="ko-KR" altLang="en-US" dirty="0" smtClean="0"/>
              <a:t>Can be used as a selection criterion</a:t>
            </a:r>
            <a:endParaRPr lang="en-US" altLang="ko-KR" dirty="0"/>
          </a:p>
          <a:p>
            <a:r>
              <a:rPr lang="en-US" altLang="ko-KR" dirty="0" smtClean="0"/>
              <a:t>Flags: only the "B" (broadcast) flag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Request the reply to be sent as broadcast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An implementation issue</a:t>
            </a:r>
            <a:endParaRPr lang="en-US" altLang="ko-KR" dirty="0" smtClean="0"/>
          </a:p>
          <a:p>
            <a:pPr lvl="1"/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10. Dynamic Host Configuration Protocol (DHCP)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endParaRPr lang="ko-KR" altLang="en-US" dirty="0"/>
          </a:p>
        </p:txBody>
      </p:sp>
      <p:pic>
        <p:nvPicPr>
          <p:cNvPr id="3073" name="_x442108528" descr="EMB00004d7c26ab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82" r="11961" b="24496"/>
          <a:stretch/>
        </p:blipFill>
        <p:spPr bwMode="auto">
          <a:xfrm>
            <a:off x="6390616" y="2505611"/>
            <a:ext cx="3951083" cy="3241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901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10.3 DHCP Message Format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spcAft>
                <a:spcPts val="600"/>
              </a:spcAft>
            </a:pPr>
            <a:r>
              <a:rPr lang="en-US" altLang="ko-KR" dirty="0" smtClean="0"/>
              <a:t>Client IP address</a:t>
            </a:r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>0 when requesting an IP, the assigned address after allocation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en-US" altLang="ko-KR" dirty="0" smtClean="0"/>
              <a:t>Your IP address</a:t>
            </a:r>
          </a:p>
          <a:p>
            <a:pPr lvl="1">
              <a:spcAft>
                <a:spcPts val="600"/>
              </a:spcAft>
            </a:pPr>
            <a:r>
              <a:rPr lang="ko-KR" altLang="en-US" dirty="0" smtClean="0"/>
              <a:t>IP address assigned by the server to the DHCP client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en-US" altLang="ko-KR" dirty="0" smtClean="0"/>
              <a:t>Server IP address</a:t>
            </a:r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>The server to contact after the DHCP server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0.0.0.0 if none</a:t>
            </a:r>
            <a:r>
              <a:rPr lang="en-US" altLang="ko-KR" dirty="0" smtClean="0"/>
              <a:t/>
            </a:r>
          </a:p>
          <a:p>
            <a:pPr>
              <a:spcAft>
                <a:spcPts val="600"/>
              </a:spcAft>
            </a:pPr>
            <a:r>
              <a:rPr lang="en-US" altLang="ko-KR" dirty="0" smtClean="0"/>
              <a:t>Gateway IP address</a:t>
            </a:r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>Relay's IP address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Server responds to this relay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Relay delivers to client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>
              <a:spcAft>
                <a:spcPts val="600"/>
              </a:spcAft>
            </a:pPr>
            <a:r>
              <a:rPr lang="en-US" altLang="ko-KR" dirty="0" smtClean="0"/>
              <a:t>Client HW address</a:t>
            </a:r>
          </a:p>
          <a:p>
            <a:pPr lvl="1">
              <a:spcAft>
                <a:spcPts val="600"/>
              </a:spcAft>
            </a:pPr>
            <a:r>
              <a:rPr lang="en-US" altLang="ko-KR" dirty="0" smtClean="0"/>
              <a:t>Used as a key at the DHCP server, just like in RARP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10. Dynamic Host Configuration Protocol (DHCP)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endParaRPr lang="ko-KR" altLang="en-US" dirty="0"/>
          </a:p>
        </p:txBody>
      </p:sp>
      <p:pic>
        <p:nvPicPr>
          <p:cNvPr id="3073" name="_x442108528" descr="EMB00004d7c26ab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269" r="11961" b="24495"/>
          <a:stretch/>
        </p:blipFill>
        <p:spPr bwMode="auto">
          <a:xfrm>
            <a:off x="6869318" y="2592227"/>
            <a:ext cx="3951083" cy="20510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35226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10.3 DHCP Message Format</a:t>
            </a:r>
            <a:r>
              <a:rPr lang="ko-KR" altLang="en-US" dirty="0"/>
              <a:t/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 dirty="0"/>
              <a:t>Server name and boot file name are rarely used</a:t>
            </a:r>
            <a:r>
              <a:rPr lang="ko-KR" altLang="en-US" dirty="0"/>
              <a:t/>
            </a:r>
            <a:r>
              <a:rPr lang="en-US" altLang="ko-KR" dirty="0"/>
              <a:t/>
            </a:r>
            <a:r>
              <a:rPr lang="ko-KR" altLang="en-US" dirty="0"/>
              <a:t/>
            </a:r>
            <a:r>
              <a:rPr lang="en-US" altLang="ko-KR" dirty="0"/>
              <a:t/>
            </a:r>
            <a:r>
              <a:rPr lang="ko-KR" altLang="en-US" dirty="0"/>
              <a:t/>
            </a:r>
            <a:endParaRPr lang="en-US" altLang="ko-KR" dirty="0"/>
          </a:p>
          <a:p>
            <a:pPr lvl="1"/>
            <a:r>
              <a:rPr lang="ko-KR" altLang="en-US" dirty="0" smtClean="0"/>
              <a:t>Remote booting is not done these days</a:t>
            </a:r>
            <a:r>
              <a:rPr lang="ko-KR" altLang="en-US" dirty="0"/>
              <a:t/>
            </a:r>
            <a:endParaRPr lang="en-US" altLang="ko-KR" dirty="0"/>
          </a:p>
          <a:p>
            <a:pPr lvl="2"/>
            <a:r>
              <a:rPr lang="ko-KR" altLang="en-US" dirty="0" smtClean="0"/>
              <a:t>All zeros</a:t>
            </a:r>
            <a:r>
              <a:rPr lang="en-US" altLang="ko-KR" dirty="0" smtClean="0"/>
              <a:t/>
            </a:r>
          </a:p>
          <a:p>
            <a:endParaRPr lang="en-US" altLang="ko-KR" dirty="0" smtClean="0"/>
          </a:p>
          <a:p>
            <a:r>
              <a:rPr lang="en-US" altLang="ko-KR" dirty="0" smtClean="0"/>
              <a:t>The Options field is very important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Up to 200 configurable network parameters are carried here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marL="1028700" lvl="2" indent="-342900">
              <a:buFont typeface="+mj-lt"/>
              <a:buAutoNum type="arabicPeriod"/>
            </a:pPr>
            <a:r>
              <a:rPr lang="en-US" altLang="ko-KR" dirty="0" smtClean="0"/>
              <a:t>Host parameters for IP networking</a:t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endParaRPr lang="en-US" altLang="ko-KR" dirty="0" smtClean="0"/>
          </a:p>
          <a:p>
            <a:pPr marL="1028700" lvl="2" indent="-342900">
              <a:buFont typeface="+mj-lt"/>
              <a:buAutoNum type="arabicPeriod"/>
            </a:pPr>
            <a:r>
              <a:rPr lang="en-US" altLang="ko-KR" dirty="0" smtClean="0"/>
              <a:t>Interface parameters for IP networking</a:t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endParaRPr lang="en-US" altLang="ko-KR" dirty="0" smtClean="0"/>
          </a:p>
          <a:p>
            <a:pPr marL="1028700" lvl="2" indent="-342900">
              <a:buFont typeface="+mj-lt"/>
              <a:buAutoNum type="arabicPeriod"/>
            </a:pPr>
            <a:r>
              <a:rPr lang="ko-KR" altLang="en-US" dirty="0" smtClean="0"/>
              <a:t>Link layer parameters</a:t>
            </a:r>
            <a:r>
              <a:rPr lang="ko-KR" altLang="en-US" dirty="0" err="1" smtClean="0"/>
              <a:t/>
            </a:r>
            <a:endParaRPr lang="en-US" altLang="ko-KR" dirty="0" smtClean="0"/>
          </a:p>
          <a:p>
            <a:pPr marL="1028700" lvl="2" indent="-342900">
              <a:buFont typeface="+mj-lt"/>
              <a:buAutoNum type="arabicPeriod"/>
            </a:pPr>
            <a:r>
              <a:rPr lang="en-US" altLang="ko-KR" dirty="0" smtClean="0"/>
              <a:t>TCP parameters</a:t>
            </a:r>
            <a:r>
              <a:rPr lang="ko-KR" altLang="en-US" dirty="0" err="1" smtClean="0"/>
              <a:t/>
            </a:r>
            <a:endParaRPr lang="en-US" altLang="ko-KR" dirty="0" smtClean="0"/>
          </a:p>
          <a:p>
            <a:pPr marL="1028700" lvl="2" indent="-342900">
              <a:buFont typeface="+mj-lt"/>
              <a:buAutoNum type="arabicPeriod"/>
            </a:pPr>
            <a:r>
              <a:rPr lang="ko-KR" altLang="en-US" dirty="0" smtClean="0"/>
              <a:t>Application and service related parameters</a:t>
            </a:r>
            <a:r>
              <a:rPr lang="ko-KR" altLang="en-US" dirty="0" err="1" smtClean="0"/>
              <a:t/>
            </a:r>
            <a:endParaRPr lang="en-US" altLang="ko-KR" dirty="0" smtClean="0"/>
          </a:p>
          <a:p>
            <a:pPr marL="1028700" lvl="2" indent="-342900">
              <a:buFont typeface="+mj-lt"/>
              <a:buAutoNum type="arabicPeriod"/>
            </a:pPr>
            <a:r>
              <a:rPr lang="en-US" altLang="ko-KR" dirty="0" smtClean="0"/>
              <a:t>Parameters for DHCP operation itself</a:t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endParaRPr lang="en-US" altLang="ko-KR" dirty="0" smtClean="0"/>
          </a:p>
          <a:p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10. Dynamic Host Configuration Protocol (DHCP)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850499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10.3 DHCP Message Format</a:t>
            </a:r>
            <a:r>
              <a:rPr lang="ko-KR" altLang="en-US" dirty="0"/>
              <a:t/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DHCP Message Example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10. Dynamic Host Configuration Protocol (DHCP)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endParaRPr lang="ko-KR" altLang="en-US" dirty="0"/>
          </a:p>
        </p:txBody>
      </p:sp>
      <p:pic>
        <p:nvPicPr>
          <p:cNvPr id="5121" name="_x442109968" descr="EMB00004d7c26b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869" y="1702887"/>
            <a:ext cx="4894263" cy="4691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03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10.4 Options for DHCP Operation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Option 53 is in fact not really an "option"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10. Dynamic Host Configuration Protocol (DHCP)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endParaRPr lang="ko-KR" altLang="en-US" dirty="0"/>
          </a:p>
        </p:txBody>
      </p:sp>
      <p:pic>
        <p:nvPicPr>
          <p:cNvPr id="9217" name="_x442108448" descr="EMB00004d7c26b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0162" y="2114550"/>
            <a:ext cx="3798888" cy="2416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6774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10.4 Options for DHCP Operation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Examples of options in a request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The Client identifier option may be the same as the client HW address (typically)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2"/>
            <a:r>
              <a:rPr lang="en-US" altLang="ko-KR" dirty="0" smtClean="0"/>
              <a:t>A DNS address can also be used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Search key at the DHCP server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10. Dynamic Host Configuration Protocol (DHCP)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endParaRPr lang="ko-KR" altLang="en-US" dirty="0"/>
          </a:p>
        </p:txBody>
      </p:sp>
      <p:pic>
        <p:nvPicPr>
          <p:cNvPr id="9219" name="_x442108288" descr="EMB00004d7c26b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0175" y="2923381"/>
            <a:ext cx="4693741" cy="34329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051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10.4 Options for DHCP Operation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Examples of options in a reply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Server Identifier is the DHCP server address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Server IP address in the fixed header is NOT the DHCP server!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3"/>
            <a:r>
              <a:rPr lang="en-US" altLang="ko-KR" dirty="0" smtClean="0">
                <a:sym typeface="Wingdings" panose="05000000000000000000" pitchFamily="2" charset="2"/>
              </a:rPr>
              <a:t>  The server to contact next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Next time the client can send a request directly to the DHCP server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Lease: the rental period of the IP address</a:t>
            </a:r>
            <a:r>
              <a:rPr lang="en-US" altLang="ko-KR" dirty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10. Dynamic Host Configuration Protocol (DHCP)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endParaRPr lang="ko-KR" altLang="en-US" dirty="0"/>
          </a:p>
        </p:txBody>
      </p:sp>
      <p:pic>
        <p:nvPicPr>
          <p:cNvPr id="10241" name="_x442109328" descr="EMB00004d7c26b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524" y="3224818"/>
            <a:ext cx="4210844" cy="288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465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10.4 Options for DHCP Operation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ko-KR" dirty="0" smtClean="0"/>
              <a:t>Server Identifier usage example 1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ko-KR" altLang="en-US" dirty="0" smtClean="0"/>
              <a:t>Usage example 2</a:t>
            </a:r>
            <a:r>
              <a:rPr lang="en-US" altLang="ko-KR" dirty="0" smtClean="0"/>
              <a:t/>
            </a:r>
          </a:p>
          <a:p>
            <a:pPr lvl="1"/>
            <a:r>
              <a:rPr lang="ko-KR" altLang="en-US" dirty="0" smtClean="0"/>
              <a:t>When a client selects one among multiple DHCP servers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See DHCP ACK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The client that received an IP address performs DAD</a:t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10. Dynamic Host Configuration Protocol (DHCP)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endParaRPr lang="ko-KR" altLang="en-US" dirty="0"/>
          </a:p>
        </p:txBody>
      </p:sp>
      <p:pic>
        <p:nvPicPr>
          <p:cNvPr id="12289" name="_x442108528" descr="EMB00004d7c26c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6328" y="1781175"/>
            <a:ext cx="6939344" cy="18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226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10.4 Options for DHCP Operation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Option 55: Parameter Request List</a:t>
            </a:r>
            <a:r>
              <a:rPr lang="en-US" altLang="ko-KR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Parameters the client wants to obtain</a:t>
            </a:r>
            <a:r>
              <a:rPr lang="ko-KR" altLang="en-US" dirty="0" err="1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The server does not need to respond to all of them</a:t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10. Dynamic Host Configuration Protocol (DHCP)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endParaRPr lang="ko-KR" altLang="en-US" dirty="0"/>
          </a:p>
        </p:txBody>
      </p:sp>
      <p:pic>
        <p:nvPicPr>
          <p:cNvPr id="14337" name="_x442109488" descr="EMB00004d7c26c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3313" y="3136901"/>
            <a:ext cx="6005373" cy="2806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0908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10.4 Options for DHCP Operation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Option 53: DHCP Message Type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10. Dynamic Host Configuration Protocol (DHCP)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3900" y="2286001"/>
            <a:ext cx="3124200" cy="310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51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10.5 DHCP Protocol Operation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altLang="ko-KR" dirty="0" smtClean="0"/>
              <a:t>Discover: find the server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Limited broadcast since the IP address is unknown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1"/>
            <a:r>
              <a:rPr lang="ko-KR" altLang="en-US" dirty="0" smtClean="0"/>
              <a:t>Can propose desired parameter values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marL="457200" indent="-457200">
              <a:buFont typeface="+mj-lt"/>
              <a:buAutoNum type="arabicPeriod"/>
            </a:pPr>
            <a:r>
              <a:rPr lang="en-US" altLang="ko-KR" dirty="0" smtClean="0"/>
              <a:t>Offer: server proposes parameters</a:t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There may be multiple servers</a:t>
            </a:r>
            <a:endParaRPr lang="en-US" altLang="ko-KR" dirty="0" smtClean="0"/>
          </a:p>
          <a:p>
            <a:pPr marL="457200" indent="-457200">
              <a:buFont typeface="+mj-lt"/>
              <a:buAutoNum type="arabicPeriod"/>
            </a:pPr>
            <a:r>
              <a:rPr lang="en-US" altLang="ko-KR" dirty="0" smtClean="0"/>
              <a:t>Request: client designates a server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Can simultaneously make a counter-offer on parameter values</a:t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Broadcast so that rejected servers can also be notified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marL="457200" indent="-457200">
              <a:buFont typeface="+mj-lt"/>
              <a:buAutoNum type="arabicPeriod"/>
            </a:pPr>
            <a:r>
              <a:rPr lang="en-US" altLang="ko-KR" dirty="0" err="1" smtClean="0"/>
              <a:t>Ack: server accepts the terms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marL="457200" indent="-457200">
              <a:buFont typeface="+mj-lt"/>
              <a:buAutoNum type="arabicPeriod"/>
            </a:pPr>
            <a:r>
              <a:rPr lang="ko-KR" altLang="en-US" dirty="0" smtClean="0"/>
              <a:t>Client performs DAD</a:t>
            </a:r>
            <a:r>
              <a:rPr lang="en-US" altLang="ko-KR" dirty="0" smtClean="0"/>
              <a:t/>
            </a:r>
            <a:r>
              <a:rPr lang="ko-KR" altLang="en-US" dirty="0"/>
              <a:t/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10. Dynamic Host Configuration Protocol (DHCP)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endParaRPr lang="ko-KR" altLang="en-US" dirty="0"/>
          </a:p>
        </p:txBody>
      </p:sp>
      <p:pic>
        <p:nvPicPr>
          <p:cNvPr id="15361" name="_x442110528" descr="EMB00004d7c26c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6206" y="2044701"/>
            <a:ext cx="2566988" cy="287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6529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10.5 DHCP Protocol Operation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DHCP Discover Example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10. Dynamic Host Configuration Protocol (DHCP)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endParaRPr lang="ko-KR" altLang="en-US" dirty="0"/>
          </a:p>
        </p:txBody>
      </p:sp>
      <p:pic>
        <p:nvPicPr>
          <p:cNvPr id="16385" name="_x442108368" descr="EMB00004d7c26d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708" y="1522412"/>
            <a:ext cx="5416139" cy="4654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674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10.5 DHCP Protocol Operation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dirty="0" smtClean="0"/>
              <a:t>Both parties conduct an equal negotiation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When the server cannot accept a DHCP Request, it sends DHCP Nack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en-US" altLang="ko-KR" dirty="0" err="1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When DAD fails, the client sends DHCP Decline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2"/>
            <a:r>
              <a:rPr lang="ko-KR" altLang="en-US" dirty="0" smtClean="0"/>
              <a:t>Can send DHCP Request to another server that previously made an Offer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/>
          </a:p>
          <a:p>
            <a:r>
              <a:rPr lang="ko-KR" altLang="en-US" dirty="0" smtClean="0"/>
              <a:t>To avoid leasing an address already leased by another server,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the server first pings the address it is about to Offer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r>
              <a:rPr lang="ko-KR" altLang="en-US" dirty="0" smtClean="0"/>
              <a:t>DHCP Release: to return the IP address that was in use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1"/>
            <a:r>
              <a:rPr lang="en-US" altLang="ko-KR" dirty="0" smtClean="0"/>
              <a:t>Try ipconfig /release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Internet connection can be restored with ipconfig /renew: triggers Discover-Offer-Request-Ack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en-US" altLang="ko-KR" dirty="0" err="1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r>
              <a:rPr lang="en-US" altLang="ko-KR" dirty="0" smtClean="0"/>
              <a:t>DHCP Inform: for configuring other parameters after obtaining an IP address</a:t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10. Dynamic Host Configuration Protocol (DHCP)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06670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10.6 IP Address Lease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Linux configuration example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IP address leasing by DHCP has nothing to do with private addresses!!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</a:p>
          <a:p>
            <a:pPr lvl="1"/>
            <a:r>
              <a:rPr lang="ko-KR" altLang="en-US" dirty="0" smtClean="0"/>
              <a:t>It manages addresses regardless of address type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r>
              <a:rPr lang="ko-KR" altLang="en-US" dirty="0" smtClean="0"/>
              <a:t>Am I using an address given by DHCP?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10. Dynamic Host Configuration Protocol (DHCP)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endParaRPr lang="ko-KR" altLang="en-US" dirty="0"/>
          </a:p>
        </p:txBody>
      </p:sp>
      <p:pic>
        <p:nvPicPr>
          <p:cNvPr id="17409" name="_x442110688" descr="EMB00004d7c26d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8755" y="1532965"/>
            <a:ext cx="3993455" cy="2305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542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10.6 IP Address Lease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Probably?</a:t>
            </a:r>
            <a:r>
              <a:rPr lang="en-US" altLang="ko-KR" dirty="0" smtClean="0"/>
              <a:t/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10. Dynamic Host Configuration Protocol (DHCP)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endParaRPr lang="ko-KR" altLang="en-US" dirty="0"/>
          </a:p>
        </p:txBody>
      </p:sp>
      <p:pic>
        <p:nvPicPr>
          <p:cNvPr id="20481" name="_x442110688" descr="EMB00004d7c26d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9660" y="1902619"/>
            <a:ext cx="3117850" cy="3871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5702" y="2705100"/>
            <a:ext cx="5576639" cy="2932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78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10.6 IP Address Lease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Automatic lease renewal attempt at 50% of the lease period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err="1" smtClean="0"/>
              <a:t>If it fails, tries again at 87.5%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endParaRPr lang="en-US" altLang="ko-KR" dirty="0" smtClean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10. Dynamic Host Configuration Protocol (DHCP)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endParaRPr lang="ko-KR" altLang="en-US" dirty="0"/>
          </a:p>
        </p:txBody>
      </p:sp>
      <p:pic>
        <p:nvPicPr>
          <p:cNvPr id="19457" name="_x442110608" descr="EMB00004d7c26d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2493" y="2484438"/>
            <a:ext cx="7627015" cy="234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935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10.7 Autoconfiguration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Proper noun: autoconfiguration</a:t>
            </a:r>
            <a:r>
              <a:rPr lang="en-US" altLang="ko-KR" dirty="0" smtClean="0"/>
              <a:t/>
            </a:r>
            <a:r>
              <a:rPr lang="en-US" altLang="ko-KR" dirty="0" err="1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A last resort when DHCP cannot be used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No Internet connection; only usable on the same link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Called APIPA (Automatic Private IP Addressing) in Windows</a:t>
            </a:r>
            <a:r>
              <a:rPr lang="ko-KR" altLang="en-US" dirty="0" smtClean="0"/>
              <a:t/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Randomly selected from 169.254.0.0/16 and assigned to the interface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DAD is mandatory</a:t>
            </a:r>
            <a:r>
              <a:rPr lang="ko-KR" altLang="en-US" dirty="0" smtClean="0"/>
              <a:t/>
            </a:r>
            <a:endParaRPr lang="ko-KR" altLang="en-US" dirty="0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Lecture 10. Dynamic Host Configuration Protocol (DHCP)</a:t>
            </a:r>
            <a:r>
              <a:rPr lang="ko-KR" altLang="en-US" smtClean="0"/>
              <a:t/>
            </a:r>
            <a:r>
              <a:rPr lang="en-US" altLang="ko-KR" smtClean="0"/>
              <a:t/>
            </a:r>
            <a:endParaRPr lang="ko-KR" altLang="en-US" dirty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8244" y="4019143"/>
            <a:ext cx="4881922" cy="2337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6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2499</TotalTime>
  <Words>1264</Words>
  <Application>Microsoft Office PowerPoint</Application>
  <PresentationFormat>와이드스크린</PresentationFormat>
  <Paragraphs>224</Paragraphs>
  <Slides>26</Slides>
  <Notes>7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26</vt:i4>
      </vt:variant>
    </vt:vector>
  </HeadingPairs>
  <TitlesOfParts>
    <vt:vector size="33" baseType="lpstr">
      <vt:lpstr>맑은 고딕</vt:lpstr>
      <vt:lpstr>Arial</vt:lpstr>
      <vt:lpstr>Calibri</vt:lpstr>
      <vt:lpstr>Calibri Light</vt:lpstr>
      <vt:lpstr>Symbol</vt:lpstr>
      <vt:lpstr>Wingdings</vt:lpstr>
      <vt:lpstr>Office Theme</vt:lpstr>
      <vt:lpstr>Dynamic Host Configuration Protocol (DHCP)</vt:lpstr>
      <vt:lpstr>10.1 DHCP 프로토콜의 역사</vt:lpstr>
      <vt:lpstr>10.1 DHCP 프로토콜의 계보</vt:lpstr>
      <vt:lpstr>10.1 DHCP 프로토콜의 계보</vt:lpstr>
      <vt:lpstr>10.2 DHCP의 장점</vt:lpstr>
      <vt:lpstr>10.2 DHCP의 장점</vt:lpstr>
      <vt:lpstr>10.2 DHCP의 장점</vt:lpstr>
      <vt:lpstr>10.3 DHCP 메시지 형식</vt:lpstr>
      <vt:lpstr>10.3 DHCP 메시지 형식</vt:lpstr>
      <vt:lpstr>10.3 DHCP 메시지 형식</vt:lpstr>
      <vt:lpstr>10.3 DHCP 메시지 형식</vt:lpstr>
      <vt:lpstr>10.3 DHCP 메시지 형식</vt:lpstr>
      <vt:lpstr>10.3 DHCP 메시지 형식</vt:lpstr>
      <vt:lpstr>10.4 DHCP 작동을 위한 옵션</vt:lpstr>
      <vt:lpstr>10.4 DHCP 작동을 위한 옵션</vt:lpstr>
      <vt:lpstr>10.4 DHCP 작동을 위한 옵션</vt:lpstr>
      <vt:lpstr>10.4 DHCP 작동을 위한 옵션</vt:lpstr>
      <vt:lpstr>10.4 DHCP 작동을 위한 옵션</vt:lpstr>
      <vt:lpstr>10.4 DHCP 작동을 위한 옵션</vt:lpstr>
      <vt:lpstr>10.5 DHCP 프로토콜 작동</vt:lpstr>
      <vt:lpstr>10.5 DHCP 프로토콜 작동</vt:lpstr>
      <vt:lpstr>10.5 DHCP 프로토콜 작동</vt:lpstr>
      <vt:lpstr>10.6 IP 주소 임대</vt:lpstr>
      <vt:lpstr>10.6 IP 주소 임대</vt:lpstr>
      <vt:lpstr>10.6 IP 주소 임대</vt:lpstr>
      <vt:lpstr>10.7 자동 구성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김효곤[ 교수 / 컴퓨터학과 ]</dc:creator>
  <cp:lastModifiedBy>samsung</cp:lastModifiedBy>
  <cp:revision>1061</cp:revision>
  <dcterms:created xsi:type="dcterms:W3CDTF">2022-12-30T23:03:05Z</dcterms:created>
  <dcterms:modified xsi:type="dcterms:W3CDTF">2023-01-25T02:48:13Z</dcterms:modified>
</cp:coreProperties>
</file>