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/>
              <a:t>IP protocol is designed to provide interoperability of packet switching across a large variety of physical network types</a:t>
            </a:r>
          </a:p>
          <a:p>
            <a:r>
              <a:rPr lang="en-US" altLang="ko-KR" dirty="0" smtClean="0"/>
              <a:t>Doing so requires, among other things, converting between the addresses used by the network-layer software and those interpreted by the underlying network hardware</a:t>
            </a:r>
          </a:p>
          <a:p>
            <a:pPr lvl="1"/>
            <a:r>
              <a:rPr lang="en-US" altLang="ko-KR" dirty="0" smtClean="0"/>
              <a:t>Generally, network interface hardware has one primary hardware address (e.g., a 48-bit value for an Ethernet or 802.11 wireless interface)</a:t>
            </a:r>
          </a:p>
          <a:p>
            <a:pPr lvl="1"/>
            <a:r>
              <a:rPr lang="en-US" altLang="ko-KR" dirty="0" smtClean="0"/>
              <a:t>But a conventional IPv4 network works with its own addresses: 32-bit IPv4 addresses</a:t>
            </a:r>
          </a:p>
          <a:p>
            <a:pPr lvl="1"/>
            <a:r>
              <a:rPr lang="en-US" altLang="ko-KR" dirty="0" smtClean="0"/>
              <a:t>Knowing a host’s IP address is insufficient for the system to send a frame to that host efficiently on networks where hardware addresses are used</a:t>
            </a:r>
          </a:p>
          <a:p>
            <a:r>
              <a:rPr lang="en-US" altLang="ko-KR" dirty="0" smtClean="0"/>
              <a:t>For TCP/IP networks, the </a:t>
            </a:r>
            <a:r>
              <a:rPr lang="en-US" altLang="ko-KR" i="1" dirty="0" smtClean="0"/>
              <a:t>Address Resolution Protocol </a:t>
            </a:r>
            <a:r>
              <a:rPr lang="en-US" altLang="ko-KR" dirty="0" smtClean="0"/>
              <a:t>(ARP) provides a dynamic mapping between IPv4 addresses and the hardware addresses used by various network technologies</a:t>
            </a:r>
          </a:p>
          <a:p>
            <a:pPr lvl="1"/>
            <a:r>
              <a:rPr lang="en-US" altLang="ko-KR" dirty="0" smtClean="0"/>
              <a:t>ARP is used with IPv4 only; IPv6 uses the Neighbor Discovery Protocol, which is incorporated into ICMPv6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N</a:t>
            </a:r>
            <a:r>
              <a:rPr lang="en-US" altLang="ko-KR" dirty="0" smtClean="0"/>
              <a:t>etwork-layer </a:t>
            </a:r>
            <a:r>
              <a:rPr lang="en-US" altLang="ko-KR" dirty="0"/>
              <a:t>and link-layer addresses are assigned by </a:t>
            </a:r>
            <a:r>
              <a:rPr lang="en-US" altLang="ko-KR" dirty="0" smtClean="0"/>
              <a:t>different authorities</a:t>
            </a:r>
          </a:p>
          <a:p>
            <a:pPr lvl="1"/>
            <a:r>
              <a:rPr lang="en-US" altLang="ko-KR" dirty="0" smtClean="0"/>
              <a:t>For </a:t>
            </a:r>
            <a:r>
              <a:rPr lang="en-US" altLang="ko-KR" dirty="0"/>
              <a:t>network hardware, the primary address is defined by the manufacturer of the device </a:t>
            </a:r>
            <a:r>
              <a:rPr lang="en-US" altLang="ko-KR" dirty="0" smtClean="0"/>
              <a:t>and is </a:t>
            </a:r>
            <a:r>
              <a:rPr lang="en-US" altLang="ko-KR" dirty="0"/>
              <a:t>stored in permanent memory within the </a:t>
            </a:r>
            <a:r>
              <a:rPr lang="en-US" altLang="ko-KR" dirty="0" smtClean="0"/>
              <a:t>device</a:t>
            </a:r>
          </a:p>
          <a:p>
            <a:pPr lvl="1"/>
            <a:r>
              <a:rPr lang="en-US" altLang="ko-KR" dirty="0" smtClean="0"/>
              <a:t>IP </a:t>
            </a:r>
            <a:r>
              <a:rPr lang="en-US" altLang="ko-KR" dirty="0"/>
              <a:t>address assigned to a network interface is installed by the user or network </a:t>
            </a:r>
            <a:r>
              <a:rPr lang="en-US" altLang="ko-KR" dirty="0" smtClean="0"/>
              <a:t>administrator, and can be changed</a:t>
            </a:r>
          </a:p>
          <a:p>
            <a:r>
              <a:rPr lang="en-US" altLang="ko-KR" i="1" dirty="0"/>
              <a:t>Address resolution </a:t>
            </a:r>
            <a:r>
              <a:rPr lang="en-US" altLang="ko-KR" dirty="0"/>
              <a:t>is the process of discovering the mapping from one address to </a:t>
            </a:r>
            <a:r>
              <a:rPr lang="en-US" altLang="ko-KR" dirty="0" smtClean="0"/>
              <a:t>another</a:t>
            </a:r>
          </a:p>
          <a:p>
            <a:pPr lvl="1"/>
            <a:r>
              <a:rPr lang="en-US" altLang="ko-KR" dirty="0" smtClean="0"/>
              <a:t>For the TCP/IP </a:t>
            </a:r>
            <a:r>
              <a:rPr lang="en-US" altLang="ko-KR" dirty="0"/>
              <a:t>protocol suite using IPv4, this is accomplished by running the </a:t>
            </a:r>
            <a:r>
              <a:rPr lang="en-US" altLang="ko-KR" dirty="0" smtClean="0"/>
              <a:t>ARP</a:t>
            </a:r>
          </a:p>
          <a:p>
            <a:pPr lvl="1"/>
            <a:r>
              <a:rPr lang="en-US" altLang="ko-KR" dirty="0" smtClean="0"/>
              <a:t>ARP </a:t>
            </a:r>
            <a:r>
              <a:rPr lang="en-US" altLang="ko-KR" dirty="0"/>
              <a:t>is a generic </a:t>
            </a:r>
            <a:r>
              <a:rPr lang="en-US" altLang="ko-KR" dirty="0" smtClean="0"/>
              <a:t>protocol; it </a:t>
            </a:r>
            <a:r>
              <a:rPr lang="en-US" altLang="ko-KR" dirty="0"/>
              <a:t>is designed to support mapping between a wide variety of address </a:t>
            </a:r>
            <a:r>
              <a:rPr lang="en-US" altLang="ko-KR" dirty="0" smtClean="0"/>
              <a:t>types</a:t>
            </a:r>
          </a:p>
          <a:p>
            <a:pPr lvl="1"/>
            <a:r>
              <a:rPr lang="en-US" altLang="ko-KR" dirty="0" smtClean="0"/>
              <a:t>In </a:t>
            </a:r>
            <a:r>
              <a:rPr lang="en-US" altLang="ko-KR" dirty="0"/>
              <a:t>practice</a:t>
            </a:r>
            <a:r>
              <a:rPr lang="en-US" altLang="ko-KR" dirty="0" smtClean="0"/>
              <a:t>, however</a:t>
            </a:r>
            <a:r>
              <a:rPr lang="en-US" altLang="ko-KR" dirty="0"/>
              <a:t>, it is almost always used to map between 32-bit IPv4 addresses and Ethernet-style 48-bit </a:t>
            </a:r>
            <a:r>
              <a:rPr lang="en-US" altLang="ko-KR" dirty="0" smtClean="0"/>
              <a:t>MAC addresses</a:t>
            </a:r>
          </a:p>
        </p:txBody>
      </p:sp>
    </p:spTree>
    <p:extLst>
      <p:ext uri="{BB962C8B-B14F-4D97-AF65-F5344CB8AC3E}">
        <p14:creationId xmlns:p14="http://schemas.microsoft.com/office/powerpoint/2010/main" val="2137276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ARP </a:t>
            </a:r>
            <a:r>
              <a:rPr lang="en-US" altLang="ko-KR" dirty="0"/>
              <a:t>provides a dynamic mapping from a network-layer address to a corresponding hardware </a:t>
            </a:r>
            <a:r>
              <a:rPr lang="en-US" altLang="ko-KR" dirty="0" smtClean="0"/>
              <a:t>address</a:t>
            </a:r>
            <a:endParaRPr lang="en-US" altLang="ko-KR" dirty="0"/>
          </a:p>
          <a:p>
            <a:r>
              <a:rPr lang="en-US" altLang="ko-KR" dirty="0" smtClean="0"/>
              <a:t>It </a:t>
            </a:r>
            <a:r>
              <a:rPr lang="en-US" altLang="ko-KR" dirty="0"/>
              <a:t>happens automatically and adapts to changes over time </a:t>
            </a:r>
            <a:r>
              <a:rPr lang="en-US" altLang="ko-KR" dirty="0" smtClean="0"/>
              <a:t>without requiring </a:t>
            </a:r>
            <a:r>
              <a:rPr lang="en-US" altLang="ko-KR" dirty="0"/>
              <a:t>reconfiguration by a system </a:t>
            </a:r>
            <a:r>
              <a:rPr lang="en-US" altLang="ko-KR" dirty="0" smtClean="0"/>
              <a:t>administrator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a host </a:t>
            </a:r>
            <a:r>
              <a:rPr lang="en-US" altLang="ko-KR" dirty="0" smtClean="0"/>
              <a:t>has </a:t>
            </a:r>
            <a:r>
              <a:rPr lang="en-US" altLang="ko-KR" dirty="0"/>
              <a:t>its network </a:t>
            </a:r>
            <a:r>
              <a:rPr lang="en-US" altLang="ko-KR" dirty="0" smtClean="0"/>
              <a:t>interface card </a:t>
            </a:r>
            <a:r>
              <a:rPr lang="en-US" altLang="ko-KR" dirty="0"/>
              <a:t>changed, thereby changing its hardware address (but retaining its assigned IP address), ARP </a:t>
            </a:r>
            <a:r>
              <a:rPr lang="en-US" altLang="ko-KR" dirty="0" smtClean="0"/>
              <a:t>would continue </a:t>
            </a:r>
            <a:r>
              <a:rPr lang="en-US" altLang="ko-KR" dirty="0"/>
              <a:t>to operate properly after some </a:t>
            </a:r>
            <a:r>
              <a:rPr lang="en-US" altLang="ko-KR" dirty="0" smtClean="0"/>
              <a:t>delay</a:t>
            </a:r>
          </a:p>
          <a:p>
            <a:r>
              <a:rPr lang="en-US" altLang="ko-KR" dirty="0"/>
              <a:t>A related protocol that provides the reverse mapping from ARP, called RARP, was used </a:t>
            </a:r>
            <a:r>
              <a:rPr lang="en-US" altLang="ko-KR" dirty="0" smtClean="0"/>
              <a:t>by systems </a:t>
            </a:r>
            <a:r>
              <a:rPr lang="en-US" altLang="ko-KR" dirty="0"/>
              <a:t>lacking a disk drive (normally diskless workstations or X terminals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It </a:t>
            </a:r>
            <a:r>
              <a:rPr lang="en-US" altLang="ko-KR" dirty="0"/>
              <a:t>is rarely </a:t>
            </a:r>
            <a:r>
              <a:rPr lang="en-US" altLang="ko-KR" dirty="0" smtClean="0"/>
              <a:t>used today </a:t>
            </a:r>
            <a:r>
              <a:rPr lang="en-US" altLang="ko-KR" dirty="0"/>
              <a:t>and requires manual configuration by the system </a:t>
            </a:r>
            <a:r>
              <a:rPr lang="en-US" altLang="ko-KR" dirty="0" smtClean="0"/>
              <a:t>administrator</a:t>
            </a:r>
          </a:p>
        </p:txBody>
      </p:sp>
    </p:spTree>
    <p:extLst>
      <p:ext uri="{BB962C8B-B14F-4D97-AF65-F5344CB8AC3E}">
        <p14:creationId xmlns:p14="http://schemas.microsoft.com/office/powerpoint/2010/main" val="3245668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385</Words>
  <Application>Microsoft Office PowerPoint</Application>
  <PresentationFormat>화면 슬라이드 쇼(4:3)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4.1 Introduction</vt:lpstr>
      <vt:lpstr>4.1 Introduction</vt:lpstr>
      <vt:lpstr>4.1 Introduction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144</cp:revision>
  <dcterms:created xsi:type="dcterms:W3CDTF">2006-10-05T04:04:58Z</dcterms:created>
  <dcterms:modified xsi:type="dcterms:W3CDTF">2015-09-30T02:34:10Z</dcterms:modified>
</cp:coreProperties>
</file>