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5"/>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054" r:id="rId14"/>
    <p:sldId id="1055" r:id="rId15"/>
    <p:sldId id="1237" r:id="rId16"/>
    <p:sldId id="1238" r:id="rId17"/>
    <p:sldId id="1058" r:id="rId18"/>
    <p:sldId id="1195" r:id="rId19"/>
    <p:sldId id="1199" r:id="rId20"/>
    <p:sldId id="1200" r:id="rId21"/>
    <p:sldId id="1201" r:id="rId22"/>
    <p:sldId id="1202" r:id="rId23"/>
    <p:sldId id="1061" r:id="rId24"/>
    <p:sldId id="1066" r:id="rId25"/>
    <p:sldId id="1062" r:id="rId26"/>
    <p:sldId id="1063" r:id="rId27"/>
    <p:sldId id="1064" r:id="rId28"/>
    <p:sldId id="1203" r:id="rId29"/>
    <p:sldId id="1067" r:id="rId30"/>
    <p:sldId id="1068" r:id="rId31"/>
    <p:sldId id="1069" r:id="rId32"/>
    <p:sldId id="1070" r:id="rId33"/>
    <p:sldId id="1071" r:id="rId34"/>
    <p:sldId id="1072" r:id="rId35"/>
    <p:sldId id="1204" r:id="rId36"/>
    <p:sldId id="1073" r:id="rId37"/>
    <p:sldId id="1074" r:id="rId38"/>
    <p:sldId id="1205" r:id="rId39"/>
    <p:sldId id="277" r:id="rId40"/>
    <p:sldId id="1128" r:id="rId41"/>
    <p:sldId id="258" r:id="rId42"/>
    <p:sldId id="1076" r:id="rId43"/>
    <p:sldId id="1077" r:id="rId44"/>
    <p:sldId id="1078" r:id="rId45"/>
    <p:sldId id="1081" r:id="rId46"/>
    <p:sldId id="1213" r:id="rId47"/>
    <p:sldId id="1082" r:id="rId48"/>
    <p:sldId id="1083" r:id="rId49"/>
    <p:sldId id="1084" r:id="rId50"/>
    <p:sldId id="1085" r:id="rId51"/>
    <p:sldId id="1086" r:id="rId52"/>
    <p:sldId id="1087" r:id="rId53"/>
    <p:sldId id="1088" r:id="rId54"/>
    <p:sldId id="1089" r:id="rId55"/>
    <p:sldId id="1090" r:id="rId56"/>
    <p:sldId id="1091" r:id="rId57"/>
    <p:sldId id="1093" r:id="rId58"/>
    <p:sldId id="1092" r:id="rId59"/>
    <p:sldId id="1095" r:id="rId60"/>
    <p:sldId id="1096" r:id="rId61"/>
    <p:sldId id="1098" r:id="rId62"/>
    <p:sldId id="1214" r:id="rId63"/>
    <p:sldId id="1097" r:id="rId64"/>
    <p:sldId id="1104" r:id="rId65"/>
    <p:sldId id="1099" r:id="rId66"/>
    <p:sldId id="1100" r:id="rId67"/>
    <p:sldId id="1102" r:id="rId68"/>
    <p:sldId id="1101" r:id="rId69"/>
    <p:sldId id="1103" r:id="rId70"/>
    <p:sldId id="1105" r:id="rId71"/>
    <p:sldId id="1107" r:id="rId72"/>
    <p:sldId id="1108" r:id="rId73"/>
    <p:sldId id="1109" r:id="rId74"/>
    <p:sldId id="1218" r:id="rId75"/>
    <p:sldId id="1216" r:id="rId76"/>
    <p:sldId id="1239" r:id="rId77"/>
    <p:sldId id="1240" r:id="rId78"/>
    <p:sldId id="1111" r:id="rId79"/>
    <p:sldId id="1112" r:id="rId80"/>
    <p:sldId id="1113" r:id="rId81"/>
    <p:sldId id="1114" r:id="rId82"/>
    <p:sldId id="1115" r:id="rId83"/>
    <p:sldId id="1116" r:id="rId84"/>
    <p:sldId id="1117" r:id="rId85"/>
    <p:sldId id="1118" r:id="rId86"/>
    <p:sldId id="1194" r:id="rId87"/>
    <p:sldId id="1119" r:id="rId88"/>
    <p:sldId id="1192" r:id="rId89"/>
    <p:sldId id="1220" r:id="rId90"/>
    <p:sldId id="1120" r:id="rId91"/>
    <p:sldId id="1121" r:id="rId92"/>
    <p:sldId id="1221" r:id="rId93"/>
    <p:sldId id="1122" r:id="rId94"/>
    <p:sldId id="1123" r:id="rId95"/>
    <p:sldId id="1125" r:id="rId96"/>
    <p:sldId id="1223" r:id="rId97"/>
    <p:sldId id="1224" r:id="rId98"/>
    <p:sldId id="1127" r:id="rId99"/>
    <p:sldId id="1222" r:id="rId100"/>
    <p:sldId id="1038" r:id="rId101"/>
    <p:sldId id="1079" r:id="rId102"/>
    <p:sldId id="1080" r:id="rId103"/>
    <p:sldId id="1094" r:id="rId10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9252"/>
    <p:restoredTop sz="62274"/>
  </p:normalViewPr>
  <p:slideViewPr>
    <p:cSldViewPr snapToGrid="0" snapToObjects="1">
      <p:cViewPr varScale="1">
        <p:scale>
          <a:sx n="64" d="100"/>
          <a:sy n="64" d="100"/>
        </p:scale>
        <p:origin x="264" y="176"/>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07" Type="http://schemas.openxmlformats.org/officeDocument/2006/relationships/viewProps" Target="viewProps.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theme" Target="theme/theme1.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presProps" Target="pres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tableStyles" Target="tableStyles.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notesMaster" Target="notesMasters/notesMaster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7/4/23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8.2 (July 2023), changes from 8.0:</a:t>
            </a:r>
          </a:p>
          <a:p>
            <a:pPr marL="171450" indent="-171450">
              <a:buFont typeface="Arial" panose="020B0604020202020204" pitchFamily="34" charset="0"/>
              <a:buChar char="•"/>
            </a:pPr>
            <a:r>
              <a:rPr lang="en-US" dirty="0"/>
              <a:t>some minor updates (e.g., IPv6 stats updated) but not much has changed.</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28213066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mj-lt"/>
              <a:buAutoNum type="arabicPeriod"/>
              <a:tabLst/>
              <a:defRPr/>
            </a:pPr>
            <a:r>
              <a:rPr lang="en-US" sz="1800" dirty="0">
                <a:effectLst/>
                <a:latin typeface="TimesLTPro"/>
              </a:rPr>
              <a:t>We can easily recognize the principal router components in Figure 4.4 in this analogy—the entry road and entry station correspond to the input port (with a lookup function to determine to local outgoing port); the roundabout corresponds to the switch fabric; and the roundabout exit road corresponds to the output port. With this analogy, it’s instructive to consider where bottlenecks might occur. What happens if cars arrive blazingly fast (for example, the roundabout is in Germany or Italy!) but the station attendant is slow? How fast must the attendant work to ensure there’s no backup on an entry road? Even with a blazingly fast attendant, what happens if cars traverse the roundabout slowly—can backups still occur? And what happens if most of the cars entering at all of the roundabout’s entrance ramps all want to leave the roundabout at the same exit ramp—can backups occur at the exit ramp or elsewhere? How should the roundabout operate if we want to assign priorities to different cars, or block certain cars from entering the roundabout in the first place? These are all analogous to critical questions faced by router and switch designers. </a:t>
            </a:r>
            <a:endParaRPr lang="en-US" dirty="0">
              <a:effectLst/>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3203302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Green box is a physical layer responsible for receiving bit level transmission.  Copper, fiber wireless.</a:t>
            </a:r>
          </a:p>
          <a:p>
            <a:r>
              <a:rPr lang="en-US" dirty="0"/>
              <a:t>Link layer in blue – bit assemble into Ethernet frame.   We will discuss this in details in chapter 6.  </a:t>
            </a:r>
          </a:p>
          <a:p>
            <a:r>
              <a:rPr lang="en-US" dirty="0"/>
              <a:t>But most critical one, is here.  Lookup, forwarding function.    Lookup and forward is “Match plus action” behavior.  </a:t>
            </a:r>
          </a:p>
          <a:p>
            <a:r>
              <a:rPr lang="en-US" dirty="0"/>
              <a:t>GOAL – processing at “line speed”,  otherwise, buffer will be full and packet will be lost</a:t>
            </a:r>
          </a:p>
          <a:p>
            <a:endParaRPr lang="en-US" dirty="0"/>
          </a:p>
          <a:p>
            <a:endParaRPr lang="en-US" dirty="0"/>
          </a:p>
          <a:p>
            <a:r>
              <a:rPr lang="en-US" dirty="0"/>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371964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42</a:t>
            </a:fld>
            <a:endParaRPr lang="en-US" dirty="0"/>
          </a:p>
        </p:txBody>
      </p:sp>
    </p:spTree>
    <p:extLst>
      <p:ext uri="{BB962C8B-B14F-4D97-AF65-F5344CB8AC3E}">
        <p14:creationId xmlns:p14="http://schemas.microsoft.com/office/powerpoint/2010/main" val="291036230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64</a:t>
            </a:fld>
            <a:endParaRPr lang="en-US" dirty="0"/>
          </a:p>
        </p:txBody>
      </p:sp>
    </p:spTree>
    <p:extLst>
      <p:ext uri="{BB962C8B-B14F-4D97-AF65-F5344CB8AC3E}">
        <p14:creationId xmlns:p14="http://schemas.microsoft.com/office/powerpoint/2010/main" val="257439433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78</a:t>
            </a:fld>
            <a:endParaRPr lang="en-US" dirty="0"/>
          </a:p>
        </p:txBody>
      </p:sp>
    </p:spTree>
    <p:extLst>
      <p:ext uri="{BB962C8B-B14F-4D97-AF65-F5344CB8AC3E}">
        <p14:creationId xmlns:p14="http://schemas.microsoft.com/office/powerpoint/2010/main" val="224179991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89</a:t>
            </a:fld>
            <a:endParaRPr lang="en-US" dirty="0"/>
          </a:p>
        </p:txBody>
      </p:sp>
    </p:spTree>
    <p:extLst>
      <p:ext uri="{BB962C8B-B14F-4D97-AF65-F5344CB8AC3E}">
        <p14:creationId xmlns:p14="http://schemas.microsoft.com/office/powerpoint/2010/main" val="156977969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whiteboxes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100</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101</a:t>
            </a:fld>
            <a:endParaRPr lang="en-US" dirty="0"/>
          </a:p>
        </p:txBody>
      </p:sp>
    </p:spTree>
    <p:extLst>
      <p:ext uri="{BB962C8B-B14F-4D97-AF65-F5344CB8AC3E}">
        <p14:creationId xmlns:p14="http://schemas.microsoft.com/office/powerpoint/2010/main" val="81524415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102</a:t>
            </a:fld>
            <a:endParaRPr lang="en-US" dirty="0"/>
          </a:p>
        </p:txBody>
      </p:sp>
    </p:spTree>
    <p:extLst>
      <p:ext uri="{BB962C8B-B14F-4D97-AF65-F5344CB8AC3E}">
        <p14:creationId xmlns:p14="http://schemas.microsoft.com/office/powerpoint/2010/main" val="297177882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103</a:t>
            </a:fld>
            <a:endParaRPr lang="en-US" dirty="0"/>
          </a:p>
        </p:txBody>
      </p:sp>
    </p:spTree>
    <p:extLst>
      <p:ext uri="{BB962C8B-B14F-4D97-AF65-F5344CB8AC3E}">
        <p14:creationId xmlns:p14="http://schemas.microsoft.com/office/powerpoint/2010/main" val="38708381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6.xml"/><Relationship Id="rId1" Type="http://schemas.openxmlformats.org/officeDocument/2006/relationships/slideLayout" Target="../slideLayouts/slideLayout3.xml"/><Relationship Id="rId4" Type="http://schemas.openxmlformats.org/officeDocument/2006/relationships/image" Target="../media/image34.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8.xml"/><Relationship Id="rId1" Type="http://schemas.openxmlformats.org/officeDocument/2006/relationships/slideLayout" Target="../slideLayouts/slideLayout3.xml"/><Relationship Id="rId5" Type="http://schemas.openxmlformats.org/officeDocument/2006/relationships/image" Target="../media/image37.png"/><Relationship Id="rId4" Type="http://schemas.openxmlformats.org/officeDocument/2006/relationships/image" Target="../media/image36.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7.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41.png"/><Relationship Id="rId7" Type="http://schemas.openxmlformats.org/officeDocument/2006/relationships/image" Target="../media/image9.png"/><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5.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5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6.xml"/><Relationship Id="rId1" Type="http://schemas.openxmlformats.org/officeDocument/2006/relationships/slideLayout" Target="../slideLayouts/slideLayout2.xml"/><Relationship Id="rId4" Type="http://schemas.openxmlformats.org/officeDocument/2006/relationships/image" Target="../media/image48.png"/></Relationships>
</file>

<file path=ppt/slides/_rels/slide87.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7.xml"/><Relationship Id="rId1" Type="http://schemas.openxmlformats.org/officeDocument/2006/relationships/slideLayout" Target="../slideLayouts/slideLayout2.xml"/><Relationship Id="rId4" Type="http://schemas.openxmlformats.org/officeDocument/2006/relationships/image" Target="../media/image48.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3.png"/><Relationship Id="rId7" Type="http://schemas.openxmlformats.org/officeDocument/2006/relationships/image" Target="../media/image6.png"/><Relationship Id="rId2" Type="http://schemas.openxmlformats.org/officeDocument/2006/relationships/notesSlide" Target="../notesSlides/notesSlide95.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49.png"/><Relationship Id="rId7" Type="http://schemas.openxmlformats.org/officeDocument/2006/relationships/image" Target="../media/image20.png"/><Relationship Id="rId12" Type="http://schemas.openxmlformats.org/officeDocument/2006/relationships/image" Target="../media/image23.png"/><Relationship Id="rId2" Type="http://schemas.openxmlformats.org/officeDocument/2006/relationships/notesSlide" Target="../notesSlides/notesSlide97.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2.png"/><Relationship Id="rId5" Type="http://schemas.openxmlformats.org/officeDocument/2006/relationships/image" Target="../media/image51.png"/><Relationship Id="rId10" Type="http://schemas.openxmlformats.org/officeDocument/2006/relationships/image" Target="../media/image52.png"/><Relationship Id="rId4" Type="http://schemas.openxmlformats.org/officeDocument/2006/relationships/image" Target="../media/image50.png"/><Relationship Id="rId9" Type="http://schemas.openxmlformats.org/officeDocument/2006/relationships/image" Target="../media/image18.png"/></Relationships>
</file>

<file path=ppt/slides/_rels/slide9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ＭＳ Ｐゴシック" panose="020B0600070205080204" pitchFamily="34" charset="-128"/>
              </a:rPr>
              <a:t>Generalized Forwarding, SDN</a:t>
            </a:r>
          </a:p>
          <a:p>
            <a:pPr lvl="1">
              <a:spcBef>
                <a:spcPts val="0"/>
              </a:spcBef>
            </a:pPr>
            <a:r>
              <a:rPr lang="en-US" altLang="en-US" sz="2800" dirty="0">
                <a:ea typeface="ＭＳ Ｐゴシック" panose="020B0600070205080204" pitchFamily="34" charset="-128"/>
              </a:rPr>
              <a:t>Match+action</a:t>
            </a:r>
          </a:p>
          <a:p>
            <a:pPr lvl="1">
              <a:spcBef>
                <a:spcPts val="0"/>
              </a:spcBef>
            </a:pPr>
            <a:r>
              <a:rPr lang="en-US" altLang="en-US" sz="2800" dirty="0">
                <a:ea typeface="ＭＳ Ｐゴシック" panose="020B0600070205080204" pitchFamily="34" charset="-128"/>
              </a:rPr>
              <a:t>OpenFlow: match+action in action</a:t>
            </a:r>
          </a:p>
          <a:p>
            <a:pPr marL="407988" indent="-277813">
              <a:spcBef>
                <a:spcPts val="600"/>
              </a:spcBef>
            </a:pPr>
            <a:r>
              <a:rPr lang="en-US" altLang="en-US" sz="3200" dirty="0">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8015501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4" name="Rectangle 9">
            <a:extLst>
              <a:ext uri="{FF2B5EF4-FFF2-40B4-BE49-F238E27FC236}">
                <a16:creationId xmlns:a16="http://schemas.microsoft.com/office/drawing/2014/main" id="{E4690020-A5BE-9A75-DB98-6FDFED57743D}"/>
              </a:ext>
            </a:extLst>
          </p:cNvPr>
          <p:cNvSpPr>
            <a:spLocks noChangeArrowheads="1"/>
          </p:cNvSpPr>
          <p:nvPr/>
        </p:nvSpPr>
        <p:spPr bwMode="auto">
          <a:xfrm>
            <a:off x="781050" y="5234799"/>
            <a:ext cx="3467652" cy="56673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105" name="Group 2104">
            <a:extLst>
              <a:ext uri="{FF2B5EF4-FFF2-40B4-BE49-F238E27FC236}">
                <a16:creationId xmlns:a16="http://schemas.microsoft.com/office/drawing/2014/main" id="{9B5F42F9-12A2-88C1-0FB6-D7D32C62014D}"/>
              </a:ext>
            </a:extLst>
          </p:cNvPr>
          <p:cNvGrpSpPr/>
          <p:nvPr/>
        </p:nvGrpSpPr>
        <p:grpSpPr>
          <a:xfrm>
            <a:off x="2081771" y="5249835"/>
            <a:ext cx="2100020" cy="525818"/>
            <a:chOff x="1075103" y="3385874"/>
            <a:chExt cx="3106688" cy="777875"/>
          </a:xfrm>
        </p:grpSpPr>
        <p:sp>
          <p:nvSpPr>
            <p:cNvPr id="2106" name="Oval 56">
              <a:extLst>
                <a:ext uri="{FF2B5EF4-FFF2-40B4-BE49-F238E27FC236}">
                  <a16:creationId xmlns:a16="http://schemas.microsoft.com/office/drawing/2014/main" id="{CCF4479F-26B3-4850-9A0C-88748674543C}"/>
                </a:ext>
              </a:extLst>
            </p:cNvPr>
            <p:cNvSpPr>
              <a:spLocks noChangeArrowheads="1"/>
            </p:cNvSpPr>
            <p:nvPr/>
          </p:nvSpPr>
          <p:spPr bwMode="auto">
            <a:xfrm>
              <a:off x="1919603"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107" name="Oval 57">
              <a:extLst>
                <a:ext uri="{FF2B5EF4-FFF2-40B4-BE49-F238E27FC236}">
                  <a16:creationId xmlns:a16="http://schemas.microsoft.com/office/drawing/2014/main" id="{6F273346-903A-CD7E-30CF-190E4C50CDFB}"/>
                </a:ext>
              </a:extLst>
            </p:cNvPr>
            <p:cNvSpPr>
              <a:spLocks noChangeArrowheads="1"/>
            </p:cNvSpPr>
            <p:nvPr/>
          </p:nvSpPr>
          <p:spPr bwMode="auto">
            <a:xfrm>
              <a:off x="2106509"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108" name="Oval 58">
              <a:extLst>
                <a:ext uri="{FF2B5EF4-FFF2-40B4-BE49-F238E27FC236}">
                  <a16:creationId xmlns:a16="http://schemas.microsoft.com/office/drawing/2014/main" id="{D88DFD13-D757-5BD4-B886-EF22C20A1D12}"/>
                </a:ext>
              </a:extLst>
            </p:cNvPr>
            <p:cNvSpPr>
              <a:spLocks noChangeArrowheads="1"/>
            </p:cNvSpPr>
            <p:nvPr/>
          </p:nvSpPr>
          <p:spPr bwMode="auto">
            <a:xfrm>
              <a:off x="2295841"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109" name="Group 61">
              <a:extLst>
                <a:ext uri="{FF2B5EF4-FFF2-40B4-BE49-F238E27FC236}">
                  <a16:creationId xmlns:a16="http://schemas.microsoft.com/office/drawing/2014/main" id="{232598BD-EDEC-C491-4C38-D843E37EFE29}"/>
                </a:ext>
              </a:extLst>
            </p:cNvPr>
            <p:cNvGrpSpPr>
              <a:grpSpLocks/>
            </p:cNvGrpSpPr>
            <p:nvPr/>
          </p:nvGrpSpPr>
          <p:grpSpPr bwMode="auto">
            <a:xfrm>
              <a:off x="3723003" y="3385874"/>
              <a:ext cx="458788" cy="777875"/>
              <a:chOff x="2365" y="1352"/>
              <a:chExt cx="1022" cy="1616"/>
            </a:xfrm>
          </p:grpSpPr>
          <p:sp>
            <p:nvSpPr>
              <p:cNvPr id="2113" name="Rectangle 63">
                <a:extLst>
                  <a:ext uri="{FF2B5EF4-FFF2-40B4-BE49-F238E27FC236}">
                    <a16:creationId xmlns:a16="http://schemas.microsoft.com/office/drawing/2014/main" id="{57A8C802-3270-58FF-F88A-801DB0262E39}"/>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114" name="Picture 62">
                <a:extLst>
                  <a:ext uri="{FF2B5EF4-FFF2-40B4-BE49-F238E27FC236}">
                    <a16:creationId xmlns:a16="http://schemas.microsoft.com/office/drawing/2014/main" id="{12C09DCF-9156-D248-D00D-763044D1B2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110" name="Picture 2" descr="Icon Car Symbol - Free image on Pixabay">
              <a:extLst>
                <a:ext uri="{FF2B5EF4-FFF2-40B4-BE49-F238E27FC236}">
                  <a16:creationId xmlns:a16="http://schemas.microsoft.com/office/drawing/2014/main" id="{5B2B41B7-687B-EA0B-3ADA-004FCAF8AE8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5103" y="3496676"/>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111" name="Picture 2" descr="Icon Car Symbol - Free image on Pixabay">
              <a:extLst>
                <a:ext uri="{FF2B5EF4-FFF2-40B4-BE49-F238E27FC236}">
                  <a16:creationId xmlns:a16="http://schemas.microsoft.com/office/drawing/2014/main" id="{FA02EBD0-43F6-5F0E-B166-334E268F43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2724" y="3494137"/>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112" name="Picture 2" descr="Icon Car Symbol - Free image on Pixabay">
              <a:extLst>
                <a:ext uri="{FF2B5EF4-FFF2-40B4-BE49-F238E27FC236}">
                  <a16:creationId xmlns:a16="http://schemas.microsoft.com/office/drawing/2014/main" id="{F51474BE-02B9-9991-08E2-29A41C242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87660" y="3494873"/>
              <a:ext cx="875228" cy="592631"/>
            </a:xfrm>
            <a:prstGeom prst="rect">
              <a:avLst/>
            </a:prstGeom>
            <a:noFill/>
            <a:extLst>
              <a:ext uri="{909E8E84-426E-40DD-AFC4-6F175D3DCCD1}">
                <a14:hiddenFill xmlns:a14="http://schemas.microsoft.com/office/drawing/2010/main">
                  <a:solidFill>
                    <a:srgbClr val="FFFFFF"/>
                  </a:solidFill>
                </a14:hiddenFill>
              </a:ext>
            </a:extLst>
          </p:spPr>
        </p:pic>
      </p:grpSp>
      <p:sp>
        <p:nvSpPr>
          <p:cNvPr id="2115" name="Rectangle 5">
            <a:extLst>
              <a:ext uri="{FF2B5EF4-FFF2-40B4-BE49-F238E27FC236}">
                <a16:creationId xmlns:a16="http://schemas.microsoft.com/office/drawing/2014/main" id="{A70D1849-FF81-013D-BFA9-A498D3886972}"/>
              </a:ext>
            </a:extLst>
          </p:cNvPr>
          <p:cNvSpPr>
            <a:spLocks noChangeArrowheads="1"/>
          </p:cNvSpPr>
          <p:nvPr/>
        </p:nvSpPr>
        <p:spPr bwMode="auto">
          <a:xfrm>
            <a:off x="854541" y="5385611"/>
            <a:ext cx="462428" cy="255587"/>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16" name="Rectangle 6">
            <a:extLst>
              <a:ext uri="{FF2B5EF4-FFF2-40B4-BE49-F238E27FC236}">
                <a16:creationId xmlns:a16="http://schemas.microsoft.com/office/drawing/2014/main" id="{62AAB046-E291-3545-96B5-70D4B532E6F6}"/>
              </a:ext>
            </a:extLst>
          </p:cNvPr>
          <p:cNvSpPr>
            <a:spLocks noChangeArrowheads="1"/>
          </p:cNvSpPr>
          <p:nvPr/>
        </p:nvSpPr>
        <p:spPr bwMode="auto">
          <a:xfrm>
            <a:off x="1382835" y="5284011"/>
            <a:ext cx="374608" cy="434975"/>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17" name="Line 16">
            <a:extLst>
              <a:ext uri="{FF2B5EF4-FFF2-40B4-BE49-F238E27FC236}">
                <a16:creationId xmlns:a16="http://schemas.microsoft.com/office/drawing/2014/main" id="{48C748F8-8E1B-9EE2-9B35-089CFBC7D980}"/>
              </a:ext>
            </a:extLst>
          </p:cNvPr>
          <p:cNvSpPr>
            <a:spLocks noChangeShapeType="1"/>
          </p:cNvSpPr>
          <p:nvPr/>
        </p:nvSpPr>
        <p:spPr bwMode="auto">
          <a:xfrm>
            <a:off x="723900" y="5518603"/>
            <a:ext cx="1333500"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9" name="Rectangle 9">
            <a:extLst>
              <a:ext uri="{FF2B5EF4-FFF2-40B4-BE49-F238E27FC236}">
                <a16:creationId xmlns:a16="http://schemas.microsoft.com/office/drawing/2014/main" id="{57A202F4-8007-6DCE-12B1-19FA494F02A0}"/>
              </a:ext>
            </a:extLst>
          </p:cNvPr>
          <p:cNvSpPr>
            <a:spLocks noChangeArrowheads="1"/>
          </p:cNvSpPr>
          <p:nvPr/>
        </p:nvSpPr>
        <p:spPr bwMode="auto">
          <a:xfrm>
            <a:off x="781050" y="3594860"/>
            <a:ext cx="3467652" cy="56673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analogy</a:t>
            </a:r>
            <a:r>
              <a:rPr kumimoji="0" lang="en-US" altLang="en-US" sz="3200" b="0" i="0" u="none" strike="noStrike" kern="1200" cap="none" spc="0" normalizeH="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5" y="3466272"/>
            <a:ext cx="1609726"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501" y="3137"/>
              <a:ext cx="851" cy="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roundabout</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66306" y="2545522"/>
              <a:ext cx="1095172"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Station</a:t>
              </a:r>
              <a:b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manager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691866" y="5904419"/>
            <a:ext cx="15568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entry stations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7041345" y="5904419"/>
            <a:ext cx="1184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exit roads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p:cNvCxnSpPr>
          <p:nvPr/>
        </p:nvCxnSpPr>
        <p:spPr bwMode="auto">
          <a:xfrm rot="5400000">
            <a:off x="3747424" y="3137191"/>
            <a:ext cx="810373" cy="135036"/>
          </a:xfrm>
          <a:prstGeom prst="bentConnector3">
            <a:avLst>
              <a:gd name="adj1" fmla="val -1717"/>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pic>
        <p:nvPicPr>
          <p:cNvPr id="2050" name="Picture 2">
            <a:extLst>
              <a:ext uri="{FF2B5EF4-FFF2-40B4-BE49-F238E27FC236}">
                <a16:creationId xmlns:a16="http://schemas.microsoft.com/office/drawing/2014/main" id="{B5EBAC66-81BD-39AF-AA8E-06B2B95FF01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2428" y="2423794"/>
            <a:ext cx="868613" cy="868613"/>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a:extLst>
              <a:ext uri="{FF2B5EF4-FFF2-40B4-BE49-F238E27FC236}">
                <a16:creationId xmlns:a16="http://schemas.microsoft.com/office/drawing/2014/main" id="{06CADFF9-ECDB-9F6B-6337-E6333BCEDF9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2559109">
            <a:off x="4406440" y="3848766"/>
            <a:ext cx="1471200" cy="1471200"/>
          </a:xfrm>
          <a:prstGeom prst="rect">
            <a:avLst/>
          </a:prstGeom>
          <a:noFill/>
          <a:extLst>
            <a:ext uri="{909E8E84-426E-40DD-AFC4-6F175D3DCCD1}">
              <a14:hiddenFill xmlns:a14="http://schemas.microsoft.com/office/drawing/2010/main">
                <a:solidFill>
                  <a:srgbClr val="FFFFFF"/>
                </a:solidFill>
              </a14:hiddenFill>
            </a:ext>
          </a:extLst>
        </p:spPr>
      </p:pic>
      <p:grpSp>
        <p:nvGrpSpPr>
          <p:cNvPr id="2061" name="Group 2060">
            <a:extLst>
              <a:ext uri="{FF2B5EF4-FFF2-40B4-BE49-F238E27FC236}">
                <a16:creationId xmlns:a16="http://schemas.microsoft.com/office/drawing/2014/main" id="{90495C94-56D7-B758-6A5D-797C35A24AB3}"/>
              </a:ext>
            </a:extLst>
          </p:cNvPr>
          <p:cNvGrpSpPr/>
          <p:nvPr/>
        </p:nvGrpSpPr>
        <p:grpSpPr>
          <a:xfrm>
            <a:off x="2081771" y="3609896"/>
            <a:ext cx="2100020" cy="525818"/>
            <a:chOff x="1075103" y="3385874"/>
            <a:chExt cx="3106688" cy="777875"/>
          </a:xfrm>
        </p:grpSpPr>
        <p:sp>
          <p:nvSpPr>
            <p:cNvPr id="5" name="Oval 56">
              <a:extLst>
                <a:ext uri="{FF2B5EF4-FFF2-40B4-BE49-F238E27FC236}">
                  <a16:creationId xmlns:a16="http://schemas.microsoft.com/office/drawing/2014/main" id="{D6CA211A-6043-3A97-C082-C2A2DB1B2720}"/>
                </a:ext>
              </a:extLst>
            </p:cNvPr>
            <p:cNvSpPr>
              <a:spLocks noChangeArrowheads="1"/>
            </p:cNvSpPr>
            <p:nvPr/>
          </p:nvSpPr>
          <p:spPr bwMode="auto">
            <a:xfrm>
              <a:off x="1919603"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Oval 57">
              <a:extLst>
                <a:ext uri="{FF2B5EF4-FFF2-40B4-BE49-F238E27FC236}">
                  <a16:creationId xmlns:a16="http://schemas.microsoft.com/office/drawing/2014/main" id="{4A355447-9316-5A91-1F91-AE4096C24601}"/>
                </a:ext>
              </a:extLst>
            </p:cNvPr>
            <p:cNvSpPr>
              <a:spLocks noChangeArrowheads="1"/>
            </p:cNvSpPr>
            <p:nvPr/>
          </p:nvSpPr>
          <p:spPr bwMode="auto">
            <a:xfrm>
              <a:off x="2106509"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 name="Oval 58">
              <a:extLst>
                <a:ext uri="{FF2B5EF4-FFF2-40B4-BE49-F238E27FC236}">
                  <a16:creationId xmlns:a16="http://schemas.microsoft.com/office/drawing/2014/main" id="{9730B940-4984-7E01-6E0B-D4CE52773FB3}"/>
                </a:ext>
              </a:extLst>
            </p:cNvPr>
            <p:cNvSpPr>
              <a:spLocks noChangeArrowheads="1"/>
            </p:cNvSpPr>
            <p:nvPr/>
          </p:nvSpPr>
          <p:spPr bwMode="auto">
            <a:xfrm>
              <a:off x="2295841" y="3784337"/>
              <a:ext cx="74613" cy="74613"/>
            </a:xfrm>
            <a:prstGeom prst="ellipse">
              <a:avLst/>
            </a:prstGeom>
            <a:solidFill>
              <a:schemeClr val="accent1">
                <a:lumMod val="75000"/>
              </a:schemeClr>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8" name="Group 61">
              <a:extLst>
                <a:ext uri="{FF2B5EF4-FFF2-40B4-BE49-F238E27FC236}">
                  <a16:creationId xmlns:a16="http://schemas.microsoft.com/office/drawing/2014/main" id="{45F70913-BD15-9506-6063-CC3BE421BDC5}"/>
                </a:ext>
              </a:extLst>
            </p:cNvPr>
            <p:cNvGrpSpPr>
              <a:grpSpLocks/>
            </p:cNvGrpSpPr>
            <p:nvPr/>
          </p:nvGrpSpPr>
          <p:grpSpPr bwMode="auto">
            <a:xfrm>
              <a:off x="3723003" y="3385874"/>
              <a:ext cx="458788" cy="777875"/>
              <a:chOff x="2365" y="1352"/>
              <a:chExt cx="1022" cy="1616"/>
            </a:xfrm>
          </p:grpSpPr>
          <p:sp>
            <p:nvSpPr>
              <p:cNvPr id="10" name="Rectangle 63">
                <a:extLst>
                  <a:ext uri="{FF2B5EF4-FFF2-40B4-BE49-F238E27FC236}">
                    <a16:creationId xmlns:a16="http://schemas.microsoft.com/office/drawing/2014/main" id="{F7FEBEFF-CDEC-A37D-2AC9-AF3CCF3DD735}"/>
                  </a:ext>
                </a:extLst>
              </p:cNvPr>
              <p:cNvSpPr>
                <a:spLocks noChangeArrowheads="1"/>
              </p:cNvSpPr>
              <p:nvPr/>
            </p:nvSpPr>
            <p:spPr bwMode="auto">
              <a:xfrm>
                <a:off x="2365" y="2129"/>
                <a:ext cx="367" cy="2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9" name="Picture 62">
                <a:extLst>
                  <a:ext uri="{FF2B5EF4-FFF2-40B4-BE49-F238E27FC236}">
                    <a16:creationId xmlns:a16="http://schemas.microsoft.com/office/drawing/2014/main" id="{53EDF458-D38C-20DC-6133-13E7C766A6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73" y="1352"/>
                <a:ext cx="1014" cy="1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3" name="Picture 2" descr="Icon Car Symbol - Free image on Pixabay">
              <a:extLst>
                <a:ext uri="{FF2B5EF4-FFF2-40B4-BE49-F238E27FC236}">
                  <a16:creationId xmlns:a16="http://schemas.microsoft.com/office/drawing/2014/main" id="{E7F1ABDC-F218-33BB-1D9E-A175B2F77B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5103" y="3496676"/>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048" name="Picture 2" descr="Icon Car Symbol - Free image on Pixabay">
              <a:extLst>
                <a:ext uri="{FF2B5EF4-FFF2-40B4-BE49-F238E27FC236}">
                  <a16:creationId xmlns:a16="http://schemas.microsoft.com/office/drawing/2014/main" id="{446F6992-85FD-FDE8-C886-4927F1ED88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2724" y="3494137"/>
              <a:ext cx="875228" cy="592631"/>
            </a:xfrm>
            <a:prstGeom prst="rect">
              <a:avLst/>
            </a:prstGeom>
            <a:noFill/>
            <a:extLst>
              <a:ext uri="{909E8E84-426E-40DD-AFC4-6F175D3DCCD1}">
                <a14:hiddenFill xmlns:a14="http://schemas.microsoft.com/office/drawing/2010/main">
                  <a:solidFill>
                    <a:srgbClr val="FFFFFF"/>
                  </a:solidFill>
                </a14:hiddenFill>
              </a:ext>
            </a:extLst>
          </p:spPr>
        </p:pic>
        <p:pic>
          <p:nvPicPr>
            <p:cNvPr id="2049" name="Picture 2" descr="Icon Car Symbol - Free image on Pixabay">
              <a:extLst>
                <a:ext uri="{FF2B5EF4-FFF2-40B4-BE49-F238E27FC236}">
                  <a16:creationId xmlns:a16="http://schemas.microsoft.com/office/drawing/2014/main" id="{FFB7A3F4-5EF5-32A5-9077-6AA3366757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87660" y="3494873"/>
              <a:ext cx="875228" cy="592631"/>
            </a:xfrm>
            <a:prstGeom prst="rect">
              <a:avLst/>
            </a:prstGeom>
            <a:noFill/>
            <a:extLst>
              <a:ext uri="{909E8E84-426E-40DD-AFC4-6F175D3DCCD1}">
                <a14:hiddenFill xmlns:a14="http://schemas.microsoft.com/office/drawing/2010/main">
                  <a:solidFill>
                    <a:srgbClr val="FFFFFF"/>
                  </a:solidFill>
                </a14:hiddenFill>
              </a:ext>
            </a:extLst>
          </p:spPr>
        </p:pic>
      </p:grpSp>
      <p:sp>
        <p:nvSpPr>
          <p:cNvPr id="2084" name="Rounded Rectangular Callout 2083">
            <a:extLst>
              <a:ext uri="{FF2B5EF4-FFF2-40B4-BE49-F238E27FC236}">
                <a16:creationId xmlns:a16="http://schemas.microsoft.com/office/drawing/2014/main" id="{14F84786-EAA5-0C84-CC42-974816FF3281}"/>
              </a:ext>
            </a:extLst>
          </p:cNvPr>
          <p:cNvSpPr/>
          <p:nvPr/>
        </p:nvSpPr>
        <p:spPr>
          <a:xfrm>
            <a:off x="2826003" y="2495971"/>
            <a:ext cx="858940" cy="1030267"/>
          </a:xfrm>
          <a:prstGeom prst="wedgeRoundRectCallout">
            <a:avLst>
              <a:gd name="adj1" fmla="val 59671"/>
              <a:gd name="adj2" fmla="val 36443"/>
              <a:gd name="adj3" fmla="val 16667"/>
            </a:avLst>
          </a:prstGeom>
          <a:ln w="25400">
            <a:solidFill>
              <a:schemeClr val="tx1">
                <a:lumMod val="95000"/>
                <a:lumOff val="5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endParaRPr lang="en-US" dirty="0"/>
          </a:p>
        </p:txBody>
      </p:sp>
      <p:pic>
        <p:nvPicPr>
          <p:cNvPr id="2086" name="Picture 8">
            <a:extLst>
              <a:ext uri="{FF2B5EF4-FFF2-40B4-BE49-F238E27FC236}">
                <a16:creationId xmlns:a16="http://schemas.microsoft.com/office/drawing/2014/main" id="{C2D86D17-8779-C84B-BD77-118A24FCAEB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9173" y="2584770"/>
            <a:ext cx="837237" cy="837237"/>
          </a:xfrm>
          <a:prstGeom prst="rect">
            <a:avLst/>
          </a:prstGeom>
          <a:noFill/>
          <a:extLst>
            <a:ext uri="{909E8E84-426E-40DD-AFC4-6F175D3DCCD1}">
              <a14:hiddenFill xmlns:a14="http://schemas.microsoft.com/office/drawing/2010/main">
                <a:solidFill>
                  <a:srgbClr val="FFFFFF"/>
                </a:solidFill>
              </a14:hiddenFill>
            </a:ext>
          </a:extLst>
        </p:spPr>
      </p:pic>
      <p:sp>
        <p:nvSpPr>
          <p:cNvPr id="2093" name="Rectangle 5">
            <a:extLst>
              <a:ext uri="{FF2B5EF4-FFF2-40B4-BE49-F238E27FC236}">
                <a16:creationId xmlns:a16="http://schemas.microsoft.com/office/drawing/2014/main" id="{5D76668E-E7B3-3BFD-D9E2-694E8B9F1A8B}"/>
              </a:ext>
            </a:extLst>
          </p:cNvPr>
          <p:cNvSpPr>
            <a:spLocks noChangeArrowheads="1"/>
          </p:cNvSpPr>
          <p:nvPr/>
        </p:nvSpPr>
        <p:spPr bwMode="auto">
          <a:xfrm>
            <a:off x="854541" y="3745672"/>
            <a:ext cx="462428" cy="255587"/>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94" name="Rectangle 6">
            <a:extLst>
              <a:ext uri="{FF2B5EF4-FFF2-40B4-BE49-F238E27FC236}">
                <a16:creationId xmlns:a16="http://schemas.microsoft.com/office/drawing/2014/main" id="{A73CB39C-EBEE-D5E3-8772-ADFBB9E0B5DB}"/>
              </a:ext>
            </a:extLst>
          </p:cNvPr>
          <p:cNvSpPr>
            <a:spLocks noChangeArrowheads="1"/>
          </p:cNvSpPr>
          <p:nvPr/>
        </p:nvSpPr>
        <p:spPr bwMode="auto">
          <a:xfrm>
            <a:off x="1382835" y="3644072"/>
            <a:ext cx="374608" cy="434975"/>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02" name="Line 16">
            <a:extLst>
              <a:ext uri="{FF2B5EF4-FFF2-40B4-BE49-F238E27FC236}">
                <a16:creationId xmlns:a16="http://schemas.microsoft.com/office/drawing/2014/main" id="{DA05E78B-7044-62E9-E0ED-B23C4264C1C3}"/>
              </a:ext>
            </a:extLst>
          </p:cNvPr>
          <p:cNvSpPr>
            <a:spLocks noChangeShapeType="1"/>
          </p:cNvSpPr>
          <p:nvPr/>
        </p:nvSpPr>
        <p:spPr bwMode="auto">
          <a:xfrm>
            <a:off x="723900" y="3878664"/>
            <a:ext cx="1333500"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725489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grpSp>
        <p:nvGrpSpPr>
          <p:cNvPr id="14" name="Group 13">
            <a:extLst>
              <a:ext uri="{FF2B5EF4-FFF2-40B4-BE49-F238E27FC236}">
                <a16:creationId xmlns:a16="http://schemas.microsoft.com/office/drawing/2014/main" id="{9D2B58EA-90EB-22DC-70F2-0EE6BCA02F30}"/>
              </a:ext>
            </a:extLst>
          </p:cNvPr>
          <p:cNvGrpSpPr/>
          <p:nvPr/>
        </p:nvGrpSpPr>
        <p:grpSpPr>
          <a:xfrm>
            <a:off x="1199417" y="5446716"/>
            <a:ext cx="2137372" cy="695498"/>
            <a:chOff x="646967" y="5446716"/>
            <a:chExt cx="2137372" cy="695498"/>
          </a:xfrm>
        </p:grpSpPr>
        <p:pic>
          <p:nvPicPr>
            <p:cNvPr id="9" name="Picture 8" descr="Icon&#10;&#10;Description automatically generated">
              <a:extLst>
                <a:ext uri="{FF2B5EF4-FFF2-40B4-BE49-F238E27FC236}">
                  <a16:creationId xmlns:a16="http://schemas.microsoft.com/office/drawing/2014/main" id="{4CC8409D-09E5-7BEE-7B96-571D305DC6E4}"/>
                </a:ext>
              </a:extLst>
            </p:cNvPr>
            <p:cNvPicPr>
              <a:picLocks noChangeAspect="1"/>
            </p:cNvPicPr>
            <p:nvPr/>
          </p:nvPicPr>
          <p:blipFill>
            <a:blip r:embed="rId3"/>
            <a:stretch>
              <a:fillRect/>
            </a:stretch>
          </p:blipFill>
          <p:spPr>
            <a:xfrm>
              <a:off x="646967" y="5446716"/>
              <a:ext cx="505593" cy="695498"/>
            </a:xfrm>
            <a:prstGeom prst="rect">
              <a:avLst/>
            </a:prstGeom>
          </p:spPr>
        </p:pic>
        <p:sp>
          <p:nvSpPr>
            <p:cNvPr id="11" name="TextBox 10">
              <a:extLst>
                <a:ext uri="{FF2B5EF4-FFF2-40B4-BE49-F238E27FC236}">
                  <a16:creationId xmlns:a16="http://schemas.microsoft.com/office/drawing/2014/main" id="{606794DD-4CEC-4221-126D-5947BA568F5C}"/>
                </a:ext>
              </a:extLst>
            </p:cNvPr>
            <p:cNvSpPr txBox="1"/>
            <p:nvPr/>
          </p:nvSpPr>
          <p:spPr>
            <a:xfrm>
              <a:off x="1171610" y="5609799"/>
              <a:ext cx="1612729" cy="369332"/>
            </a:xfrm>
            <a:prstGeom prst="rect">
              <a:avLst/>
            </a:prstGeom>
            <a:noFill/>
          </p:spPr>
          <p:txBody>
            <a:bodyPr wrap="square">
              <a:spAutoFit/>
            </a:bodyPr>
            <a:lstStyle/>
            <a:p>
              <a:r>
                <a:rPr lang="en-US" altLang="en-US" kern="0" dirty="0">
                  <a:solidFill>
                    <a:srgbClr val="000000"/>
                  </a:solidFill>
                  <a:latin typeface="Calibri" panose="020F0502020204030204"/>
                  <a:ea typeface="ＭＳ Ｐゴシック" panose="020B0600070205080204" pitchFamily="34" charset="-128"/>
                </a:rPr>
                <a:t>F</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rame</a:t>
              </a:r>
              <a:endParaRPr lang="en-US" dirty="0"/>
            </a:p>
          </p:txBody>
        </p:sp>
      </p:grpSp>
      <p:grpSp>
        <p:nvGrpSpPr>
          <p:cNvPr id="17" name="Group 16">
            <a:extLst>
              <a:ext uri="{FF2B5EF4-FFF2-40B4-BE49-F238E27FC236}">
                <a16:creationId xmlns:a16="http://schemas.microsoft.com/office/drawing/2014/main" id="{00106228-C860-72EA-13E6-FF5F1BE226A2}"/>
              </a:ext>
            </a:extLst>
          </p:cNvPr>
          <p:cNvGrpSpPr/>
          <p:nvPr/>
        </p:nvGrpSpPr>
        <p:grpSpPr>
          <a:xfrm>
            <a:off x="6844333" y="2806194"/>
            <a:ext cx="2235870" cy="1007085"/>
            <a:chOff x="6844333" y="2806194"/>
            <a:chExt cx="2235870" cy="1007085"/>
          </a:xfrm>
        </p:grpSpPr>
        <p:sp>
          <p:nvSpPr>
            <p:cNvPr id="16" name="Rounded Rectangular Callout 15">
              <a:extLst>
                <a:ext uri="{FF2B5EF4-FFF2-40B4-BE49-F238E27FC236}">
                  <a16:creationId xmlns:a16="http://schemas.microsoft.com/office/drawing/2014/main" id="{1490BC80-40CE-40B9-5D35-8D5390035C0E}"/>
                </a:ext>
              </a:extLst>
            </p:cNvPr>
            <p:cNvSpPr/>
            <p:nvPr/>
          </p:nvSpPr>
          <p:spPr>
            <a:xfrm>
              <a:off x="6844333" y="2806194"/>
              <a:ext cx="1779588" cy="1007085"/>
            </a:xfrm>
            <a:prstGeom prst="wedgeRoundRectCallout">
              <a:avLst>
                <a:gd name="adj1" fmla="val -64240"/>
                <a:gd name="adj2" fmla="val -54353"/>
                <a:gd name="adj3" fmla="val 16667"/>
              </a:avLst>
            </a:prstGeom>
            <a:ln w="25400">
              <a:solidFill>
                <a:schemeClr val="tx1">
                  <a:lumMod val="95000"/>
                  <a:lumOff val="5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endParaRPr lang="en-US" dirty="0"/>
            </a:p>
          </p:txBody>
        </p:sp>
        <p:pic>
          <p:nvPicPr>
            <p:cNvPr id="12" name="Picture 11" descr="Icon&#10;&#10;Description automatically generated">
              <a:extLst>
                <a:ext uri="{FF2B5EF4-FFF2-40B4-BE49-F238E27FC236}">
                  <a16:creationId xmlns:a16="http://schemas.microsoft.com/office/drawing/2014/main" id="{62B92C9B-3280-B0FC-57E4-90B0C0B4A79C}"/>
                </a:ext>
              </a:extLst>
            </p:cNvPr>
            <p:cNvPicPr>
              <a:picLocks noChangeAspect="1"/>
            </p:cNvPicPr>
            <p:nvPr/>
          </p:nvPicPr>
          <p:blipFill>
            <a:blip r:embed="rId4"/>
            <a:stretch>
              <a:fillRect/>
            </a:stretch>
          </p:blipFill>
          <p:spPr>
            <a:xfrm>
              <a:off x="6962236" y="2971427"/>
              <a:ext cx="451829" cy="621665"/>
            </a:xfrm>
            <a:prstGeom prst="rect">
              <a:avLst/>
            </a:prstGeom>
          </p:spPr>
        </p:pic>
        <p:sp>
          <p:nvSpPr>
            <p:cNvPr id="13" name="TextBox 12">
              <a:extLst>
                <a:ext uri="{FF2B5EF4-FFF2-40B4-BE49-F238E27FC236}">
                  <a16:creationId xmlns:a16="http://schemas.microsoft.com/office/drawing/2014/main" id="{8302DA1C-B2FD-2081-47D6-966E745AB1A0}"/>
                </a:ext>
              </a:extLst>
            </p:cNvPr>
            <p:cNvSpPr txBox="1"/>
            <p:nvPr/>
          </p:nvSpPr>
          <p:spPr>
            <a:xfrm>
              <a:off x="7467474" y="3131380"/>
              <a:ext cx="1612729" cy="369332"/>
            </a:xfrm>
            <a:prstGeom prst="rect">
              <a:avLst/>
            </a:prstGeom>
            <a:noFill/>
          </p:spPr>
          <p:txBody>
            <a:bodyPr wrap="square">
              <a:spAutoFit/>
            </a:bodyPr>
            <a:lstStyle/>
            <a:p>
              <a:r>
                <a:rPr lang="en-US" kern="0" dirty="0">
                  <a:solidFill>
                    <a:srgbClr val="000000"/>
                  </a:solidFill>
                  <a:latin typeface="Calibri" panose="020F0502020204030204"/>
                  <a:ea typeface="ＭＳ Ｐゴシック" panose="020B0600070205080204" pitchFamily="34" charset="-128"/>
                </a:rPr>
                <a:t>Datagram</a:t>
              </a:r>
              <a:endParaRPr lang="en-US" dirty="0"/>
            </a:p>
          </p:txBody>
        </p:sp>
      </p:grpSp>
    </p:spTree>
    <p:extLst>
      <p:ext uri="{BB962C8B-B14F-4D97-AF65-F5344CB8AC3E}">
        <p14:creationId xmlns:p14="http://schemas.microsoft.com/office/powerpoint/2010/main" val="215488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ssolv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Tbps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msec)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real-time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lvl="0">
              <a:lnSpc>
                <a:spcPct val="100000"/>
              </a:lnSpc>
            </a:pPr>
            <a:r>
              <a:rPr lang="en-US" sz="3200" dirty="0">
                <a:solidFill>
                  <a:srgbClr val="010F90"/>
                </a:solidFill>
              </a:rPr>
              <a:t>no throttling  </a:t>
            </a:r>
            <a:r>
              <a:rPr lang="en-US" dirty="0"/>
              <a:t>… “shall not impair or degrade lawful Internet traffic on the basis of Internet content, application, or service, or use of a non-harmful device, subject to reasonable network management.”</a:t>
            </a:r>
          </a:p>
          <a:p>
            <a:pPr lvl="0">
              <a:lnSpc>
                <a:spcPct val="100000"/>
              </a:lnSpc>
            </a:pPr>
            <a:r>
              <a:rPr lang="en-US" sz="3200" dirty="0">
                <a:solidFill>
                  <a:srgbClr val="010F90"/>
                </a:solidFill>
              </a:rPr>
              <a:t>no paid prioritization. </a:t>
            </a:r>
            <a:r>
              <a:rPr lang="en-US"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match+action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pic>
        <p:nvPicPr>
          <p:cNvPr id="6" name="Picture 5">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a:t>
            </a:r>
            <a:r>
              <a:rPr kumimoji="0" lang="en-US" altLang="en-US" sz="3200" b="0" i="0" u="none" strike="noStrike" kern="1200" cap="none" spc="0" normalizeH="0" baseline="0" noProof="0" dirty="0">
                <a:ln>
                  <a:noFill/>
                </a:ln>
                <a:solidFill>
                  <a:prstClr val="black"/>
                </a:solidFill>
                <a:effectLst/>
                <a:uLnTx/>
                <a:uFillTx/>
                <a:ea typeface="ＭＳ Ｐゴシック" panose="020B0600070205080204" pitchFamily="34" charset="-128"/>
                <a:cs typeface="ＭＳ Ｐゴシック" panose="020B0600070205080204" pitchFamily="34" charset="-128"/>
              </a:rPr>
              <a:t>IPv6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Tree>
    <p:extLst>
      <p:ext uri="{BB962C8B-B14F-4D97-AF65-F5344CB8AC3E}">
        <p14:creationId xmlns:p14="http://schemas.microsoft.com/office/powerpoint/2010/main" val="173748429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a:ea typeface="ＭＳ Ｐゴシック" panose="020B0600070205080204" pitchFamily="34" charset="-128"/>
              </a:rPr>
              <a:t>Match+action</a:t>
            </a:r>
          </a:p>
          <a:p>
            <a:pPr lvl="1">
              <a:lnSpc>
                <a:spcPct val="100000"/>
              </a:lnSpc>
              <a:spcBef>
                <a:spcPts val="0"/>
              </a:spcBef>
            </a:pPr>
            <a:r>
              <a:rPr lang="en-US" altLang="en-US" sz="2800" dirty="0">
                <a:ea typeface="ＭＳ Ｐゴシック" panose="020B0600070205080204" pitchFamily="34" charset="-128"/>
              </a:rPr>
              <a:t>OpenFlow: match+action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a:solidFill>
                  <a:srgbClr val="C00000"/>
                </a:solidFill>
                <a:latin typeface="Calibri" panose="020F0502020204030204" pitchFamily="34" charset="0"/>
              </a:rPr>
              <a:t>match+action: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88</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89</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match+action</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Saltzer,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4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100</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101</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102</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48259" y="236193"/>
            <a:ext cx="10515600" cy="894622"/>
          </a:xfrm>
        </p:spPr>
        <p:txBody>
          <a:bodyPr/>
          <a:lstStyle/>
          <a:p>
            <a:r>
              <a:rPr lang="en-US" dirty="0"/>
              <a:t>DHCP: Wireshark output </a:t>
            </a:r>
            <a:r>
              <a:rPr lang="en-US" sz="4000" dirty="0"/>
              <a:t>(home LAN)</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103</a:t>
            </a:fld>
            <a:endParaRPr lang="en-US" dirty="0"/>
          </a:p>
        </p:txBody>
      </p:sp>
      <p:sp>
        <p:nvSpPr>
          <p:cNvPr id="62" name="Text Box 4">
            <a:extLst>
              <a:ext uri="{FF2B5EF4-FFF2-40B4-BE49-F238E27FC236}">
                <a16:creationId xmlns:a16="http://schemas.microsoft.com/office/drawing/2014/main" id="{4D1E3A18-01A8-4E44-AEA3-54BCC376618E}"/>
              </a:ext>
            </a:extLst>
          </p:cNvPr>
          <p:cNvSpPr txBox="1">
            <a:spLocks noChangeArrowheads="1"/>
          </p:cNvSpPr>
          <p:nvPr/>
        </p:nvSpPr>
        <p:spPr bwMode="auto">
          <a:xfrm>
            <a:off x="6509140" y="1334125"/>
            <a:ext cx="5682860" cy="527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dirty="0">
                <a:solidFill>
                  <a:srgbClr val="FF0000"/>
                </a:solidFill>
              </a:rPr>
              <a:t>Boot Reply (2)</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b="1" dirty="0">
                <a:solidFill>
                  <a:srgbClr val="FF0000"/>
                </a:solidFill>
              </a:rPr>
              <a:t>Client IP address: 192.168.1.101 (192.168.1.101)</a:t>
            </a:r>
          </a:p>
          <a:p>
            <a:pPr>
              <a:lnSpc>
                <a:spcPct val="90000"/>
              </a:lnSpc>
            </a:pPr>
            <a:r>
              <a:rPr lang="en-US" altLang="en-US" sz="1400" dirty="0"/>
              <a:t>Your (client) IP address: 0.0.0.0 (0.0.0.0)</a:t>
            </a:r>
          </a:p>
          <a:p>
            <a:pPr>
              <a:lnSpc>
                <a:spcPct val="90000"/>
              </a:lnSpc>
            </a:pPr>
            <a:r>
              <a:rPr lang="en-US" altLang="en-US" sz="1400" b="1" dirty="0">
                <a:solidFill>
                  <a:srgbClr val="FF0000"/>
                </a:solidFill>
              </a:rPr>
              <a:t>Next server IP address: 192.168.1.1 (192.168.1.1)</a:t>
            </a:r>
          </a:p>
          <a:p>
            <a:pPr>
              <a:lnSpc>
                <a:spcPct val="90000"/>
              </a:lnSpc>
            </a:pPr>
            <a:r>
              <a:rPr lang="en-US" altLang="en-US" sz="1400" dirty="0"/>
              <a:t>Relay agent IP address: 0.0.0.0 (0.0.0.0)</a:t>
            </a:r>
          </a:p>
          <a:p>
            <a:pPr>
              <a:lnSpc>
                <a:spcPct val="90000"/>
              </a:lnSpc>
            </a:pPr>
            <a:r>
              <a:rPr lang="en-US" altLang="en-US" sz="1400" dirty="0"/>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b="1" dirty="0">
                <a:solidFill>
                  <a:srgbClr val="FF0000"/>
                </a:solidFill>
              </a:rPr>
              <a:t>Option: (t=53,l=1) DHCP Message Type = DHCP ACK</a:t>
            </a:r>
          </a:p>
          <a:p>
            <a:pPr>
              <a:lnSpc>
                <a:spcPct val="90000"/>
              </a:lnSpc>
            </a:pPr>
            <a:r>
              <a:rPr lang="en-US" altLang="en-US" sz="1400" b="1" dirty="0">
                <a:solidFill>
                  <a:srgbClr val="FF0000"/>
                </a:solidFill>
              </a:rPr>
              <a:t>Option: (t=54,l=4) Server Identifier = 192.168.1.1</a:t>
            </a:r>
          </a:p>
          <a:p>
            <a:pPr>
              <a:lnSpc>
                <a:spcPct val="90000"/>
              </a:lnSpc>
            </a:pPr>
            <a:r>
              <a:rPr lang="en-US" altLang="en-US" sz="1400" b="1" dirty="0">
                <a:solidFill>
                  <a:srgbClr val="FF0000"/>
                </a:solidFill>
              </a:rPr>
              <a:t>Option: (t=1,l=4) Subnet Mask = 255.255.255.0</a:t>
            </a:r>
          </a:p>
          <a:p>
            <a:pPr>
              <a:lnSpc>
                <a:spcPct val="90000"/>
              </a:lnSpc>
            </a:pPr>
            <a:r>
              <a:rPr lang="en-US" altLang="en-US" sz="1400" b="1" dirty="0">
                <a:solidFill>
                  <a:srgbClr val="FF0000"/>
                </a:solidFill>
              </a:rPr>
              <a:t>Option: (t=3,l=4) Router = 192.168.1.1</a:t>
            </a:r>
          </a:p>
          <a:p>
            <a:pPr>
              <a:lnSpc>
                <a:spcPct val="90000"/>
              </a:lnSpc>
            </a:pPr>
            <a:r>
              <a:rPr lang="en-US" altLang="en-US" sz="1400" b="1" dirty="0">
                <a:solidFill>
                  <a:srgbClr val="FF0000"/>
                </a:solidFill>
              </a:rPr>
              <a:t>Option: (6) Domain Name Server</a:t>
            </a:r>
          </a:p>
          <a:p>
            <a:pPr>
              <a:lnSpc>
                <a:spcPct val="90000"/>
              </a:lnSpc>
            </a:pPr>
            <a:r>
              <a:rPr lang="en-US" altLang="en-US" sz="1400" b="1" dirty="0">
                <a:solidFill>
                  <a:srgbClr val="FF0000"/>
                </a:solidFill>
              </a:rPr>
              <a:t>     Length: 12; Value: 445747E2445749F244574092; </a:t>
            </a:r>
          </a:p>
          <a:p>
            <a:pPr>
              <a:lnSpc>
                <a:spcPct val="90000"/>
              </a:lnSpc>
            </a:pPr>
            <a:r>
              <a:rPr lang="en-US" altLang="en-US" sz="1400" b="1" dirty="0">
                <a:solidFill>
                  <a:srgbClr val="FF0000"/>
                </a:solidFill>
              </a:rPr>
              <a:t>      IP Address: 68.87.71.226;</a:t>
            </a:r>
          </a:p>
          <a:p>
            <a:pPr>
              <a:lnSpc>
                <a:spcPct val="90000"/>
              </a:lnSpc>
            </a:pPr>
            <a:r>
              <a:rPr lang="en-US" altLang="en-US" sz="1400" b="1" dirty="0">
                <a:solidFill>
                  <a:srgbClr val="FF0000"/>
                </a:solidFill>
              </a:rPr>
              <a:t>      IP Address: 68.87.73.242; </a:t>
            </a:r>
          </a:p>
          <a:p>
            <a:pPr>
              <a:lnSpc>
                <a:spcPct val="90000"/>
              </a:lnSpc>
            </a:pPr>
            <a:r>
              <a:rPr lang="en-US" altLang="en-US" sz="1400" b="1" dirty="0">
                <a:solidFill>
                  <a:srgbClr val="FF0000"/>
                </a:solidFill>
              </a:rPr>
              <a:t>      IP Address: 68.87.64.146</a:t>
            </a:r>
          </a:p>
          <a:p>
            <a:pPr>
              <a:lnSpc>
                <a:spcPct val="90000"/>
              </a:lnSpc>
            </a:pPr>
            <a:r>
              <a:rPr lang="en-US" altLang="en-US" sz="1400" b="1" dirty="0">
                <a:solidFill>
                  <a:srgbClr val="FF0000"/>
                </a:solidFill>
              </a:rPr>
              <a:t>Option: (t=15,l=20) Domain Name = "hsd1.ma.comcast.net."</a:t>
            </a:r>
          </a:p>
          <a:p>
            <a:pPr>
              <a:lnSpc>
                <a:spcPct val="90000"/>
              </a:lnSpc>
            </a:pPr>
            <a:endParaRPr lang="en-US" altLang="en-US" sz="1000" dirty="0"/>
          </a:p>
        </p:txBody>
      </p:sp>
      <p:sp>
        <p:nvSpPr>
          <p:cNvPr id="63" name="Text Box 7">
            <a:extLst>
              <a:ext uri="{FF2B5EF4-FFF2-40B4-BE49-F238E27FC236}">
                <a16:creationId xmlns:a16="http://schemas.microsoft.com/office/drawing/2014/main" id="{630118D8-D72C-D54A-BCE3-1F6EE2364166}"/>
              </a:ext>
            </a:extLst>
          </p:cNvPr>
          <p:cNvSpPr txBox="1">
            <a:spLocks noChangeArrowheads="1"/>
          </p:cNvSpPr>
          <p:nvPr/>
        </p:nvSpPr>
        <p:spPr bwMode="auto">
          <a:xfrm>
            <a:off x="861699" y="1214204"/>
            <a:ext cx="5808925" cy="552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u="sng" dirty="0">
                <a:solidFill>
                  <a:srgbClr val="FF0000"/>
                </a:solidFill>
              </a:rPr>
              <a:t>Boot Request (1)</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dirty="0"/>
              <a:t>Client IP address: 0.0.0.0 (0.0.0.0)</a:t>
            </a:r>
          </a:p>
          <a:p>
            <a:pPr>
              <a:lnSpc>
                <a:spcPct val="90000"/>
              </a:lnSpc>
            </a:pPr>
            <a:r>
              <a:rPr lang="en-US" altLang="en-US" sz="1400" dirty="0"/>
              <a:t>Your (client) IP address: 0.0.0.0 (0.0.0.0)</a:t>
            </a:r>
          </a:p>
          <a:p>
            <a:pPr>
              <a:lnSpc>
                <a:spcPct val="90000"/>
              </a:lnSpc>
            </a:pPr>
            <a:r>
              <a:rPr lang="en-US" altLang="en-US" sz="1400" dirty="0"/>
              <a:t>Next server IP address: 0.0.0.0 (0.0.0.0)</a:t>
            </a:r>
          </a:p>
          <a:p>
            <a:pPr>
              <a:lnSpc>
                <a:spcPct val="90000"/>
              </a:lnSpc>
            </a:pPr>
            <a:r>
              <a:rPr lang="en-US" altLang="en-US" sz="1400" dirty="0"/>
              <a:t>Relay agent IP address: 0.0.0.0 (0.0.0.0)</a:t>
            </a:r>
          </a:p>
          <a:p>
            <a:pPr>
              <a:lnSpc>
                <a:spcPct val="90000"/>
              </a:lnSpc>
            </a:pPr>
            <a:r>
              <a:rPr lang="en-US" altLang="en-US" sz="1400" b="1" dirty="0">
                <a:solidFill>
                  <a:srgbClr val="FF0000"/>
                </a:solidFill>
              </a:rPr>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dirty="0"/>
              <a:t>Option: (t=53,l=1) </a:t>
            </a:r>
            <a:r>
              <a:rPr lang="en-US" altLang="en-US" sz="1400" b="1" dirty="0">
                <a:solidFill>
                  <a:srgbClr val="FF0000"/>
                </a:solidFill>
              </a:rPr>
              <a:t>DHCP Message Type = DHCP Request</a:t>
            </a:r>
          </a:p>
          <a:p>
            <a:pPr>
              <a:lnSpc>
                <a:spcPct val="90000"/>
              </a:lnSpc>
            </a:pPr>
            <a:r>
              <a:rPr lang="en-US" altLang="en-US" sz="1400" dirty="0"/>
              <a:t>Option: (61) Client identifier</a:t>
            </a:r>
          </a:p>
          <a:p>
            <a:pPr>
              <a:lnSpc>
                <a:spcPct val="90000"/>
              </a:lnSpc>
            </a:pPr>
            <a:r>
              <a:rPr lang="en-US" altLang="en-US" sz="1400" dirty="0"/>
              <a:t>     Length: 7; Value: 010016D323688A; </a:t>
            </a:r>
          </a:p>
          <a:p>
            <a:pPr>
              <a:lnSpc>
                <a:spcPct val="90000"/>
              </a:lnSpc>
            </a:pPr>
            <a:r>
              <a:rPr lang="en-US" altLang="en-US" sz="1400" dirty="0"/>
              <a:t>     Hardware type: Ethernet</a:t>
            </a:r>
          </a:p>
          <a:p>
            <a:pPr>
              <a:lnSpc>
                <a:spcPct val="90000"/>
              </a:lnSpc>
            </a:pPr>
            <a:r>
              <a:rPr lang="en-US" altLang="en-US" sz="1400" dirty="0"/>
              <a:t>     Client MAC address: Wistron_23:68:8a (00:16:d3:23:68:8a)</a:t>
            </a:r>
          </a:p>
          <a:p>
            <a:pPr>
              <a:lnSpc>
                <a:spcPct val="90000"/>
              </a:lnSpc>
            </a:pPr>
            <a:r>
              <a:rPr lang="en-US" altLang="en-US" sz="1400" dirty="0"/>
              <a:t>Option: (t=50,l=4) Requested IP Address = 192.168.1.101</a:t>
            </a:r>
          </a:p>
          <a:p>
            <a:pPr>
              <a:lnSpc>
                <a:spcPct val="90000"/>
              </a:lnSpc>
            </a:pPr>
            <a:r>
              <a:rPr lang="en-US" altLang="en-US" sz="1400" dirty="0"/>
              <a:t>Option: (t=12,l=5) Host Name = "nomad"</a:t>
            </a:r>
          </a:p>
          <a:p>
            <a:pPr>
              <a:lnSpc>
                <a:spcPct val="90000"/>
              </a:lnSpc>
            </a:pPr>
            <a:r>
              <a:rPr lang="en-US" altLang="en-US" sz="1400" b="1" dirty="0">
                <a:solidFill>
                  <a:srgbClr val="FF0000"/>
                </a:solidFill>
              </a:rPr>
              <a:t>Option: (55) Parameter Request List</a:t>
            </a:r>
          </a:p>
          <a:p>
            <a:pPr>
              <a:lnSpc>
                <a:spcPct val="90000"/>
              </a:lnSpc>
            </a:pPr>
            <a:r>
              <a:rPr lang="en-US" altLang="en-US" sz="1400" dirty="0"/>
              <a:t>     Length: 11; Value: 010F03062C2E2F1F21F92B</a:t>
            </a:r>
          </a:p>
          <a:p>
            <a:pPr>
              <a:lnSpc>
                <a:spcPct val="90000"/>
              </a:lnSpc>
            </a:pPr>
            <a:r>
              <a:rPr lang="en-US" altLang="en-US" sz="1400" dirty="0"/>
              <a:t>     </a:t>
            </a:r>
            <a:r>
              <a:rPr lang="en-US" altLang="en-US" sz="1400" b="1" dirty="0">
                <a:solidFill>
                  <a:srgbClr val="FF0000"/>
                </a:solidFill>
              </a:rPr>
              <a:t>1 = Subnet Mask; 15 = Domain Name</a:t>
            </a:r>
          </a:p>
          <a:p>
            <a:pPr>
              <a:lnSpc>
                <a:spcPct val="90000"/>
              </a:lnSpc>
            </a:pPr>
            <a:r>
              <a:rPr lang="en-US" altLang="en-US" sz="1400" b="1" dirty="0">
                <a:solidFill>
                  <a:srgbClr val="FF0000"/>
                </a:solidFill>
              </a:rPr>
              <a:t>     3 = Router; 6 = Domain Name Server</a:t>
            </a:r>
          </a:p>
          <a:p>
            <a:pPr>
              <a:lnSpc>
                <a:spcPct val="90000"/>
              </a:lnSpc>
            </a:pPr>
            <a:r>
              <a:rPr lang="en-US" altLang="en-US" sz="1400" dirty="0"/>
              <a:t>     44 = NetBIOS over TCP/IP Name Server</a:t>
            </a:r>
          </a:p>
          <a:p>
            <a:pPr>
              <a:lnSpc>
                <a:spcPct val="90000"/>
              </a:lnSpc>
            </a:pPr>
            <a:r>
              <a:rPr lang="en-US" altLang="en-US" sz="1400" dirty="0"/>
              <a:t>     ……</a:t>
            </a:r>
            <a:endParaRPr lang="en-US" altLang="en-US" sz="1200" dirty="0"/>
          </a:p>
        </p:txBody>
      </p:sp>
      <p:sp>
        <p:nvSpPr>
          <p:cNvPr id="64" name="Text Box 6">
            <a:extLst>
              <a:ext uri="{FF2B5EF4-FFF2-40B4-BE49-F238E27FC236}">
                <a16:creationId xmlns:a16="http://schemas.microsoft.com/office/drawing/2014/main" id="{55694BCF-6BD1-9A40-AFC4-438E60922411}"/>
              </a:ext>
            </a:extLst>
          </p:cNvPr>
          <p:cNvSpPr txBox="1">
            <a:spLocks noChangeArrowheads="1"/>
          </p:cNvSpPr>
          <p:nvPr/>
        </p:nvSpPr>
        <p:spPr bwMode="auto">
          <a:xfrm>
            <a:off x="9687941" y="1610037"/>
            <a:ext cx="9653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reply</a:t>
            </a:r>
            <a:endParaRPr lang="en-US" altLang="en-US" dirty="0">
              <a:solidFill>
                <a:srgbClr val="0000A3"/>
              </a:solidFill>
            </a:endParaRPr>
          </a:p>
        </p:txBody>
      </p:sp>
      <p:sp>
        <p:nvSpPr>
          <p:cNvPr id="65" name="Text Box 8">
            <a:extLst>
              <a:ext uri="{FF2B5EF4-FFF2-40B4-BE49-F238E27FC236}">
                <a16:creationId xmlns:a16="http://schemas.microsoft.com/office/drawing/2014/main" id="{0443E57C-4222-EE4F-BA53-0172D32D39EF}"/>
              </a:ext>
            </a:extLst>
          </p:cNvPr>
          <p:cNvSpPr txBox="1">
            <a:spLocks noChangeArrowheads="1"/>
          </p:cNvSpPr>
          <p:nvPr/>
        </p:nvSpPr>
        <p:spPr bwMode="auto">
          <a:xfrm>
            <a:off x="3572396" y="1556166"/>
            <a:ext cx="13853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request</a:t>
            </a:r>
          </a:p>
        </p:txBody>
      </p:sp>
    </p:spTree>
    <p:extLst>
      <p:ext uri="{BB962C8B-B14F-4D97-AF65-F5344CB8AC3E}">
        <p14:creationId xmlns:p14="http://schemas.microsoft.com/office/powerpoint/2010/main" val="2531178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17166</TotalTime>
  <Words>9443</Words>
  <Application>Microsoft Macintosh PowerPoint</Application>
  <PresentationFormat>Widescreen</PresentationFormat>
  <Paragraphs>2539</Paragraphs>
  <Slides>103</Slides>
  <Notes>101</Notes>
  <HiddenSlides>0</HiddenSlides>
  <MMClips>0</MMClips>
  <ScaleCrop>false</ScaleCrop>
  <HeadingPairs>
    <vt:vector size="6" baseType="variant">
      <vt:variant>
        <vt:lpstr>Fonts Used</vt:lpstr>
      </vt:variant>
      <vt:variant>
        <vt:i4>13</vt:i4>
      </vt:variant>
      <vt:variant>
        <vt:lpstr>Theme</vt:lpstr>
      </vt:variant>
      <vt:variant>
        <vt:i4>1</vt:i4>
      </vt:variant>
      <vt:variant>
        <vt:lpstr>Slide Titles</vt:lpstr>
      </vt:variant>
      <vt:variant>
        <vt:i4>103</vt:i4>
      </vt:variant>
    </vt:vector>
  </HeadingPairs>
  <TitlesOfParts>
    <vt:vector size="117" baseType="lpstr">
      <vt:lpstr>Arial</vt:lpstr>
      <vt:lpstr>Calibri</vt:lpstr>
      <vt:lpstr>Calibri Light</vt:lpstr>
      <vt:lpstr>Comic Sans MS</vt:lpstr>
      <vt:lpstr>Courier New</vt:lpstr>
      <vt:lpstr>Gill Sans MT</vt:lpstr>
      <vt:lpstr>Symbol</vt:lpstr>
      <vt:lpstr>Tahoma</vt:lpstr>
      <vt:lpstr>Times</vt:lpstr>
      <vt:lpstr>Times New Roman</vt:lpstr>
      <vt:lpstr>TimesLTPro</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The IP hourglass</vt:lpstr>
      <vt:lpstr>The IP hourglass, at middle age</vt:lpstr>
      <vt:lpstr>Architectural Principles of the Internet</vt:lpstr>
      <vt:lpstr>The end-end argument</vt:lpstr>
      <vt:lpstr>The end-end argument</vt:lpstr>
      <vt:lpstr>Where’s the intelligence?</vt:lpstr>
      <vt:lpstr>Chapter 4: done!</vt:lpstr>
      <vt:lpstr>Additional Chapter 4 slides</vt:lpstr>
      <vt:lpstr>IP fragmentation/reassembly</vt:lpstr>
      <vt:lpstr>IP fragmentation/reassembly</vt:lpstr>
      <vt:lpstr>DHCP: Wireshark output (home LAN)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526</cp:revision>
  <dcterms:created xsi:type="dcterms:W3CDTF">2020-01-18T07:24:59Z</dcterms:created>
  <dcterms:modified xsi:type="dcterms:W3CDTF">2023-07-04T15:48:32Z</dcterms:modified>
</cp:coreProperties>
</file>