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9" r:id="rId5"/>
    <p:sldId id="270" r:id="rId6"/>
    <p:sldId id="271" r:id="rId7"/>
    <p:sldId id="272" r:id="rId8"/>
    <p:sldId id="259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60" r:id="rId17"/>
    <p:sldId id="280" r:id="rId18"/>
    <p:sldId id="261" r:id="rId19"/>
    <p:sldId id="281" r:id="rId20"/>
    <p:sldId id="282" r:id="rId21"/>
    <p:sldId id="283" r:id="rId22"/>
    <p:sldId id="284" r:id="rId23"/>
    <p:sldId id="285" r:id="rId24"/>
    <p:sldId id="286" r:id="rId25"/>
    <p:sldId id="287" r:id="rId26"/>
    <p:sldId id="288" r:id="rId27"/>
    <p:sldId id="289" r:id="rId28"/>
    <p:sldId id="290" r:id="rId29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96" y="18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C00000"/>
                </a:solidFill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9621F-C831-4161-9114-4DAC15BB4FCE}" type="datetimeFigureOut">
              <a:rPr lang="ko-KR" altLang="en-US" smtClean="0"/>
              <a:t>2025-09-08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7BED8-C5D6-4416-8D30-A66D1F02BAF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53351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8200" y="218004"/>
            <a:ext cx="10515600" cy="872010"/>
          </a:xfrm>
        </p:spPr>
        <p:txBody>
          <a:bodyPr>
            <a:normAutofit/>
          </a:bodyPr>
          <a:lstStyle>
            <a:lvl1pPr>
              <a:defRPr sz="400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338294"/>
            <a:ext cx="10515600" cy="4838669"/>
          </a:xfrm>
        </p:spPr>
        <p:txBody>
          <a:bodyPr>
            <a:normAutofit/>
          </a:bodyPr>
          <a:lstStyle>
            <a:lvl1pPr>
              <a:spcBef>
                <a:spcPts val="1800"/>
              </a:spcBef>
              <a:spcAft>
                <a:spcPts val="1200"/>
              </a:spcAft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spcAft>
                <a:spcPts val="600"/>
              </a:spcAft>
              <a:buFont typeface="Wingdings" panose="05000000000000000000" pitchFamily="2" charset="2"/>
              <a:buChar char="Ø"/>
              <a:defRPr sz="20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Font typeface="Wingdings" panose="05000000000000000000" pitchFamily="2" charset="2"/>
              <a:buChar char="ü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Font typeface="Wingdings" panose="05000000000000000000" pitchFamily="2" charset="2"/>
              <a:buChar char="v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9621F-C831-4161-9114-4DAC15BB4FCE}" type="datetimeFigureOut">
              <a:rPr lang="ko-KR" altLang="en-US" smtClean="0"/>
              <a:t>2025-09-08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7BED8-C5D6-4416-8D30-A66D1F02BAF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58591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9621F-C831-4161-9114-4DAC15BB4FCE}" type="datetimeFigureOut">
              <a:rPr lang="ko-KR" altLang="en-US" smtClean="0"/>
              <a:t>2025-09-08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7BED8-C5D6-4416-8D30-A66D1F02BAF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55147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9621F-C831-4161-9114-4DAC15BB4FCE}" type="datetimeFigureOut">
              <a:rPr lang="ko-KR" altLang="en-US" smtClean="0"/>
              <a:t>2025-09-08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7BED8-C5D6-4416-8D30-A66D1F02BAF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981147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9621F-C831-4161-9114-4DAC15BB4FCE}" type="datetimeFigureOut">
              <a:rPr lang="ko-KR" altLang="en-US" smtClean="0"/>
              <a:t>2025-09-08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7BED8-C5D6-4416-8D30-A66D1F02BAF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55820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9621F-C831-4161-9114-4DAC15BB4FCE}" type="datetimeFigureOut">
              <a:rPr lang="ko-KR" altLang="en-US" smtClean="0"/>
              <a:t>2025-09-08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7BED8-C5D6-4416-8D30-A66D1F02BAF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40533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9621F-C831-4161-9114-4DAC15BB4FCE}" type="datetimeFigureOut">
              <a:rPr lang="ko-KR" altLang="en-US" smtClean="0"/>
              <a:t>2025-09-08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7BED8-C5D6-4416-8D30-A66D1F02BAF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72289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9621F-C831-4161-9114-4DAC15BB4FCE}" type="datetimeFigureOut">
              <a:rPr lang="ko-KR" altLang="en-US" smtClean="0"/>
              <a:t>2025-09-08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7BED8-C5D6-4416-8D30-A66D1F02BAF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01010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9621F-C831-4161-9114-4DAC15BB4FCE}" type="datetimeFigureOut">
              <a:rPr lang="ko-KR" altLang="en-US" smtClean="0"/>
              <a:t>2025-09-08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7BED8-C5D6-4416-8D30-A66D1F02BAF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83920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9621F-C831-4161-9114-4DAC15BB4FCE}" type="datetimeFigureOut">
              <a:rPr lang="ko-KR" altLang="en-US" smtClean="0"/>
              <a:t>2025-09-08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7BED8-C5D6-4416-8D30-A66D1F02BAF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98870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9621F-C831-4161-9114-4DAC15BB4FCE}" type="datetimeFigureOut">
              <a:rPr lang="ko-KR" altLang="en-US" smtClean="0"/>
              <a:t>2025-09-08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7BED8-C5D6-4416-8D30-A66D1F02BAF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91247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59621F-C831-4161-9114-4DAC15BB4FCE}" type="datetimeFigureOut">
              <a:rPr lang="ko-KR" altLang="en-US" smtClean="0"/>
              <a:t>2025-09-08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17BED8-C5D6-4416-8D30-A66D1F02BAF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93587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b="1" dirty="0" smtClean="0"/>
              <a:t>A Brief History of the Internet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236372" y="3602038"/>
            <a:ext cx="9723550" cy="1655762"/>
          </a:xfrm>
        </p:spPr>
        <p:txBody>
          <a:bodyPr>
            <a:normAutofit lnSpcReduction="10000"/>
          </a:bodyPr>
          <a:lstStyle/>
          <a:p>
            <a:endParaRPr lang="en-US" altLang="ko-K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B. M. </a:t>
            </a:r>
            <a:r>
              <a:rPr lang="en-US" altLang="ko-K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Leiner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 et al.</a:t>
            </a:r>
          </a:p>
          <a:p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ACM SIGCOMM Computer 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Communication Review Volume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39,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 Issue 5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, 2009</a:t>
            </a:r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95103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도입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인터넷의 기원과 </a:t>
            </a:r>
            <a:r>
              <a:rPr lang="ko-KR" altLang="en-US" dirty="0" smtClean="0"/>
              <a:t>역사</a:t>
            </a:r>
            <a:r>
              <a:rPr lang="en-US" altLang="ko-KR" dirty="0" smtClean="0"/>
              <a:t>:</a:t>
            </a:r>
            <a:r>
              <a:rPr lang="ko-KR" altLang="en-US" dirty="0" smtClean="0"/>
              <a:t> </a:t>
            </a:r>
            <a:r>
              <a:rPr lang="ko-KR" altLang="en-US" dirty="0"/>
              <a:t>네 가지 </a:t>
            </a:r>
            <a:r>
              <a:rPr lang="ko-KR" altLang="en-US" dirty="0" smtClean="0"/>
              <a:t>측면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초기 </a:t>
            </a:r>
            <a:r>
              <a:rPr lang="ko-KR" altLang="en-US" dirty="0" err="1"/>
              <a:t>패킷</a:t>
            </a:r>
            <a:r>
              <a:rPr lang="ko-KR" altLang="en-US" dirty="0"/>
              <a:t> 교환 및 </a:t>
            </a:r>
            <a:r>
              <a:rPr lang="en-US" altLang="ko-KR" dirty="0"/>
              <a:t>ARPANET </a:t>
            </a:r>
            <a:r>
              <a:rPr lang="ko-KR" altLang="en-US" dirty="0"/>
              <a:t>연구에서 시작되어 규모</a:t>
            </a:r>
            <a:r>
              <a:rPr lang="en-US" altLang="ko-KR" dirty="0"/>
              <a:t>, </a:t>
            </a:r>
            <a:r>
              <a:rPr lang="ko-KR" altLang="en-US" dirty="0"/>
              <a:t>성능</a:t>
            </a:r>
            <a:r>
              <a:rPr lang="en-US" altLang="ko-KR" dirty="0"/>
              <a:t>, </a:t>
            </a:r>
            <a:r>
              <a:rPr lang="en-US" altLang="ko-KR" dirty="0" smtClean="0"/>
              <a:t>high-level</a:t>
            </a:r>
            <a:r>
              <a:rPr lang="ko-KR" altLang="en-US" dirty="0" smtClean="0"/>
              <a:t> </a:t>
            </a:r>
            <a:r>
              <a:rPr lang="ko-KR" altLang="en-US" dirty="0"/>
              <a:t>기능 등 다양한 방면으로 지속적으로 확장되고 있는 </a:t>
            </a:r>
            <a:r>
              <a:rPr lang="ko-KR" altLang="en-US" b="1" dirty="0"/>
              <a:t>기술적 </a:t>
            </a:r>
            <a:r>
              <a:rPr lang="ko-KR" altLang="en-US" b="1" dirty="0" smtClean="0"/>
              <a:t>진화</a:t>
            </a:r>
            <a:endParaRPr lang="en-US" altLang="ko-KR" b="1" dirty="0" smtClean="0"/>
          </a:p>
          <a:p>
            <a:pPr lvl="1"/>
            <a:r>
              <a:rPr lang="ko-KR" altLang="en-US" dirty="0" smtClean="0"/>
              <a:t>복잡하고 </a:t>
            </a:r>
            <a:r>
              <a:rPr lang="ko-KR" altLang="en-US" dirty="0"/>
              <a:t>광범위한 인프라의 </a:t>
            </a:r>
            <a:r>
              <a:rPr lang="ko-KR" altLang="en-US" b="1" dirty="0"/>
              <a:t>운영 및 관리</a:t>
            </a:r>
            <a:r>
              <a:rPr lang="ko-KR" altLang="en-US" dirty="0"/>
              <a:t> </a:t>
            </a:r>
            <a:r>
              <a:rPr lang="ko-KR" altLang="en-US" dirty="0" smtClean="0"/>
              <a:t>측면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기술을 </a:t>
            </a:r>
            <a:r>
              <a:rPr lang="ko-KR" altLang="en-US" dirty="0"/>
              <a:t>개발하고 발전시키기 위해 함께 노력한 </a:t>
            </a:r>
            <a:r>
              <a:rPr lang="en-US" altLang="ko-KR" dirty="0"/>
              <a:t>'</a:t>
            </a:r>
            <a:r>
              <a:rPr lang="ko-KR" altLang="en-US" dirty="0" err="1"/>
              <a:t>인터너트</a:t>
            </a:r>
            <a:r>
              <a:rPr lang="en-US" altLang="ko-KR" dirty="0"/>
              <a:t>(</a:t>
            </a:r>
            <a:r>
              <a:rPr lang="en-US" altLang="ko-KR" dirty="0" err="1"/>
              <a:t>Internauts</a:t>
            </a:r>
            <a:r>
              <a:rPr lang="en-US" altLang="ko-KR" dirty="0"/>
              <a:t>)'</a:t>
            </a:r>
            <a:r>
              <a:rPr lang="ko-KR" altLang="en-US" dirty="0"/>
              <a:t>의 광범위한 커뮤니티라는 </a:t>
            </a:r>
            <a:r>
              <a:rPr lang="ko-KR" altLang="en-US" b="1" dirty="0"/>
              <a:t>사회적 </a:t>
            </a:r>
            <a:r>
              <a:rPr lang="ko-KR" altLang="en-US" b="1" dirty="0" smtClean="0"/>
              <a:t>측면</a:t>
            </a:r>
            <a:endParaRPr lang="en-US" altLang="ko-KR" b="1" dirty="0" smtClean="0"/>
          </a:p>
          <a:p>
            <a:pPr lvl="1"/>
            <a:r>
              <a:rPr lang="ko-KR" altLang="en-US" dirty="0" smtClean="0"/>
              <a:t>연구 </a:t>
            </a:r>
            <a:r>
              <a:rPr lang="ko-KR" altLang="en-US" dirty="0"/>
              <a:t>결과가 광범위하게 배포되고 사용 가능한 정보 인프라로 매우 효과적으로 전환된 </a:t>
            </a:r>
            <a:r>
              <a:rPr lang="ko-KR" altLang="en-US" b="1" dirty="0"/>
              <a:t>상업화</a:t>
            </a:r>
            <a:r>
              <a:rPr lang="ko-KR" altLang="en-US" dirty="0"/>
              <a:t> </a:t>
            </a:r>
            <a:r>
              <a:rPr lang="ko-KR" altLang="en-US" dirty="0" smtClean="0"/>
              <a:t>측면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499334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인터넷의 기원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338294"/>
            <a:ext cx="7302910" cy="4838669"/>
          </a:xfrm>
        </p:spPr>
        <p:txBody>
          <a:bodyPr>
            <a:normAutofit/>
          </a:bodyPr>
          <a:lstStyle/>
          <a:p>
            <a:r>
              <a:rPr lang="ko-KR" altLang="en-US" b="1" dirty="0"/>
              <a:t>기본 개념</a:t>
            </a:r>
            <a:r>
              <a:rPr lang="en-US" altLang="ko-KR" dirty="0"/>
              <a:t>: 1962</a:t>
            </a:r>
            <a:r>
              <a:rPr lang="ko-KR" altLang="en-US" dirty="0"/>
              <a:t>년 </a:t>
            </a:r>
            <a:r>
              <a:rPr lang="en-US" altLang="ko-KR" b="1" dirty="0"/>
              <a:t>J.C.R. </a:t>
            </a:r>
            <a:r>
              <a:rPr lang="en-US" altLang="ko-KR" b="1" dirty="0" err="1" smtClean="0"/>
              <a:t>Lickleider</a:t>
            </a:r>
            <a:r>
              <a:rPr lang="ko-KR" altLang="en-US" b="1" dirty="0" smtClean="0"/>
              <a:t>가</a:t>
            </a:r>
            <a:r>
              <a:rPr lang="ko-KR" altLang="en-US" dirty="0" smtClean="0"/>
              <a:t> </a:t>
            </a:r>
            <a:r>
              <a:rPr lang="en-US" altLang="ko-KR" dirty="0" smtClean="0"/>
              <a:t>‘Galactic Network' </a:t>
            </a:r>
            <a:r>
              <a:rPr lang="ko-KR" altLang="en-US" dirty="0"/>
              <a:t>개념이 오늘날 인터넷의 시초가 되는 상호 연결된 컴퓨터 </a:t>
            </a:r>
            <a:r>
              <a:rPr lang="ko-KR" altLang="en-US" dirty="0" smtClean="0"/>
              <a:t>시스템 구상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DARPA </a:t>
            </a:r>
            <a:r>
              <a:rPr lang="ko-KR" altLang="en-US" dirty="0" smtClean="0"/>
              <a:t>최초의 컴퓨터 연구 프로그램 책임자</a:t>
            </a:r>
            <a:endParaRPr lang="en-US" altLang="ko-KR" dirty="0" smtClean="0"/>
          </a:p>
          <a:p>
            <a:r>
              <a:rPr lang="ko-KR" altLang="en-US" b="1" dirty="0"/>
              <a:t>핵심 기술</a:t>
            </a:r>
            <a:r>
              <a:rPr lang="en-US" altLang="ko-KR" dirty="0"/>
              <a:t>: 1961</a:t>
            </a:r>
            <a:r>
              <a:rPr lang="ko-KR" altLang="en-US" dirty="0"/>
              <a:t>년 </a:t>
            </a:r>
            <a:r>
              <a:rPr lang="en-US" altLang="ko-KR" dirty="0" smtClean="0"/>
              <a:t>MIT</a:t>
            </a:r>
            <a:r>
              <a:rPr lang="ko-KR" altLang="en-US" dirty="0" smtClean="0"/>
              <a:t>의 </a:t>
            </a:r>
            <a:r>
              <a:rPr lang="ko-KR" altLang="en-US" b="1" dirty="0" err="1" smtClean="0"/>
              <a:t>레너드</a:t>
            </a:r>
            <a:r>
              <a:rPr lang="ko-KR" altLang="en-US" b="1" dirty="0" smtClean="0"/>
              <a:t> </a:t>
            </a:r>
            <a:r>
              <a:rPr lang="ko-KR" altLang="en-US" b="1" dirty="0" err="1"/>
              <a:t>클라인록</a:t>
            </a:r>
            <a:r>
              <a:rPr lang="ko-KR" altLang="en-US" dirty="0" err="1"/>
              <a:t>이</a:t>
            </a:r>
            <a:r>
              <a:rPr lang="ko-KR" altLang="en-US" dirty="0"/>
              <a:t> </a:t>
            </a:r>
            <a:r>
              <a:rPr lang="ko-KR" altLang="en-US" dirty="0" err="1"/>
              <a:t>패킷</a:t>
            </a:r>
            <a:r>
              <a:rPr lang="ko-KR" altLang="en-US" dirty="0"/>
              <a:t> 교환 이론을 제시하면서 회선 교환 방식의 비효율성을 극복할 수 있는 기반을 </a:t>
            </a:r>
            <a:r>
              <a:rPr lang="ko-KR" altLang="en-US" dirty="0" smtClean="0"/>
              <a:t>마련</a:t>
            </a:r>
            <a:endParaRPr lang="en-US" altLang="ko-KR" dirty="0" smtClean="0"/>
          </a:p>
          <a:p>
            <a:pPr lvl="1"/>
            <a:r>
              <a:rPr lang="en-US" altLang="ko-KR" dirty="0"/>
              <a:t>1965</a:t>
            </a:r>
            <a:r>
              <a:rPr lang="ko-KR" altLang="en-US" dirty="0"/>
              <a:t>년 </a:t>
            </a:r>
            <a:r>
              <a:rPr lang="ko-KR" altLang="en-US" dirty="0" err="1"/>
              <a:t>로버츠는</a:t>
            </a:r>
            <a:r>
              <a:rPr lang="ko-KR" altLang="en-US" dirty="0"/>
              <a:t> </a:t>
            </a:r>
            <a:r>
              <a:rPr lang="ko-KR" altLang="en-US" dirty="0" err="1"/>
              <a:t>클라인록의</a:t>
            </a:r>
            <a:r>
              <a:rPr lang="ko-KR" altLang="en-US" dirty="0"/>
              <a:t> 이론을 바탕으로 두 대의 컴퓨터를 전화선으로 연결하여 최초의 원거리 컴퓨터 </a:t>
            </a:r>
            <a:r>
              <a:rPr lang="ko-KR" altLang="en-US" dirty="0" smtClean="0"/>
              <a:t>네트워크를 구현</a:t>
            </a:r>
            <a:endParaRPr lang="en-US" altLang="ko-KR" dirty="0" smtClean="0"/>
          </a:p>
        </p:txBody>
      </p:sp>
      <p:pic>
        <p:nvPicPr>
          <p:cNvPr id="1027" name="Picture 3" descr="Queueing Systems, Volume 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8200" y="1622323"/>
            <a:ext cx="28956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5340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인터넷의 기원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b="1" dirty="0" smtClean="0"/>
              <a:t>ARPANET</a:t>
            </a:r>
            <a:r>
              <a:rPr lang="ko-KR" altLang="en-US" b="1" dirty="0"/>
              <a:t>의 탄생</a:t>
            </a:r>
            <a:r>
              <a:rPr lang="en-US" altLang="ko-KR" dirty="0"/>
              <a:t>: 1966</a:t>
            </a:r>
            <a:r>
              <a:rPr lang="ko-KR" altLang="en-US" dirty="0"/>
              <a:t>년 </a:t>
            </a:r>
            <a:r>
              <a:rPr lang="ko-KR" altLang="en-US" b="1" dirty="0" err="1"/>
              <a:t>로렌스</a:t>
            </a:r>
            <a:r>
              <a:rPr lang="ko-KR" altLang="en-US" b="1" dirty="0"/>
              <a:t> </a:t>
            </a:r>
            <a:r>
              <a:rPr lang="en-US" altLang="ko-KR" b="1" dirty="0"/>
              <a:t>G. </a:t>
            </a:r>
            <a:r>
              <a:rPr lang="ko-KR" altLang="en-US" b="1" dirty="0" err="1"/>
              <a:t>로버츠</a:t>
            </a:r>
            <a:r>
              <a:rPr lang="ko-KR" altLang="en-US" dirty="0" err="1"/>
              <a:t>가</a:t>
            </a:r>
            <a:r>
              <a:rPr lang="ko-KR" altLang="en-US" dirty="0"/>
              <a:t> </a:t>
            </a:r>
            <a:r>
              <a:rPr lang="en-US" altLang="ko-KR" dirty="0"/>
              <a:t>DARPA</a:t>
            </a:r>
            <a:r>
              <a:rPr lang="ko-KR" altLang="en-US" dirty="0"/>
              <a:t>에서 </a:t>
            </a:r>
            <a:r>
              <a:rPr lang="en-US" altLang="ko-KR" dirty="0"/>
              <a:t>ARPANET </a:t>
            </a:r>
            <a:r>
              <a:rPr lang="ko-KR" altLang="en-US" dirty="0"/>
              <a:t>계획을 세웠고</a:t>
            </a:r>
            <a:r>
              <a:rPr lang="en-US" altLang="ko-KR" dirty="0"/>
              <a:t>, </a:t>
            </a:r>
            <a:r>
              <a:rPr lang="ko-KR" altLang="en-US" dirty="0"/>
              <a:t>영국과 미국의 다른 연구들이 병행되었음이 밝혀지면서 </a:t>
            </a:r>
            <a:r>
              <a:rPr lang="en-US" altLang="ko-KR" dirty="0" smtClean="0"/>
              <a:t>NPL</a:t>
            </a:r>
            <a:r>
              <a:rPr lang="ko-KR" altLang="en-US" dirty="0" smtClean="0"/>
              <a:t>이 사용하던 </a:t>
            </a:r>
            <a:r>
              <a:rPr lang="en-US" altLang="ko-KR" dirty="0" smtClean="0"/>
              <a:t>'</a:t>
            </a:r>
            <a:r>
              <a:rPr lang="ko-KR" altLang="en-US" dirty="0" err="1"/>
              <a:t>패킷</a:t>
            </a:r>
            <a:r>
              <a:rPr lang="en-US" altLang="ko-KR" dirty="0"/>
              <a:t>' </a:t>
            </a:r>
            <a:r>
              <a:rPr lang="ko-KR" altLang="en-US" dirty="0" smtClean="0"/>
              <a:t>용어 채택</a:t>
            </a:r>
            <a:endParaRPr lang="en-US" altLang="ko-KR" dirty="0" smtClean="0"/>
          </a:p>
          <a:p>
            <a:pPr lvl="1"/>
            <a:r>
              <a:rPr lang="ko-KR" altLang="en-US" dirty="0"/>
              <a:t>영국의 </a:t>
            </a:r>
            <a:r>
              <a:rPr lang="en-US" altLang="ko-KR" b="1" dirty="0"/>
              <a:t>NPL</a:t>
            </a:r>
            <a:r>
              <a:rPr lang="ko-KR" altLang="en-US" dirty="0"/>
              <a:t>과 미국의 </a:t>
            </a:r>
            <a:r>
              <a:rPr lang="en-US" altLang="ko-KR" b="1" dirty="0"/>
              <a:t>RAND</a:t>
            </a:r>
            <a:r>
              <a:rPr lang="ko-KR" altLang="en-US" dirty="0"/>
              <a:t> 그룹도 군사 통신 등을 목적으로 독자적인 </a:t>
            </a:r>
            <a:r>
              <a:rPr lang="ko-KR" altLang="en-US" b="1" dirty="0" err="1"/>
              <a:t>패킷</a:t>
            </a:r>
            <a:r>
              <a:rPr lang="ko-KR" altLang="en-US" b="1" dirty="0"/>
              <a:t> 교환 네트워크</a:t>
            </a:r>
            <a:r>
              <a:rPr lang="ko-KR" altLang="en-US" dirty="0"/>
              <a:t> 연구를 </a:t>
            </a:r>
            <a:r>
              <a:rPr lang="ko-KR" altLang="en-US" dirty="0" smtClean="0"/>
              <a:t>진행 중이었음</a:t>
            </a:r>
            <a:endParaRPr lang="en-US" altLang="ko-KR" dirty="0" smtClean="0"/>
          </a:p>
          <a:p>
            <a:pPr lvl="1"/>
            <a:r>
              <a:rPr lang="en-US" altLang="ko-KR" dirty="0"/>
              <a:t>1971</a:t>
            </a:r>
            <a:r>
              <a:rPr lang="ko-KR" altLang="en-US" dirty="0"/>
              <a:t>년 고등 연구 계획국</a:t>
            </a:r>
            <a:r>
              <a:rPr lang="en-US" altLang="ko-KR" dirty="0"/>
              <a:t>(ARPA)</a:t>
            </a:r>
            <a:r>
              <a:rPr lang="ko-KR" altLang="en-US" dirty="0"/>
              <a:t>은 국방고등연구계획국</a:t>
            </a:r>
            <a:r>
              <a:rPr lang="en-US" altLang="ko-KR" dirty="0"/>
              <a:t>(DARPA)</a:t>
            </a:r>
            <a:r>
              <a:rPr lang="ko-KR" altLang="en-US" dirty="0"/>
              <a:t>으로 이름을 </a:t>
            </a:r>
            <a:r>
              <a:rPr lang="ko-KR" altLang="en-US" dirty="0" smtClean="0"/>
              <a:t>변경</a:t>
            </a:r>
            <a:r>
              <a:rPr lang="en-US" altLang="ko-KR" dirty="0" smtClean="0"/>
              <a:t>,  </a:t>
            </a:r>
            <a:r>
              <a:rPr lang="ko-KR" altLang="en-US" dirty="0"/>
              <a:t>그 후 </a:t>
            </a:r>
            <a:r>
              <a:rPr lang="en-US" altLang="ko-KR" dirty="0"/>
              <a:t>1993</a:t>
            </a:r>
            <a:r>
              <a:rPr lang="ko-KR" altLang="en-US" dirty="0"/>
              <a:t>년에는 다시 </a:t>
            </a:r>
            <a:r>
              <a:rPr lang="en-US" altLang="ko-KR" dirty="0"/>
              <a:t>ARPA</a:t>
            </a:r>
            <a:r>
              <a:rPr lang="ko-KR" altLang="en-US" dirty="0"/>
              <a:t>로</a:t>
            </a:r>
            <a:r>
              <a:rPr lang="en-US" altLang="ko-KR" dirty="0"/>
              <a:t>, 1996</a:t>
            </a:r>
            <a:r>
              <a:rPr lang="ko-KR" altLang="en-US" dirty="0"/>
              <a:t>년에는 다시 </a:t>
            </a:r>
            <a:r>
              <a:rPr lang="en-US" altLang="ko-KR" dirty="0"/>
              <a:t>DARPA</a:t>
            </a:r>
            <a:r>
              <a:rPr lang="ko-KR" altLang="en-US" dirty="0"/>
              <a:t>로 변경</a:t>
            </a:r>
            <a:endParaRPr lang="en-US" altLang="ko-KR" dirty="0" smtClean="0"/>
          </a:p>
          <a:p>
            <a:r>
              <a:rPr lang="ko-KR" altLang="en-US" b="1" dirty="0"/>
              <a:t>최초의 네트워크 구축</a:t>
            </a:r>
            <a:r>
              <a:rPr lang="en-US" altLang="ko-KR" dirty="0"/>
              <a:t>: 1969</a:t>
            </a:r>
            <a:r>
              <a:rPr lang="ko-KR" altLang="en-US" dirty="0"/>
              <a:t>년 </a:t>
            </a:r>
            <a:r>
              <a:rPr lang="en-US" altLang="ko-KR" dirty="0"/>
              <a:t>9</a:t>
            </a:r>
            <a:r>
              <a:rPr lang="ko-KR" altLang="en-US" dirty="0"/>
              <a:t>월</a:t>
            </a:r>
            <a:r>
              <a:rPr lang="en-US" altLang="ko-KR" dirty="0"/>
              <a:t>, BBN</a:t>
            </a:r>
            <a:r>
              <a:rPr lang="ko-KR" altLang="en-US" dirty="0"/>
              <a:t>이 </a:t>
            </a:r>
            <a:r>
              <a:rPr lang="en-US" altLang="ko-KR" b="1" dirty="0"/>
              <a:t>UCLA</a:t>
            </a:r>
            <a:r>
              <a:rPr lang="ko-KR" altLang="en-US" b="1" dirty="0"/>
              <a:t>에 최초의 </a:t>
            </a:r>
            <a:r>
              <a:rPr lang="en-US" altLang="ko-KR" b="1" dirty="0"/>
              <a:t>ARPANET </a:t>
            </a:r>
            <a:r>
              <a:rPr lang="ko-KR" altLang="en-US" b="1" dirty="0" err="1"/>
              <a:t>노드를</a:t>
            </a:r>
            <a:r>
              <a:rPr lang="ko-KR" altLang="en-US" b="1" dirty="0"/>
              <a:t> 설치</a:t>
            </a:r>
            <a:r>
              <a:rPr lang="ko-KR" altLang="en-US" dirty="0"/>
              <a:t>했으며</a:t>
            </a:r>
            <a:r>
              <a:rPr lang="en-US" altLang="ko-KR" dirty="0"/>
              <a:t>, </a:t>
            </a:r>
            <a:r>
              <a:rPr lang="ko-KR" altLang="en-US" dirty="0"/>
              <a:t>연말까지 </a:t>
            </a:r>
            <a:r>
              <a:rPr lang="en-US" altLang="ko-KR" dirty="0"/>
              <a:t>4</a:t>
            </a:r>
            <a:r>
              <a:rPr lang="ko-KR" altLang="en-US" dirty="0"/>
              <a:t>개의 컴퓨터가 </a:t>
            </a:r>
            <a:r>
              <a:rPr lang="ko-KR" altLang="en-US" dirty="0" smtClean="0"/>
              <a:t>연결</a:t>
            </a:r>
            <a:endParaRPr lang="en-US" altLang="ko-KR" dirty="0" smtClean="0"/>
          </a:p>
          <a:p>
            <a:pPr lvl="1"/>
            <a:r>
              <a:rPr lang="ko-KR" altLang="en-US" b="1" dirty="0"/>
              <a:t>밥 칸</a:t>
            </a:r>
            <a:r>
              <a:rPr lang="ko-KR" altLang="en-US" dirty="0"/>
              <a:t>은 </a:t>
            </a:r>
            <a:r>
              <a:rPr lang="en-US" altLang="ko-KR" dirty="0"/>
              <a:t>ARPANET</a:t>
            </a:r>
            <a:r>
              <a:rPr lang="ko-KR" altLang="en-US" dirty="0"/>
              <a:t>의 전체 아키텍처 설계에 </a:t>
            </a:r>
            <a:r>
              <a:rPr lang="ko-KR" altLang="en-US" dirty="0" smtClean="0"/>
              <a:t>기여</a:t>
            </a:r>
            <a:endParaRPr lang="en-US" altLang="ko-KR" dirty="0" smtClean="0"/>
          </a:p>
          <a:p>
            <a:pPr lvl="1"/>
            <a:r>
              <a:rPr lang="ko-KR" altLang="en-US" b="1" dirty="0" err="1" smtClean="0"/>
              <a:t>로버츠</a:t>
            </a:r>
            <a:r>
              <a:rPr lang="ko-KR" altLang="en-US" dirty="0" err="1" smtClean="0"/>
              <a:t>는</a:t>
            </a:r>
            <a:r>
              <a:rPr lang="ko-KR" altLang="en-US" dirty="0" smtClean="0"/>
              <a:t> </a:t>
            </a:r>
            <a:r>
              <a:rPr lang="ko-KR" altLang="en-US" dirty="0"/>
              <a:t>네트워크 구조와 경제성을 </a:t>
            </a:r>
            <a:r>
              <a:rPr lang="ko-KR" altLang="en-US" dirty="0" smtClean="0"/>
              <a:t>최적화</a:t>
            </a:r>
            <a:endParaRPr lang="en-US" altLang="ko-KR" dirty="0" smtClean="0"/>
          </a:p>
          <a:p>
            <a:pPr lvl="1"/>
            <a:r>
              <a:rPr lang="ko-KR" altLang="en-US" b="1" dirty="0" err="1" smtClean="0"/>
              <a:t>클라인록</a:t>
            </a:r>
            <a:r>
              <a:rPr lang="ko-KR" altLang="en-US" dirty="0" smtClean="0"/>
              <a:t> </a:t>
            </a:r>
            <a:r>
              <a:rPr lang="ko-KR" altLang="en-US" dirty="0"/>
              <a:t>팀은 네트워크 성능을 측정할 시스템을 준비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21884322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인터넷의 기원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b="1" dirty="0" smtClean="0"/>
              <a:t>최초의 </a:t>
            </a:r>
            <a:r>
              <a:rPr lang="ko-KR" altLang="en-US" b="1" dirty="0"/>
              <a:t>네트워크 구축</a:t>
            </a:r>
            <a:r>
              <a:rPr lang="en-US" altLang="ko-KR" dirty="0"/>
              <a:t>: 1969</a:t>
            </a:r>
            <a:r>
              <a:rPr lang="ko-KR" altLang="en-US" dirty="0"/>
              <a:t>년 </a:t>
            </a:r>
            <a:r>
              <a:rPr lang="en-US" altLang="ko-KR" dirty="0"/>
              <a:t>9</a:t>
            </a:r>
            <a:r>
              <a:rPr lang="ko-KR" altLang="en-US" dirty="0"/>
              <a:t>월</a:t>
            </a:r>
            <a:r>
              <a:rPr lang="en-US" altLang="ko-KR" dirty="0"/>
              <a:t>, BBN</a:t>
            </a:r>
            <a:r>
              <a:rPr lang="ko-KR" altLang="en-US" dirty="0"/>
              <a:t>이 </a:t>
            </a:r>
            <a:r>
              <a:rPr lang="en-US" altLang="ko-KR" b="1" dirty="0"/>
              <a:t>UCLA</a:t>
            </a:r>
            <a:r>
              <a:rPr lang="ko-KR" altLang="en-US" b="1" dirty="0"/>
              <a:t>에 최초의 </a:t>
            </a:r>
            <a:r>
              <a:rPr lang="en-US" altLang="ko-KR" b="1" dirty="0"/>
              <a:t>ARPANET </a:t>
            </a:r>
            <a:r>
              <a:rPr lang="ko-KR" altLang="en-US" b="1" dirty="0" err="1"/>
              <a:t>노드를</a:t>
            </a:r>
            <a:r>
              <a:rPr lang="ko-KR" altLang="en-US" b="1" dirty="0"/>
              <a:t> 설치</a:t>
            </a:r>
            <a:r>
              <a:rPr lang="ko-KR" altLang="en-US" dirty="0"/>
              <a:t>했으며</a:t>
            </a:r>
            <a:r>
              <a:rPr lang="en-US" altLang="ko-KR" dirty="0"/>
              <a:t>, </a:t>
            </a:r>
            <a:r>
              <a:rPr lang="ko-KR" altLang="en-US" dirty="0"/>
              <a:t>연말까지 </a:t>
            </a:r>
            <a:r>
              <a:rPr lang="en-US" altLang="ko-KR" dirty="0"/>
              <a:t>4</a:t>
            </a:r>
            <a:r>
              <a:rPr lang="ko-KR" altLang="en-US" dirty="0"/>
              <a:t>개의 컴퓨터가 </a:t>
            </a:r>
            <a:r>
              <a:rPr lang="ko-KR" altLang="en-US" dirty="0" smtClean="0"/>
              <a:t>연결</a:t>
            </a:r>
            <a:endParaRPr lang="en-US" altLang="ko-KR" dirty="0" smtClean="0"/>
          </a:p>
          <a:p>
            <a:pPr lvl="1"/>
            <a:r>
              <a:rPr lang="en-US" altLang="ko-KR" dirty="0"/>
              <a:t>UCLA</a:t>
            </a:r>
            <a:r>
              <a:rPr lang="ko-KR" altLang="en-US" dirty="0"/>
              <a:t>에 이어 </a:t>
            </a:r>
            <a:r>
              <a:rPr lang="en-US" altLang="ko-KR" b="1" dirty="0"/>
              <a:t>SRI, UC </a:t>
            </a:r>
            <a:r>
              <a:rPr lang="ko-KR" altLang="en-US" b="1" dirty="0" err="1"/>
              <a:t>산타바바라</a:t>
            </a:r>
            <a:r>
              <a:rPr lang="en-US" altLang="ko-KR" b="1" dirty="0"/>
              <a:t>, </a:t>
            </a:r>
            <a:r>
              <a:rPr lang="ko-KR" altLang="en-US" b="1" dirty="0" err="1"/>
              <a:t>유타</a:t>
            </a:r>
            <a:r>
              <a:rPr lang="ko-KR" altLang="en-US" b="1" dirty="0"/>
              <a:t> 대학교</a:t>
            </a:r>
            <a:r>
              <a:rPr lang="ko-KR" altLang="en-US" dirty="0"/>
              <a:t>가 차례로 </a:t>
            </a:r>
            <a:r>
              <a:rPr lang="ko-KR" altLang="en-US" dirty="0" err="1"/>
              <a:t>노드에</a:t>
            </a:r>
            <a:r>
              <a:rPr lang="ko-KR" altLang="en-US" dirty="0"/>
              <a:t> 추가되면서</a:t>
            </a:r>
            <a:r>
              <a:rPr lang="en-US" altLang="ko-KR" dirty="0"/>
              <a:t>, </a:t>
            </a:r>
            <a:r>
              <a:rPr lang="en-US" altLang="ko-KR" b="1" dirty="0"/>
              <a:t>1969</a:t>
            </a:r>
            <a:r>
              <a:rPr lang="ko-KR" altLang="en-US" b="1" dirty="0"/>
              <a:t>년 말까지 총 </a:t>
            </a:r>
            <a:r>
              <a:rPr lang="en-US" altLang="ko-KR" b="1" dirty="0"/>
              <a:t>4</a:t>
            </a:r>
            <a:r>
              <a:rPr lang="ko-KR" altLang="en-US" b="1" dirty="0"/>
              <a:t>개의 컴퓨터가 </a:t>
            </a:r>
            <a:r>
              <a:rPr lang="ko-KR" altLang="en-US" b="1" dirty="0" smtClean="0"/>
              <a:t>연결</a:t>
            </a:r>
            <a:endParaRPr lang="en-US" altLang="ko-KR" b="1" dirty="0" smtClean="0"/>
          </a:p>
          <a:p>
            <a:pPr lvl="1"/>
            <a:r>
              <a:rPr lang="en-US" altLang="ko-KR" dirty="0"/>
              <a:t>SRI</a:t>
            </a:r>
            <a:r>
              <a:rPr lang="ko-KR" altLang="en-US" dirty="0"/>
              <a:t>가 연결된 지 한 달 후</a:t>
            </a:r>
            <a:r>
              <a:rPr lang="en-US" altLang="ko-KR" dirty="0"/>
              <a:t>, UCLA</a:t>
            </a:r>
            <a:r>
              <a:rPr lang="ko-KR" altLang="en-US" dirty="0"/>
              <a:t>에서 </a:t>
            </a:r>
            <a:r>
              <a:rPr lang="en-US" altLang="ko-KR" dirty="0"/>
              <a:t>SRI</a:t>
            </a:r>
            <a:r>
              <a:rPr lang="ko-KR" altLang="en-US" dirty="0"/>
              <a:t>로 </a:t>
            </a:r>
            <a:r>
              <a:rPr lang="ko-KR" altLang="en-US" b="1" dirty="0"/>
              <a:t>최초의 호스트</a:t>
            </a:r>
            <a:r>
              <a:rPr lang="en-US" altLang="ko-KR" b="1" dirty="0"/>
              <a:t>-</a:t>
            </a:r>
            <a:r>
              <a:rPr lang="ko-KR" altLang="en-US" b="1" dirty="0"/>
              <a:t>호스트 메시지</a:t>
            </a:r>
            <a:r>
              <a:rPr lang="ko-KR" altLang="en-US" dirty="0"/>
              <a:t>가 성공적으로 </a:t>
            </a:r>
            <a:r>
              <a:rPr lang="ko-KR" altLang="en-US" dirty="0" smtClean="0"/>
              <a:t>전송</a:t>
            </a:r>
            <a:endParaRPr lang="en-US" altLang="ko-KR" dirty="0" smtClean="0"/>
          </a:p>
          <a:p>
            <a:pPr lvl="1"/>
            <a:r>
              <a:rPr lang="ko-KR" altLang="en-US" dirty="0"/>
              <a:t>초기 </a:t>
            </a:r>
            <a:r>
              <a:rPr lang="en-US" altLang="ko-KR" dirty="0"/>
              <a:t>ARPANET</a:t>
            </a:r>
            <a:r>
              <a:rPr lang="ko-KR" altLang="en-US" dirty="0"/>
              <a:t>은 단순한 연결을 넘어</a:t>
            </a:r>
            <a:r>
              <a:rPr lang="en-US" altLang="ko-KR" dirty="0"/>
              <a:t>, </a:t>
            </a:r>
            <a:r>
              <a:rPr lang="ko-KR" altLang="en-US" dirty="0"/>
              <a:t>수학 함수 시각화</a:t>
            </a:r>
            <a:r>
              <a:rPr lang="en-US" altLang="ko-KR" dirty="0"/>
              <a:t>(UCSB)</a:t>
            </a:r>
            <a:r>
              <a:rPr lang="ko-KR" altLang="en-US" dirty="0"/>
              <a:t>나 </a:t>
            </a:r>
            <a:r>
              <a:rPr lang="en-US" altLang="ko-KR" dirty="0"/>
              <a:t>3D </a:t>
            </a:r>
            <a:r>
              <a:rPr lang="ko-KR" altLang="en-US" dirty="0"/>
              <a:t>표현</a:t>
            </a:r>
            <a:r>
              <a:rPr lang="en-US" altLang="ko-KR" dirty="0"/>
              <a:t>(</a:t>
            </a:r>
            <a:r>
              <a:rPr lang="ko-KR" altLang="en-US" dirty="0" err="1"/>
              <a:t>유타</a:t>
            </a:r>
            <a:r>
              <a:rPr lang="ko-KR" altLang="en-US" dirty="0"/>
              <a:t> 대학교</a:t>
            </a:r>
            <a:r>
              <a:rPr lang="en-US" altLang="ko-KR" dirty="0"/>
              <a:t>)</a:t>
            </a:r>
            <a:r>
              <a:rPr lang="ko-KR" altLang="en-US" dirty="0"/>
              <a:t>과 같은 </a:t>
            </a:r>
            <a:r>
              <a:rPr lang="ko-KR" altLang="en-US" b="1" dirty="0"/>
              <a:t>네트워크 활용 애플리케이션 연구</a:t>
            </a:r>
            <a:r>
              <a:rPr lang="ko-KR" altLang="en-US" dirty="0"/>
              <a:t>를 동시에 진행</a:t>
            </a:r>
            <a:endParaRPr lang="en-US" altLang="ko-KR" dirty="0" smtClean="0"/>
          </a:p>
          <a:p>
            <a:r>
              <a:rPr lang="en-US" altLang="ko-KR" dirty="0"/>
              <a:t>ARPANET</a:t>
            </a:r>
            <a:r>
              <a:rPr lang="ko-KR" altLang="en-US" dirty="0"/>
              <a:t>이 핵전쟁에 견디는 네트워크를 구축하는 것과 관련 있다는 잘못된 소문은 바로 </a:t>
            </a:r>
            <a:r>
              <a:rPr lang="en-US" altLang="ko-KR" dirty="0"/>
              <a:t>RAND </a:t>
            </a:r>
            <a:r>
              <a:rPr lang="ko-KR" altLang="en-US" dirty="0"/>
              <a:t>연구에서 </a:t>
            </a:r>
            <a:r>
              <a:rPr lang="ko-KR" altLang="en-US" dirty="0" smtClean="0"/>
              <a:t>시작되었으나 전혀 </a:t>
            </a:r>
            <a:r>
              <a:rPr lang="ko-KR" altLang="en-US" dirty="0"/>
              <a:t>사실이 </a:t>
            </a:r>
            <a:r>
              <a:rPr lang="ko-KR" altLang="en-US" dirty="0" smtClean="0"/>
              <a:t>아니었음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ARPANET</a:t>
            </a:r>
            <a:r>
              <a:rPr lang="ko-KR" altLang="en-US" dirty="0" smtClean="0"/>
              <a:t>과 </a:t>
            </a:r>
            <a:r>
              <a:rPr lang="ko-KR" altLang="en-US" dirty="0"/>
              <a:t>무관한 </a:t>
            </a:r>
            <a:r>
              <a:rPr lang="en-US" altLang="ko-KR" dirty="0"/>
              <a:t>RAND</a:t>
            </a:r>
            <a:r>
              <a:rPr lang="ko-KR" altLang="en-US" dirty="0"/>
              <a:t>의 보안 음성 연구만이 핵전쟁을 고려</a:t>
            </a:r>
          </a:p>
        </p:txBody>
      </p:sp>
    </p:spTree>
    <p:extLst>
      <p:ext uri="{BB962C8B-B14F-4D97-AF65-F5344CB8AC3E}">
        <p14:creationId xmlns:p14="http://schemas.microsoft.com/office/powerpoint/2010/main" val="40097296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인터넷의 기원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b="1" dirty="0" smtClean="0"/>
              <a:t>최초의 </a:t>
            </a:r>
            <a:r>
              <a:rPr lang="ko-KR" altLang="en-US" b="1" dirty="0"/>
              <a:t>네트워크 구축</a:t>
            </a:r>
            <a:r>
              <a:rPr lang="en-US" altLang="ko-KR" dirty="0"/>
              <a:t>: 1969</a:t>
            </a:r>
            <a:r>
              <a:rPr lang="ko-KR" altLang="en-US" dirty="0"/>
              <a:t>년 </a:t>
            </a:r>
            <a:r>
              <a:rPr lang="en-US" altLang="ko-KR" dirty="0"/>
              <a:t>9</a:t>
            </a:r>
            <a:r>
              <a:rPr lang="ko-KR" altLang="en-US" dirty="0"/>
              <a:t>월</a:t>
            </a:r>
            <a:r>
              <a:rPr lang="en-US" altLang="ko-KR" dirty="0"/>
              <a:t>, BBN</a:t>
            </a:r>
            <a:r>
              <a:rPr lang="ko-KR" altLang="en-US" dirty="0"/>
              <a:t>이 </a:t>
            </a:r>
            <a:r>
              <a:rPr lang="en-US" altLang="ko-KR" b="1" dirty="0"/>
              <a:t>UCLA</a:t>
            </a:r>
            <a:r>
              <a:rPr lang="ko-KR" altLang="en-US" b="1" dirty="0"/>
              <a:t>에 최초의 </a:t>
            </a:r>
            <a:r>
              <a:rPr lang="en-US" altLang="ko-KR" b="1" dirty="0"/>
              <a:t>ARPANET </a:t>
            </a:r>
            <a:r>
              <a:rPr lang="ko-KR" altLang="en-US" b="1" dirty="0" err="1"/>
              <a:t>노드를</a:t>
            </a:r>
            <a:r>
              <a:rPr lang="ko-KR" altLang="en-US" b="1" dirty="0"/>
              <a:t> 설치</a:t>
            </a:r>
            <a:r>
              <a:rPr lang="ko-KR" altLang="en-US" dirty="0"/>
              <a:t>했으며</a:t>
            </a:r>
            <a:r>
              <a:rPr lang="en-US" altLang="ko-KR" dirty="0"/>
              <a:t>, </a:t>
            </a:r>
            <a:r>
              <a:rPr lang="ko-KR" altLang="en-US" dirty="0"/>
              <a:t>연말까지 </a:t>
            </a:r>
            <a:r>
              <a:rPr lang="en-US" altLang="ko-KR" dirty="0"/>
              <a:t>4</a:t>
            </a:r>
            <a:r>
              <a:rPr lang="ko-KR" altLang="en-US" dirty="0"/>
              <a:t>개의 컴퓨터가 </a:t>
            </a:r>
            <a:r>
              <a:rPr lang="ko-KR" altLang="en-US" dirty="0" smtClean="0"/>
              <a:t>연결</a:t>
            </a:r>
            <a:endParaRPr lang="en-US" altLang="ko-KR" dirty="0" smtClean="0"/>
          </a:p>
          <a:p>
            <a:pPr lvl="1"/>
            <a:r>
              <a:rPr lang="en-US" altLang="ko-KR" dirty="0"/>
              <a:t>1970</a:t>
            </a:r>
            <a:r>
              <a:rPr lang="ko-KR" altLang="en-US" dirty="0"/>
              <a:t>년 </a:t>
            </a:r>
            <a:r>
              <a:rPr lang="en-US" altLang="ko-KR" dirty="0"/>
              <a:t>12</a:t>
            </a:r>
            <a:r>
              <a:rPr lang="ko-KR" altLang="en-US" dirty="0"/>
              <a:t>월</a:t>
            </a:r>
            <a:r>
              <a:rPr lang="en-US" altLang="ko-KR" dirty="0"/>
              <a:t>, S. </a:t>
            </a:r>
            <a:r>
              <a:rPr lang="ko-KR" altLang="en-US" dirty="0" err="1"/>
              <a:t>크로커</a:t>
            </a:r>
            <a:r>
              <a:rPr lang="en-US" altLang="ko-KR" dirty="0"/>
              <a:t>(S. Crocker)</a:t>
            </a:r>
            <a:r>
              <a:rPr lang="ko-KR" altLang="en-US" dirty="0"/>
              <a:t>가 이끄는 네트워크 </a:t>
            </a:r>
            <a:r>
              <a:rPr lang="ko-KR" altLang="en-US" dirty="0" err="1"/>
              <a:t>워킹</a:t>
            </a:r>
            <a:r>
              <a:rPr lang="ko-KR" altLang="en-US" dirty="0"/>
              <a:t> 그룹</a:t>
            </a:r>
            <a:r>
              <a:rPr lang="en-US" altLang="ko-KR" dirty="0"/>
              <a:t>(NWG)</a:t>
            </a:r>
            <a:r>
              <a:rPr lang="ko-KR" altLang="en-US" dirty="0"/>
              <a:t>은 최초의 </a:t>
            </a:r>
            <a:r>
              <a:rPr lang="en-US" altLang="ko-KR" dirty="0"/>
              <a:t>ARPANET </a:t>
            </a:r>
            <a:r>
              <a:rPr lang="ko-KR" altLang="en-US" dirty="0"/>
              <a:t>호스트 간 프로토콜인 **네트워크 제어 프로토콜</a:t>
            </a:r>
            <a:r>
              <a:rPr lang="en-US" altLang="ko-KR" dirty="0"/>
              <a:t>(NCP)**</a:t>
            </a:r>
            <a:r>
              <a:rPr lang="ko-KR" altLang="en-US" dirty="0"/>
              <a:t>을 </a:t>
            </a:r>
            <a:r>
              <a:rPr lang="ko-KR" altLang="en-US" dirty="0" smtClean="0"/>
              <a:t>완성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1971</a:t>
            </a:r>
            <a:r>
              <a:rPr lang="ko-KR" altLang="en-US" dirty="0"/>
              <a:t>년부터 </a:t>
            </a:r>
            <a:r>
              <a:rPr lang="en-US" altLang="ko-KR" dirty="0"/>
              <a:t>1972</a:t>
            </a:r>
            <a:r>
              <a:rPr lang="ko-KR" altLang="en-US" dirty="0"/>
              <a:t>년까지 </a:t>
            </a:r>
            <a:r>
              <a:rPr lang="en-US" altLang="ko-KR" dirty="0"/>
              <a:t>ARPANET </a:t>
            </a:r>
            <a:r>
              <a:rPr lang="ko-KR" altLang="en-US" dirty="0"/>
              <a:t>사이트들이 </a:t>
            </a:r>
            <a:r>
              <a:rPr lang="en-US" altLang="ko-KR" dirty="0"/>
              <a:t>NCP </a:t>
            </a:r>
            <a:r>
              <a:rPr lang="ko-KR" altLang="en-US" dirty="0"/>
              <a:t>구현을 마친 후</a:t>
            </a:r>
            <a:r>
              <a:rPr lang="en-US" altLang="ko-KR" dirty="0"/>
              <a:t>, </a:t>
            </a:r>
            <a:r>
              <a:rPr lang="ko-KR" altLang="en-US" dirty="0"/>
              <a:t>네트워크 사용자들은 드디어 애플리케이션 개발을 </a:t>
            </a:r>
            <a:r>
              <a:rPr lang="ko-KR" altLang="en-US" dirty="0" smtClean="0"/>
              <a:t>시작</a:t>
            </a:r>
            <a:endParaRPr lang="en-US" altLang="ko-KR" dirty="0" smtClean="0"/>
          </a:p>
          <a:p>
            <a:pPr lvl="1"/>
            <a:r>
              <a:rPr lang="en-US" altLang="ko-KR" dirty="0"/>
              <a:t>1972</a:t>
            </a:r>
            <a:r>
              <a:rPr lang="ko-KR" altLang="en-US" dirty="0"/>
              <a:t>년 </a:t>
            </a:r>
            <a:r>
              <a:rPr lang="en-US" altLang="ko-KR" dirty="0"/>
              <a:t>10</a:t>
            </a:r>
            <a:r>
              <a:rPr lang="ko-KR" altLang="en-US" dirty="0"/>
              <a:t>월</a:t>
            </a:r>
            <a:r>
              <a:rPr lang="en-US" altLang="ko-KR" dirty="0"/>
              <a:t>, </a:t>
            </a:r>
            <a:r>
              <a:rPr lang="ko-KR" altLang="en-US" dirty="0"/>
              <a:t>칸</a:t>
            </a:r>
            <a:r>
              <a:rPr lang="en-US" altLang="ko-KR" dirty="0"/>
              <a:t>(Kahn)</a:t>
            </a:r>
            <a:r>
              <a:rPr lang="ko-KR" altLang="en-US" dirty="0"/>
              <a:t>은 국제 컴퓨터 통신 </a:t>
            </a:r>
            <a:r>
              <a:rPr lang="ko-KR" altLang="en-US" dirty="0" err="1"/>
              <a:t>컨퍼런스</a:t>
            </a:r>
            <a:r>
              <a:rPr lang="en-US" altLang="ko-KR" dirty="0"/>
              <a:t>(ICCC)</a:t>
            </a:r>
            <a:r>
              <a:rPr lang="ko-KR" altLang="en-US" dirty="0"/>
              <a:t>에서 </a:t>
            </a:r>
            <a:r>
              <a:rPr lang="en-US" altLang="ko-KR" dirty="0"/>
              <a:t>ARPANET</a:t>
            </a:r>
            <a:r>
              <a:rPr lang="ko-KR" altLang="en-US" dirty="0"/>
              <a:t>을 대규모로 </a:t>
            </a:r>
            <a:r>
              <a:rPr lang="ko-KR" altLang="en-US" dirty="0" smtClean="0"/>
              <a:t>성공적 시연</a:t>
            </a:r>
            <a:endParaRPr lang="en-US" altLang="ko-KR" dirty="0" smtClean="0"/>
          </a:p>
          <a:p>
            <a:pPr lvl="2"/>
            <a:r>
              <a:rPr lang="ko-KR" altLang="en-US" dirty="0" smtClean="0"/>
              <a:t>대중에게 </a:t>
            </a:r>
            <a:r>
              <a:rPr lang="ko-KR" altLang="en-US" dirty="0"/>
              <a:t>처음으로 </a:t>
            </a:r>
            <a:r>
              <a:rPr lang="ko-KR" altLang="en-US" dirty="0" smtClean="0"/>
              <a:t>공개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10365887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인터넷의 기원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b="1" dirty="0" smtClean="0"/>
              <a:t>첫 </a:t>
            </a:r>
            <a:r>
              <a:rPr lang="ko-KR" altLang="en-US" b="1" dirty="0"/>
              <a:t>번째 킬러 애플리케이션</a:t>
            </a:r>
            <a:r>
              <a:rPr lang="en-US" altLang="ko-KR" dirty="0"/>
              <a:t>: 1972</a:t>
            </a:r>
            <a:r>
              <a:rPr lang="ko-KR" altLang="en-US" dirty="0"/>
              <a:t>년 </a:t>
            </a:r>
            <a:r>
              <a:rPr lang="ko-KR" altLang="en-US" b="1" dirty="0" err="1"/>
              <a:t>레이</a:t>
            </a:r>
            <a:r>
              <a:rPr lang="ko-KR" altLang="en-US" b="1" dirty="0"/>
              <a:t> </a:t>
            </a:r>
            <a:r>
              <a:rPr lang="ko-KR" altLang="en-US" b="1" dirty="0" err="1"/>
              <a:t>톰린슨</a:t>
            </a:r>
            <a:r>
              <a:rPr lang="ko-KR" altLang="en-US" dirty="0" err="1"/>
              <a:t>이</a:t>
            </a:r>
            <a:r>
              <a:rPr lang="ko-KR" altLang="en-US" dirty="0"/>
              <a:t> 개발한 </a:t>
            </a:r>
            <a:r>
              <a:rPr lang="ko-KR" altLang="en-US" b="1" dirty="0"/>
              <a:t>전자 메일</a:t>
            </a:r>
            <a:r>
              <a:rPr lang="ko-KR" altLang="en-US" dirty="0"/>
              <a:t>은 </a:t>
            </a:r>
            <a:r>
              <a:rPr lang="en-US" altLang="ko-KR" dirty="0"/>
              <a:t>ARPANET</a:t>
            </a:r>
            <a:r>
              <a:rPr lang="ko-KR" altLang="en-US" dirty="0"/>
              <a:t>의 첫 번째 대규모 애플리케이션이 되어 </a:t>
            </a:r>
            <a:r>
              <a:rPr lang="en-US" altLang="ko-KR" dirty="0"/>
              <a:t>'</a:t>
            </a:r>
            <a:r>
              <a:rPr lang="ko-KR" altLang="en-US" dirty="0"/>
              <a:t>사람 대 사람</a:t>
            </a:r>
            <a:r>
              <a:rPr lang="en-US" altLang="ko-KR" dirty="0"/>
              <a:t>' </a:t>
            </a:r>
            <a:r>
              <a:rPr lang="ko-KR" altLang="en-US" dirty="0"/>
              <a:t>통신의 </a:t>
            </a:r>
            <a:r>
              <a:rPr lang="ko-KR" altLang="en-US" dirty="0" smtClean="0"/>
              <a:t>시대를 열게 됨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1972</a:t>
            </a:r>
            <a:r>
              <a:rPr lang="ko-KR" altLang="en-US" dirty="0" smtClean="0"/>
              <a:t>년 </a:t>
            </a:r>
            <a:r>
              <a:rPr lang="en-US" altLang="ko-KR" dirty="0" smtClean="0"/>
              <a:t>3</a:t>
            </a:r>
            <a:r>
              <a:rPr lang="ko-KR" altLang="en-US" dirty="0" smtClean="0"/>
              <a:t>월 </a:t>
            </a:r>
            <a:r>
              <a:rPr lang="en-US" altLang="ko-KR" dirty="0" smtClean="0"/>
              <a:t>BBN</a:t>
            </a:r>
            <a:r>
              <a:rPr lang="ko-KR" altLang="en-US" dirty="0"/>
              <a:t>의 </a:t>
            </a:r>
            <a:r>
              <a:rPr lang="ko-KR" altLang="en-US" dirty="0" err="1" smtClean="0"/>
              <a:t>톰린슨은</a:t>
            </a:r>
            <a:r>
              <a:rPr lang="ko-KR" altLang="en-US" dirty="0" smtClean="0"/>
              <a:t> </a:t>
            </a:r>
            <a:r>
              <a:rPr lang="en-US" altLang="ko-KR" dirty="0"/>
              <a:t>ARPANET </a:t>
            </a:r>
            <a:r>
              <a:rPr lang="ko-KR" altLang="en-US" dirty="0"/>
              <a:t>개발자들에게 필요한 쉬운 협업 메커니즘을 위해 기본적인 </a:t>
            </a:r>
            <a:r>
              <a:rPr lang="ko-KR" altLang="en-US" dirty="0" err="1"/>
              <a:t>이메일</a:t>
            </a:r>
            <a:r>
              <a:rPr lang="ko-KR" altLang="en-US" dirty="0"/>
              <a:t> 송수신 소프트웨어를 </a:t>
            </a:r>
            <a:r>
              <a:rPr lang="ko-KR" altLang="en-US" dirty="0" smtClean="0"/>
              <a:t>작성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7</a:t>
            </a:r>
            <a:r>
              <a:rPr lang="ko-KR" altLang="en-US" dirty="0"/>
              <a:t>월에는 </a:t>
            </a:r>
            <a:r>
              <a:rPr lang="ko-KR" altLang="en-US" dirty="0" err="1"/>
              <a:t>로버츠가</a:t>
            </a:r>
            <a:r>
              <a:rPr lang="ko-KR" altLang="en-US" dirty="0"/>
              <a:t> 메시지를 목록화하고</a:t>
            </a:r>
            <a:r>
              <a:rPr lang="en-US" altLang="ko-KR" dirty="0"/>
              <a:t>, </a:t>
            </a:r>
            <a:r>
              <a:rPr lang="ko-KR" altLang="en-US" dirty="0"/>
              <a:t>선택적으로 읽고</a:t>
            </a:r>
            <a:r>
              <a:rPr lang="en-US" altLang="ko-KR" dirty="0"/>
              <a:t>, </a:t>
            </a:r>
            <a:r>
              <a:rPr lang="ko-KR" altLang="en-US" dirty="0"/>
              <a:t>저장하고</a:t>
            </a:r>
            <a:r>
              <a:rPr lang="en-US" altLang="ko-KR" dirty="0"/>
              <a:t>, </a:t>
            </a:r>
            <a:r>
              <a:rPr lang="ko-KR" altLang="en-US" dirty="0"/>
              <a:t>전달하고</a:t>
            </a:r>
            <a:r>
              <a:rPr lang="en-US" altLang="ko-KR" dirty="0"/>
              <a:t>, </a:t>
            </a:r>
            <a:r>
              <a:rPr lang="ko-KR" altLang="en-US" dirty="0"/>
              <a:t>답장하는 첫 번째 </a:t>
            </a:r>
            <a:r>
              <a:rPr lang="ko-KR" altLang="en-US" dirty="0" err="1"/>
              <a:t>이메일</a:t>
            </a:r>
            <a:r>
              <a:rPr lang="ko-KR" altLang="en-US" dirty="0"/>
              <a:t> 유틸리티 프로그램을 </a:t>
            </a:r>
            <a:r>
              <a:rPr lang="ko-KR" altLang="en-US" dirty="0" smtClean="0"/>
              <a:t>작성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이후 </a:t>
            </a:r>
            <a:r>
              <a:rPr lang="ko-KR" altLang="en-US" dirty="0" err="1"/>
              <a:t>이메일은</a:t>
            </a:r>
            <a:r>
              <a:rPr lang="ko-KR" altLang="en-US" dirty="0"/>
              <a:t> </a:t>
            </a:r>
            <a:r>
              <a:rPr lang="en-US" altLang="ko-KR" dirty="0"/>
              <a:t>10</a:t>
            </a:r>
            <a:r>
              <a:rPr lang="ko-KR" altLang="en-US" dirty="0"/>
              <a:t>년 이상 가장 큰 네트워크 </a:t>
            </a:r>
            <a:r>
              <a:rPr lang="ko-KR" altLang="en-US" dirty="0" smtClean="0"/>
              <a:t>애플리케이션이 됨</a:t>
            </a:r>
            <a:endParaRPr lang="en-US" altLang="ko-KR" dirty="0" smtClean="0"/>
          </a:p>
          <a:p>
            <a:pPr lvl="2"/>
            <a:r>
              <a:rPr lang="ko-KR" altLang="en-US" dirty="0" smtClean="0"/>
              <a:t>오늘날 </a:t>
            </a:r>
            <a:r>
              <a:rPr lang="en-US" altLang="ko-KR" dirty="0" smtClean="0"/>
              <a:t>WWW</a:t>
            </a:r>
            <a:r>
              <a:rPr lang="ko-KR" altLang="en-US" dirty="0" smtClean="0"/>
              <a:t>에서 </a:t>
            </a:r>
            <a:r>
              <a:rPr lang="ko-KR" altLang="en-US" dirty="0"/>
              <a:t>볼 수 있는 모든 종류의 </a:t>
            </a:r>
            <a:r>
              <a:rPr lang="en-US" altLang="ko-KR" dirty="0"/>
              <a:t>'</a:t>
            </a:r>
            <a:r>
              <a:rPr lang="ko-KR" altLang="en-US" dirty="0"/>
              <a:t>사람 대 사람</a:t>
            </a:r>
            <a:r>
              <a:rPr lang="en-US" altLang="ko-KR" dirty="0"/>
              <a:t>' </a:t>
            </a:r>
            <a:r>
              <a:rPr lang="ko-KR" altLang="en-US" dirty="0" err="1"/>
              <a:t>트래픽의</a:t>
            </a:r>
            <a:r>
              <a:rPr lang="ko-KR" altLang="en-US" dirty="0"/>
              <a:t> </a:t>
            </a:r>
            <a:r>
              <a:rPr lang="ko-KR" altLang="en-US" dirty="0" smtClean="0"/>
              <a:t>시조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50425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초기 인터넷의 개념들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b="1" dirty="0"/>
              <a:t>네트워크의 진화</a:t>
            </a:r>
            <a:r>
              <a:rPr lang="en-US" altLang="ko-KR" dirty="0"/>
              <a:t>: </a:t>
            </a:r>
            <a:r>
              <a:rPr lang="ko-KR" altLang="en-US" dirty="0"/>
              <a:t>인터넷은 </a:t>
            </a:r>
            <a:r>
              <a:rPr lang="en-US" altLang="ko-KR" dirty="0"/>
              <a:t>ARPANET</a:t>
            </a:r>
            <a:r>
              <a:rPr lang="ko-KR" altLang="en-US" dirty="0"/>
              <a:t>을 시작으로 여러 독립적인 네트워크들을 통합하는 방식으로 </a:t>
            </a:r>
            <a:r>
              <a:rPr lang="ko-KR" altLang="en-US" dirty="0" smtClean="0"/>
              <a:t>성장</a:t>
            </a:r>
            <a:endParaRPr lang="en-US" altLang="ko-KR" dirty="0" smtClean="0"/>
          </a:p>
          <a:p>
            <a:r>
              <a:rPr lang="ko-KR" altLang="en-US" dirty="0" smtClean="0"/>
              <a:t>단일 </a:t>
            </a:r>
            <a:r>
              <a:rPr lang="ko-KR" altLang="en-US" dirty="0"/>
              <a:t>기술에 얽매이지 않고 다양한 네트워크가 상호 연결되는 </a:t>
            </a:r>
            <a:r>
              <a:rPr lang="en-US" altLang="ko-KR" dirty="0"/>
              <a:t>'</a:t>
            </a:r>
            <a:r>
              <a:rPr lang="ko-KR" altLang="en-US" dirty="0"/>
              <a:t>개방형 아키텍처</a:t>
            </a:r>
            <a:r>
              <a:rPr lang="en-US" altLang="ko-KR" dirty="0"/>
              <a:t>' </a:t>
            </a:r>
            <a:endParaRPr lang="en-US" altLang="ko-KR" dirty="0" smtClean="0"/>
          </a:p>
          <a:p>
            <a:pPr lvl="1"/>
            <a:r>
              <a:rPr lang="ko-KR" altLang="en-US" dirty="0"/>
              <a:t>각 네트워크가 독립적으로 설계되고 개발될 수 있도록 </a:t>
            </a:r>
            <a:r>
              <a:rPr lang="ko-KR" altLang="en-US" dirty="0" smtClean="0"/>
              <a:t>허용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대신</a:t>
            </a:r>
            <a:r>
              <a:rPr lang="en-US" altLang="ko-KR" dirty="0"/>
              <a:t>, </a:t>
            </a:r>
            <a:r>
              <a:rPr lang="ko-KR" altLang="en-US" dirty="0"/>
              <a:t>메타 레벨의 </a:t>
            </a:r>
            <a:r>
              <a:rPr lang="en-US" altLang="ko-KR" dirty="0" smtClean="0"/>
              <a:t>'</a:t>
            </a:r>
            <a:r>
              <a:rPr lang="ko-KR" altLang="en-US" dirty="0" err="1"/>
              <a:t>인터네트워킹</a:t>
            </a:r>
            <a:r>
              <a:rPr lang="ko-KR" altLang="en-US" dirty="0"/>
              <a:t> 아키텍처</a:t>
            </a:r>
            <a:r>
              <a:rPr lang="en-US" altLang="ko-KR" dirty="0" smtClean="0"/>
              <a:t>'</a:t>
            </a:r>
            <a:r>
              <a:rPr lang="ko-KR" altLang="en-US" dirty="0" smtClean="0"/>
              <a:t>를 </a:t>
            </a:r>
            <a:r>
              <a:rPr lang="ko-KR" altLang="en-US" dirty="0"/>
              <a:t>통해 서로 다른 네트워크들이 동등하게 연결되어 종단 간 서비스를 </a:t>
            </a:r>
            <a:r>
              <a:rPr lang="ko-KR" altLang="en-US" dirty="0" smtClean="0"/>
              <a:t>제공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기존의 </a:t>
            </a:r>
            <a:r>
              <a:rPr lang="ko-KR" altLang="en-US" dirty="0"/>
              <a:t>회선 교환 방식과는 확연히 다른 </a:t>
            </a:r>
            <a:r>
              <a:rPr lang="ko-KR" altLang="en-US" dirty="0" smtClean="0"/>
              <a:t>접근법</a:t>
            </a:r>
            <a:endParaRPr lang="en-US" altLang="ko-KR" dirty="0" smtClean="0"/>
          </a:p>
          <a:p>
            <a:pPr lvl="2"/>
            <a:r>
              <a:rPr lang="ko-KR" altLang="en-US" dirty="0"/>
              <a:t>개별 </a:t>
            </a:r>
            <a:r>
              <a:rPr lang="ko-KR" altLang="en-US" dirty="0" err="1"/>
              <a:t>비트를</a:t>
            </a:r>
            <a:r>
              <a:rPr lang="ko-KR" altLang="en-US" dirty="0"/>
              <a:t> </a:t>
            </a:r>
            <a:r>
              <a:rPr lang="ko-KR" altLang="en-US" dirty="0" err="1"/>
              <a:t>동기식으로</a:t>
            </a:r>
            <a:r>
              <a:rPr lang="ko-KR" altLang="en-US" dirty="0"/>
              <a:t> 전달하면서 회선 수준에서 네트워크를 상호 연결하는 </a:t>
            </a:r>
            <a:r>
              <a:rPr lang="ko-KR" altLang="en-US" dirty="0" smtClean="0"/>
              <a:t>방식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11304211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초기 인터넷의 개념들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338294"/>
            <a:ext cx="8941526" cy="4838669"/>
          </a:xfrm>
        </p:spPr>
        <p:txBody>
          <a:bodyPr>
            <a:normAutofit/>
          </a:bodyPr>
          <a:lstStyle/>
          <a:p>
            <a:r>
              <a:rPr lang="ko-KR" altLang="en-US" b="1" dirty="0" smtClean="0"/>
              <a:t>인터넷의 </a:t>
            </a:r>
            <a:r>
              <a:rPr lang="ko-KR" altLang="en-US" b="1" dirty="0"/>
              <a:t>시작</a:t>
            </a:r>
            <a:r>
              <a:rPr lang="en-US" altLang="ko-KR" dirty="0"/>
              <a:t>: </a:t>
            </a:r>
            <a:r>
              <a:rPr lang="ko-KR" altLang="en-US" dirty="0" smtClean="0"/>
              <a:t>개방형 </a:t>
            </a:r>
            <a:r>
              <a:rPr lang="ko-KR" altLang="en-US" dirty="0"/>
              <a:t>네트워킹 아이디어는 </a:t>
            </a:r>
            <a:r>
              <a:rPr lang="en-US" altLang="ko-KR" dirty="0" smtClean="0"/>
              <a:t>Bob Kahn</a:t>
            </a:r>
            <a:r>
              <a:rPr lang="ko-KR" altLang="en-US" dirty="0" smtClean="0"/>
              <a:t>이 </a:t>
            </a:r>
            <a:r>
              <a:rPr lang="en-US" altLang="ko-KR" dirty="0"/>
              <a:t>1972</a:t>
            </a:r>
            <a:r>
              <a:rPr lang="ko-KR" altLang="en-US" dirty="0"/>
              <a:t>년 </a:t>
            </a:r>
            <a:r>
              <a:rPr lang="en-US" altLang="ko-KR" dirty="0"/>
              <a:t>DARPA</a:t>
            </a:r>
            <a:r>
              <a:rPr lang="ko-KR" altLang="en-US" dirty="0"/>
              <a:t>에서 </a:t>
            </a:r>
            <a:r>
              <a:rPr lang="en-US" altLang="ko-KR" dirty="0" smtClean="0"/>
              <a:t>'</a:t>
            </a:r>
            <a:r>
              <a:rPr lang="ko-KR" altLang="en-US" dirty="0" err="1"/>
              <a:t>인터네팅</a:t>
            </a:r>
            <a:r>
              <a:rPr lang="en-US" altLang="ko-KR" dirty="0" smtClean="0"/>
              <a:t>'</a:t>
            </a:r>
            <a:r>
              <a:rPr lang="ko-KR" altLang="en-US" dirty="0" smtClean="0"/>
              <a:t>이라는 </a:t>
            </a:r>
            <a:r>
              <a:rPr lang="ko-KR" altLang="en-US" dirty="0"/>
              <a:t>이름으로 처음 </a:t>
            </a:r>
            <a:r>
              <a:rPr lang="ko-KR" altLang="en-US" dirty="0" smtClean="0"/>
              <a:t>제안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연구의 </a:t>
            </a:r>
            <a:r>
              <a:rPr lang="ko-KR" altLang="en-US" dirty="0"/>
              <a:t>주요 목표는 다양한 외부 요인</a:t>
            </a:r>
            <a:r>
              <a:rPr lang="en-US" altLang="ko-KR" dirty="0"/>
              <a:t>(</a:t>
            </a:r>
            <a:r>
              <a:rPr lang="ko-KR" altLang="en-US" dirty="0"/>
              <a:t>전파 방해 등</a:t>
            </a:r>
            <a:r>
              <a:rPr lang="en-US" altLang="ko-KR" dirty="0"/>
              <a:t>)</a:t>
            </a:r>
            <a:r>
              <a:rPr lang="ko-KR" altLang="en-US" dirty="0"/>
              <a:t>에도 불구하고 통신을 안정적으로 유지할 수 있는 </a:t>
            </a:r>
            <a:r>
              <a:rPr lang="ko-KR" altLang="en-US" b="1" dirty="0"/>
              <a:t>신뢰성 있는 종단 간 프로토콜</a:t>
            </a:r>
            <a:r>
              <a:rPr lang="ko-KR" altLang="en-US" dirty="0"/>
              <a:t>을 개발하는 </a:t>
            </a:r>
            <a:r>
              <a:rPr lang="ko-KR" altLang="en-US" dirty="0" smtClean="0"/>
              <a:t>것</a:t>
            </a:r>
            <a:endParaRPr lang="en-US" altLang="ko-KR" dirty="0" smtClean="0"/>
          </a:p>
          <a:p>
            <a:r>
              <a:rPr lang="en-US" altLang="ko-KR" b="1" dirty="0"/>
              <a:t>NCP</a:t>
            </a:r>
            <a:r>
              <a:rPr lang="ko-KR" altLang="en-US" b="1" dirty="0"/>
              <a:t>의 한계</a:t>
            </a:r>
            <a:r>
              <a:rPr lang="en-US" altLang="ko-KR" b="1" dirty="0"/>
              <a:t>:</a:t>
            </a:r>
            <a:r>
              <a:rPr lang="ko-KR" altLang="en-US" dirty="0"/>
              <a:t> </a:t>
            </a:r>
            <a:r>
              <a:rPr lang="en-US" altLang="ko-KR" dirty="0"/>
              <a:t>ARPANET </a:t>
            </a:r>
            <a:r>
              <a:rPr lang="ko-KR" altLang="en-US" dirty="0"/>
              <a:t>내부에서만 작동하도록 설계되어 외부 네트워크 연결 능력이 없었고</a:t>
            </a:r>
            <a:r>
              <a:rPr lang="en-US" altLang="ko-KR" dirty="0"/>
              <a:t>, </a:t>
            </a:r>
            <a:r>
              <a:rPr lang="ko-KR" altLang="en-US" dirty="0" err="1"/>
              <a:t>패킷</a:t>
            </a:r>
            <a:r>
              <a:rPr lang="ko-KR" altLang="en-US" dirty="0"/>
              <a:t> 손실에 대한 오류 제어 기능도 </a:t>
            </a:r>
            <a:r>
              <a:rPr lang="ko-KR" altLang="en-US" dirty="0" smtClean="0"/>
              <a:t>부재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ARPANET IMP</a:t>
            </a:r>
            <a:r>
              <a:rPr lang="ko-KR" altLang="en-US" dirty="0" smtClean="0"/>
              <a:t> 이외의 외부 네트워크의 컴퓨터와 연결 불가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ARPANET</a:t>
            </a:r>
            <a:r>
              <a:rPr lang="ko-KR" altLang="en-US" dirty="0" smtClean="0"/>
              <a:t>이 완벽히 신뢰할 수 있다는 가정 위에 설계</a:t>
            </a:r>
            <a:endParaRPr lang="en-US" altLang="ko-KR" dirty="0" smtClean="0"/>
          </a:p>
          <a:p>
            <a:pPr marL="0" indent="0">
              <a:buNone/>
            </a:pPr>
            <a:endParaRPr lang="ko-KR" altLang="en-US" dirty="0"/>
          </a:p>
        </p:txBody>
      </p:sp>
      <p:pic>
        <p:nvPicPr>
          <p:cNvPr id="3075" name="Picture 3" descr="The IMP - The ARPANE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7440" y="2283370"/>
            <a:ext cx="19050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12182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초기 인터넷의 개념들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b="1" dirty="0" smtClean="0"/>
              <a:t>TCP/IP</a:t>
            </a:r>
            <a:r>
              <a:rPr lang="ko-KR" altLang="en-US" b="1" dirty="0"/>
              <a:t>의 탄생</a:t>
            </a:r>
            <a:r>
              <a:rPr lang="en-US" altLang="ko-KR" b="1" dirty="0"/>
              <a:t>:</a:t>
            </a:r>
            <a:r>
              <a:rPr lang="ko-KR" altLang="en-US" dirty="0"/>
              <a:t> </a:t>
            </a:r>
            <a:r>
              <a:rPr lang="en-US" altLang="ko-KR" dirty="0"/>
              <a:t>NCP</a:t>
            </a:r>
            <a:r>
              <a:rPr lang="ko-KR" altLang="en-US" dirty="0"/>
              <a:t>의 한계를 극복하기 위해 </a:t>
            </a:r>
            <a:r>
              <a:rPr lang="ko-KR" altLang="en-US" b="1" dirty="0"/>
              <a:t>밥 칸</a:t>
            </a:r>
            <a:r>
              <a:rPr lang="ko-KR" altLang="en-US" dirty="0"/>
              <a:t>이 개방형 아키텍처 네트워크 환경에 적합한 새로운 프로토콜인 </a:t>
            </a:r>
            <a:r>
              <a:rPr lang="en-US" altLang="ko-KR" dirty="0"/>
              <a:t>TCP/IP</a:t>
            </a:r>
            <a:r>
              <a:rPr lang="ko-KR" altLang="en-US" dirty="0"/>
              <a:t>를 </a:t>
            </a:r>
            <a:r>
              <a:rPr lang="ko-KR" altLang="en-US" dirty="0" smtClean="0"/>
              <a:t>개발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NCP</a:t>
            </a:r>
            <a:r>
              <a:rPr lang="ko-KR" altLang="en-US" dirty="0"/>
              <a:t>가 </a:t>
            </a:r>
            <a:r>
              <a:rPr lang="en-US" altLang="ko-KR" dirty="0"/>
              <a:t>'</a:t>
            </a:r>
            <a:r>
              <a:rPr lang="ko-KR" altLang="en-US" dirty="0"/>
              <a:t>장치 드라이버</a:t>
            </a:r>
            <a:r>
              <a:rPr lang="en-US" altLang="ko-KR" dirty="0"/>
              <a:t>'</a:t>
            </a:r>
            <a:r>
              <a:rPr lang="ko-KR" altLang="en-US" dirty="0"/>
              <a:t>처럼 단순한 기능을 담당한 반면</a:t>
            </a:r>
            <a:r>
              <a:rPr lang="en-US" altLang="ko-KR" dirty="0"/>
              <a:t>, </a:t>
            </a:r>
            <a:r>
              <a:rPr lang="en-US" altLang="ko-KR" b="1" dirty="0"/>
              <a:t>TCP/IP</a:t>
            </a:r>
            <a:r>
              <a:rPr lang="ko-KR" altLang="en-US" dirty="0"/>
              <a:t>는 복잡한 통신을 조율하는 </a:t>
            </a:r>
            <a:r>
              <a:rPr lang="ko-KR" altLang="en-US" b="1" dirty="0"/>
              <a:t>진정한 의미의 통신 프로토콜</a:t>
            </a:r>
            <a:r>
              <a:rPr lang="ko-KR" altLang="en-US" dirty="0"/>
              <a:t> 역할을 수행하여 오늘날의 인터넷을 </a:t>
            </a:r>
            <a:r>
              <a:rPr lang="ko-KR" altLang="en-US" dirty="0" smtClean="0"/>
              <a:t>가능하게 했음</a:t>
            </a:r>
            <a:endParaRPr lang="en-US" altLang="ko-KR" dirty="0" smtClean="0"/>
          </a:p>
          <a:p>
            <a:r>
              <a:rPr lang="en-US" altLang="ko-KR" b="1" dirty="0"/>
              <a:t>TCP/IP</a:t>
            </a:r>
            <a:r>
              <a:rPr lang="ko-KR" altLang="en-US" b="1" dirty="0"/>
              <a:t>와 개방형 네트워크 </a:t>
            </a:r>
            <a:r>
              <a:rPr lang="ko-KR" altLang="en-US" b="1" dirty="0" smtClean="0"/>
              <a:t>아키텍처의</a:t>
            </a:r>
            <a:r>
              <a:rPr lang="ko-KR" altLang="en-US" dirty="0" smtClean="0"/>
              <a:t> </a:t>
            </a:r>
            <a:r>
              <a:rPr lang="ko-KR" altLang="en-US" dirty="0"/>
              <a:t>네 가지 핵심 </a:t>
            </a:r>
            <a:r>
              <a:rPr lang="ko-KR" altLang="en-US" dirty="0" smtClean="0"/>
              <a:t>원칙</a:t>
            </a:r>
            <a:endParaRPr lang="en-US" altLang="ko-KR" dirty="0" smtClean="0"/>
          </a:p>
          <a:p>
            <a:pPr lvl="1"/>
            <a:r>
              <a:rPr lang="ko-KR" altLang="en-US" b="1" dirty="0"/>
              <a:t>독립성</a:t>
            </a:r>
            <a:r>
              <a:rPr lang="en-US" altLang="ko-KR" dirty="0"/>
              <a:t>: </a:t>
            </a:r>
            <a:r>
              <a:rPr lang="ko-KR" altLang="en-US" dirty="0"/>
              <a:t>개별 네트워크는 자체적으로 운영되어야 하며</a:t>
            </a:r>
            <a:r>
              <a:rPr lang="en-US" altLang="ko-KR" dirty="0"/>
              <a:t>, </a:t>
            </a:r>
            <a:r>
              <a:rPr lang="ko-KR" altLang="en-US" dirty="0"/>
              <a:t>인터넷에 연결하기 위해 내부 구조를 바꿀 필요가 </a:t>
            </a:r>
            <a:r>
              <a:rPr lang="ko-KR" altLang="en-US" dirty="0" smtClean="0"/>
              <a:t>없어야</a:t>
            </a:r>
            <a:endParaRPr lang="en-US" altLang="ko-KR" dirty="0" smtClean="0"/>
          </a:p>
          <a:p>
            <a:pPr lvl="1"/>
            <a:r>
              <a:rPr lang="ko-KR" altLang="en-US" dirty="0" err="1"/>
              <a:t>패킷이</a:t>
            </a:r>
            <a:r>
              <a:rPr lang="ko-KR" altLang="en-US" dirty="0"/>
              <a:t> 목적지에 도달하지 못하면 재전송하는 </a:t>
            </a:r>
            <a:r>
              <a:rPr lang="en-US" altLang="ko-KR" dirty="0" smtClean="0"/>
              <a:t>‘best effort' </a:t>
            </a:r>
            <a:r>
              <a:rPr lang="ko-KR" altLang="en-US" dirty="0" smtClean="0"/>
              <a:t>방식</a:t>
            </a:r>
            <a:endParaRPr lang="en-US" altLang="ko-KR" dirty="0" smtClean="0"/>
          </a:p>
          <a:p>
            <a:pPr lvl="1"/>
            <a:r>
              <a:rPr lang="ko-KR" altLang="en-US" dirty="0" err="1" smtClean="0"/>
              <a:t>라우터가</a:t>
            </a:r>
            <a:r>
              <a:rPr lang="ko-KR" altLang="en-US" dirty="0" smtClean="0"/>
              <a:t> </a:t>
            </a:r>
            <a:r>
              <a:rPr lang="ko-KR" altLang="en-US" dirty="0" err="1"/>
              <a:t>패킷의</a:t>
            </a:r>
            <a:r>
              <a:rPr lang="ko-KR" altLang="en-US" dirty="0"/>
              <a:t> 개별 흐름 정보를 저장하지 않음으로써</a:t>
            </a:r>
            <a:r>
              <a:rPr lang="en-US" altLang="ko-KR" dirty="0"/>
              <a:t>, </a:t>
            </a:r>
            <a:r>
              <a:rPr lang="ko-KR" altLang="en-US" dirty="0"/>
              <a:t>장치를 단순하게 유지하고 오류 발생 시 복잡한 문제를 피할 수 </a:t>
            </a:r>
            <a:r>
              <a:rPr lang="ko-KR" altLang="en-US" dirty="0" smtClean="0"/>
              <a:t>있도록</a:t>
            </a:r>
            <a:endParaRPr lang="en-US" altLang="ko-KR" dirty="0" smtClean="0"/>
          </a:p>
          <a:p>
            <a:pPr lvl="1"/>
            <a:r>
              <a:rPr lang="ko-KR" altLang="en-US" b="1" dirty="0"/>
              <a:t>분산 제어</a:t>
            </a:r>
            <a:r>
              <a:rPr lang="en-US" altLang="ko-KR" dirty="0"/>
              <a:t>: </a:t>
            </a:r>
            <a:r>
              <a:rPr lang="ko-KR" altLang="en-US" dirty="0"/>
              <a:t>네트워크 운영을 중앙에서 통제하는 대신</a:t>
            </a:r>
            <a:r>
              <a:rPr lang="en-US" altLang="ko-KR" dirty="0"/>
              <a:t>, </a:t>
            </a:r>
            <a:r>
              <a:rPr lang="ko-KR" altLang="en-US" dirty="0"/>
              <a:t>전역적인 통제 없이 분산된 방식으로 운영되도록</a:t>
            </a:r>
            <a:endParaRPr lang="en-US" altLang="ko-KR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428045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초기 인터넷의 개념들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b="1" dirty="0" smtClean="0"/>
              <a:t>TCP/IP </a:t>
            </a:r>
            <a:r>
              <a:rPr lang="ko-KR" altLang="en-US" b="1" dirty="0" smtClean="0"/>
              <a:t>설계의 다른 이슈들</a:t>
            </a:r>
            <a:endParaRPr lang="en-US" altLang="ko-KR" b="1" dirty="0" smtClean="0"/>
          </a:p>
          <a:p>
            <a:pPr lvl="1"/>
            <a:r>
              <a:rPr lang="ko-KR" altLang="en-US" b="1" dirty="0"/>
              <a:t>신뢰성 및 복구</a:t>
            </a:r>
            <a:r>
              <a:rPr lang="en-US" altLang="ko-KR" dirty="0"/>
              <a:t>: </a:t>
            </a:r>
            <a:r>
              <a:rPr lang="ko-KR" altLang="en-US" dirty="0" err="1"/>
              <a:t>패킷</a:t>
            </a:r>
            <a:r>
              <a:rPr lang="ko-KR" altLang="en-US" dirty="0"/>
              <a:t> 손실에 대비해 자동으로 재전송하는 알고리즘을 </a:t>
            </a:r>
            <a:r>
              <a:rPr lang="ko-KR" altLang="en-US" dirty="0" smtClean="0"/>
              <a:t>개발</a:t>
            </a:r>
            <a:endParaRPr lang="en-US" altLang="ko-KR" dirty="0" smtClean="0"/>
          </a:p>
          <a:p>
            <a:pPr lvl="1"/>
            <a:r>
              <a:rPr lang="ko-KR" altLang="en-US" b="1" dirty="0"/>
              <a:t>효율성</a:t>
            </a:r>
            <a:r>
              <a:rPr lang="en-US" altLang="ko-KR" dirty="0"/>
              <a:t>: </a:t>
            </a:r>
            <a:r>
              <a:rPr lang="ko-KR" altLang="en-US" dirty="0"/>
              <a:t>여러 </a:t>
            </a:r>
            <a:r>
              <a:rPr lang="ko-KR" altLang="en-US" dirty="0" err="1"/>
              <a:t>패킷을</a:t>
            </a:r>
            <a:r>
              <a:rPr lang="ko-KR" altLang="en-US" dirty="0"/>
              <a:t> 동시에 전송하는 </a:t>
            </a:r>
            <a:r>
              <a:rPr lang="en-US" altLang="ko-KR" b="1" dirty="0"/>
              <a:t>"</a:t>
            </a:r>
            <a:r>
              <a:rPr lang="ko-KR" altLang="en-US" b="1" dirty="0" err="1"/>
              <a:t>파이프라이닝</a:t>
            </a:r>
            <a:r>
              <a:rPr lang="en-US" altLang="ko-KR" b="1" dirty="0"/>
              <a:t>"</a:t>
            </a:r>
            <a:r>
              <a:rPr lang="ko-KR" altLang="en-US" dirty="0"/>
              <a:t> 기술을 통해 네트워크 </a:t>
            </a:r>
            <a:r>
              <a:rPr lang="ko-KR" altLang="en-US" dirty="0" smtClean="0"/>
              <a:t>효율 제고</a:t>
            </a:r>
            <a:endParaRPr lang="en-US" altLang="ko-KR" dirty="0" smtClean="0"/>
          </a:p>
          <a:p>
            <a:pPr lvl="1"/>
            <a:r>
              <a:rPr lang="ko-KR" altLang="en-US" b="1" dirty="0" err="1"/>
              <a:t>게이트웨이</a:t>
            </a:r>
            <a:r>
              <a:rPr lang="ko-KR" altLang="en-US" b="1" dirty="0"/>
              <a:t> 기능</a:t>
            </a:r>
            <a:r>
              <a:rPr lang="en-US" altLang="ko-KR" dirty="0"/>
              <a:t>: </a:t>
            </a:r>
            <a:r>
              <a:rPr lang="ko-KR" altLang="en-US" dirty="0"/>
              <a:t>서로 다른 네트워크를 연결하는 </a:t>
            </a:r>
            <a:r>
              <a:rPr lang="ko-KR" altLang="en-US" dirty="0" err="1"/>
              <a:t>게이트웨이가</a:t>
            </a:r>
            <a:r>
              <a:rPr lang="ko-KR" altLang="en-US" dirty="0"/>
              <a:t> </a:t>
            </a:r>
            <a:r>
              <a:rPr lang="ko-KR" altLang="en-US" dirty="0" err="1"/>
              <a:t>패킷을</a:t>
            </a:r>
            <a:r>
              <a:rPr lang="ko-KR" altLang="en-US" dirty="0"/>
              <a:t> 올바르게 </a:t>
            </a:r>
            <a:r>
              <a:rPr lang="ko-KR" altLang="en-US" dirty="0" err="1"/>
              <a:t>라우팅하고</a:t>
            </a:r>
            <a:r>
              <a:rPr lang="en-US" altLang="ko-KR" dirty="0"/>
              <a:t>, </a:t>
            </a:r>
            <a:r>
              <a:rPr lang="ko-KR" altLang="en-US" dirty="0" err="1"/>
              <a:t>필요시</a:t>
            </a:r>
            <a:r>
              <a:rPr lang="ko-KR" altLang="en-US" dirty="0"/>
              <a:t> </a:t>
            </a:r>
            <a:r>
              <a:rPr lang="ko-KR" altLang="en-US" dirty="0" err="1"/>
              <a:t>패킷을</a:t>
            </a:r>
            <a:r>
              <a:rPr lang="ko-KR" altLang="en-US" dirty="0"/>
              <a:t> 분할하는 등 핵심적인 역할을 </a:t>
            </a:r>
            <a:r>
              <a:rPr lang="ko-KR" altLang="en-US" dirty="0" smtClean="0"/>
              <a:t>수행하도록</a:t>
            </a:r>
            <a:endParaRPr lang="en-US" altLang="ko-KR" dirty="0" smtClean="0"/>
          </a:p>
          <a:p>
            <a:pPr lvl="1"/>
            <a:r>
              <a:rPr lang="ko-KR" altLang="en-US" b="1" dirty="0"/>
              <a:t>데이터 </a:t>
            </a:r>
            <a:r>
              <a:rPr lang="ko-KR" altLang="en-US" b="1" dirty="0" err="1"/>
              <a:t>무결성</a:t>
            </a:r>
            <a:r>
              <a:rPr lang="en-US" altLang="ko-KR" dirty="0"/>
              <a:t>: </a:t>
            </a:r>
            <a:r>
              <a:rPr lang="ko-KR" altLang="en-US" dirty="0"/>
              <a:t>전송 과정에서 발생하는 오류</a:t>
            </a:r>
            <a:r>
              <a:rPr lang="en-US" altLang="ko-KR" dirty="0"/>
              <a:t>(</a:t>
            </a:r>
            <a:r>
              <a:rPr lang="ko-KR" altLang="en-US" dirty="0"/>
              <a:t>손상</a:t>
            </a:r>
            <a:r>
              <a:rPr lang="en-US" altLang="ko-KR" dirty="0"/>
              <a:t>, </a:t>
            </a:r>
            <a:r>
              <a:rPr lang="ko-KR" altLang="en-US" dirty="0"/>
              <a:t>중복</a:t>
            </a:r>
            <a:r>
              <a:rPr lang="en-US" altLang="ko-KR" dirty="0"/>
              <a:t>, </a:t>
            </a:r>
            <a:r>
              <a:rPr lang="ko-KR" altLang="en-US" dirty="0"/>
              <a:t>누락 등</a:t>
            </a:r>
            <a:r>
              <a:rPr lang="en-US" altLang="ko-KR" dirty="0"/>
              <a:t>)</a:t>
            </a:r>
            <a:r>
              <a:rPr lang="ko-KR" altLang="en-US" dirty="0"/>
              <a:t>를 감지하고 복구하기 </a:t>
            </a:r>
            <a:r>
              <a:rPr lang="ko-KR" altLang="en-US" dirty="0" smtClean="0"/>
              <a:t>위한 </a:t>
            </a:r>
            <a:r>
              <a:rPr lang="ko-KR" altLang="en-US" b="1" dirty="0" err="1"/>
              <a:t>체크섬</a:t>
            </a:r>
            <a:r>
              <a:rPr lang="ko-KR" altLang="en-US" dirty="0" err="1"/>
              <a:t>과</a:t>
            </a:r>
            <a:r>
              <a:rPr lang="ko-KR" altLang="en-US" dirty="0"/>
              <a:t> 같은 </a:t>
            </a:r>
            <a:r>
              <a:rPr lang="ko-KR" altLang="en-US" dirty="0" smtClean="0"/>
              <a:t>기술</a:t>
            </a:r>
            <a:endParaRPr lang="en-US" altLang="ko-KR" dirty="0" smtClean="0"/>
          </a:p>
          <a:p>
            <a:pPr lvl="1"/>
            <a:r>
              <a:rPr lang="ko-KR" altLang="en-US" b="1" dirty="0"/>
              <a:t>글로벌 주소 지정</a:t>
            </a:r>
            <a:r>
              <a:rPr lang="en-US" altLang="ko-KR" dirty="0"/>
              <a:t>: </a:t>
            </a:r>
            <a:r>
              <a:rPr lang="ko-KR" altLang="en-US" dirty="0"/>
              <a:t>전 세계의 모든 기기를 고유하게 식별할 수 있는 </a:t>
            </a:r>
            <a:r>
              <a:rPr lang="ko-KR" altLang="en-US" b="1" dirty="0"/>
              <a:t>통합된 주소 </a:t>
            </a:r>
            <a:r>
              <a:rPr lang="ko-KR" altLang="en-US" b="1" dirty="0" smtClean="0"/>
              <a:t>체계</a:t>
            </a:r>
            <a:endParaRPr lang="en-US" altLang="ko-KR" b="1" dirty="0" smtClean="0"/>
          </a:p>
          <a:p>
            <a:pPr lvl="1"/>
            <a:r>
              <a:rPr lang="ko-KR" altLang="en-US" b="1" dirty="0"/>
              <a:t>흐름 및 인터페이스 제어</a:t>
            </a:r>
            <a:r>
              <a:rPr lang="en-US" altLang="ko-KR" dirty="0"/>
              <a:t>: </a:t>
            </a:r>
            <a:r>
              <a:rPr lang="ko-KR" altLang="en-US" dirty="0"/>
              <a:t>호스트 간의 데이터 전송 속도를 조절하고</a:t>
            </a:r>
            <a:r>
              <a:rPr lang="en-US" altLang="ko-KR" dirty="0"/>
              <a:t>, </a:t>
            </a:r>
            <a:r>
              <a:rPr lang="ko-KR" altLang="en-US" dirty="0"/>
              <a:t>다양한 운영 체제와 원활하게 연동될 수 있는 기술</a:t>
            </a:r>
          </a:p>
        </p:txBody>
      </p:sp>
    </p:spTree>
    <p:extLst>
      <p:ext uri="{BB962C8B-B14F-4D97-AF65-F5344CB8AC3E}">
        <p14:creationId xmlns:p14="http://schemas.microsoft.com/office/powerpoint/2010/main" val="38501991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초기 인터넷의 개념들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TCP/IP </a:t>
            </a:r>
            <a:r>
              <a:rPr lang="ko-KR" altLang="en-US" dirty="0"/>
              <a:t>프로토콜 개발을 주도한 핵심 인물들의 </a:t>
            </a:r>
            <a:r>
              <a:rPr lang="ko-KR" altLang="en-US" dirty="0" smtClean="0"/>
              <a:t>협업</a:t>
            </a:r>
            <a:endParaRPr lang="en-US" altLang="ko-KR" dirty="0" smtClean="0"/>
          </a:p>
          <a:p>
            <a:pPr lvl="1"/>
            <a:r>
              <a:rPr lang="ko-KR" altLang="en-US" b="1" dirty="0"/>
              <a:t>배경</a:t>
            </a:r>
            <a:r>
              <a:rPr lang="en-US" altLang="ko-KR" dirty="0"/>
              <a:t>: </a:t>
            </a:r>
            <a:r>
              <a:rPr lang="ko-KR" altLang="en-US" dirty="0"/>
              <a:t>밥 칸은 새로운 통신 프로토콜을 개발하기 위해서는 각 운영 체제의 복잡한 세부 사항을 이해해야 </a:t>
            </a:r>
            <a:r>
              <a:rPr lang="ko-KR" altLang="en-US" dirty="0" smtClean="0"/>
              <a:t>한다</a:t>
            </a:r>
            <a:endParaRPr lang="en-US" altLang="ko-KR" dirty="0" smtClean="0"/>
          </a:p>
          <a:p>
            <a:pPr lvl="1"/>
            <a:r>
              <a:rPr lang="ko-KR" altLang="en-US" b="1" dirty="0"/>
              <a:t>핵심 협력</a:t>
            </a:r>
            <a:r>
              <a:rPr lang="en-US" altLang="ko-KR" dirty="0"/>
              <a:t>: 1973</a:t>
            </a:r>
            <a:r>
              <a:rPr lang="ko-KR" altLang="en-US" dirty="0"/>
              <a:t>년</a:t>
            </a:r>
            <a:r>
              <a:rPr lang="en-US" altLang="ko-KR" dirty="0"/>
              <a:t>, </a:t>
            </a:r>
            <a:r>
              <a:rPr lang="ko-KR" altLang="en-US" dirty="0"/>
              <a:t>칸은 </a:t>
            </a:r>
            <a:r>
              <a:rPr lang="en-US" altLang="ko-KR" dirty="0"/>
              <a:t>NCP </a:t>
            </a:r>
            <a:r>
              <a:rPr lang="ko-KR" altLang="en-US" dirty="0"/>
              <a:t>개발 </a:t>
            </a:r>
            <a:r>
              <a:rPr lang="ko-KR" altLang="en-US" dirty="0" smtClean="0"/>
              <a:t>당시 </a:t>
            </a:r>
            <a:r>
              <a:rPr lang="en-US" altLang="ko-KR" dirty="0" smtClean="0"/>
              <a:t>OS </a:t>
            </a:r>
            <a:r>
              <a:rPr lang="ko-KR" altLang="en-US" dirty="0" smtClean="0"/>
              <a:t>경험이 </a:t>
            </a:r>
            <a:r>
              <a:rPr lang="ko-KR" altLang="en-US" dirty="0"/>
              <a:t>풍부한 </a:t>
            </a:r>
            <a:r>
              <a:rPr lang="en-US" altLang="ko-KR" dirty="0" smtClean="0"/>
              <a:t>Stanford</a:t>
            </a:r>
            <a:r>
              <a:rPr lang="ko-KR" altLang="en-US" dirty="0" smtClean="0"/>
              <a:t>의 </a:t>
            </a:r>
            <a:r>
              <a:rPr lang="ko-KR" altLang="en-US" b="1" dirty="0" err="1" smtClean="0"/>
              <a:t>빈트</a:t>
            </a:r>
            <a:r>
              <a:rPr lang="ko-KR" altLang="en-US" b="1" dirty="0" smtClean="0"/>
              <a:t> </a:t>
            </a:r>
            <a:r>
              <a:rPr lang="ko-KR" altLang="en-US" b="1" dirty="0" err="1"/>
              <a:t>서프</a:t>
            </a:r>
            <a:r>
              <a:rPr lang="ko-KR" altLang="en-US" dirty="0" err="1"/>
              <a:t>에게</a:t>
            </a:r>
            <a:r>
              <a:rPr lang="ko-KR" altLang="en-US" dirty="0"/>
              <a:t> 공동 작업을 제안했습니다</a:t>
            </a:r>
            <a:r>
              <a:rPr lang="en-US" altLang="ko-KR" dirty="0"/>
              <a:t>. </a:t>
            </a:r>
            <a:r>
              <a:rPr lang="ko-KR" altLang="en-US" dirty="0"/>
              <a:t>칸은 통신 아키텍처에 대한 구상을</a:t>
            </a:r>
            <a:r>
              <a:rPr lang="en-US" altLang="ko-KR" dirty="0"/>
              <a:t>, </a:t>
            </a:r>
            <a:r>
              <a:rPr lang="ko-KR" altLang="en-US" dirty="0" err="1"/>
              <a:t>서프는</a:t>
            </a:r>
            <a:r>
              <a:rPr lang="ko-KR" altLang="en-US" dirty="0"/>
              <a:t> 운영 체제에 대한 실무 지식을 </a:t>
            </a:r>
            <a:r>
              <a:rPr lang="ko-KR" altLang="en-US" dirty="0" smtClean="0"/>
              <a:t>제공</a:t>
            </a:r>
            <a:endParaRPr lang="en-US" altLang="ko-KR" dirty="0" smtClean="0"/>
          </a:p>
          <a:p>
            <a:pPr lvl="1"/>
            <a:r>
              <a:rPr lang="ko-KR" altLang="en-US" dirty="0"/>
              <a:t>이들의 협력을 통해 </a:t>
            </a:r>
            <a:r>
              <a:rPr lang="en-US" altLang="ko-KR" b="1" dirty="0"/>
              <a:t>TCP/IP </a:t>
            </a:r>
            <a:r>
              <a:rPr lang="ko-KR" altLang="en-US" b="1" dirty="0"/>
              <a:t>프로토콜의 상세 설계</a:t>
            </a:r>
            <a:r>
              <a:rPr lang="ko-KR" altLang="en-US" dirty="0"/>
              <a:t>가 이루어졌고</a:t>
            </a:r>
            <a:r>
              <a:rPr lang="en-US" altLang="ko-KR" dirty="0"/>
              <a:t>, </a:t>
            </a:r>
            <a:r>
              <a:rPr lang="ko-KR" altLang="en-US" dirty="0"/>
              <a:t>그 첫 번째 초안이 </a:t>
            </a:r>
            <a:r>
              <a:rPr lang="en-US" altLang="ko-KR" dirty="0"/>
              <a:t>1973</a:t>
            </a:r>
            <a:r>
              <a:rPr lang="ko-KR" altLang="en-US" dirty="0"/>
              <a:t>년 국제 네트워크 </a:t>
            </a:r>
            <a:r>
              <a:rPr lang="ko-KR" altLang="en-US" dirty="0" err="1"/>
              <a:t>워킹</a:t>
            </a:r>
            <a:r>
              <a:rPr lang="ko-KR" altLang="en-US" dirty="0"/>
              <a:t> 그룹</a:t>
            </a:r>
            <a:r>
              <a:rPr lang="en-US" altLang="ko-KR" dirty="0"/>
              <a:t>(INWG</a:t>
            </a:r>
            <a:r>
              <a:rPr lang="en-US" altLang="ko-KR" dirty="0" smtClean="0"/>
              <a:t>) </a:t>
            </a:r>
            <a:r>
              <a:rPr lang="ko-KR" altLang="en-US" dirty="0" err="1" smtClean="0"/>
              <a:t>컨퍼런스에서</a:t>
            </a:r>
            <a:r>
              <a:rPr lang="ko-KR" altLang="en-US" dirty="0" smtClean="0"/>
              <a:t> </a:t>
            </a:r>
            <a:r>
              <a:rPr lang="ko-KR" altLang="en-US" dirty="0"/>
              <a:t>공개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17276425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초기 인터넷의 개념들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TCP/IP </a:t>
            </a:r>
            <a:r>
              <a:rPr lang="ko-KR" altLang="en-US" dirty="0" smtClean="0"/>
              <a:t>프로토콜의 주요 기본 개념</a:t>
            </a:r>
            <a:endParaRPr lang="en-US" altLang="ko-KR" dirty="0" smtClean="0"/>
          </a:p>
          <a:p>
            <a:pPr lvl="1"/>
            <a:r>
              <a:rPr lang="ko-KR" altLang="en-US" b="1" dirty="0"/>
              <a:t>바이트 </a:t>
            </a:r>
            <a:r>
              <a:rPr lang="ko-KR" altLang="en-US" b="1" dirty="0" err="1"/>
              <a:t>스트림</a:t>
            </a:r>
            <a:r>
              <a:rPr lang="ko-KR" altLang="en-US" b="1" dirty="0"/>
              <a:t> 기반 통신</a:t>
            </a:r>
            <a:r>
              <a:rPr lang="en-US" altLang="ko-KR" dirty="0"/>
              <a:t>: </a:t>
            </a:r>
            <a:r>
              <a:rPr lang="ko-KR" altLang="en-US" dirty="0"/>
              <a:t>두 프로세스 간의 통신은 논리적으로 매우 긴 바이트</a:t>
            </a:r>
            <a:r>
              <a:rPr lang="en-US" altLang="ko-KR" dirty="0"/>
              <a:t>(</a:t>
            </a:r>
            <a:r>
              <a:rPr lang="ko-KR" altLang="en-US" dirty="0"/>
              <a:t>그들은 </a:t>
            </a:r>
            <a:r>
              <a:rPr lang="en-US" altLang="ko-KR" dirty="0"/>
              <a:t>'</a:t>
            </a:r>
            <a:r>
              <a:rPr lang="ko-KR" altLang="en-US" dirty="0" err="1"/>
              <a:t>옥텟</a:t>
            </a:r>
            <a:r>
              <a:rPr lang="en-US" altLang="ko-KR" dirty="0"/>
              <a:t>'</a:t>
            </a:r>
            <a:r>
              <a:rPr lang="ko-KR" altLang="en-US" dirty="0"/>
              <a:t>이라고 불렀음</a:t>
            </a:r>
            <a:r>
              <a:rPr lang="en-US" altLang="ko-KR" dirty="0"/>
              <a:t>)</a:t>
            </a:r>
            <a:r>
              <a:rPr lang="ko-KR" altLang="en-US" dirty="0"/>
              <a:t>의 흐름으로 </a:t>
            </a:r>
            <a:r>
              <a:rPr lang="ko-KR" altLang="en-US" dirty="0" smtClean="0"/>
              <a:t>구성되며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스트림</a:t>
            </a:r>
            <a:r>
              <a:rPr lang="ko-KR" altLang="en-US" dirty="0" smtClean="0"/>
              <a:t> </a:t>
            </a:r>
            <a:r>
              <a:rPr lang="ko-KR" altLang="en-US" dirty="0"/>
              <a:t>내의 각 </a:t>
            </a:r>
            <a:r>
              <a:rPr lang="ko-KR" altLang="en-US" dirty="0" err="1"/>
              <a:t>옥텟의</a:t>
            </a:r>
            <a:r>
              <a:rPr lang="ko-KR" altLang="en-US" dirty="0"/>
              <a:t> 위치는 </a:t>
            </a:r>
            <a:r>
              <a:rPr lang="ko-KR" altLang="en-US" dirty="0" err="1"/>
              <a:t>식별자로</a:t>
            </a:r>
            <a:r>
              <a:rPr lang="ko-KR" altLang="en-US" dirty="0"/>
              <a:t> </a:t>
            </a:r>
            <a:r>
              <a:rPr lang="ko-KR" altLang="en-US" dirty="0" smtClean="0"/>
              <a:t>사용</a:t>
            </a:r>
            <a:endParaRPr lang="en-US" altLang="ko-KR" dirty="0" smtClean="0"/>
          </a:p>
          <a:p>
            <a:pPr lvl="1"/>
            <a:r>
              <a:rPr lang="ko-KR" altLang="en-US" b="1" dirty="0"/>
              <a:t>슬라이딩 윈도우와 확인 응답</a:t>
            </a:r>
            <a:r>
              <a:rPr lang="en-US" altLang="ko-KR" b="1" dirty="0"/>
              <a:t>(ACK)</a:t>
            </a:r>
            <a:r>
              <a:rPr lang="en-US" altLang="ko-KR" dirty="0"/>
              <a:t>: </a:t>
            </a:r>
            <a:r>
              <a:rPr lang="ko-KR" altLang="en-US" dirty="0"/>
              <a:t>흐름 제어는 슬라이딩 윈도우와 </a:t>
            </a:r>
            <a:r>
              <a:rPr lang="en-US" altLang="ko-KR" dirty="0" smtClean="0"/>
              <a:t>ACKs</a:t>
            </a:r>
            <a:r>
              <a:rPr lang="ko-KR" altLang="en-US" dirty="0" smtClean="0"/>
              <a:t>를 </a:t>
            </a:r>
            <a:r>
              <a:rPr lang="ko-KR" altLang="en-US" dirty="0"/>
              <a:t>사용하여 이루어질 것입니다</a:t>
            </a:r>
            <a:r>
              <a:rPr lang="en-US" altLang="ko-KR" dirty="0"/>
              <a:t>. </a:t>
            </a:r>
            <a:endParaRPr lang="en-US" altLang="ko-KR" dirty="0" smtClean="0"/>
          </a:p>
          <a:p>
            <a:pPr lvl="2"/>
            <a:r>
              <a:rPr lang="ko-KR" altLang="en-US" dirty="0" smtClean="0"/>
              <a:t>목적지는 </a:t>
            </a:r>
            <a:r>
              <a:rPr lang="ko-KR" altLang="en-US" dirty="0"/>
              <a:t>언제 </a:t>
            </a:r>
            <a:r>
              <a:rPr lang="en-US" altLang="ko-KR" dirty="0" smtClean="0"/>
              <a:t>ACK</a:t>
            </a:r>
            <a:r>
              <a:rPr lang="ko-KR" altLang="en-US" dirty="0" smtClean="0"/>
              <a:t>를 보낼지 </a:t>
            </a:r>
            <a:r>
              <a:rPr lang="ko-KR" altLang="en-US" dirty="0"/>
              <a:t>선택할 수 있으며</a:t>
            </a:r>
            <a:r>
              <a:rPr lang="en-US" altLang="ko-KR" dirty="0"/>
              <a:t>, </a:t>
            </a:r>
            <a:r>
              <a:rPr lang="ko-KR" altLang="en-US" dirty="0"/>
              <a:t>각 확인 응답은 그 시점까지 수신된 모든 </a:t>
            </a:r>
            <a:r>
              <a:rPr lang="ko-KR" altLang="en-US" dirty="0" err="1"/>
              <a:t>패킷에</a:t>
            </a:r>
            <a:r>
              <a:rPr lang="ko-KR" altLang="en-US" dirty="0"/>
              <a:t> 대한 누적 </a:t>
            </a:r>
            <a:r>
              <a:rPr lang="ko-KR" altLang="en-US" dirty="0" smtClean="0"/>
              <a:t>확인</a:t>
            </a:r>
            <a:endParaRPr lang="en-US" altLang="ko-KR" dirty="0" smtClean="0"/>
          </a:p>
          <a:p>
            <a:pPr lvl="1"/>
            <a:r>
              <a:rPr lang="ko-KR" altLang="en-US" b="1" dirty="0"/>
              <a:t>윈도우 </a:t>
            </a:r>
            <a:r>
              <a:rPr lang="ko-KR" altLang="en-US" b="1" dirty="0" err="1"/>
              <a:t>파라미터</a:t>
            </a:r>
            <a:r>
              <a:rPr lang="en-US" altLang="ko-KR" dirty="0"/>
              <a:t>: </a:t>
            </a:r>
            <a:r>
              <a:rPr lang="ko-KR" altLang="en-US" dirty="0"/>
              <a:t>소스와 목적지가 사용할 윈도우의 매개변수를 정확히 어떻게 합의할지에 대해서는 정해지지 않았으며</a:t>
            </a:r>
            <a:r>
              <a:rPr lang="en-US" altLang="ko-KR" dirty="0"/>
              <a:t>, </a:t>
            </a:r>
            <a:r>
              <a:rPr lang="ko-KR" altLang="en-US" dirty="0"/>
              <a:t>초기에는 기본값이 </a:t>
            </a:r>
            <a:r>
              <a:rPr lang="ko-KR" altLang="en-US" dirty="0" smtClean="0"/>
              <a:t>사용</a:t>
            </a:r>
            <a:endParaRPr lang="en-US" altLang="ko-KR" dirty="0" smtClean="0"/>
          </a:p>
          <a:p>
            <a:pPr lvl="1"/>
            <a:r>
              <a:rPr lang="ko-KR" altLang="en-US" b="1" dirty="0"/>
              <a:t>초기 </a:t>
            </a:r>
            <a:r>
              <a:rPr lang="en-US" altLang="ko-KR" b="1" dirty="0"/>
              <a:t>IP </a:t>
            </a:r>
            <a:r>
              <a:rPr lang="ko-KR" altLang="en-US" b="1" dirty="0"/>
              <a:t>주소 체계의 한계</a:t>
            </a:r>
            <a:r>
              <a:rPr lang="en-US" altLang="ko-KR" dirty="0"/>
              <a:t>: </a:t>
            </a:r>
            <a:r>
              <a:rPr lang="ko-KR" altLang="en-US" dirty="0"/>
              <a:t>당시 소수의 대규모 네트워크만 존재할 것이라는 예상 때문에 </a:t>
            </a:r>
            <a:r>
              <a:rPr lang="en-US" altLang="ko-KR" b="1" dirty="0"/>
              <a:t>32</a:t>
            </a:r>
            <a:r>
              <a:rPr lang="ko-KR" altLang="en-US" b="1" dirty="0"/>
              <a:t>비트 </a:t>
            </a:r>
            <a:r>
              <a:rPr lang="en-US" altLang="ko-KR" b="1" dirty="0"/>
              <a:t>IP </a:t>
            </a:r>
            <a:r>
              <a:rPr lang="ko-KR" altLang="en-US" b="1" dirty="0"/>
              <a:t>주소</a:t>
            </a:r>
            <a:r>
              <a:rPr lang="ko-KR" altLang="en-US" dirty="0"/>
              <a:t>를 사용했으며</a:t>
            </a:r>
            <a:r>
              <a:rPr lang="en-US" altLang="ko-KR" dirty="0"/>
              <a:t>, </a:t>
            </a:r>
            <a:r>
              <a:rPr lang="ko-KR" altLang="en-US" dirty="0"/>
              <a:t>이 중 </a:t>
            </a:r>
            <a:r>
              <a:rPr lang="en-US" altLang="ko-KR" dirty="0"/>
              <a:t>8</a:t>
            </a:r>
            <a:r>
              <a:rPr lang="ko-KR" altLang="en-US" dirty="0" err="1"/>
              <a:t>비트를</a:t>
            </a:r>
            <a:r>
              <a:rPr lang="ko-KR" altLang="en-US" dirty="0"/>
              <a:t> 네트워크 주소에 </a:t>
            </a:r>
            <a:r>
              <a:rPr lang="ko-KR" altLang="en-US" dirty="0" smtClean="0"/>
              <a:t>할당</a:t>
            </a:r>
            <a:endParaRPr lang="en-US" altLang="ko-KR" dirty="0" smtClean="0"/>
          </a:p>
          <a:p>
            <a:pPr lvl="2"/>
            <a:r>
              <a:rPr lang="ko-KR" altLang="en-US" dirty="0" smtClean="0"/>
              <a:t>최대 </a:t>
            </a:r>
            <a:r>
              <a:rPr lang="en-US" altLang="ko-KR" dirty="0"/>
              <a:t>256</a:t>
            </a:r>
            <a:r>
              <a:rPr lang="ko-KR" altLang="en-US" dirty="0"/>
              <a:t>개의 네트워크만을 지원할 수 있었는데</a:t>
            </a:r>
            <a:r>
              <a:rPr lang="en-US" altLang="ko-KR" dirty="0"/>
              <a:t>, 1970</a:t>
            </a:r>
            <a:r>
              <a:rPr lang="ko-KR" altLang="en-US" dirty="0"/>
              <a:t>년대 후반 </a:t>
            </a:r>
            <a:r>
              <a:rPr lang="en-US" altLang="ko-KR" dirty="0"/>
              <a:t>LAN</a:t>
            </a:r>
            <a:r>
              <a:rPr lang="ko-KR" altLang="en-US" dirty="0"/>
              <a:t>이 폭발적으로 확산되면서 이 가정은 잘못된 것으로 </a:t>
            </a:r>
            <a:r>
              <a:rPr lang="ko-KR" altLang="en-US" dirty="0" smtClean="0"/>
              <a:t>판명 </a:t>
            </a:r>
            <a:r>
              <a:rPr lang="en-US" altLang="ko-KR" dirty="0" smtClean="0">
                <a:sym typeface="Wingdings" panose="05000000000000000000" pitchFamily="2" charset="2"/>
              </a:rPr>
              <a:t> </a:t>
            </a:r>
            <a:r>
              <a:rPr lang="ko-KR" altLang="en-US" b="1" dirty="0" smtClean="0"/>
              <a:t>향후 </a:t>
            </a:r>
            <a:r>
              <a:rPr lang="en-US" altLang="ko-KR" b="1" dirty="0"/>
              <a:t>IP </a:t>
            </a:r>
            <a:r>
              <a:rPr lang="ko-KR" altLang="en-US" b="1" dirty="0"/>
              <a:t>주소 부족 문제</a:t>
            </a:r>
            <a:r>
              <a:rPr lang="ko-KR" altLang="en-US" dirty="0"/>
              <a:t>의 시발점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22099497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초기 인터넷의 개념들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TCP </a:t>
            </a:r>
            <a:r>
              <a:rPr lang="ko-KR" altLang="en-US" dirty="0"/>
              <a:t>프로토콜이 </a:t>
            </a:r>
            <a:r>
              <a:rPr lang="en-US" altLang="ko-KR" dirty="0"/>
              <a:t>TCP/IP</a:t>
            </a:r>
            <a:r>
              <a:rPr lang="ko-KR" altLang="en-US" dirty="0"/>
              <a:t>와 </a:t>
            </a:r>
            <a:r>
              <a:rPr lang="en-US" altLang="ko-KR" dirty="0"/>
              <a:t>UDP</a:t>
            </a:r>
            <a:r>
              <a:rPr lang="ko-KR" altLang="en-US" dirty="0"/>
              <a:t>로 분리된 </a:t>
            </a:r>
            <a:r>
              <a:rPr lang="ko-KR" altLang="en-US" dirty="0" smtClean="0"/>
              <a:t>이유</a:t>
            </a:r>
            <a:endParaRPr lang="en-US" altLang="ko-KR" dirty="0" smtClean="0"/>
          </a:p>
          <a:p>
            <a:pPr lvl="1"/>
            <a:r>
              <a:rPr lang="ko-KR" altLang="en-US" b="1" dirty="0"/>
              <a:t>초기 </a:t>
            </a:r>
            <a:r>
              <a:rPr lang="en-US" altLang="ko-KR" b="1" dirty="0"/>
              <a:t>TCP</a:t>
            </a:r>
            <a:r>
              <a:rPr lang="ko-KR" altLang="en-US" b="1" dirty="0"/>
              <a:t>의 구상</a:t>
            </a:r>
            <a:r>
              <a:rPr lang="en-US" altLang="ko-KR" dirty="0"/>
              <a:t>: </a:t>
            </a:r>
            <a:r>
              <a:rPr lang="ko-KR" altLang="en-US" dirty="0" err="1"/>
              <a:t>서프와</a:t>
            </a:r>
            <a:r>
              <a:rPr lang="ko-KR" altLang="en-US" dirty="0"/>
              <a:t> 칸은 처음에는 </a:t>
            </a:r>
            <a:r>
              <a:rPr lang="ko-KR" altLang="en-US" b="1" dirty="0"/>
              <a:t>하나의 </a:t>
            </a:r>
            <a:r>
              <a:rPr lang="en-US" altLang="ko-KR" b="1" dirty="0"/>
              <a:t>TCP </a:t>
            </a:r>
            <a:r>
              <a:rPr lang="ko-KR" altLang="en-US" b="1" dirty="0"/>
              <a:t>프로토콜</a:t>
            </a:r>
            <a:r>
              <a:rPr lang="ko-KR" altLang="en-US" dirty="0"/>
              <a:t>이 신뢰성 있는 전송</a:t>
            </a:r>
            <a:r>
              <a:rPr lang="en-US" altLang="ko-KR" dirty="0"/>
              <a:t>(</a:t>
            </a:r>
            <a:r>
              <a:rPr lang="ko-KR" altLang="en-US" dirty="0"/>
              <a:t>가상 회선</a:t>
            </a:r>
            <a:r>
              <a:rPr lang="en-US" altLang="ko-KR" dirty="0"/>
              <a:t>)</a:t>
            </a:r>
            <a:r>
              <a:rPr lang="ko-KR" altLang="en-US" dirty="0"/>
              <a:t>과 </a:t>
            </a:r>
            <a:r>
              <a:rPr lang="ko-KR" altLang="en-US" dirty="0" err="1"/>
              <a:t>비신뢰성</a:t>
            </a:r>
            <a:r>
              <a:rPr lang="ko-KR" altLang="en-US" dirty="0"/>
              <a:t> </a:t>
            </a:r>
            <a:r>
              <a:rPr lang="ko-KR" altLang="en-US" dirty="0" err="1"/>
              <a:t>데이터그램</a:t>
            </a:r>
            <a:r>
              <a:rPr lang="ko-KR" altLang="en-US" dirty="0"/>
              <a:t> 서비스를 모두 제공하도록 </a:t>
            </a:r>
            <a:r>
              <a:rPr lang="ko-KR" altLang="en-US" dirty="0" smtClean="0"/>
              <a:t>계획</a:t>
            </a:r>
            <a:endParaRPr lang="en-US" altLang="ko-KR" dirty="0" smtClean="0"/>
          </a:p>
          <a:p>
            <a:pPr lvl="1"/>
            <a:r>
              <a:rPr lang="ko-KR" altLang="en-US" b="1" dirty="0"/>
              <a:t>실제 구현의 한계</a:t>
            </a:r>
            <a:r>
              <a:rPr lang="en-US" altLang="ko-KR" dirty="0"/>
              <a:t>: </a:t>
            </a:r>
            <a:r>
              <a:rPr lang="ko-KR" altLang="en-US" dirty="0"/>
              <a:t>초기 구현된 </a:t>
            </a:r>
            <a:r>
              <a:rPr lang="en-US" altLang="ko-KR" dirty="0"/>
              <a:t>TCP</a:t>
            </a:r>
            <a:r>
              <a:rPr lang="ko-KR" altLang="en-US" dirty="0"/>
              <a:t>는 신뢰성 있는 </a:t>
            </a:r>
            <a:r>
              <a:rPr lang="ko-KR" altLang="en-US" b="1" dirty="0"/>
              <a:t>가상 회선 모델</a:t>
            </a:r>
            <a:r>
              <a:rPr lang="ko-KR" altLang="en-US" dirty="0"/>
              <a:t>만 </a:t>
            </a:r>
            <a:r>
              <a:rPr lang="ko-KR" altLang="en-US" dirty="0" smtClean="0"/>
              <a:t>지원</a:t>
            </a:r>
            <a:endParaRPr lang="en-US" altLang="ko-KR" dirty="0" smtClean="0"/>
          </a:p>
          <a:p>
            <a:pPr lvl="2"/>
            <a:r>
              <a:rPr lang="ko-KR" altLang="en-US" dirty="0" smtClean="0"/>
              <a:t>실시간 </a:t>
            </a:r>
            <a:r>
              <a:rPr lang="ko-KR" altLang="en-US" dirty="0"/>
              <a:t>음성 통화</a:t>
            </a:r>
            <a:r>
              <a:rPr lang="en-US" altLang="ko-KR" dirty="0"/>
              <a:t>(</a:t>
            </a:r>
            <a:r>
              <a:rPr lang="ko-KR" altLang="en-US" dirty="0" err="1"/>
              <a:t>패킷</a:t>
            </a:r>
            <a:r>
              <a:rPr lang="ko-KR" altLang="en-US" dirty="0"/>
              <a:t> 음성</a:t>
            </a:r>
            <a:r>
              <a:rPr lang="en-US" altLang="ko-KR" dirty="0"/>
              <a:t>)</a:t>
            </a:r>
            <a:r>
              <a:rPr lang="ko-KR" altLang="en-US" dirty="0"/>
              <a:t>처럼 빠른 속도가 중요하고 </a:t>
            </a:r>
            <a:r>
              <a:rPr lang="ko-KR" altLang="en-US" dirty="0" err="1"/>
              <a:t>패킷</a:t>
            </a:r>
            <a:r>
              <a:rPr lang="ko-KR" altLang="en-US" dirty="0"/>
              <a:t> 손실이 어느 정도 허용되는 애플리케이션에는 </a:t>
            </a:r>
            <a:r>
              <a:rPr lang="ko-KR" altLang="en-US" dirty="0" smtClean="0"/>
              <a:t>비효율적</a:t>
            </a:r>
            <a:endParaRPr lang="en-US" altLang="ko-KR" dirty="0" smtClean="0"/>
          </a:p>
          <a:p>
            <a:pPr lvl="1"/>
            <a:r>
              <a:rPr lang="ko-KR" altLang="en-US" b="1" dirty="0"/>
              <a:t>프로토콜 </a:t>
            </a:r>
            <a:r>
              <a:rPr lang="ko-KR" altLang="en-US" b="1" dirty="0" smtClean="0"/>
              <a:t>분리</a:t>
            </a:r>
            <a:endParaRPr lang="en-US" altLang="ko-KR" dirty="0"/>
          </a:p>
          <a:p>
            <a:pPr lvl="2"/>
            <a:r>
              <a:rPr lang="en-US" altLang="ko-KR" dirty="0" smtClean="0"/>
              <a:t>IP: </a:t>
            </a:r>
            <a:r>
              <a:rPr lang="ko-KR" altLang="en-US" dirty="0" smtClean="0"/>
              <a:t>단순히 </a:t>
            </a:r>
            <a:r>
              <a:rPr lang="ko-KR" altLang="en-US" dirty="0" err="1"/>
              <a:t>패킷을</a:t>
            </a:r>
            <a:r>
              <a:rPr lang="ko-KR" altLang="en-US" dirty="0"/>
              <a:t> 목적지까지 전달하는 </a:t>
            </a:r>
            <a:r>
              <a:rPr lang="ko-KR" altLang="en-US" b="1" dirty="0"/>
              <a:t>주소 지정 및 </a:t>
            </a:r>
            <a:r>
              <a:rPr lang="ko-KR" altLang="en-US" b="1" dirty="0" err="1"/>
              <a:t>라우팅</a:t>
            </a:r>
            <a:r>
              <a:rPr lang="ko-KR" altLang="en-US" dirty="0"/>
              <a:t> </a:t>
            </a:r>
            <a:r>
              <a:rPr lang="ko-KR" altLang="en-US" dirty="0" smtClean="0"/>
              <a:t>기능 담당</a:t>
            </a:r>
            <a:endParaRPr lang="en-US" altLang="ko-KR" dirty="0"/>
          </a:p>
          <a:p>
            <a:pPr lvl="2"/>
            <a:r>
              <a:rPr lang="en-US" altLang="ko-KR" b="1" dirty="0" smtClean="0"/>
              <a:t>TCP</a:t>
            </a:r>
            <a:r>
              <a:rPr lang="en-US" altLang="ko-KR" dirty="0" smtClean="0"/>
              <a:t>: </a:t>
            </a:r>
            <a:r>
              <a:rPr lang="ko-KR" altLang="en-US" b="1" dirty="0"/>
              <a:t>신뢰성</a:t>
            </a:r>
            <a:r>
              <a:rPr lang="ko-KR" altLang="en-US" dirty="0"/>
              <a:t>을 보장하는 흐름 제어</a:t>
            </a:r>
            <a:r>
              <a:rPr lang="en-US" altLang="ko-KR" dirty="0"/>
              <a:t>, </a:t>
            </a:r>
            <a:r>
              <a:rPr lang="ko-KR" altLang="en-US" dirty="0"/>
              <a:t>오류 </a:t>
            </a:r>
            <a:r>
              <a:rPr lang="ko-KR" altLang="en-US" dirty="0" smtClean="0"/>
              <a:t>복구</a:t>
            </a:r>
            <a:endParaRPr lang="en-US" altLang="ko-KR" dirty="0" smtClean="0"/>
          </a:p>
          <a:p>
            <a:pPr lvl="1"/>
            <a:r>
              <a:rPr lang="en-US" altLang="ko-KR" b="1" dirty="0"/>
              <a:t>UDP</a:t>
            </a:r>
            <a:r>
              <a:rPr lang="ko-KR" altLang="en-US" b="1" dirty="0"/>
              <a:t>의 탄생</a:t>
            </a:r>
            <a:r>
              <a:rPr lang="en-US" altLang="ko-KR" dirty="0"/>
              <a:t>: </a:t>
            </a:r>
            <a:r>
              <a:rPr lang="en-US" altLang="ko-KR" dirty="0" smtClean="0"/>
              <a:t>IP</a:t>
            </a:r>
            <a:r>
              <a:rPr lang="ko-KR" altLang="en-US" dirty="0"/>
              <a:t>의 기본 서비스에 직접 접근할 수 있는 </a:t>
            </a:r>
            <a:r>
              <a:rPr lang="en-US" altLang="ko-KR" dirty="0" smtClean="0"/>
              <a:t>UDP</a:t>
            </a:r>
            <a:r>
              <a:rPr lang="ko-KR" altLang="en-US" dirty="0" smtClean="0"/>
              <a:t>가 </a:t>
            </a:r>
            <a:r>
              <a:rPr lang="ko-KR" altLang="en-US" dirty="0"/>
              <a:t>추가</a:t>
            </a:r>
          </a:p>
          <a:p>
            <a:pPr lvl="1"/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13170966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초기 인터넷의 개념들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기타</a:t>
            </a:r>
            <a:endParaRPr lang="en-US" altLang="ko-KR" dirty="0" smtClean="0"/>
          </a:p>
          <a:p>
            <a:pPr lvl="1"/>
            <a:r>
              <a:rPr lang="ko-KR" altLang="en-US" b="1" dirty="0" smtClean="0"/>
              <a:t>인터넷 개발의 초기 </a:t>
            </a:r>
            <a:r>
              <a:rPr lang="ko-KR" altLang="en-US" b="1" dirty="0"/>
              <a:t>동기</a:t>
            </a:r>
            <a:r>
              <a:rPr lang="en-US" altLang="ko-KR" dirty="0"/>
              <a:t>: </a:t>
            </a:r>
            <a:r>
              <a:rPr lang="ko-KR" altLang="en-US" dirty="0" smtClean="0"/>
              <a:t>값비싼 </a:t>
            </a:r>
            <a:r>
              <a:rPr lang="ko-KR" altLang="en-US" dirty="0"/>
              <a:t>컴퓨터 자원을 </a:t>
            </a:r>
            <a:r>
              <a:rPr lang="ko-KR" altLang="en-US" dirty="0" smtClean="0"/>
              <a:t>공유</a:t>
            </a:r>
            <a:endParaRPr lang="en-US" altLang="ko-KR" dirty="0" smtClean="0"/>
          </a:p>
          <a:p>
            <a:pPr lvl="2"/>
            <a:r>
              <a:rPr lang="ko-KR" altLang="en-US" dirty="0" smtClean="0"/>
              <a:t>훨씬 경제적</a:t>
            </a:r>
            <a:endParaRPr lang="en-US" altLang="ko-KR" dirty="0" smtClean="0"/>
          </a:p>
          <a:p>
            <a:pPr lvl="1"/>
            <a:r>
              <a:rPr lang="ko-KR" altLang="en-US" b="1" dirty="0"/>
              <a:t>주요 애플리케이션</a:t>
            </a:r>
            <a:r>
              <a:rPr lang="en-US" altLang="ko-KR" dirty="0"/>
              <a:t>: </a:t>
            </a:r>
            <a:r>
              <a:rPr lang="ko-KR" altLang="en-US" dirty="0"/>
              <a:t>초기에는 파일 전송과 원격 </a:t>
            </a:r>
            <a:r>
              <a:rPr lang="ko-KR" altLang="en-US" dirty="0" err="1"/>
              <a:t>로그인이</a:t>
            </a:r>
            <a:r>
              <a:rPr lang="ko-KR" altLang="en-US" dirty="0"/>
              <a:t> 중요했지만</a:t>
            </a:r>
            <a:r>
              <a:rPr lang="en-US" altLang="ko-KR" dirty="0"/>
              <a:t>, </a:t>
            </a:r>
            <a:r>
              <a:rPr lang="ko-KR" altLang="en-US" b="1" dirty="0"/>
              <a:t>전자 메일</a:t>
            </a:r>
            <a:r>
              <a:rPr lang="ko-KR" altLang="en-US" dirty="0"/>
              <a:t>이 사람들의 소통 방식과 협업 문화를 바꾸는 가장 큰 </a:t>
            </a:r>
            <a:r>
              <a:rPr lang="ko-KR" altLang="en-US" dirty="0" smtClean="0"/>
              <a:t>영향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cf. telnet, rlogin</a:t>
            </a:r>
          </a:p>
          <a:p>
            <a:pPr lvl="1"/>
            <a:r>
              <a:rPr lang="ko-KR" altLang="en-US" b="1" dirty="0"/>
              <a:t>인터넷의 본질</a:t>
            </a:r>
            <a:r>
              <a:rPr lang="en-US" altLang="ko-KR" dirty="0"/>
              <a:t>: </a:t>
            </a:r>
            <a:r>
              <a:rPr lang="ko-KR" altLang="en-US" dirty="0"/>
              <a:t>인터넷은 특정 용도가 아닌</a:t>
            </a:r>
            <a:r>
              <a:rPr lang="en-US" altLang="ko-KR" dirty="0"/>
              <a:t>, </a:t>
            </a:r>
            <a:r>
              <a:rPr lang="ko-KR" altLang="en-US" dirty="0"/>
              <a:t>어떤 새로운 애플리케이션이든 만들어질 수 있는 </a:t>
            </a:r>
            <a:r>
              <a:rPr lang="ko-KR" altLang="en-US" b="1" dirty="0"/>
              <a:t>범용적인 인프라</a:t>
            </a:r>
            <a:r>
              <a:rPr lang="ko-KR" altLang="en-US" dirty="0"/>
              <a:t>로 설계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15935285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아이디어 실증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b="1" dirty="0"/>
              <a:t>TCP/IP</a:t>
            </a:r>
            <a:r>
              <a:rPr lang="ko-KR" altLang="en-US" b="1" dirty="0"/>
              <a:t>의 구현</a:t>
            </a:r>
            <a:r>
              <a:rPr lang="en-US" altLang="ko-KR" dirty="0"/>
              <a:t>: DARPA</a:t>
            </a:r>
            <a:r>
              <a:rPr lang="ko-KR" altLang="en-US" dirty="0"/>
              <a:t>는 </a:t>
            </a:r>
            <a:r>
              <a:rPr lang="ko-KR" altLang="en-US" dirty="0" err="1"/>
              <a:t>스탠퍼드</a:t>
            </a:r>
            <a:r>
              <a:rPr lang="en-US" altLang="ko-KR" dirty="0"/>
              <a:t>, BBN, UCL</a:t>
            </a:r>
            <a:r>
              <a:rPr lang="ko-KR" altLang="en-US" dirty="0"/>
              <a:t>에 </a:t>
            </a:r>
            <a:r>
              <a:rPr lang="en-US" altLang="ko-KR" dirty="0"/>
              <a:t>TCP/IP </a:t>
            </a:r>
            <a:r>
              <a:rPr lang="ko-KR" altLang="en-US" dirty="0"/>
              <a:t>구현을 맡겼고</a:t>
            </a:r>
            <a:r>
              <a:rPr lang="en-US" altLang="ko-KR" dirty="0"/>
              <a:t>, </a:t>
            </a:r>
            <a:r>
              <a:rPr lang="ko-KR" altLang="en-US" b="1" dirty="0"/>
              <a:t>약 </a:t>
            </a:r>
            <a:r>
              <a:rPr lang="en-US" altLang="ko-KR" b="1" dirty="0"/>
              <a:t>1</a:t>
            </a:r>
            <a:r>
              <a:rPr lang="ko-KR" altLang="en-US" b="1" dirty="0"/>
              <a:t>년 만에 상호 운용 가능한 세 개의 </a:t>
            </a:r>
            <a:r>
              <a:rPr lang="ko-KR" altLang="en-US" b="1" dirty="0" smtClean="0"/>
              <a:t>구현</a:t>
            </a:r>
            <a:r>
              <a:rPr lang="ko-KR" altLang="en-US" dirty="0" smtClean="0"/>
              <a:t> 탄생</a:t>
            </a:r>
            <a:endParaRPr lang="en-US" altLang="ko-KR" dirty="0" smtClean="0"/>
          </a:p>
          <a:p>
            <a:pPr lvl="1"/>
            <a:r>
              <a:rPr lang="ko-KR" altLang="en-US" dirty="0"/>
              <a:t>초기에는 대형 시분할 시스템을 위한 </a:t>
            </a:r>
            <a:r>
              <a:rPr lang="en-US" altLang="ko-KR" dirty="0"/>
              <a:t>TCP/IP</a:t>
            </a:r>
            <a:r>
              <a:rPr lang="ko-KR" altLang="en-US" dirty="0"/>
              <a:t>가 개발되었지만</a:t>
            </a:r>
            <a:r>
              <a:rPr lang="en-US" altLang="ko-KR" dirty="0"/>
              <a:t>, </a:t>
            </a:r>
            <a:r>
              <a:rPr lang="en-US" altLang="ko-KR" b="1" dirty="0"/>
              <a:t>MIT</a:t>
            </a:r>
            <a:r>
              <a:rPr lang="ko-KR" altLang="en-US" b="1" dirty="0"/>
              <a:t>의 </a:t>
            </a:r>
            <a:r>
              <a:rPr lang="en-US" altLang="ko-KR" b="1" dirty="0" smtClean="0"/>
              <a:t>Clarke</a:t>
            </a:r>
            <a:r>
              <a:rPr lang="ko-KR" altLang="en-US" dirty="0" smtClean="0"/>
              <a:t>는 </a:t>
            </a:r>
            <a:r>
              <a:rPr lang="en-US" altLang="ko-KR" dirty="0" smtClean="0"/>
              <a:t>PC</a:t>
            </a:r>
            <a:r>
              <a:rPr lang="ko-KR" altLang="en-US" dirty="0" smtClean="0"/>
              <a:t>에서도 </a:t>
            </a:r>
            <a:r>
              <a:rPr lang="ko-KR" altLang="en-US" dirty="0"/>
              <a:t>작동하는 작고 효율적인 버전을 </a:t>
            </a:r>
            <a:r>
              <a:rPr lang="ko-KR" altLang="en-US" dirty="0" smtClean="0"/>
              <a:t>제작</a:t>
            </a:r>
            <a:endParaRPr lang="en-US" altLang="ko-KR" dirty="0" smtClean="0"/>
          </a:p>
          <a:p>
            <a:pPr lvl="1"/>
            <a:r>
              <a:rPr lang="en-US" altLang="ko-KR" dirty="0"/>
              <a:t>1980</a:t>
            </a:r>
            <a:r>
              <a:rPr lang="ko-KR" altLang="en-US" dirty="0"/>
              <a:t>년대 </a:t>
            </a:r>
            <a:r>
              <a:rPr lang="ko-KR" altLang="en-US" b="1" dirty="0" err="1"/>
              <a:t>이더넷</a:t>
            </a:r>
            <a:r>
              <a:rPr lang="ko-KR" altLang="en-US" dirty="0"/>
              <a:t> 기술의 확산과 함께 인터넷은 더욱 </a:t>
            </a:r>
            <a:r>
              <a:rPr lang="ko-KR" altLang="en-US" dirty="0" smtClean="0"/>
              <a:t>번성</a:t>
            </a:r>
            <a:endParaRPr lang="en-US" altLang="ko-KR" dirty="0" smtClean="0"/>
          </a:p>
          <a:p>
            <a:r>
              <a:rPr lang="ko-KR" altLang="en-US" b="1" dirty="0"/>
              <a:t>규모 증가에 따른 도전과 해결책</a:t>
            </a:r>
            <a:r>
              <a:rPr lang="en-US" altLang="ko-KR" dirty="0"/>
              <a:t>:</a:t>
            </a:r>
          </a:p>
          <a:p>
            <a:pPr lvl="1"/>
            <a:r>
              <a:rPr lang="en-US" altLang="ko-KR" b="1" dirty="0"/>
              <a:t>IP </a:t>
            </a:r>
            <a:r>
              <a:rPr lang="ko-KR" altLang="en-US" b="1" dirty="0"/>
              <a:t>주소 체계</a:t>
            </a:r>
            <a:r>
              <a:rPr lang="en-US" altLang="ko-KR" dirty="0"/>
              <a:t>: </a:t>
            </a:r>
            <a:r>
              <a:rPr lang="ko-KR" altLang="en-US" dirty="0"/>
              <a:t>네트워크 수가 폭발적으로 늘어나면서 기존의 </a:t>
            </a:r>
            <a:r>
              <a:rPr lang="en-US" altLang="ko-KR" dirty="0"/>
              <a:t>8</a:t>
            </a:r>
            <a:r>
              <a:rPr lang="ko-KR" altLang="en-US" dirty="0"/>
              <a:t>비트 네트워크 주소</a:t>
            </a:r>
            <a:r>
              <a:rPr lang="en-US" altLang="ko-KR" dirty="0"/>
              <a:t>(</a:t>
            </a:r>
            <a:r>
              <a:rPr lang="ko-KR" altLang="en-US" dirty="0"/>
              <a:t>클래스 </a:t>
            </a:r>
            <a:r>
              <a:rPr lang="en-US" altLang="ko-KR" dirty="0"/>
              <a:t>A/B/C) </a:t>
            </a:r>
            <a:r>
              <a:rPr lang="ko-KR" altLang="en-US" dirty="0"/>
              <a:t>체계가 비효율적이 되었고</a:t>
            </a:r>
            <a:r>
              <a:rPr lang="en-US" altLang="ko-KR" dirty="0"/>
              <a:t>, </a:t>
            </a:r>
            <a:r>
              <a:rPr lang="en-US" altLang="ko-KR" dirty="0" smtClean="0"/>
              <a:t>CIDR</a:t>
            </a:r>
            <a:r>
              <a:rPr lang="ko-KR" altLang="en-US" dirty="0" smtClean="0"/>
              <a:t> 도입</a:t>
            </a:r>
            <a:endParaRPr lang="en-US" altLang="ko-KR" dirty="0" smtClean="0"/>
          </a:p>
          <a:p>
            <a:pPr lvl="1"/>
            <a:r>
              <a:rPr lang="ko-KR" altLang="en-US" b="1" dirty="0"/>
              <a:t>폴 </a:t>
            </a:r>
            <a:r>
              <a:rPr lang="ko-KR" altLang="en-US" b="1" dirty="0" err="1"/>
              <a:t>모카페트리스</a:t>
            </a:r>
            <a:r>
              <a:rPr lang="ko-KR" altLang="en-US" dirty="0" err="1"/>
              <a:t>가</a:t>
            </a:r>
            <a:r>
              <a:rPr lang="ko-KR" altLang="en-US" dirty="0"/>
              <a:t> </a:t>
            </a:r>
            <a:r>
              <a:rPr lang="en-US" altLang="ko-KR" dirty="0" smtClean="0"/>
              <a:t>DNS</a:t>
            </a:r>
            <a:r>
              <a:rPr lang="ko-KR" altLang="en-US" dirty="0" smtClean="0"/>
              <a:t> 발명</a:t>
            </a:r>
            <a:r>
              <a:rPr lang="en-US" altLang="ko-KR" dirty="0" smtClean="0"/>
              <a:t>,</a:t>
            </a:r>
            <a:r>
              <a:rPr lang="ko-KR" altLang="en-US" dirty="0" smtClean="0"/>
              <a:t> </a:t>
            </a:r>
            <a:r>
              <a:rPr lang="ko-KR" altLang="en-US" dirty="0"/>
              <a:t>분산된 이름 변환 시스템을 </a:t>
            </a:r>
            <a:r>
              <a:rPr lang="ko-KR" altLang="en-US" dirty="0" smtClean="0"/>
              <a:t>구축</a:t>
            </a:r>
            <a:endParaRPr lang="en-US" altLang="ko-KR" dirty="0" smtClean="0"/>
          </a:p>
          <a:p>
            <a:pPr lvl="1"/>
            <a:r>
              <a:rPr lang="ko-KR" altLang="en-US" dirty="0" err="1"/>
              <a:t>라우터의</a:t>
            </a:r>
            <a:r>
              <a:rPr lang="ko-KR" altLang="en-US" dirty="0"/>
              <a:t> 부하를 줄이기 위해</a:t>
            </a:r>
            <a:r>
              <a:rPr lang="en-US" altLang="ko-KR" dirty="0"/>
              <a:t>, </a:t>
            </a:r>
            <a:r>
              <a:rPr lang="ko-KR" altLang="en-US" dirty="0"/>
              <a:t>모든 </a:t>
            </a:r>
            <a:r>
              <a:rPr lang="ko-KR" altLang="en-US" dirty="0" err="1"/>
              <a:t>라우터가</a:t>
            </a:r>
            <a:r>
              <a:rPr lang="ko-KR" altLang="en-US" dirty="0"/>
              <a:t> 단일 알고리즘을 사용하던 </a:t>
            </a:r>
            <a:r>
              <a:rPr lang="ko-KR" altLang="en-US" dirty="0" smtClean="0"/>
              <a:t>방식에서 계층적 </a:t>
            </a:r>
            <a:r>
              <a:rPr lang="ko-KR" altLang="en-US" dirty="0" err="1"/>
              <a:t>라우팅</a:t>
            </a:r>
            <a:r>
              <a:rPr lang="ko-KR" altLang="en-US" dirty="0"/>
              <a:t> 모델</a:t>
            </a:r>
            <a:r>
              <a:rPr lang="en-US" altLang="ko-KR" dirty="0"/>
              <a:t>(IGP/EGP</a:t>
            </a:r>
            <a:r>
              <a:rPr lang="en-US" altLang="ko-KR" dirty="0" smtClean="0"/>
              <a:t>)</a:t>
            </a:r>
            <a:r>
              <a:rPr lang="ko-KR" altLang="en-US" dirty="0" smtClean="0"/>
              <a:t>로 전환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TCP/IP</a:t>
            </a:r>
            <a:r>
              <a:rPr lang="ko-KR" altLang="en-US" dirty="0" smtClean="0"/>
              <a:t>가 버클리가 개발한 </a:t>
            </a:r>
            <a:r>
              <a:rPr lang="en-US" altLang="ko-KR" dirty="0" smtClean="0"/>
              <a:t>BSD Unix</a:t>
            </a:r>
            <a:r>
              <a:rPr lang="ko-KR" altLang="en-US" dirty="0" smtClean="0"/>
              <a:t>에 통합</a:t>
            </a:r>
            <a:endParaRPr lang="en-US" altLang="ko-KR" dirty="0" smtClean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071611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아이디어 실증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b="1" dirty="0"/>
              <a:t>NCP</a:t>
            </a:r>
            <a:r>
              <a:rPr lang="ko-KR" altLang="en-US" b="1" dirty="0"/>
              <a:t>에서 </a:t>
            </a:r>
            <a:r>
              <a:rPr lang="en-US" altLang="ko-KR" b="1" dirty="0"/>
              <a:t>TCP/IP</a:t>
            </a:r>
            <a:r>
              <a:rPr lang="ko-KR" altLang="en-US" b="1" dirty="0"/>
              <a:t>로의 대규모 프로토콜 전환</a:t>
            </a:r>
            <a:r>
              <a:rPr lang="ko-KR" altLang="en-US" dirty="0"/>
              <a:t> </a:t>
            </a:r>
            <a:endParaRPr lang="en-US" altLang="ko-KR" dirty="0" smtClean="0"/>
          </a:p>
          <a:p>
            <a:pPr lvl="1"/>
            <a:r>
              <a:rPr lang="en-US" altLang="ko-KR" dirty="0"/>
              <a:t>1983</a:t>
            </a:r>
            <a:r>
              <a:rPr lang="ko-KR" altLang="en-US" dirty="0"/>
              <a:t>년 </a:t>
            </a:r>
            <a:r>
              <a:rPr lang="en-US" altLang="ko-KR" dirty="0"/>
              <a:t>1</a:t>
            </a:r>
            <a:r>
              <a:rPr lang="ko-KR" altLang="en-US" dirty="0"/>
              <a:t>월 </a:t>
            </a:r>
            <a:r>
              <a:rPr lang="en-US" altLang="ko-KR" dirty="0"/>
              <a:t>1</a:t>
            </a:r>
            <a:r>
              <a:rPr lang="ko-KR" altLang="en-US" dirty="0"/>
              <a:t>일</a:t>
            </a:r>
            <a:r>
              <a:rPr lang="en-US" altLang="ko-KR" dirty="0"/>
              <a:t>, ARPANET</a:t>
            </a:r>
            <a:r>
              <a:rPr lang="ko-KR" altLang="en-US" dirty="0"/>
              <a:t>의 모든 호스트가 동시에 프로토콜을 </a:t>
            </a:r>
            <a:r>
              <a:rPr lang="en-US" altLang="ko-KR" b="1" dirty="0"/>
              <a:t>NCP</a:t>
            </a:r>
            <a:r>
              <a:rPr lang="ko-KR" altLang="en-US" b="1" dirty="0"/>
              <a:t>에서 </a:t>
            </a:r>
            <a:r>
              <a:rPr lang="en-US" altLang="ko-KR" b="1" dirty="0"/>
              <a:t>TCP/IP</a:t>
            </a:r>
            <a:r>
              <a:rPr lang="ko-KR" altLang="en-US" b="1" dirty="0"/>
              <a:t>로 전환</a:t>
            </a:r>
            <a:r>
              <a:rPr lang="ko-KR" altLang="en-US" dirty="0"/>
              <a:t>하는 </a:t>
            </a:r>
            <a:r>
              <a:rPr lang="en-US" altLang="ko-KR" dirty="0"/>
              <a:t>"</a:t>
            </a:r>
            <a:r>
              <a:rPr lang="ko-KR" altLang="en-US" dirty="0"/>
              <a:t>플래그 </a:t>
            </a:r>
            <a:r>
              <a:rPr lang="ko-KR" altLang="en-US" dirty="0" err="1"/>
              <a:t>데이</a:t>
            </a:r>
            <a:r>
              <a:rPr lang="en-US" altLang="ko-KR" dirty="0"/>
              <a:t>" </a:t>
            </a:r>
            <a:r>
              <a:rPr lang="ko-KR" altLang="en-US" dirty="0"/>
              <a:t>이벤트가 성공적으로 </a:t>
            </a:r>
            <a:r>
              <a:rPr lang="ko-KR" altLang="en-US" dirty="0" smtClean="0"/>
              <a:t>완료</a:t>
            </a:r>
            <a:endParaRPr lang="en-US" altLang="ko-KR" dirty="0" smtClean="0"/>
          </a:p>
          <a:p>
            <a:r>
              <a:rPr lang="ko-KR" altLang="en-US" b="1" dirty="0"/>
              <a:t>군사 및 </a:t>
            </a:r>
            <a:r>
              <a:rPr lang="ko-KR" altLang="en-US" b="1" dirty="0" err="1"/>
              <a:t>연구망</a:t>
            </a:r>
            <a:r>
              <a:rPr lang="ko-KR" altLang="en-US" b="1" dirty="0"/>
              <a:t> </a:t>
            </a:r>
            <a:r>
              <a:rPr lang="ko-KR" altLang="en-US" b="1" dirty="0" smtClean="0"/>
              <a:t>분리</a:t>
            </a:r>
            <a:endParaRPr lang="en-US" altLang="ko-KR" b="1" dirty="0" smtClean="0"/>
          </a:p>
          <a:p>
            <a:pPr lvl="1"/>
            <a:r>
              <a:rPr lang="en-US" altLang="ko-KR" dirty="0" smtClean="0"/>
              <a:t>TCP/IP</a:t>
            </a:r>
            <a:r>
              <a:rPr lang="ko-KR" altLang="en-US" dirty="0"/>
              <a:t>는 </a:t>
            </a:r>
            <a:r>
              <a:rPr lang="en-US" altLang="ko-KR" dirty="0"/>
              <a:t>1980</a:t>
            </a:r>
            <a:r>
              <a:rPr lang="ko-KR" altLang="en-US" dirty="0"/>
              <a:t>년 국방부 표준으로 채택된 후</a:t>
            </a:r>
            <a:r>
              <a:rPr lang="en-US" altLang="ko-KR" dirty="0"/>
              <a:t>, 1983</a:t>
            </a:r>
            <a:r>
              <a:rPr lang="ko-KR" altLang="en-US" dirty="0"/>
              <a:t>년 전환을 계기로 </a:t>
            </a:r>
            <a:r>
              <a:rPr lang="en-US" altLang="ko-KR" dirty="0"/>
              <a:t>ARPANET</a:t>
            </a:r>
            <a:r>
              <a:rPr lang="ko-KR" altLang="en-US" dirty="0"/>
              <a:t>은 군사용 목적인 </a:t>
            </a:r>
            <a:r>
              <a:rPr lang="en-US" altLang="ko-KR" b="1" dirty="0"/>
              <a:t>MILNET</a:t>
            </a:r>
            <a:r>
              <a:rPr lang="ko-KR" altLang="en-US" dirty="0"/>
              <a:t>과 연구용 목적인 </a:t>
            </a:r>
            <a:r>
              <a:rPr lang="en-US" altLang="ko-KR" b="1" dirty="0"/>
              <a:t>ARPANET</a:t>
            </a:r>
            <a:r>
              <a:rPr lang="ko-KR" altLang="en-US" dirty="0"/>
              <a:t>으로 공식적으로 </a:t>
            </a:r>
            <a:r>
              <a:rPr lang="ko-KR" altLang="en-US" dirty="0" smtClean="0"/>
              <a:t>분리</a:t>
            </a:r>
            <a:endParaRPr lang="en-US" altLang="ko-KR" dirty="0" smtClean="0"/>
          </a:p>
          <a:p>
            <a:r>
              <a:rPr lang="en-US" altLang="ko-KR" dirty="0"/>
              <a:t>1985</a:t>
            </a:r>
            <a:r>
              <a:rPr lang="ko-KR" altLang="en-US" dirty="0"/>
              <a:t>년 무렵</a:t>
            </a:r>
            <a:r>
              <a:rPr lang="en-US" altLang="ko-KR" dirty="0"/>
              <a:t>, </a:t>
            </a:r>
            <a:r>
              <a:rPr lang="ko-KR" altLang="en-US" dirty="0"/>
              <a:t>인터넷은 연구 커뮤니티를 넘어 다른 분야에서도 일상적인 통신 수단으로 </a:t>
            </a:r>
            <a:r>
              <a:rPr lang="ko-KR" altLang="en-US" dirty="0" smtClean="0"/>
              <a:t>정착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특히</a:t>
            </a:r>
            <a:r>
              <a:rPr lang="en-US" altLang="ko-KR" dirty="0"/>
              <a:t>, </a:t>
            </a:r>
            <a:r>
              <a:rPr lang="ko-KR" altLang="en-US" dirty="0"/>
              <a:t>서로 다른 시스템을 가진 사용자 간에도 소통이 가능한 </a:t>
            </a:r>
            <a:r>
              <a:rPr lang="ko-KR" altLang="en-US" b="1" dirty="0"/>
              <a:t>전자 메일</a:t>
            </a:r>
            <a:r>
              <a:rPr lang="ko-KR" altLang="en-US" dirty="0"/>
              <a:t>의 보편화</a:t>
            </a:r>
            <a:endParaRPr lang="ko-KR" altLang="en-US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1323" y="218004"/>
            <a:ext cx="1548727" cy="1332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9915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범용 인프라로의 전환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ko-KR" altLang="en-US" b="1" dirty="0"/>
              <a:t>네트워크의 </a:t>
            </a:r>
            <a:r>
              <a:rPr lang="ko-KR" altLang="en-US" b="1" dirty="0" smtClean="0"/>
              <a:t>확산</a:t>
            </a:r>
            <a:endParaRPr lang="en-US" altLang="ko-KR" b="1" dirty="0" smtClean="0"/>
          </a:p>
          <a:p>
            <a:pPr lvl="1"/>
            <a:r>
              <a:rPr lang="en-US" altLang="ko-KR" dirty="0" smtClean="0"/>
              <a:t>ARPANET</a:t>
            </a:r>
            <a:r>
              <a:rPr lang="ko-KR" altLang="en-US" dirty="0"/>
              <a:t>의 성공</a:t>
            </a:r>
            <a:r>
              <a:rPr lang="en-US" altLang="ko-KR" dirty="0"/>
              <a:t>, </a:t>
            </a:r>
            <a:r>
              <a:rPr lang="ko-KR" altLang="en-US" dirty="0"/>
              <a:t>특히 </a:t>
            </a:r>
            <a:r>
              <a:rPr lang="ko-KR" altLang="en-US" dirty="0" err="1"/>
              <a:t>이메일의</a:t>
            </a:r>
            <a:r>
              <a:rPr lang="ko-KR" altLang="en-US" dirty="0"/>
              <a:t> 유용성이 입증되자</a:t>
            </a:r>
            <a:r>
              <a:rPr lang="en-US" altLang="ko-KR" dirty="0"/>
              <a:t>, </a:t>
            </a:r>
            <a:r>
              <a:rPr lang="ko-KR" altLang="en-US" dirty="0" err="1"/>
              <a:t>에너지부</a:t>
            </a:r>
            <a:r>
              <a:rPr lang="en-US" altLang="ko-KR" dirty="0"/>
              <a:t>(</a:t>
            </a:r>
            <a:r>
              <a:rPr lang="en-US" altLang="ko-KR" dirty="0" err="1"/>
              <a:t>MFENet</a:t>
            </a:r>
            <a:r>
              <a:rPr lang="en-US" altLang="ko-KR" dirty="0"/>
              <a:t>, </a:t>
            </a:r>
            <a:r>
              <a:rPr lang="en-US" altLang="ko-KR" dirty="0" err="1"/>
              <a:t>HEPNet</a:t>
            </a:r>
            <a:r>
              <a:rPr lang="en-US" altLang="ko-KR" dirty="0"/>
              <a:t>), NASA(SPAN), </a:t>
            </a:r>
            <a:r>
              <a:rPr lang="ko-KR" altLang="en-US" dirty="0"/>
              <a:t>컴퓨터 과학 커뮤니티</a:t>
            </a:r>
            <a:r>
              <a:rPr lang="en-US" altLang="ko-KR" dirty="0"/>
              <a:t>(CSNET) </a:t>
            </a:r>
            <a:r>
              <a:rPr lang="ko-KR" altLang="en-US" dirty="0"/>
              <a:t>등 여러 기관과 분야에서 자체적인 네트워크를 </a:t>
            </a:r>
            <a:r>
              <a:rPr lang="ko-KR" altLang="en-US" dirty="0" smtClean="0"/>
              <a:t>구축 시작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유즈넷</a:t>
            </a:r>
            <a:r>
              <a:rPr lang="en-US" altLang="ko-KR" dirty="0"/>
              <a:t>(USENET)</a:t>
            </a:r>
            <a:r>
              <a:rPr lang="ko-KR" altLang="en-US" dirty="0"/>
              <a:t>과 </a:t>
            </a:r>
            <a:r>
              <a:rPr lang="ko-KR" altLang="en-US" dirty="0" err="1"/>
              <a:t>비트넷</a:t>
            </a:r>
            <a:r>
              <a:rPr lang="en-US" altLang="ko-KR" dirty="0"/>
              <a:t>(BITNET)</a:t>
            </a:r>
            <a:r>
              <a:rPr lang="ko-KR" altLang="en-US" dirty="0"/>
              <a:t>과 같은 독자적인 </a:t>
            </a:r>
            <a:r>
              <a:rPr lang="ko-KR" altLang="en-US" dirty="0" smtClean="0"/>
              <a:t>네트워크도 등장</a:t>
            </a:r>
            <a:endParaRPr lang="en-US" altLang="ko-KR" dirty="0" smtClean="0"/>
          </a:p>
          <a:p>
            <a:r>
              <a:rPr lang="ko-KR" altLang="en-US" b="1" dirty="0"/>
              <a:t>초기 네트워크의 </a:t>
            </a:r>
            <a:r>
              <a:rPr lang="ko-KR" altLang="en-US" b="1" dirty="0" smtClean="0"/>
              <a:t>한계</a:t>
            </a:r>
            <a:endParaRPr lang="en-US" altLang="ko-KR" b="1" dirty="0" smtClean="0"/>
          </a:p>
          <a:p>
            <a:pPr lvl="1"/>
            <a:r>
              <a:rPr lang="en-US" altLang="ko-KR" dirty="0" smtClean="0"/>
              <a:t>ARPANET</a:t>
            </a:r>
            <a:r>
              <a:rPr lang="ko-KR" altLang="en-US" dirty="0"/>
              <a:t>을 포함한 대부분의 초기 네트워크들은 특정 커뮤니티를 위한 </a:t>
            </a:r>
            <a:r>
              <a:rPr lang="ko-KR" altLang="en-US" b="1" dirty="0"/>
              <a:t>폐쇄적인 목적</a:t>
            </a:r>
            <a:r>
              <a:rPr lang="ko-KR" altLang="en-US" dirty="0"/>
              <a:t>으로 만들어졌기 때문에</a:t>
            </a:r>
            <a:r>
              <a:rPr lang="en-US" altLang="ko-KR" dirty="0"/>
              <a:t>, </a:t>
            </a:r>
            <a:r>
              <a:rPr lang="ko-KR" altLang="en-US" dirty="0"/>
              <a:t>서로 </a:t>
            </a:r>
            <a:r>
              <a:rPr lang="ko-KR" altLang="en-US" dirty="0" smtClean="0"/>
              <a:t>비호환</a:t>
            </a:r>
            <a:endParaRPr lang="en-US" altLang="ko-KR" dirty="0" smtClean="0"/>
          </a:p>
          <a:p>
            <a:r>
              <a:rPr lang="en-US" altLang="ko-KR" b="1" dirty="0"/>
              <a:t>NSFNET</a:t>
            </a:r>
            <a:r>
              <a:rPr lang="ko-KR" altLang="en-US" b="1" dirty="0"/>
              <a:t>의 등장과 </a:t>
            </a:r>
            <a:r>
              <a:rPr lang="ko-KR" altLang="en-US" b="1" dirty="0" smtClean="0"/>
              <a:t>전환점</a:t>
            </a:r>
            <a:endParaRPr lang="en-US" altLang="ko-KR" b="1" dirty="0" smtClean="0"/>
          </a:p>
          <a:p>
            <a:pPr lvl="1"/>
            <a:r>
              <a:rPr lang="en-US" altLang="ko-KR" dirty="0" smtClean="0"/>
              <a:t>1980</a:t>
            </a:r>
            <a:r>
              <a:rPr lang="ko-KR" altLang="en-US" dirty="0"/>
              <a:t>년대 중반</a:t>
            </a:r>
            <a:r>
              <a:rPr lang="en-US" altLang="ko-KR" dirty="0"/>
              <a:t>, </a:t>
            </a:r>
            <a:r>
              <a:rPr lang="ko-KR" altLang="en-US" dirty="0"/>
              <a:t>영국의 </a:t>
            </a:r>
            <a:r>
              <a:rPr lang="en-US" altLang="ko-KR" dirty="0"/>
              <a:t>JANET</a:t>
            </a:r>
            <a:r>
              <a:rPr lang="ko-KR" altLang="en-US" dirty="0"/>
              <a:t>와 미국의 </a:t>
            </a:r>
            <a:r>
              <a:rPr lang="en-US" altLang="ko-KR" b="1" dirty="0"/>
              <a:t>NSFNET</a:t>
            </a:r>
            <a:r>
              <a:rPr lang="ko-KR" altLang="en-US" dirty="0"/>
              <a:t>은 </a:t>
            </a:r>
            <a:r>
              <a:rPr lang="ko-KR" altLang="en-US" b="1" dirty="0"/>
              <a:t>학문 분야에 관계없이 모든 고등 교육 커뮤니티에 서비스를 제공</a:t>
            </a:r>
            <a:r>
              <a:rPr lang="ko-KR" altLang="en-US" dirty="0"/>
              <a:t>하겠다는 개방적인 </a:t>
            </a:r>
            <a:r>
              <a:rPr lang="ko-KR" altLang="en-US" dirty="0" smtClean="0"/>
              <a:t>목표 표방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NSF</a:t>
            </a:r>
            <a:r>
              <a:rPr lang="ko-KR" altLang="en-US" dirty="0"/>
              <a:t>는 지원 대학들에게 네트워크를 모든 사용자에게 개방하도록 </a:t>
            </a:r>
            <a:r>
              <a:rPr lang="ko-KR" altLang="en-US" dirty="0" smtClean="0"/>
              <a:t>요구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166592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범용 인프라로의 전환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b="1" dirty="0"/>
              <a:t>TCP/IP</a:t>
            </a:r>
            <a:r>
              <a:rPr lang="ko-KR" altLang="en-US" b="1" dirty="0"/>
              <a:t>의 </a:t>
            </a:r>
            <a:r>
              <a:rPr lang="ko-KR" altLang="en-US" b="1" dirty="0" smtClean="0"/>
              <a:t>표준화</a:t>
            </a:r>
            <a:endParaRPr lang="en-US" altLang="ko-KR" b="1" dirty="0" smtClean="0"/>
          </a:p>
          <a:p>
            <a:pPr lvl="1"/>
            <a:r>
              <a:rPr lang="en-US" altLang="ko-KR" dirty="0" smtClean="0"/>
              <a:t>1985</a:t>
            </a:r>
            <a:r>
              <a:rPr lang="ko-KR" altLang="en-US" dirty="0"/>
              <a:t>년 </a:t>
            </a:r>
            <a:r>
              <a:rPr lang="ko-KR" altLang="en-US" b="1" dirty="0" err="1"/>
              <a:t>데니스</a:t>
            </a:r>
            <a:r>
              <a:rPr lang="ko-KR" altLang="en-US" b="1" dirty="0"/>
              <a:t> </a:t>
            </a:r>
            <a:r>
              <a:rPr lang="ko-KR" altLang="en-US" b="1" dirty="0" err="1"/>
              <a:t>제닝스</a:t>
            </a:r>
            <a:r>
              <a:rPr lang="ko-KR" altLang="en-US" dirty="0" err="1"/>
              <a:t>는</a:t>
            </a:r>
            <a:r>
              <a:rPr lang="ko-KR" altLang="en-US" dirty="0"/>
              <a:t> </a:t>
            </a:r>
            <a:r>
              <a:rPr lang="en-US" altLang="ko-KR" dirty="0"/>
              <a:t>NSFNET</a:t>
            </a:r>
            <a:r>
              <a:rPr lang="ko-KR" altLang="en-US" dirty="0"/>
              <a:t>의 프로토콜로 </a:t>
            </a:r>
            <a:r>
              <a:rPr lang="en-US" altLang="ko-KR" b="1" dirty="0"/>
              <a:t>TCP/IP</a:t>
            </a:r>
            <a:r>
              <a:rPr lang="ko-KR" altLang="en-US" b="1" dirty="0"/>
              <a:t>를 의무화</a:t>
            </a:r>
            <a:r>
              <a:rPr lang="ko-KR" altLang="en-US" dirty="0"/>
              <a:t>하는 </a:t>
            </a:r>
            <a:r>
              <a:rPr lang="ko-KR" altLang="en-US" dirty="0" smtClean="0"/>
              <a:t>결정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1986</a:t>
            </a:r>
            <a:r>
              <a:rPr lang="ko-KR" altLang="en-US" dirty="0"/>
              <a:t>년 </a:t>
            </a:r>
            <a:r>
              <a:rPr lang="ko-KR" altLang="en-US" b="1" dirty="0"/>
              <a:t>스티브 </a:t>
            </a:r>
            <a:r>
              <a:rPr lang="ko-KR" altLang="en-US" b="1" dirty="0" err="1"/>
              <a:t>울프</a:t>
            </a:r>
            <a:r>
              <a:rPr lang="ko-KR" altLang="en-US" dirty="0" err="1"/>
              <a:t>는</a:t>
            </a:r>
            <a:r>
              <a:rPr lang="ko-KR" altLang="en-US" dirty="0"/>
              <a:t> 이 인프라를 연방 정부의 자금 지원 없이 독립적으로 운영할 전략을 </a:t>
            </a:r>
            <a:r>
              <a:rPr lang="ko-KR" altLang="en-US" dirty="0" smtClean="0"/>
              <a:t>수립</a:t>
            </a:r>
            <a:endParaRPr lang="en-US" altLang="ko-KR" dirty="0" smtClean="0"/>
          </a:p>
          <a:p>
            <a:pPr lvl="2"/>
            <a:r>
              <a:rPr lang="ko-KR" altLang="en-US" dirty="0" smtClean="0"/>
              <a:t>수많은 </a:t>
            </a:r>
            <a:r>
              <a:rPr lang="ko-KR" altLang="en-US" dirty="0"/>
              <a:t>개별 네트워크들을 </a:t>
            </a:r>
            <a:r>
              <a:rPr lang="en-US" altLang="ko-KR" b="1" dirty="0"/>
              <a:t>TCP/IP</a:t>
            </a:r>
            <a:r>
              <a:rPr lang="ko-KR" altLang="en-US" b="1" dirty="0"/>
              <a:t>라는 단일 프로토콜로 통합</a:t>
            </a:r>
            <a:r>
              <a:rPr lang="ko-KR" altLang="en-US" dirty="0"/>
              <a:t>하는 데 결정적인 </a:t>
            </a:r>
            <a:r>
              <a:rPr lang="ko-KR" altLang="en-US" dirty="0" smtClean="0"/>
              <a:t>역할</a:t>
            </a:r>
            <a:endParaRPr lang="en-US" altLang="ko-KR" dirty="0" smtClean="0"/>
          </a:p>
          <a:p>
            <a:r>
              <a:rPr lang="en-US" altLang="ko-KR" dirty="0"/>
              <a:t>NSF</a:t>
            </a:r>
            <a:r>
              <a:rPr lang="ko-KR" altLang="en-US" dirty="0"/>
              <a:t>가 </a:t>
            </a:r>
            <a:r>
              <a:rPr lang="ko-KR" altLang="en-US" dirty="0" smtClean="0"/>
              <a:t>인터넷 </a:t>
            </a:r>
            <a:r>
              <a:rPr lang="ko-KR" altLang="en-US" dirty="0"/>
              <a:t>표준을 확립하기 위해 </a:t>
            </a:r>
            <a:r>
              <a:rPr lang="en-US" altLang="ko-KR" dirty="0"/>
              <a:t>DARPA</a:t>
            </a:r>
            <a:r>
              <a:rPr lang="ko-KR" altLang="en-US" dirty="0"/>
              <a:t>의 </a:t>
            </a:r>
            <a:r>
              <a:rPr lang="ko-KR" altLang="en-US" dirty="0" smtClean="0"/>
              <a:t>기존구조를 공식 수용</a:t>
            </a:r>
            <a:endParaRPr lang="en-US" altLang="ko-KR" dirty="0" smtClean="0"/>
          </a:p>
          <a:p>
            <a:pPr lvl="1"/>
            <a:r>
              <a:rPr lang="ko-KR" altLang="en-US" dirty="0"/>
              <a:t>미국 국립과학재단</a:t>
            </a:r>
            <a:r>
              <a:rPr lang="en-US" altLang="ko-KR" dirty="0"/>
              <a:t>(NSF)</a:t>
            </a:r>
            <a:r>
              <a:rPr lang="ko-KR" altLang="en-US" dirty="0"/>
              <a:t>은 독자적인 네트워크 구조를 만들기보다</a:t>
            </a:r>
            <a:r>
              <a:rPr lang="en-US" altLang="ko-KR" dirty="0"/>
              <a:t>, DARPA</a:t>
            </a:r>
            <a:r>
              <a:rPr lang="ko-KR" altLang="en-US" dirty="0"/>
              <a:t>가 운영하던 </a:t>
            </a:r>
            <a:r>
              <a:rPr lang="en-US" altLang="ko-KR" dirty="0" smtClean="0"/>
              <a:t>IAB</a:t>
            </a:r>
            <a:r>
              <a:rPr lang="ko-KR" altLang="en-US" dirty="0" smtClean="0"/>
              <a:t>가 정의한 구조를 </a:t>
            </a:r>
            <a:r>
              <a:rPr lang="ko-KR" altLang="en-US" dirty="0"/>
              <a:t>따르기로 </a:t>
            </a:r>
            <a:r>
              <a:rPr lang="ko-KR" altLang="en-US" dirty="0" smtClean="0"/>
              <a:t>결정</a:t>
            </a:r>
            <a:endParaRPr lang="en-US" altLang="ko-KR" dirty="0" smtClean="0"/>
          </a:p>
          <a:p>
            <a:pPr lvl="1"/>
            <a:r>
              <a:rPr lang="en-US" altLang="ko-KR" b="1" dirty="0"/>
              <a:t>RFC </a:t>
            </a:r>
            <a:r>
              <a:rPr lang="en-US" altLang="ko-KR" b="1" dirty="0" smtClean="0"/>
              <a:t>985</a:t>
            </a:r>
            <a:r>
              <a:rPr lang="ko-KR" altLang="en-US" dirty="0" smtClean="0"/>
              <a:t>를 </a:t>
            </a:r>
            <a:r>
              <a:rPr lang="ko-KR" altLang="en-US" dirty="0"/>
              <a:t>통해 </a:t>
            </a:r>
            <a:r>
              <a:rPr lang="ko-KR" altLang="en-US" dirty="0" smtClean="0"/>
              <a:t>공식화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DARPA</a:t>
            </a:r>
            <a:r>
              <a:rPr lang="ko-KR" altLang="en-US" dirty="0"/>
              <a:t>와 </a:t>
            </a:r>
            <a:r>
              <a:rPr lang="en-US" altLang="ko-KR" dirty="0"/>
              <a:t>NSF </a:t>
            </a:r>
            <a:r>
              <a:rPr lang="ko-KR" altLang="en-US" dirty="0"/>
              <a:t>네트워크 간의 </a:t>
            </a:r>
            <a:r>
              <a:rPr lang="ko-KR" altLang="en-US" dirty="0" smtClean="0"/>
              <a:t>상호 </a:t>
            </a:r>
            <a:r>
              <a:rPr lang="ko-KR" altLang="en-US" dirty="0" err="1"/>
              <a:t>운용성</a:t>
            </a:r>
            <a:r>
              <a:rPr lang="en-US" altLang="ko-KR" dirty="0"/>
              <a:t>(interoperability</a:t>
            </a:r>
            <a:r>
              <a:rPr lang="en-US" altLang="ko-KR" dirty="0" smtClean="0"/>
              <a:t>)</a:t>
            </a:r>
            <a:r>
              <a:rPr lang="ko-KR" altLang="en-US" dirty="0" smtClean="0"/>
              <a:t>을 보장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458125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범용 인프라로의 전환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ko-KR" altLang="en-US" b="1" dirty="0"/>
              <a:t>공동 인프라 구축과 협력</a:t>
            </a:r>
            <a:endParaRPr lang="ko-KR" altLang="en-US" dirty="0"/>
          </a:p>
          <a:p>
            <a:pPr lvl="1"/>
            <a:r>
              <a:rPr lang="ko-KR" altLang="en-US" dirty="0" smtClean="0"/>
              <a:t>연방기관들이 </a:t>
            </a:r>
            <a:r>
              <a:rPr lang="ko-KR" altLang="en-US" dirty="0"/>
              <a:t>비용을 </a:t>
            </a:r>
            <a:r>
              <a:rPr lang="ko-KR" altLang="en-US" dirty="0" smtClean="0"/>
              <a:t>분담</a:t>
            </a:r>
            <a:r>
              <a:rPr lang="en-US" altLang="ko-KR" dirty="0" smtClean="0"/>
              <a:t>,</a:t>
            </a:r>
            <a:r>
              <a:rPr lang="ko-KR" altLang="en-US" dirty="0" smtClean="0"/>
              <a:t> </a:t>
            </a:r>
            <a:r>
              <a:rPr lang="en-US" altLang="ko-KR" dirty="0"/>
              <a:t>FIX-E/W </a:t>
            </a:r>
            <a:r>
              <a:rPr lang="ko-KR" altLang="en-US" dirty="0"/>
              <a:t>같은 접속 지점을 운영 → 오늘날의 </a:t>
            </a:r>
            <a:r>
              <a:rPr lang="en-US" altLang="ko-KR" dirty="0"/>
              <a:t>NAP/*IX </a:t>
            </a:r>
            <a:r>
              <a:rPr lang="ko-KR" altLang="en-US" dirty="0" smtClean="0"/>
              <a:t>모델</a:t>
            </a:r>
            <a:endParaRPr lang="en-US" altLang="ko-KR" dirty="0"/>
          </a:p>
          <a:p>
            <a:pPr lvl="1"/>
            <a:r>
              <a:rPr lang="en-US" altLang="ko-KR" dirty="0"/>
              <a:t>FNC </a:t>
            </a:r>
            <a:r>
              <a:rPr lang="ko-KR" altLang="en-US" dirty="0"/>
              <a:t>설립</a:t>
            </a:r>
            <a:r>
              <a:rPr lang="en-US" altLang="ko-KR" dirty="0"/>
              <a:t>, CCIRN</a:t>
            </a:r>
            <a:r>
              <a:rPr lang="ko-KR" altLang="en-US" dirty="0"/>
              <a:t>을 통한 국제 </a:t>
            </a:r>
            <a:r>
              <a:rPr lang="ko-KR" altLang="en-US" dirty="0" smtClean="0"/>
              <a:t>협력</a:t>
            </a:r>
            <a:endParaRPr lang="en-US" altLang="ko-KR" dirty="0"/>
          </a:p>
          <a:p>
            <a:pPr lvl="1"/>
            <a:r>
              <a:rPr lang="en-US" altLang="ko-KR" dirty="0"/>
              <a:t>1981</a:t>
            </a:r>
            <a:r>
              <a:rPr lang="ko-KR" altLang="en-US" dirty="0"/>
              <a:t>년 </a:t>
            </a:r>
            <a:r>
              <a:rPr lang="en-US" altLang="ko-KR" dirty="0"/>
              <a:t>CSNET–DARPA </a:t>
            </a:r>
            <a:r>
              <a:rPr lang="ko-KR" altLang="en-US" dirty="0"/>
              <a:t>합의로 네트워크 </a:t>
            </a:r>
            <a:r>
              <a:rPr lang="ko-KR" altLang="en-US" dirty="0" smtClean="0"/>
              <a:t>공유</a:t>
            </a:r>
            <a:endParaRPr lang="en-US" altLang="ko-KR" dirty="0" smtClean="0"/>
          </a:p>
          <a:p>
            <a:r>
              <a:rPr lang="ko-KR" altLang="en-US" b="1" dirty="0"/>
              <a:t>상업화 촉진과 민간 네트워크 등장</a:t>
            </a:r>
            <a:endParaRPr lang="ko-KR" altLang="en-US" dirty="0"/>
          </a:p>
          <a:p>
            <a:pPr lvl="1"/>
            <a:r>
              <a:rPr lang="en-US" altLang="ko-KR" dirty="0"/>
              <a:t>NSF, </a:t>
            </a:r>
            <a:r>
              <a:rPr lang="ko-KR" altLang="en-US" dirty="0" err="1"/>
              <a:t>지역망에</a:t>
            </a:r>
            <a:r>
              <a:rPr lang="ko-KR" altLang="en-US" dirty="0"/>
              <a:t> 상업 고객 허용 → 규모의 경제 </a:t>
            </a:r>
            <a:r>
              <a:rPr lang="ko-KR" altLang="en-US" dirty="0" smtClean="0"/>
              <a:t>달성</a:t>
            </a:r>
            <a:endParaRPr lang="en-US" altLang="ko-KR" dirty="0"/>
          </a:p>
          <a:p>
            <a:pPr lvl="1"/>
            <a:r>
              <a:rPr lang="ko-KR" altLang="en-US" dirty="0" err="1"/>
              <a:t>백본</a:t>
            </a:r>
            <a:r>
              <a:rPr lang="ko-KR" altLang="en-US" dirty="0"/>
              <a:t> </a:t>
            </a:r>
            <a:r>
              <a:rPr lang="en-US" altLang="ko-KR" dirty="0"/>
              <a:t>AUP</a:t>
            </a:r>
            <a:r>
              <a:rPr lang="ko-KR" altLang="en-US" dirty="0"/>
              <a:t>로 상업 </a:t>
            </a:r>
            <a:r>
              <a:rPr lang="ko-KR" altLang="en-US" dirty="0" err="1"/>
              <a:t>트래픽</a:t>
            </a:r>
            <a:r>
              <a:rPr lang="ko-KR" altLang="en-US" dirty="0"/>
              <a:t> 제한 → </a:t>
            </a:r>
            <a:r>
              <a:rPr lang="en-US" altLang="ko-KR" dirty="0"/>
              <a:t>PSI, UUNET </a:t>
            </a:r>
            <a:r>
              <a:rPr lang="ko-KR" altLang="en-US" dirty="0"/>
              <a:t>등 민간 </a:t>
            </a:r>
            <a:r>
              <a:rPr lang="ko-KR" altLang="en-US" dirty="0" err="1"/>
              <a:t>장거리망</a:t>
            </a:r>
            <a:r>
              <a:rPr lang="ko-KR" altLang="en-US" dirty="0"/>
              <a:t> </a:t>
            </a:r>
            <a:r>
              <a:rPr lang="ko-KR" altLang="en-US" dirty="0" smtClean="0"/>
              <a:t>성장</a:t>
            </a:r>
            <a:endParaRPr lang="en-US" altLang="ko-KR" dirty="0"/>
          </a:p>
          <a:p>
            <a:pPr lvl="1"/>
            <a:r>
              <a:rPr lang="en-US" altLang="ko-KR" dirty="0"/>
              <a:t>1988</a:t>
            </a:r>
            <a:r>
              <a:rPr lang="ko-KR" altLang="en-US" dirty="0"/>
              <a:t>년 이후 인터넷 상업화</a:t>
            </a:r>
            <a:r>
              <a:rPr lang="en-US" altLang="ko-KR" dirty="0"/>
              <a:t>·</a:t>
            </a:r>
            <a:r>
              <a:rPr lang="ko-KR" altLang="en-US" dirty="0"/>
              <a:t>민영화 논의 </a:t>
            </a:r>
            <a:r>
              <a:rPr lang="ko-KR" altLang="en-US" dirty="0" smtClean="0"/>
              <a:t>진행</a:t>
            </a:r>
            <a:endParaRPr lang="en-US" altLang="ko-KR" dirty="0" smtClean="0"/>
          </a:p>
          <a:p>
            <a:r>
              <a:rPr lang="ko-KR" altLang="en-US" b="1" dirty="0"/>
              <a:t>민영화 완결과 성과</a:t>
            </a:r>
            <a:endParaRPr lang="ko-KR" altLang="en-US" dirty="0"/>
          </a:p>
          <a:p>
            <a:pPr lvl="1"/>
            <a:r>
              <a:rPr lang="en-US" altLang="ko-KR" dirty="0"/>
              <a:t>1995</a:t>
            </a:r>
            <a:r>
              <a:rPr lang="ko-KR" altLang="en-US" dirty="0"/>
              <a:t>년 </a:t>
            </a:r>
            <a:r>
              <a:rPr lang="en-US" altLang="ko-KR" dirty="0"/>
              <a:t>NSFNET </a:t>
            </a:r>
            <a:r>
              <a:rPr lang="ko-KR" altLang="en-US" dirty="0" err="1"/>
              <a:t>백본</a:t>
            </a:r>
            <a:r>
              <a:rPr lang="ko-KR" altLang="en-US" dirty="0"/>
              <a:t> 지원 종료 → </a:t>
            </a:r>
            <a:r>
              <a:rPr lang="ko-KR" altLang="en-US" dirty="0" err="1"/>
              <a:t>지역망이</a:t>
            </a:r>
            <a:r>
              <a:rPr lang="ko-KR" altLang="en-US" dirty="0"/>
              <a:t> </a:t>
            </a:r>
            <a:r>
              <a:rPr lang="ko-KR" altLang="en-US" dirty="0" err="1"/>
              <a:t>민간망과</a:t>
            </a:r>
            <a:r>
              <a:rPr lang="ko-KR" altLang="en-US" dirty="0"/>
              <a:t> 직접 </a:t>
            </a:r>
            <a:r>
              <a:rPr lang="ko-KR" altLang="en-US" dirty="0" smtClean="0"/>
              <a:t>연결</a:t>
            </a:r>
            <a:endParaRPr lang="en-US" altLang="ko-KR" dirty="0"/>
          </a:p>
          <a:p>
            <a:pPr lvl="1"/>
            <a:r>
              <a:rPr lang="en-US" altLang="ko-KR" dirty="0"/>
              <a:t>NSFNET</a:t>
            </a:r>
            <a:r>
              <a:rPr lang="ko-KR" altLang="en-US" dirty="0"/>
              <a:t>은 </a:t>
            </a:r>
            <a:r>
              <a:rPr lang="en-US" altLang="ko-KR" dirty="0"/>
              <a:t>8.5</a:t>
            </a:r>
            <a:r>
              <a:rPr lang="ko-KR" altLang="en-US" dirty="0"/>
              <a:t>년간 </a:t>
            </a:r>
            <a:r>
              <a:rPr lang="en-US" altLang="ko-KR" dirty="0"/>
              <a:t>6</a:t>
            </a:r>
            <a:r>
              <a:rPr lang="ko-KR" altLang="en-US" dirty="0"/>
              <a:t>노드</a:t>
            </a:r>
            <a:r>
              <a:rPr lang="en-US" altLang="ko-KR" dirty="0"/>
              <a:t>(56 kbps) → 21</a:t>
            </a:r>
            <a:r>
              <a:rPr lang="ko-KR" altLang="en-US" dirty="0"/>
              <a:t>노드</a:t>
            </a:r>
            <a:r>
              <a:rPr lang="en-US" altLang="ko-KR" dirty="0"/>
              <a:t>(45 Mbps)</a:t>
            </a:r>
            <a:r>
              <a:rPr lang="ko-KR" altLang="en-US" dirty="0"/>
              <a:t>로 </a:t>
            </a:r>
            <a:r>
              <a:rPr lang="ko-KR" altLang="en-US" dirty="0" smtClean="0"/>
              <a:t>성장</a:t>
            </a:r>
            <a:endParaRPr lang="en-US" altLang="ko-KR" dirty="0"/>
          </a:p>
          <a:p>
            <a:pPr lvl="1"/>
            <a:r>
              <a:rPr lang="ko-KR" altLang="en-US" dirty="0"/>
              <a:t>인터넷은 </a:t>
            </a:r>
            <a:r>
              <a:rPr lang="en-US" altLang="ko-KR" dirty="0"/>
              <a:t>5</a:t>
            </a:r>
            <a:r>
              <a:rPr lang="ko-KR" altLang="en-US" dirty="0"/>
              <a:t>만 개 이상의 네트워크로 확장</a:t>
            </a:r>
            <a:r>
              <a:rPr lang="en-US" altLang="ko-KR" dirty="0"/>
              <a:t>, TCP/IP</a:t>
            </a:r>
            <a:r>
              <a:rPr lang="ko-KR" altLang="en-US" dirty="0"/>
              <a:t>가 세계 표준으로 </a:t>
            </a:r>
            <a:r>
              <a:rPr lang="ko-KR" altLang="en-US" dirty="0" smtClean="0"/>
              <a:t>정착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782142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문서화의 역할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b="1" dirty="0"/>
              <a:t>개방성의 역할</a:t>
            </a:r>
            <a:endParaRPr lang="ko-KR" altLang="en-US" dirty="0"/>
          </a:p>
          <a:p>
            <a:pPr lvl="1"/>
            <a:r>
              <a:rPr lang="ko-KR" altLang="en-US" dirty="0"/>
              <a:t>인터넷 성장의 핵심</a:t>
            </a:r>
            <a:r>
              <a:rPr lang="en-US" altLang="ko-KR" dirty="0"/>
              <a:t>: </a:t>
            </a:r>
            <a:r>
              <a:rPr lang="ko-KR" altLang="en-US" dirty="0"/>
              <a:t>프로토콜 명세 등 기초 문서에 대한 </a:t>
            </a:r>
            <a:r>
              <a:rPr lang="ko-KR" altLang="en-US" b="1" dirty="0"/>
              <a:t>자유롭고 개방된 </a:t>
            </a:r>
            <a:r>
              <a:rPr lang="ko-KR" altLang="en-US" b="1" dirty="0" smtClean="0"/>
              <a:t>접근</a:t>
            </a:r>
            <a:endParaRPr lang="en-US" altLang="ko-KR" b="1" dirty="0" smtClean="0"/>
          </a:p>
          <a:p>
            <a:r>
              <a:rPr lang="ko-KR" altLang="en-US" b="1" dirty="0"/>
              <a:t>출판 방식의 혁신</a:t>
            </a:r>
            <a:endParaRPr lang="ko-KR" altLang="en-US" dirty="0"/>
          </a:p>
          <a:p>
            <a:pPr lvl="1"/>
            <a:r>
              <a:rPr lang="ko-KR" altLang="en-US" dirty="0"/>
              <a:t>전통적 학술 출판은 느림 → </a:t>
            </a:r>
            <a:r>
              <a:rPr lang="en-US" altLang="ko-KR" dirty="0"/>
              <a:t>1969</a:t>
            </a:r>
            <a:r>
              <a:rPr lang="ko-KR" altLang="en-US" dirty="0"/>
              <a:t>년 </a:t>
            </a:r>
            <a:r>
              <a:rPr lang="en-US" altLang="ko-KR" dirty="0"/>
              <a:t>Crocker</a:t>
            </a:r>
            <a:r>
              <a:rPr lang="ko-KR" altLang="en-US" dirty="0"/>
              <a:t>가 </a:t>
            </a:r>
            <a:r>
              <a:rPr lang="en-US" altLang="ko-KR" b="1" dirty="0"/>
              <a:t>RFC </a:t>
            </a:r>
            <a:r>
              <a:rPr lang="ko-KR" altLang="en-US" b="1" dirty="0"/>
              <a:t>시리즈</a:t>
            </a:r>
            <a:r>
              <a:rPr lang="ko-KR" altLang="en-US" dirty="0"/>
              <a:t> </a:t>
            </a:r>
            <a:r>
              <a:rPr lang="ko-KR" altLang="en-US" dirty="0" smtClean="0"/>
              <a:t>창안</a:t>
            </a:r>
            <a:endParaRPr lang="en-US" altLang="ko-KR" dirty="0" smtClean="0"/>
          </a:p>
          <a:p>
            <a:pPr lvl="2"/>
            <a:r>
              <a:rPr lang="ko-KR" altLang="en-US" dirty="0" smtClean="0"/>
              <a:t>다른 연구자들과 </a:t>
            </a:r>
            <a:r>
              <a:rPr lang="ko-KR" altLang="en-US" dirty="0" err="1" smtClean="0"/>
              <a:t>아이디러를</a:t>
            </a:r>
            <a:r>
              <a:rPr lang="ko-KR" altLang="en-US" dirty="0" smtClean="0"/>
              <a:t> 빠르게 공유하기 위한 수단으로</a:t>
            </a:r>
            <a:endParaRPr lang="en-US" altLang="ko-KR" dirty="0"/>
          </a:p>
          <a:p>
            <a:pPr lvl="1"/>
            <a:r>
              <a:rPr lang="ko-KR" altLang="en-US" dirty="0"/>
              <a:t>초기</a:t>
            </a:r>
            <a:r>
              <a:rPr lang="en-US" altLang="ko-KR" dirty="0"/>
              <a:t>: </a:t>
            </a:r>
            <a:r>
              <a:rPr lang="ko-KR" altLang="en-US" dirty="0"/>
              <a:t>종이 문서 우편 → 이후 </a:t>
            </a:r>
            <a:r>
              <a:rPr lang="en-US" altLang="ko-KR" dirty="0"/>
              <a:t>FTP </a:t>
            </a:r>
            <a:r>
              <a:rPr lang="ko-KR" altLang="en-US" dirty="0"/>
              <a:t>기반 온라인 파일 → 현재는 </a:t>
            </a:r>
            <a:r>
              <a:rPr lang="en-US" altLang="ko-KR" dirty="0"/>
              <a:t>WWW</a:t>
            </a:r>
            <a:r>
              <a:rPr lang="ko-KR" altLang="en-US" dirty="0"/>
              <a:t>를 통한 </a:t>
            </a:r>
            <a:r>
              <a:rPr lang="ko-KR" altLang="en-US" dirty="0" smtClean="0"/>
              <a:t>접근</a:t>
            </a:r>
            <a:endParaRPr lang="en-US" altLang="ko-KR" dirty="0" smtClean="0"/>
          </a:p>
          <a:p>
            <a:r>
              <a:rPr lang="ko-KR" altLang="en-US" b="1" dirty="0"/>
              <a:t>조직적 지원</a:t>
            </a:r>
            <a:endParaRPr lang="ko-KR" altLang="en-US" dirty="0"/>
          </a:p>
          <a:p>
            <a:pPr lvl="1"/>
            <a:r>
              <a:rPr lang="en-US" altLang="ko-KR" dirty="0"/>
              <a:t>SRI: </a:t>
            </a:r>
            <a:r>
              <a:rPr lang="ko-KR" altLang="en-US" dirty="0"/>
              <a:t>네트워크 정보 센터로서 온라인 디렉터리 </a:t>
            </a:r>
            <a:r>
              <a:rPr lang="ko-KR" altLang="en-US" dirty="0" smtClean="0"/>
              <a:t>관리</a:t>
            </a:r>
            <a:endParaRPr lang="en-US" altLang="ko-KR" dirty="0"/>
          </a:p>
          <a:p>
            <a:pPr lvl="1"/>
            <a:r>
              <a:rPr lang="en-US" altLang="ko-KR" b="1" dirty="0"/>
              <a:t>Jon </a:t>
            </a:r>
            <a:r>
              <a:rPr lang="en-US" altLang="ko-KR" b="1" dirty="0" err="1"/>
              <a:t>Postel</a:t>
            </a:r>
            <a:r>
              <a:rPr lang="en-US" altLang="ko-KR" dirty="0"/>
              <a:t>: RFC </a:t>
            </a:r>
            <a:r>
              <a:rPr lang="ko-KR" altLang="en-US" dirty="0"/>
              <a:t>편집자 및 프로토콜 번호 중앙 관리자로 활동</a:t>
            </a:r>
            <a:r>
              <a:rPr lang="en-US" altLang="ko-KR" dirty="0"/>
              <a:t>, 1998</a:t>
            </a:r>
            <a:r>
              <a:rPr lang="ko-KR" altLang="en-US" dirty="0"/>
              <a:t>년 사망 시까지 </a:t>
            </a:r>
            <a:r>
              <a:rPr lang="ko-KR" altLang="en-US" dirty="0" smtClean="0"/>
              <a:t>지속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856198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문서화의 역할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b="1" dirty="0"/>
              <a:t>RFC</a:t>
            </a:r>
            <a:r>
              <a:rPr lang="ko-KR" altLang="en-US" b="1" dirty="0"/>
              <a:t>의 진화</a:t>
            </a:r>
            <a:endParaRPr lang="ko-KR" altLang="en-US" dirty="0"/>
          </a:p>
          <a:p>
            <a:pPr lvl="1"/>
            <a:r>
              <a:rPr lang="ko-KR" altLang="en-US" dirty="0"/>
              <a:t>초기</a:t>
            </a:r>
            <a:r>
              <a:rPr lang="en-US" altLang="ko-KR" dirty="0"/>
              <a:t>: </a:t>
            </a:r>
            <a:r>
              <a:rPr lang="ko-KR" altLang="en-US" dirty="0"/>
              <a:t>다양한 아이디어 </a:t>
            </a:r>
            <a:r>
              <a:rPr lang="ko-KR" altLang="en-US" dirty="0" smtClean="0"/>
              <a:t>교환</a:t>
            </a:r>
            <a:endParaRPr lang="en-US" altLang="ko-KR" dirty="0"/>
          </a:p>
          <a:p>
            <a:pPr lvl="1"/>
            <a:r>
              <a:rPr lang="ko-KR" altLang="en-US" dirty="0"/>
              <a:t>현재</a:t>
            </a:r>
            <a:r>
              <a:rPr lang="en-US" altLang="ko-KR" dirty="0"/>
              <a:t>: </a:t>
            </a:r>
            <a:r>
              <a:rPr lang="ko-KR" altLang="en-US" dirty="0"/>
              <a:t>주로 </a:t>
            </a:r>
            <a:r>
              <a:rPr lang="ko-KR" altLang="en-US" b="1" dirty="0"/>
              <a:t>프로토콜 표준 문서</a:t>
            </a:r>
            <a:r>
              <a:rPr lang="ko-KR" altLang="en-US" dirty="0"/>
              <a:t>지만</a:t>
            </a:r>
            <a:r>
              <a:rPr lang="en-US" altLang="ko-KR" dirty="0"/>
              <a:t>, </a:t>
            </a:r>
            <a:r>
              <a:rPr lang="ko-KR" altLang="en-US" dirty="0"/>
              <a:t>여전히 정보성 </a:t>
            </a:r>
            <a:r>
              <a:rPr lang="en-US" altLang="ko-KR" dirty="0"/>
              <a:t>RFC</a:t>
            </a:r>
            <a:r>
              <a:rPr lang="ko-KR" altLang="en-US" dirty="0"/>
              <a:t>도 </a:t>
            </a:r>
            <a:r>
              <a:rPr lang="ko-KR" altLang="en-US" dirty="0" smtClean="0"/>
              <a:t>존재</a:t>
            </a:r>
            <a:endParaRPr lang="en-US" altLang="ko-KR" dirty="0"/>
          </a:p>
          <a:p>
            <a:pPr lvl="1"/>
            <a:r>
              <a:rPr lang="ko-KR" altLang="en-US" dirty="0"/>
              <a:t>인터넷 공학</a:t>
            </a:r>
            <a:r>
              <a:rPr lang="en-US" altLang="ko-KR" dirty="0"/>
              <a:t>·</a:t>
            </a:r>
            <a:r>
              <a:rPr lang="ko-KR" altLang="en-US" dirty="0"/>
              <a:t>표준화에서 </a:t>
            </a:r>
            <a:r>
              <a:rPr lang="ko-KR" altLang="en-US" dirty="0" smtClean="0"/>
              <a:t>“</a:t>
            </a:r>
            <a:r>
              <a:rPr lang="ko-KR" altLang="en-US" dirty="0"/>
              <a:t>공식 기록 문서</a:t>
            </a:r>
            <a:r>
              <a:rPr lang="ko-KR" altLang="en-US" dirty="0" smtClean="0"/>
              <a:t>”로 인정됨</a:t>
            </a:r>
            <a:endParaRPr lang="en-US" altLang="ko-KR" dirty="0" smtClean="0"/>
          </a:p>
          <a:p>
            <a:r>
              <a:rPr lang="en-US" altLang="ko-KR" b="1" dirty="0"/>
              <a:t>IETF</a:t>
            </a:r>
            <a:r>
              <a:rPr lang="ko-KR" altLang="en-US" b="1" dirty="0"/>
              <a:t>의 운영 구조</a:t>
            </a:r>
            <a:endParaRPr lang="ko-KR" altLang="en-US" dirty="0"/>
          </a:p>
          <a:p>
            <a:pPr lvl="1"/>
            <a:r>
              <a:rPr lang="en-US" altLang="ko-KR" dirty="0"/>
              <a:t>75</a:t>
            </a:r>
            <a:r>
              <a:rPr lang="ko-KR" altLang="en-US" dirty="0"/>
              <a:t>개 이상 작업 그룹</a:t>
            </a:r>
            <a:r>
              <a:rPr lang="en-US" altLang="ko-KR" dirty="0"/>
              <a:t>, </a:t>
            </a:r>
            <a:r>
              <a:rPr lang="ko-KR" altLang="en-US" dirty="0"/>
              <a:t>각 그룹이 초안 논의 → 합의 후 </a:t>
            </a:r>
            <a:r>
              <a:rPr lang="en-US" altLang="ko-KR" dirty="0"/>
              <a:t>RFC </a:t>
            </a:r>
            <a:r>
              <a:rPr lang="ko-KR" altLang="en-US" dirty="0"/>
              <a:t>배포</a:t>
            </a: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698053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광범위한 커뮤니티 형성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ko-KR" altLang="en-US" b="1" dirty="0"/>
              <a:t>초기 공동체 기반</a:t>
            </a:r>
            <a:endParaRPr lang="ko-KR" altLang="en-US" dirty="0"/>
          </a:p>
          <a:p>
            <a:pPr lvl="1"/>
            <a:r>
              <a:rPr lang="en-US" altLang="ko-KR" dirty="0"/>
              <a:t>ARPANET </a:t>
            </a:r>
            <a:r>
              <a:rPr lang="ko-KR" altLang="en-US" dirty="0"/>
              <a:t>연구자들 → 긴밀한 협력 </a:t>
            </a:r>
            <a:r>
              <a:rPr lang="ko-KR" altLang="en-US" dirty="0" smtClean="0"/>
              <a:t>공동체</a:t>
            </a:r>
            <a:endParaRPr lang="en-US" altLang="ko-KR" dirty="0"/>
          </a:p>
          <a:p>
            <a:pPr lvl="1"/>
            <a:r>
              <a:rPr lang="en-US" altLang="ko-KR" dirty="0"/>
              <a:t>DARPA </a:t>
            </a:r>
            <a:r>
              <a:rPr lang="ko-KR" altLang="en-US" dirty="0"/>
              <a:t>연구 프로그램</a:t>
            </a:r>
            <a:r>
              <a:rPr lang="en-US" altLang="ko-KR" dirty="0"/>
              <a:t>(</a:t>
            </a:r>
            <a:r>
              <a:rPr lang="ko-KR" altLang="en-US" dirty="0" err="1"/>
              <a:t>패킷</a:t>
            </a:r>
            <a:r>
              <a:rPr lang="ko-KR" altLang="en-US" dirty="0"/>
              <a:t> 위성</a:t>
            </a:r>
            <a:r>
              <a:rPr lang="en-US" altLang="ko-KR" dirty="0"/>
              <a:t>, </a:t>
            </a:r>
            <a:r>
              <a:rPr lang="ko-KR" altLang="en-US" dirty="0" err="1"/>
              <a:t>패킷</a:t>
            </a:r>
            <a:r>
              <a:rPr lang="ko-KR" altLang="en-US" dirty="0"/>
              <a:t> 라디오 등</a:t>
            </a:r>
            <a:r>
              <a:rPr lang="en-US" altLang="ko-KR" dirty="0"/>
              <a:t>)</a:t>
            </a:r>
            <a:r>
              <a:rPr lang="ko-KR" altLang="en-US" dirty="0"/>
              <a:t>도 다자 협력 </a:t>
            </a:r>
            <a:r>
              <a:rPr lang="ko-KR" altLang="en-US" dirty="0" smtClean="0"/>
              <a:t>방식</a:t>
            </a:r>
            <a:endParaRPr lang="en-US" altLang="ko-KR" dirty="0" smtClean="0"/>
          </a:p>
          <a:p>
            <a:r>
              <a:rPr lang="ko-KR" altLang="en-US" b="1" dirty="0"/>
              <a:t>조정 기구 형성 </a:t>
            </a:r>
            <a:r>
              <a:rPr lang="en-US" altLang="ko-KR" b="1" dirty="0"/>
              <a:t>(1970s–1980s)</a:t>
            </a:r>
            <a:endParaRPr lang="ko-KR" altLang="en-US" dirty="0"/>
          </a:p>
          <a:p>
            <a:pPr lvl="1"/>
            <a:r>
              <a:rPr lang="en-US" altLang="ko-KR" dirty="0" err="1"/>
              <a:t>Vint</a:t>
            </a:r>
            <a:r>
              <a:rPr lang="en-US" altLang="ko-KR" dirty="0"/>
              <a:t> Cerf: ICB, </a:t>
            </a:r>
            <a:r>
              <a:rPr lang="ko-KR" altLang="en-US" dirty="0"/>
              <a:t>인터넷 연구 그룹</a:t>
            </a:r>
            <a:r>
              <a:rPr lang="en-US" altLang="ko-KR" dirty="0"/>
              <a:t>, ICCB </a:t>
            </a:r>
            <a:r>
              <a:rPr lang="ko-KR" altLang="en-US" dirty="0" smtClean="0"/>
              <a:t>설립</a:t>
            </a:r>
            <a:endParaRPr lang="en-US" altLang="ko-KR" dirty="0"/>
          </a:p>
          <a:p>
            <a:pPr lvl="1"/>
            <a:r>
              <a:rPr lang="en-US" altLang="ko-KR" dirty="0"/>
              <a:t>1983</a:t>
            </a:r>
            <a:r>
              <a:rPr lang="ko-KR" altLang="en-US" dirty="0"/>
              <a:t>년 </a:t>
            </a:r>
            <a:r>
              <a:rPr lang="en-US" altLang="ko-KR" dirty="0" err="1"/>
              <a:t>Leiner</a:t>
            </a:r>
            <a:r>
              <a:rPr lang="ko-KR" altLang="en-US" dirty="0"/>
              <a:t>와 </a:t>
            </a:r>
            <a:r>
              <a:rPr lang="en-US" altLang="ko-KR" dirty="0"/>
              <a:t>Clark: ICCB </a:t>
            </a:r>
            <a:r>
              <a:rPr lang="ko-KR" altLang="en-US" dirty="0"/>
              <a:t>해체</a:t>
            </a:r>
            <a:r>
              <a:rPr lang="en-US" altLang="ko-KR" dirty="0"/>
              <a:t>, </a:t>
            </a:r>
            <a:r>
              <a:rPr lang="ko-KR" altLang="en-US" dirty="0" smtClean="0"/>
              <a:t>각 기술영역에 </a:t>
            </a:r>
            <a:r>
              <a:rPr lang="ko-KR" altLang="en-US" b="1" dirty="0" smtClean="0"/>
              <a:t>작업반</a:t>
            </a:r>
            <a:r>
              <a:rPr lang="en-US" altLang="ko-KR" b="1" dirty="0"/>
              <a:t>(Task Force)</a:t>
            </a:r>
            <a:r>
              <a:rPr lang="ko-KR" altLang="en-US" dirty="0"/>
              <a:t> 체계 </a:t>
            </a:r>
            <a:r>
              <a:rPr lang="ko-KR" altLang="en-US" dirty="0" smtClean="0"/>
              <a:t>도입</a:t>
            </a:r>
            <a:endParaRPr lang="en-US" altLang="ko-KR" dirty="0"/>
          </a:p>
          <a:p>
            <a:pPr lvl="1"/>
            <a:r>
              <a:rPr lang="ko-KR" altLang="en-US" dirty="0"/>
              <a:t>작업반 의장들로 </a:t>
            </a:r>
            <a:r>
              <a:rPr lang="en-US" altLang="ko-KR" b="1" dirty="0"/>
              <a:t>IAB</a:t>
            </a:r>
            <a:r>
              <a:rPr lang="ko-KR" altLang="en-US" dirty="0"/>
              <a:t> </a:t>
            </a:r>
            <a:r>
              <a:rPr lang="ko-KR" altLang="en-US" dirty="0" smtClean="0"/>
              <a:t>구성</a:t>
            </a:r>
            <a:endParaRPr lang="en-US" altLang="ko-KR" dirty="0" smtClean="0"/>
          </a:p>
          <a:p>
            <a:r>
              <a:rPr lang="en-US" altLang="ko-KR" b="1" dirty="0"/>
              <a:t>IETF</a:t>
            </a:r>
            <a:r>
              <a:rPr lang="ko-KR" altLang="en-US" b="1" dirty="0"/>
              <a:t>의 부상 </a:t>
            </a:r>
            <a:r>
              <a:rPr lang="en-US" altLang="ko-KR" b="1" dirty="0"/>
              <a:t>(1985 </a:t>
            </a:r>
            <a:r>
              <a:rPr lang="ko-KR" altLang="en-US" b="1" dirty="0"/>
              <a:t>이후</a:t>
            </a:r>
            <a:r>
              <a:rPr lang="en-US" altLang="ko-KR" b="1" dirty="0"/>
              <a:t>)</a:t>
            </a:r>
            <a:endParaRPr lang="ko-KR" altLang="en-US" dirty="0"/>
          </a:p>
          <a:p>
            <a:pPr lvl="1"/>
            <a:r>
              <a:rPr lang="en-US" altLang="ko-KR" dirty="0" err="1"/>
              <a:t>Phill</a:t>
            </a:r>
            <a:r>
              <a:rPr lang="en-US" altLang="ko-KR" dirty="0"/>
              <a:t> Gross</a:t>
            </a:r>
            <a:r>
              <a:rPr lang="ko-KR" altLang="en-US" dirty="0"/>
              <a:t>가 </a:t>
            </a:r>
            <a:r>
              <a:rPr lang="en-US" altLang="ko-KR" dirty="0"/>
              <a:t>IETF </a:t>
            </a:r>
            <a:r>
              <a:rPr lang="ko-KR" altLang="en-US" dirty="0" smtClean="0"/>
              <a:t>의장</a:t>
            </a:r>
            <a:endParaRPr lang="en-US" altLang="ko-KR" dirty="0"/>
          </a:p>
          <a:p>
            <a:pPr lvl="1"/>
            <a:r>
              <a:rPr lang="ko-KR" altLang="en-US" dirty="0"/>
              <a:t>폭발적 성장으로 </a:t>
            </a:r>
            <a:r>
              <a:rPr lang="en-US" altLang="ko-KR" dirty="0"/>
              <a:t>IETF → </a:t>
            </a:r>
            <a:r>
              <a:rPr lang="ko-KR" altLang="en-US" b="1" dirty="0"/>
              <a:t>작업 그룹 구조</a:t>
            </a:r>
            <a:r>
              <a:rPr lang="ko-KR" altLang="en-US" dirty="0"/>
              <a:t> </a:t>
            </a:r>
            <a:r>
              <a:rPr lang="ko-KR" altLang="en-US" dirty="0" smtClean="0"/>
              <a:t>발전</a:t>
            </a:r>
            <a:endParaRPr lang="en-US" altLang="ko-KR" dirty="0"/>
          </a:p>
          <a:p>
            <a:pPr lvl="1"/>
            <a:r>
              <a:rPr lang="ko-KR" altLang="en-US" dirty="0"/>
              <a:t>상업 부문 참여</a:t>
            </a:r>
            <a:r>
              <a:rPr lang="en-US" altLang="ko-KR" dirty="0"/>
              <a:t>, DARPA </a:t>
            </a:r>
            <a:r>
              <a:rPr lang="ko-KR" altLang="en-US" dirty="0"/>
              <a:t>축소 → </a:t>
            </a:r>
            <a:r>
              <a:rPr lang="en-US" altLang="ko-KR" dirty="0"/>
              <a:t>IAB </a:t>
            </a:r>
            <a:r>
              <a:rPr lang="ko-KR" altLang="en-US" dirty="0"/>
              <a:t>주도권 </a:t>
            </a:r>
            <a:r>
              <a:rPr lang="ko-KR" altLang="en-US" dirty="0" smtClean="0"/>
              <a:t>강화</a:t>
            </a:r>
            <a:endParaRPr lang="ko-KR" altLang="en-US" dirty="0"/>
          </a:p>
          <a:p>
            <a:endParaRPr lang="ko-KR" altLang="en-US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498832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광범위한 커뮤니티 형성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ko-KR" altLang="en-US" b="1" dirty="0"/>
              <a:t>구조 심화와 표준화 과정 정립</a:t>
            </a:r>
            <a:endParaRPr lang="ko-KR" altLang="en-US" dirty="0"/>
          </a:p>
          <a:p>
            <a:pPr lvl="1"/>
            <a:r>
              <a:rPr lang="en-US" altLang="ko-KR" dirty="0"/>
              <a:t>IETF: </a:t>
            </a:r>
            <a:r>
              <a:rPr lang="ko-KR" altLang="en-US" dirty="0"/>
              <a:t>영역</a:t>
            </a:r>
            <a:r>
              <a:rPr lang="en-US" altLang="ko-KR" dirty="0"/>
              <a:t>(Area)</a:t>
            </a:r>
            <a:r>
              <a:rPr lang="ko-KR" altLang="en-US" dirty="0"/>
              <a:t>과 </a:t>
            </a:r>
            <a:r>
              <a:rPr lang="en-US" altLang="ko-KR" b="1" dirty="0"/>
              <a:t>IESG</a:t>
            </a:r>
            <a:r>
              <a:rPr lang="ko-KR" altLang="en-US" dirty="0"/>
              <a:t> </a:t>
            </a:r>
            <a:r>
              <a:rPr lang="ko-KR" altLang="en-US" dirty="0" smtClean="0"/>
              <a:t>창설</a:t>
            </a:r>
            <a:endParaRPr lang="en-US" altLang="ko-KR" dirty="0"/>
          </a:p>
          <a:p>
            <a:pPr lvl="1"/>
            <a:r>
              <a:rPr lang="en-US" altLang="ko-KR" dirty="0"/>
              <a:t>IAB: IESG</a:t>
            </a:r>
            <a:r>
              <a:rPr lang="ko-KR" altLang="en-US" dirty="0"/>
              <a:t>를 표준 검토 주체로 </a:t>
            </a:r>
            <a:r>
              <a:rPr lang="ko-KR" altLang="en-US" dirty="0" smtClean="0"/>
              <a:t>인정</a:t>
            </a:r>
            <a:endParaRPr lang="en-US" altLang="ko-KR" dirty="0"/>
          </a:p>
          <a:p>
            <a:pPr lvl="1"/>
            <a:r>
              <a:rPr lang="ko-KR" altLang="en-US" dirty="0"/>
              <a:t>나머지 작업반 → </a:t>
            </a:r>
            <a:r>
              <a:rPr lang="en-US" altLang="ko-KR" dirty="0" smtClean="0"/>
              <a:t>IRTF(</a:t>
            </a:r>
            <a:r>
              <a:rPr lang="en-US" altLang="ko-KR" dirty="0" err="1" smtClean="0"/>
              <a:t>Postel</a:t>
            </a:r>
            <a:r>
              <a:rPr lang="en-US" altLang="ko-KR" dirty="0" smtClean="0"/>
              <a:t> </a:t>
            </a:r>
            <a:r>
              <a:rPr lang="ko-KR" altLang="en-US" dirty="0"/>
              <a:t>의장</a:t>
            </a:r>
            <a:r>
              <a:rPr lang="en-US" altLang="ko-KR" dirty="0" smtClean="0"/>
              <a:t>)</a:t>
            </a:r>
            <a:r>
              <a:rPr lang="ko-KR" altLang="en-US" dirty="0" smtClean="0"/>
              <a:t>로 재편</a:t>
            </a:r>
            <a:endParaRPr lang="en-US" altLang="ko-KR" dirty="0" smtClean="0"/>
          </a:p>
          <a:p>
            <a:r>
              <a:rPr lang="ko-KR" altLang="en-US" b="1" dirty="0"/>
              <a:t>인터넷 </a:t>
            </a:r>
            <a:r>
              <a:rPr lang="ko-KR" altLang="en-US" b="1" dirty="0" err="1"/>
              <a:t>소사이어티</a:t>
            </a:r>
            <a:r>
              <a:rPr lang="ko-KR" altLang="en-US" b="1" dirty="0"/>
              <a:t> 설립 </a:t>
            </a:r>
            <a:r>
              <a:rPr lang="en-US" altLang="ko-KR" b="1" dirty="0"/>
              <a:t>(1991)</a:t>
            </a:r>
            <a:endParaRPr lang="ko-KR" altLang="en-US" dirty="0"/>
          </a:p>
          <a:p>
            <a:pPr lvl="1"/>
            <a:r>
              <a:rPr lang="ko-KR" altLang="en-US" dirty="0"/>
              <a:t>상업</a:t>
            </a:r>
            <a:r>
              <a:rPr lang="en-US" altLang="ko-KR" dirty="0"/>
              <a:t>·</a:t>
            </a:r>
            <a:r>
              <a:rPr lang="ko-KR" altLang="en-US" dirty="0"/>
              <a:t>사용자 확산</a:t>
            </a:r>
            <a:r>
              <a:rPr lang="en-US" altLang="ko-KR" dirty="0"/>
              <a:t>, </a:t>
            </a:r>
            <a:r>
              <a:rPr lang="ko-KR" altLang="en-US" dirty="0"/>
              <a:t>개방성과 공정성 필요성 </a:t>
            </a:r>
            <a:r>
              <a:rPr lang="ko-KR" altLang="en-US" dirty="0" smtClean="0"/>
              <a:t>인식</a:t>
            </a:r>
            <a:endParaRPr lang="en-US" altLang="ko-KR" dirty="0"/>
          </a:p>
          <a:p>
            <a:pPr lvl="1"/>
            <a:r>
              <a:rPr lang="en-US" altLang="ko-KR" dirty="0"/>
              <a:t>Kahn</a:t>
            </a:r>
            <a:r>
              <a:rPr lang="ko-KR" altLang="en-US" dirty="0"/>
              <a:t>과 </a:t>
            </a:r>
            <a:r>
              <a:rPr lang="en-US" altLang="ko-KR" dirty="0"/>
              <a:t>Cerf </a:t>
            </a:r>
            <a:r>
              <a:rPr lang="ko-KR" altLang="en-US" dirty="0"/>
              <a:t>주도로 </a:t>
            </a:r>
            <a:r>
              <a:rPr lang="en-US" altLang="ko-KR" b="1" dirty="0"/>
              <a:t>ISOC</a:t>
            </a:r>
            <a:r>
              <a:rPr lang="ko-KR" altLang="en-US" dirty="0"/>
              <a:t> 창립 → </a:t>
            </a:r>
            <a:r>
              <a:rPr lang="en-US" altLang="ko-KR" dirty="0"/>
              <a:t>IETF </a:t>
            </a:r>
            <a:r>
              <a:rPr lang="ko-KR" altLang="en-US" dirty="0" smtClean="0"/>
              <a:t>지원</a:t>
            </a:r>
            <a:endParaRPr lang="en-US" altLang="ko-KR" dirty="0" smtClean="0"/>
          </a:p>
          <a:p>
            <a:r>
              <a:rPr lang="en-US" altLang="ko-KR" b="1" dirty="0"/>
              <a:t>IAB </a:t>
            </a:r>
            <a:r>
              <a:rPr lang="ko-KR" altLang="en-US" b="1" dirty="0"/>
              <a:t>재편 </a:t>
            </a:r>
            <a:r>
              <a:rPr lang="en-US" altLang="ko-KR" b="1" dirty="0"/>
              <a:t>(1992)</a:t>
            </a:r>
            <a:endParaRPr lang="ko-KR" altLang="en-US" dirty="0"/>
          </a:p>
          <a:p>
            <a:pPr lvl="1"/>
            <a:r>
              <a:rPr lang="en-US" altLang="ko-KR" dirty="0"/>
              <a:t>IAB → </a:t>
            </a:r>
            <a:r>
              <a:rPr lang="ko-KR" altLang="en-US" b="1" dirty="0"/>
              <a:t>인터넷 아키텍처 </a:t>
            </a:r>
            <a:r>
              <a:rPr lang="ko-KR" altLang="en-US" b="1" dirty="0" smtClean="0"/>
              <a:t>위원회</a:t>
            </a:r>
            <a:endParaRPr lang="en-US" altLang="ko-KR" dirty="0"/>
          </a:p>
          <a:p>
            <a:pPr lvl="1"/>
            <a:r>
              <a:rPr lang="en-US" altLang="ko-KR" dirty="0"/>
              <a:t>IETF/IESG</a:t>
            </a:r>
            <a:r>
              <a:rPr lang="ko-KR" altLang="en-US" dirty="0"/>
              <a:t>와 동등 관계 설정</a:t>
            </a:r>
            <a:r>
              <a:rPr lang="en-US" altLang="ko-KR" dirty="0"/>
              <a:t>, </a:t>
            </a:r>
            <a:r>
              <a:rPr lang="ko-KR" altLang="en-US" dirty="0"/>
              <a:t>표준 승인 </a:t>
            </a:r>
            <a:r>
              <a:rPr lang="ko-KR" altLang="en-US" dirty="0" smtClean="0"/>
              <a:t>주도</a:t>
            </a:r>
            <a:endParaRPr lang="en-US" altLang="ko-KR" dirty="0" smtClean="0"/>
          </a:p>
          <a:p>
            <a:r>
              <a:rPr lang="ko-KR" altLang="en-US" b="1" dirty="0"/>
              <a:t>웹 공동체와 </a:t>
            </a:r>
            <a:r>
              <a:rPr lang="en-US" altLang="ko-KR" b="1" dirty="0"/>
              <a:t>W3C </a:t>
            </a:r>
            <a:r>
              <a:rPr lang="ko-KR" altLang="en-US" b="1" dirty="0"/>
              <a:t>등장</a:t>
            </a:r>
            <a:endParaRPr lang="ko-KR" altLang="en-US" dirty="0"/>
          </a:p>
          <a:p>
            <a:pPr lvl="1"/>
            <a:r>
              <a:rPr lang="en-US" altLang="ko-KR" dirty="0"/>
              <a:t>WWW </a:t>
            </a:r>
            <a:r>
              <a:rPr lang="ko-KR" altLang="en-US" dirty="0"/>
              <a:t>확산으로 새로운 사용자 기반 </a:t>
            </a:r>
            <a:r>
              <a:rPr lang="ko-KR" altLang="en-US" dirty="0" smtClean="0"/>
              <a:t>출현</a:t>
            </a:r>
            <a:endParaRPr lang="en-US" altLang="ko-KR" dirty="0"/>
          </a:p>
          <a:p>
            <a:pPr lvl="1"/>
            <a:r>
              <a:rPr lang="en-US" altLang="ko-KR" dirty="0"/>
              <a:t>Berners-Lee</a:t>
            </a:r>
            <a:r>
              <a:rPr lang="ko-KR" altLang="en-US" dirty="0"/>
              <a:t>와 </a:t>
            </a:r>
            <a:r>
              <a:rPr lang="en-US" altLang="ko-KR" dirty="0" err="1"/>
              <a:t>Vezza</a:t>
            </a:r>
            <a:r>
              <a:rPr lang="en-US" altLang="ko-KR" dirty="0"/>
              <a:t> </a:t>
            </a:r>
            <a:r>
              <a:rPr lang="ko-KR" altLang="en-US" dirty="0"/>
              <a:t>주도 → </a:t>
            </a:r>
            <a:r>
              <a:rPr lang="en-US" altLang="ko-KR" b="1" dirty="0"/>
              <a:t>W3C</a:t>
            </a:r>
            <a:r>
              <a:rPr lang="ko-KR" altLang="en-US" dirty="0"/>
              <a:t> 설립</a:t>
            </a:r>
            <a:r>
              <a:rPr lang="en-US" altLang="ko-KR" dirty="0"/>
              <a:t>, </a:t>
            </a:r>
            <a:r>
              <a:rPr lang="ko-KR" altLang="en-US" dirty="0"/>
              <a:t>웹 표준 개발 담당</a:t>
            </a:r>
          </a:p>
          <a:p>
            <a:endParaRPr lang="ko-KR" altLang="en-US" dirty="0"/>
          </a:p>
          <a:p>
            <a:endParaRPr lang="ko-KR" altLang="en-US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218896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기술의 상업화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ko-KR" altLang="en-US" b="1" dirty="0"/>
              <a:t>초기 상업화 </a:t>
            </a:r>
            <a:r>
              <a:rPr lang="en-US" altLang="ko-KR" b="1" dirty="0"/>
              <a:t>(1980s)</a:t>
            </a:r>
            <a:endParaRPr lang="ko-KR" altLang="en-US" dirty="0"/>
          </a:p>
          <a:p>
            <a:pPr lvl="1"/>
            <a:r>
              <a:rPr lang="ko-KR" altLang="en-US" dirty="0"/>
              <a:t>벤더들이 </a:t>
            </a:r>
            <a:r>
              <a:rPr lang="en-US" altLang="ko-KR" dirty="0"/>
              <a:t>TCP/IP</a:t>
            </a:r>
            <a:r>
              <a:rPr lang="ko-KR" altLang="en-US" dirty="0"/>
              <a:t>를 제품에 도입했으나 정보 </a:t>
            </a:r>
            <a:r>
              <a:rPr lang="ko-KR" altLang="en-US" dirty="0" smtClean="0"/>
              <a:t>부족</a:t>
            </a:r>
            <a:endParaRPr lang="en-US" altLang="ko-KR" dirty="0"/>
          </a:p>
          <a:p>
            <a:pPr lvl="1"/>
            <a:r>
              <a:rPr lang="en-US" altLang="ko-KR" dirty="0" err="1"/>
              <a:t>DoD</a:t>
            </a:r>
            <a:r>
              <a:rPr lang="en-US" altLang="ko-KR" dirty="0"/>
              <a:t> </a:t>
            </a:r>
            <a:r>
              <a:rPr lang="ko-KR" altLang="en-US" dirty="0"/>
              <a:t>의무화 → </a:t>
            </a:r>
            <a:r>
              <a:rPr lang="ko-KR" altLang="en-US" dirty="0" smtClean="0"/>
              <a:t>벤더의 </a:t>
            </a:r>
            <a:r>
              <a:rPr lang="ko-KR" altLang="en-US" dirty="0"/>
              <a:t>지원 </a:t>
            </a:r>
            <a:r>
              <a:rPr lang="ko-KR" altLang="en-US" dirty="0" smtClean="0"/>
              <a:t>부족</a:t>
            </a:r>
            <a:endParaRPr lang="en-US" altLang="ko-KR" dirty="0"/>
          </a:p>
          <a:p>
            <a:pPr lvl="1"/>
            <a:r>
              <a:rPr lang="en-US" altLang="ko-KR" dirty="0"/>
              <a:t>1985</a:t>
            </a:r>
            <a:r>
              <a:rPr lang="ko-KR" altLang="en-US" dirty="0"/>
              <a:t>년 </a:t>
            </a:r>
            <a:r>
              <a:rPr lang="en-US" altLang="ko-KR" dirty="0"/>
              <a:t>Dan Lynch </a:t>
            </a:r>
            <a:r>
              <a:rPr lang="ko-KR" altLang="en-US" dirty="0"/>
              <a:t>주도 워크숍 → 연구자와 벤더 간 </a:t>
            </a:r>
            <a:r>
              <a:rPr lang="ko-KR" altLang="en-US" b="1" dirty="0"/>
              <a:t>지속적 양방향 협력</a:t>
            </a:r>
            <a:r>
              <a:rPr lang="ko-KR" altLang="en-US" dirty="0"/>
              <a:t> </a:t>
            </a:r>
            <a:r>
              <a:rPr lang="ko-KR" altLang="en-US" dirty="0" smtClean="0"/>
              <a:t>형성</a:t>
            </a:r>
            <a:endParaRPr lang="en-US" altLang="ko-KR" dirty="0" smtClean="0"/>
          </a:p>
          <a:p>
            <a:r>
              <a:rPr lang="en-US" altLang="ko-KR" b="1" dirty="0"/>
              <a:t>Interop </a:t>
            </a:r>
            <a:r>
              <a:rPr lang="ko-KR" altLang="en-US" b="1" dirty="0"/>
              <a:t>전시회 </a:t>
            </a:r>
            <a:r>
              <a:rPr lang="en-US" altLang="ko-KR" b="1" dirty="0"/>
              <a:t>(1988 </a:t>
            </a:r>
            <a:r>
              <a:rPr lang="ko-KR" altLang="en-US" b="1" dirty="0"/>
              <a:t>시작</a:t>
            </a:r>
            <a:r>
              <a:rPr lang="en-US" altLang="ko-KR" b="1" dirty="0"/>
              <a:t>)</a:t>
            </a:r>
            <a:endParaRPr lang="ko-KR" altLang="en-US" dirty="0"/>
          </a:p>
          <a:p>
            <a:pPr lvl="1"/>
            <a:r>
              <a:rPr lang="en-US" altLang="ko-KR" dirty="0"/>
              <a:t>TCP/IP </a:t>
            </a:r>
            <a:r>
              <a:rPr lang="ko-KR" altLang="en-US" dirty="0" err="1"/>
              <a:t>상호운용성</a:t>
            </a:r>
            <a:r>
              <a:rPr lang="ko-KR" altLang="en-US" dirty="0"/>
              <a:t> 공개 </a:t>
            </a:r>
            <a:r>
              <a:rPr lang="ko-KR" altLang="en-US" dirty="0" smtClean="0"/>
              <a:t>시연</a:t>
            </a:r>
            <a:endParaRPr lang="en-US" altLang="ko-KR" dirty="0"/>
          </a:p>
          <a:p>
            <a:pPr lvl="1"/>
            <a:r>
              <a:rPr lang="en-US" altLang="ko-KR" dirty="0"/>
              <a:t>50</a:t>
            </a:r>
            <a:r>
              <a:rPr lang="ko-KR" altLang="en-US" dirty="0"/>
              <a:t>개 기업</a:t>
            </a:r>
            <a:r>
              <a:rPr lang="en-US" altLang="ko-KR" dirty="0"/>
              <a:t>, 5,000</a:t>
            </a:r>
            <a:r>
              <a:rPr lang="ko-KR" altLang="en-US" dirty="0"/>
              <a:t>명 엔지니어 참가 → </a:t>
            </a:r>
            <a:r>
              <a:rPr lang="ko-KR" altLang="en-US" dirty="0" smtClean="0"/>
              <a:t>성공</a:t>
            </a:r>
            <a:endParaRPr lang="en-US" altLang="ko-KR" dirty="0"/>
          </a:p>
          <a:p>
            <a:pPr lvl="1"/>
            <a:r>
              <a:rPr lang="ko-KR" altLang="en-US" dirty="0"/>
              <a:t>현재 연 </a:t>
            </a:r>
            <a:r>
              <a:rPr lang="en-US" altLang="ko-KR" dirty="0"/>
              <a:t>7</a:t>
            </a:r>
            <a:r>
              <a:rPr lang="ko-KR" altLang="en-US" dirty="0"/>
              <a:t>회</a:t>
            </a:r>
            <a:r>
              <a:rPr lang="en-US" altLang="ko-KR" dirty="0"/>
              <a:t>, 25</a:t>
            </a:r>
            <a:r>
              <a:rPr lang="ko-KR" altLang="en-US" dirty="0"/>
              <a:t>만 명 규모의 글로벌 행사로 </a:t>
            </a:r>
            <a:r>
              <a:rPr lang="ko-KR" altLang="en-US" dirty="0" smtClean="0"/>
              <a:t>발전</a:t>
            </a:r>
            <a:endParaRPr lang="en-US" altLang="ko-KR" dirty="0" smtClean="0"/>
          </a:p>
          <a:p>
            <a:r>
              <a:rPr lang="en-US" altLang="ko-KR" b="1" dirty="0"/>
              <a:t>IETF </a:t>
            </a:r>
            <a:r>
              <a:rPr lang="ko-KR" altLang="en-US" b="1" dirty="0"/>
              <a:t>참여 확대</a:t>
            </a:r>
            <a:endParaRPr lang="ko-KR" altLang="en-US" dirty="0"/>
          </a:p>
          <a:p>
            <a:pPr lvl="1"/>
            <a:r>
              <a:rPr lang="ko-KR" altLang="en-US" dirty="0"/>
              <a:t>학계 중심</a:t>
            </a:r>
            <a:r>
              <a:rPr lang="en-US" altLang="ko-KR" dirty="0"/>
              <a:t>(</a:t>
            </a:r>
            <a:r>
              <a:rPr lang="ko-KR" altLang="en-US" dirty="0"/>
              <a:t>수백 명</a:t>
            </a:r>
            <a:r>
              <a:rPr lang="en-US" altLang="ko-KR" dirty="0"/>
              <a:t>) → </a:t>
            </a:r>
            <a:r>
              <a:rPr lang="ko-KR" altLang="en-US" dirty="0"/>
              <a:t>벤더 중심</a:t>
            </a:r>
            <a:r>
              <a:rPr lang="en-US" altLang="ko-KR" dirty="0"/>
              <a:t>(1,000</a:t>
            </a:r>
            <a:r>
              <a:rPr lang="ko-KR" altLang="en-US" dirty="0"/>
              <a:t>명 이상</a:t>
            </a:r>
            <a:r>
              <a:rPr lang="en-US" altLang="ko-KR" dirty="0"/>
              <a:t>).</a:t>
            </a:r>
          </a:p>
          <a:p>
            <a:pPr lvl="1"/>
            <a:r>
              <a:rPr lang="ko-KR" altLang="en-US" dirty="0"/>
              <a:t>연구자</a:t>
            </a:r>
            <a:r>
              <a:rPr lang="en-US" altLang="ko-KR" dirty="0"/>
              <a:t>·</a:t>
            </a:r>
            <a:r>
              <a:rPr lang="ko-KR" altLang="en-US" dirty="0"/>
              <a:t>사용자</a:t>
            </a:r>
            <a:r>
              <a:rPr lang="en-US" altLang="ko-KR" dirty="0"/>
              <a:t>·</a:t>
            </a:r>
            <a:r>
              <a:rPr lang="ko-KR" altLang="en-US" dirty="0"/>
              <a:t>벤더가 함께 </a:t>
            </a:r>
            <a:r>
              <a:rPr lang="en-US" altLang="ko-KR" b="1" dirty="0"/>
              <a:t>TCP/IP </a:t>
            </a:r>
            <a:r>
              <a:rPr lang="ko-KR" altLang="en-US" b="1" dirty="0"/>
              <a:t>진화</a:t>
            </a:r>
            <a:r>
              <a:rPr lang="ko-KR" altLang="en-US" dirty="0"/>
              <a:t>를 협력적으로 </a:t>
            </a:r>
            <a:r>
              <a:rPr lang="ko-KR" altLang="en-US" dirty="0" smtClean="0"/>
              <a:t>추진</a:t>
            </a:r>
            <a:endParaRPr lang="ko-KR" altLang="en-US" dirty="0"/>
          </a:p>
          <a:p>
            <a:endParaRPr lang="ko-KR" altLang="en-US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471830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기술의 상업화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b="1" dirty="0"/>
              <a:t>네트워크 관리와 표준화</a:t>
            </a:r>
            <a:endParaRPr lang="ko-KR" altLang="en-US" dirty="0"/>
          </a:p>
          <a:p>
            <a:pPr lvl="1"/>
            <a:r>
              <a:rPr lang="ko-KR" altLang="en-US" dirty="0"/>
              <a:t>초기 수작업 관리 한계 → 자동화 필요성 </a:t>
            </a:r>
            <a:r>
              <a:rPr lang="ko-KR" altLang="en-US" dirty="0" smtClean="0"/>
              <a:t>대두</a:t>
            </a:r>
            <a:endParaRPr lang="en-US" altLang="ko-KR" dirty="0"/>
          </a:p>
          <a:p>
            <a:pPr lvl="1"/>
            <a:r>
              <a:rPr lang="en-US" altLang="ko-KR" dirty="0"/>
              <a:t>SNMP(</a:t>
            </a:r>
            <a:r>
              <a:rPr lang="ko-KR" altLang="en-US" dirty="0"/>
              <a:t>단기</a:t>
            </a:r>
            <a:r>
              <a:rPr lang="en-US" altLang="ko-KR" dirty="0"/>
              <a:t>), CMIP(</a:t>
            </a:r>
            <a:r>
              <a:rPr lang="ko-KR" altLang="en-US" dirty="0"/>
              <a:t>장기</a:t>
            </a:r>
            <a:r>
              <a:rPr lang="en-US" altLang="ko-KR" dirty="0"/>
              <a:t>) </a:t>
            </a:r>
            <a:r>
              <a:rPr lang="ko-KR" altLang="en-US" dirty="0"/>
              <a:t>병행 추진 → 시장은 </a:t>
            </a:r>
            <a:r>
              <a:rPr lang="en-US" altLang="ko-KR" dirty="0"/>
              <a:t>SNMP </a:t>
            </a:r>
            <a:r>
              <a:rPr lang="ko-KR" altLang="en-US" dirty="0"/>
              <a:t>선택 → 보편적 </a:t>
            </a:r>
            <a:r>
              <a:rPr lang="ko-KR" altLang="en-US" dirty="0" smtClean="0"/>
              <a:t>표준</a:t>
            </a:r>
            <a:endParaRPr lang="en-US" altLang="ko-KR" dirty="0" smtClean="0"/>
          </a:p>
          <a:p>
            <a:r>
              <a:rPr lang="ko-KR" altLang="en-US" b="1" dirty="0"/>
              <a:t>최근 상업화 단계 </a:t>
            </a:r>
            <a:r>
              <a:rPr lang="en-US" altLang="ko-KR" b="1" dirty="0"/>
              <a:t>(1990s </a:t>
            </a:r>
            <a:r>
              <a:rPr lang="ko-KR" altLang="en-US" b="1" dirty="0"/>
              <a:t>이후</a:t>
            </a:r>
            <a:r>
              <a:rPr lang="en-US" altLang="ko-KR" b="1" dirty="0"/>
              <a:t>)</a:t>
            </a:r>
            <a:endParaRPr lang="ko-KR" altLang="en-US" dirty="0"/>
          </a:p>
          <a:p>
            <a:pPr lvl="1"/>
            <a:r>
              <a:rPr lang="ko-KR" altLang="en-US" dirty="0"/>
              <a:t>인터넷 </a:t>
            </a:r>
            <a:r>
              <a:rPr lang="en-US" altLang="ko-KR" dirty="0"/>
              <a:t>= </a:t>
            </a:r>
            <a:r>
              <a:rPr lang="ko-KR" altLang="en-US" dirty="0"/>
              <a:t>사실상 공공재 </a:t>
            </a:r>
            <a:r>
              <a:rPr lang="ko-KR" altLang="en-US" dirty="0" smtClean="0"/>
              <a:t>서비스</a:t>
            </a:r>
            <a:endParaRPr lang="en-US" altLang="ko-KR" dirty="0"/>
          </a:p>
          <a:p>
            <a:pPr lvl="1"/>
            <a:r>
              <a:rPr lang="ko-KR" altLang="en-US" dirty="0"/>
              <a:t>웹 브라우저</a:t>
            </a:r>
            <a:r>
              <a:rPr lang="en-US" altLang="ko-KR" dirty="0"/>
              <a:t>·WWW </a:t>
            </a:r>
            <a:r>
              <a:rPr lang="ko-KR" altLang="en-US" dirty="0"/>
              <a:t>보급 → 상업 서비스 혁신 </a:t>
            </a:r>
            <a:r>
              <a:rPr lang="ko-KR" altLang="en-US" dirty="0" smtClean="0"/>
              <a:t>촉진</a:t>
            </a:r>
            <a:endParaRPr lang="en-US" altLang="ko-KR" dirty="0"/>
          </a:p>
          <a:p>
            <a:pPr lvl="1"/>
            <a:r>
              <a:rPr lang="ko-KR" altLang="en-US" dirty="0"/>
              <a:t>데이터 전송 중심 → </a:t>
            </a:r>
            <a:r>
              <a:rPr lang="ko-KR" altLang="en-US" b="1" dirty="0"/>
              <a:t>고도화된 정보 서비스 플랫폼</a:t>
            </a:r>
            <a:r>
              <a:rPr lang="ko-KR" altLang="en-US" dirty="0"/>
              <a:t>으로 전환</a:t>
            </a:r>
          </a:p>
          <a:p>
            <a:endParaRPr lang="ko-KR" altLang="en-US" dirty="0"/>
          </a:p>
          <a:p>
            <a:endParaRPr lang="ko-KR" altLang="en-US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857759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요약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b="1" dirty="0"/>
              <a:t>지난 </a:t>
            </a:r>
            <a:r>
              <a:rPr lang="en-US" altLang="ko-KR" b="1" dirty="0"/>
              <a:t>20</a:t>
            </a:r>
            <a:r>
              <a:rPr lang="ko-KR" altLang="en-US" b="1" dirty="0"/>
              <a:t>년의 변화</a:t>
            </a:r>
            <a:endParaRPr lang="ko-KR" altLang="en-US" dirty="0"/>
          </a:p>
          <a:p>
            <a:pPr lvl="1"/>
            <a:r>
              <a:rPr lang="ko-KR" altLang="en-US" dirty="0"/>
              <a:t>시분할 → </a:t>
            </a:r>
            <a:r>
              <a:rPr lang="en-US" altLang="ko-KR" dirty="0"/>
              <a:t>PC, </a:t>
            </a:r>
            <a:r>
              <a:rPr lang="ko-KR" altLang="en-US" dirty="0"/>
              <a:t>클라이언트</a:t>
            </a:r>
            <a:r>
              <a:rPr lang="en-US" altLang="ko-KR" dirty="0"/>
              <a:t>-</a:t>
            </a:r>
            <a:r>
              <a:rPr lang="ko-KR" altLang="en-US" dirty="0"/>
              <a:t>서버</a:t>
            </a:r>
            <a:r>
              <a:rPr lang="en-US" altLang="ko-KR" dirty="0"/>
              <a:t>, P2P </a:t>
            </a:r>
            <a:r>
              <a:rPr lang="ko-KR" altLang="en-US" dirty="0"/>
              <a:t>시대까지 </a:t>
            </a:r>
            <a:r>
              <a:rPr lang="ko-KR" altLang="en-US" dirty="0" smtClean="0"/>
              <a:t>확장</a:t>
            </a:r>
            <a:endParaRPr lang="en-US" altLang="ko-KR" dirty="0"/>
          </a:p>
          <a:p>
            <a:pPr lvl="1"/>
            <a:r>
              <a:rPr lang="en-US" altLang="ko-KR" dirty="0"/>
              <a:t>LAN, ATM, </a:t>
            </a:r>
            <a:r>
              <a:rPr lang="ko-KR" altLang="en-US" dirty="0"/>
              <a:t>프레임 </a:t>
            </a:r>
            <a:r>
              <a:rPr lang="ko-KR" altLang="en-US" dirty="0" err="1"/>
              <a:t>스위칭까지</a:t>
            </a:r>
            <a:r>
              <a:rPr lang="ko-KR" altLang="en-US" dirty="0"/>
              <a:t> </a:t>
            </a:r>
            <a:r>
              <a:rPr lang="ko-KR" altLang="en-US" dirty="0" smtClean="0"/>
              <a:t>수용</a:t>
            </a:r>
            <a:endParaRPr lang="en-US" altLang="ko-KR" dirty="0"/>
          </a:p>
          <a:p>
            <a:pPr lvl="1"/>
            <a:r>
              <a:rPr lang="ko-KR" altLang="en-US" dirty="0" err="1"/>
              <a:t>이메일</a:t>
            </a:r>
            <a:r>
              <a:rPr lang="en-US" altLang="ko-KR" dirty="0"/>
              <a:t>, WWW </a:t>
            </a:r>
            <a:r>
              <a:rPr lang="ko-KR" altLang="en-US" dirty="0" smtClean="0"/>
              <a:t>등장</a:t>
            </a:r>
            <a:endParaRPr lang="en-US" altLang="ko-KR" dirty="0"/>
          </a:p>
          <a:p>
            <a:pPr lvl="1"/>
            <a:r>
              <a:rPr lang="ko-KR" altLang="en-US" dirty="0"/>
              <a:t>소규모 연구자 프로젝트 → 수십억 달러 규모 상업 </a:t>
            </a:r>
            <a:r>
              <a:rPr lang="ko-KR" altLang="en-US" dirty="0" smtClean="0"/>
              <a:t>성공</a:t>
            </a:r>
            <a:endParaRPr lang="en-US" altLang="ko-KR" dirty="0" smtClean="0"/>
          </a:p>
          <a:p>
            <a:r>
              <a:rPr lang="ko-KR" altLang="en-US" b="1" dirty="0"/>
              <a:t>지속적 진화 필요성</a:t>
            </a:r>
            <a:endParaRPr lang="ko-KR" altLang="en-US" dirty="0"/>
          </a:p>
          <a:p>
            <a:pPr lvl="1"/>
            <a:r>
              <a:rPr lang="ko-KR" altLang="en-US" dirty="0"/>
              <a:t>본질적으로 컴퓨터 산업 산물 → 변화 속도는 컴퓨터 산업과 동일해야 </a:t>
            </a:r>
            <a:r>
              <a:rPr lang="ko-KR" altLang="en-US" dirty="0" smtClean="0"/>
              <a:t>함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실시간 전송</a:t>
            </a:r>
            <a:r>
              <a:rPr lang="en-US" altLang="ko-KR" dirty="0" smtClean="0"/>
              <a:t>, </a:t>
            </a:r>
            <a:r>
              <a:rPr lang="ko-KR" altLang="en-US" dirty="0" smtClean="0"/>
              <a:t>오디오</a:t>
            </a:r>
            <a:r>
              <a:rPr lang="en-US" altLang="ko-KR" dirty="0" smtClean="0"/>
              <a:t>·</a:t>
            </a:r>
            <a:r>
              <a:rPr lang="ko-KR" altLang="en-US" dirty="0" smtClean="0"/>
              <a:t>비디오 </a:t>
            </a:r>
            <a:r>
              <a:rPr lang="ko-KR" altLang="en-US" dirty="0" err="1" smtClean="0"/>
              <a:t>스트리밍</a:t>
            </a:r>
            <a:r>
              <a:rPr lang="ko-KR" altLang="en-US" dirty="0" smtClean="0"/>
              <a:t> 지원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휴대 </a:t>
            </a:r>
            <a:r>
              <a:rPr lang="ko-KR" altLang="en-US" dirty="0"/>
              <a:t>단말기와 결합 → </a:t>
            </a:r>
            <a:r>
              <a:rPr lang="ko-KR" altLang="en-US" b="1" dirty="0"/>
              <a:t>유목적 컴퓨팅</a:t>
            </a:r>
            <a:r>
              <a:rPr lang="ko-KR" altLang="en-US" dirty="0"/>
              <a:t> 패러다임 가능</a:t>
            </a:r>
          </a:p>
          <a:p>
            <a:endParaRPr lang="ko-KR" altLang="en-US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973558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요약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b="1" dirty="0"/>
              <a:t>새로운 응용과 기술 수용</a:t>
            </a:r>
            <a:endParaRPr lang="ko-KR" altLang="en-US" dirty="0"/>
          </a:p>
          <a:p>
            <a:pPr lvl="1"/>
            <a:r>
              <a:rPr lang="ko-KR" altLang="en-US" dirty="0"/>
              <a:t>인터넷 전화</a:t>
            </a:r>
            <a:r>
              <a:rPr lang="en-US" altLang="ko-KR" dirty="0"/>
              <a:t>, </a:t>
            </a:r>
            <a:r>
              <a:rPr lang="ko-KR" altLang="en-US" dirty="0"/>
              <a:t>인터넷 </a:t>
            </a:r>
            <a:r>
              <a:rPr lang="en-US" altLang="ko-KR" dirty="0"/>
              <a:t>TV.</a:t>
            </a:r>
          </a:p>
          <a:p>
            <a:pPr lvl="1"/>
            <a:r>
              <a:rPr lang="ko-KR" altLang="en-US" dirty="0"/>
              <a:t>정교한 </a:t>
            </a:r>
            <a:r>
              <a:rPr lang="ko-KR" altLang="en-US" dirty="0" err="1"/>
              <a:t>과금</a:t>
            </a:r>
            <a:r>
              <a:rPr lang="en-US" altLang="ko-KR" dirty="0"/>
              <a:t>·</a:t>
            </a:r>
            <a:r>
              <a:rPr lang="ko-KR" altLang="en-US" dirty="0"/>
              <a:t>비용 회수 체계 필요</a:t>
            </a:r>
            <a:r>
              <a:rPr lang="en-US" altLang="ko-KR" dirty="0"/>
              <a:t>.</a:t>
            </a:r>
          </a:p>
          <a:p>
            <a:pPr lvl="1"/>
            <a:r>
              <a:rPr lang="ko-KR" altLang="en-US" dirty="0" err="1"/>
              <a:t>브로드밴드</a:t>
            </a:r>
            <a:r>
              <a:rPr lang="en-US" altLang="ko-KR" dirty="0"/>
              <a:t>, </a:t>
            </a:r>
            <a:r>
              <a:rPr lang="ko-KR" altLang="en-US" dirty="0"/>
              <a:t>위성 등 차세대 네트워크 기술 수용</a:t>
            </a:r>
            <a:r>
              <a:rPr lang="en-US" altLang="ko-KR" dirty="0"/>
              <a:t>.</a:t>
            </a:r>
          </a:p>
          <a:p>
            <a:pPr lvl="1"/>
            <a:r>
              <a:rPr lang="ko-KR" altLang="en-US" dirty="0"/>
              <a:t>새로운 서비스</a:t>
            </a:r>
            <a:r>
              <a:rPr lang="en-US" altLang="ko-KR" dirty="0"/>
              <a:t>·</a:t>
            </a:r>
            <a:r>
              <a:rPr lang="ko-KR" altLang="en-US" dirty="0"/>
              <a:t>응용이 다시 인터넷 진화를 견인</a:t>
            </a:r>
          </a:p>
          <a:p>
            <a:r>
              <a:rPr lang="ko-KR" altLang="en-US" b="1" dirty="0"/>
              <a:t>핵심 과제</a:t>
            </a:r>
            <a:r>
              <a:rPr lang="en-US" altLang="ko-KR" b="1" dirty="0"/>
              <a:t>: </a:t>
            </a:r>
            <a:r>
              <a:rPr lang="ko-KR" altLang="en-US" b="1" dirty="0"/>
              <a:t>변화 관리</a:t>
            </a:r>
            <a:endParaRPr lang="ko-KR" altLang="en-US" dirty="0"/>
          </a:p>
          <a:p>
            <a:pPr lvl="1"/>
            <a:r>
              <a:rPr lang="ko-KR" altLang="en-US" dirty="0"/>
              <a:t>기술 변화보다 중요한 것은 </a:t>
            </a:r>
            <a:r>
              <a:rPr lang="ko-KR" altLang="en-US" b="1" dirty="0"/>
              <a:t>변화</a:t>
            </a:r>
            <a:r>
              <a:rPr lang="en-US" altLang="ko-KR" b="1" dirty="0"/>
              <a:t>·</a:t>
            </a:r>
            <a:r>
              <a:rPr lang="ko-KR" altLang="en-US" b="1" dirty="0"/>
              <a:t>진화의 관리 </a:t>
            </a:r>
            <a:r>
              <a:rPr lang="ko-KR" altLang="en-US" b="1" dirty="0" smtClean="0"/>
              <a:t>방식</a:t>
            </a:r>
            <a:endParaRPr lang="en-US" altLang="ko-KR" dirty="0"/>
          </a:p>
          <a:p>
            <a:pPr lvl="1"/>
            <a:r>
              <a:rPr lang="ko-KR" altLang="en-US" dirty="0"/>
              <a:t>이해관계자 증가 → 도메인 네임</a:t>
            </a:r>
            <a:r>
              <a:rPr lang="en-US" altLang="ko-KR" dirty="0"/>
              <a:t>·IPv6 </a:t>
            </a:r>
            <a:r>
              <a:rPr lang="ko-KR" altLang="en-US" dirty="0"/>
              <a:t>같은 사회적 구조 </a:t>
            </a:r>
            <a:r>
              <a:rPr lang="ko-KR" altLang="en-US" dirty="0" smtClean="0"/>
              <a:t>논쟁</a:t>
            </a:r>
            <a:endParaRPr lang="en-US" altLang="ko-KR" dirty="0"/>
          </a:p>
          <a:p>
            <a:pPr lvl="1"/>
            <a:r>
              <a:rPr lang="ko-KR" altLang="en-US" dirty="0"/>
              <a:t>미래 성장은 대규모 투자 필요</a:t>
            </a:r>
            <a:r>
              <a:rPr lang="en-US" altLang="ko-KR" dirty="0"/>
              <a:t>, </a:t>
            </a:r>
            <a:r>
              <a:rPr lang="ko-KR" altLang="en-US" dirty="0"/>
              <a:t>경제적 근거 모색 </a:t>
            </a:r>
            <a:r>
              <a:rPr lang="ko-KR" altLang="en-US" dirty="0" smtClean="0"/>
              <a:t>중</a:t>
            </a:r>
            <a:endParaRPr lang="en-US" altLang="ko-KR" dirty="0"/>
          </a:p>
          <a:p>
            <a:pPr lvl="1"/>
            <a:r>
              <a:rPr lang="ko-KR" altLang="en-US" dirty="0"/>
              <a:t>실패 요인은 기술 부족이 아니라 </a:t>
            </a:r>
            <a:r>
              <a:rPr lang="ko-KR" altLang="en-US" b="1" dirty="0"/>
              <a:t>집단적 방향 설정의 </a:t>
            </a:r>
            <a:r>
              <a:rPr lang="ko-KR" altLang="en-US" b="1" dirty="0" smtClean="0"/>
              <a:t>실패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365600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626</TotalTime>
  <Words>2539</Words>
  <Application>Microsoft Office PowerPoint</Application>
  <PresentationFormat>와이드스크린</PresentationFormat>
  <Paragraphs>233</Paragraphs>
  <Slides>28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28</vt:i4>
      </vt:variant>
    </vt:vector>
  </HeadingPairs>
  <TitlesOfParts>
    <vt:vector size="32" baseType="lpstr">
      <vt:lpstr>맑은 고딕</vt:lpstr>
      <vt:lpstr>Arial</vt:lpstr>
      <vt:lpstr>Wingdings</vt:lpstr>
      <vt:lpstr>Office 테마</vt:lpstr>
      <vt:lpstr>A Brief History of the Internet</vt:lpstr>
      <vt:lpstr>도입</vt:lpstr>
      <vt:lpstr>인터넷의 기원</vt:lpstr>
      <vt:lpstr>인터넷의 기원</vt:lpstr>
      <vt:lpstr>인터넷의 기원</vt:lpstr>
      <vt:lpstr>인터넷의 기원</vt:lpstr>
      <vt:lpstr>인터넷의 기원</vt:lpstr>
      <vt:lpstr>초기 인터넷의 개념들</vt:lpstr>
      <vt:lpstr>초기 인터넷의 개념들</vt:lpstr>
      <vt:lpstr>초기 인터넷의 개념들</vt:lpstr>
      <vt:lpstr>초기 인터넷의 개념들</vt:lpstr>
      <vt:lpstr>초기 인터넷의 개념들</vt:lpstr>
      <vt:lpstr>초기 인터넷의 개념들</vt:lpstr>
      <vt:lpstr>초기 인터넷의 개념들</vt:lpstr>
      <vt:lpstr>초기 인터넷의 개념들</vt:lpstr>
      <vt:lpstr>아이디어 실증</vt:lpstr>
      <vt:lpstr>아이디어 실증</vt:lpstr>
      <vt:lpstr>범용 인프라로의 전환</vt:lpstr>
      <vt:lpstr>범용 인프라로의 전환</vt:lpstr>
      <vt:lpstr>범용 인프라로의 전환</vt:lpstr>
      <vt:lpstr>문서화의 역할</vt:lpstr>
      <vt:lpstr>문서화의 역할</vt:lpstr>
      <vt:lpstr>광범위한 커뮤니티 형성</vt:lpstr>
      <vt:lpstr>광범위한 커뮤니티 형성</vt:lpstr>
      <vt:lpstr>기술의 상업화</vt:lpstr>
      <vt:lpstr>기술의 상업화</vt:lpstr>
      <vt:lpstr>요약</vt:lpstr>
      <vt:lpstr>요약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design philosophy of the DARPA internet protocols</dc:title>
  <dc:creator>iml</dc:creator>
  <cp:lastModifiedBy>widen</cp:lastModifiedBy>
  <cp:revision>191</cp:revision>
  <dcterms:created xsi:type="dcterms:W3CDTF">2025-09-02T07:17:41Z</dcterms:created>
  <dcterms:modified xsi:type="dcterms:W3CDTF">2025-09-08T11:44:16Z</dcterms:modified>
</cp:coreProperties>
</file>