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62"/>
  </p:notesMasterIdLst>
  <p:handoutMasterIdLst>
    <p:handoutMasterId r:id="rId63"/>
  </p:handoutMasterIdLst>
  <p:sldIdLst>
    <p:sldId id="1043" r:id="rId2"/>
    <p:sldId id="972" r:id="rId3"/>
    <p:sldId id="968" r:id="rId4"/>
    <p:sldId id="1064" r:id="rId5"/>
    <p:sldId id="770" r:id="rId6"/>
    <p:sldId id="1065" r:id="rId7"/>
    <p:sldId id="1087" r:id="rId8"/>
    <p:sldId id="868" r:id="rId9"/>
    <p:sldId id="869" r:id="rId10"/>
    <p:sldId id="870" r:id="rId11"/>
    <p:sldId id="871" r:id="rId12"/>
    <p:sldId id="1066" r:id="rId13"/>
    <p:sldId id="1044" r:id="rId14"/>
    <p:sldId id="1077" r:id="rId15"/>
    <p:sldId id="1088" r:id="rId16"/>
    <p:sldId id="1067" r:id="rId17"/>
    <p:sldId id="1045" r:id="rId18"/>
    <p:sldId id="1046" r:id="rId19"/>
    <p:sldId id="1068" r:id="rId20"/>
    <p:sldId id="1047" r:id="rId21"/>
    <p:sldId id="1048" r:id="rId22"/>
    <p:sldId id="1078" r:id="rId23"/>
    <p:sldId id="1049" r:id="rId24"/>
    <p:sldId id="1069" r:id="rId25"/>
    <p:sldId id="1050" r:id="rId26"/>
    <p:sldId id="1051" r:id="rId27"/>
    <p:sldId id="1079" r:id="rId28"/>
    <p:sldId id="1052" r:id="rId29"/>
    <p:sldId id="1080" r:id="rId30"/>
    <p:sldId id="1054" r:id="rId31"/>
    <p:sldId id="1070" r:id="rId32"/>
    <p:sldId id="1053" r:id="rId33"/>
    <p:sldId id="1071" r:id="rId34"/>
    <p:sldId id="887" r:id="rId35"/>
    <p:sldId id="888" r:id="rId36"/>
    <p:sldId id="1072" r:id="rId37"/>
    <p:sldId id="889" r:id="rId38"/>
    <p:sldId id="890" r:id="rId39"/>
    <p:sldId id="1081" r:id="rId40"/>
    <p:sldId id="1055" r:id="rId41"/>
    <p:sldId id="1082" r:id="rId42"/>
    <p:sldId id="1056" r:id="rId43"/>
    <p:sldId id="1057" r:id="rId44"/>
    <p:sldId id="1073" r:id="rId45"/>
    <p:sldId id="1074" r:id="rId46"/>
    <p:sldId id="1075" r:id="rId47"/>
    <p:sldId id="892" r:id="rId48"/>
    <p:sldId id="1076" r:id="rId49"/>
    <p:sldId id="893" r:id="rId50"/>
    <p:sldId id="1058" r:id="rId51"/>
    <p:sldId id="1084" r:id="rId52"/>
    <p:sldId id="1085" r:id="rId53"/>
    <p:sldId id="1059" r:id="rId54"/>
    <p:sldId id="1060" r:id="rId55"/>
    <p:sldId id="1061" r:id="rId56"/>
    <p:sldId id="1086" r:id="rId57"/>
    <p:sldId id="1062" r:id="rId58"/>
    <p:sldId id="894" r:id="rId59"/>
    <p:sldId id="1083" r:id="rId60"/>
    <p:sldId id="1063" r:id="rId61"/>
  </p:sldIdLst>
  <p:sldSz cx="9144000" cy="6858000" type="screen4x3"/>
  <p:notesSz cx="6858000" cy="9144000"/>
  <p:defaultTextStyle>
    <a:defPPr>
      <a:defRPr lang="en-US"/>
    </a:defPPr>
    <a:lvl1pPr algn="l" rtl="0" fontAlgn="base">
      <a:spcBef>
        <a:spcPct val="0"/>
      </a:spcBef>
      <a:spcAft>
        <a:spcPct val="0"/>
      </a:spcAft>
      <a:defRPr sz="3200" b="1" i="1" kern="1200">
        <a:solidFill>
          <a:schemeClr val="tx1"/>
        </a:solidFill>
        <a:latin typeface="Baby Kruffy"/>
        <a:ea typeface="+mn-ea"/>
        <a:cs typeface="+mn-cs"/>
      </a:defRPr>
    </a:lvl1pPr>
    <a:lvl2pPr marL="457200" algn="l" rtl="0" fontAlgn="base">
      <a:spcBef>
        <a:spcPct val="0"/>
      </a:spcBef>
      <a:spcAft>
        <a:spcPct val="0"/>
      </a:spcAft>
      <a:defRPr sz="3200" b="1" i="1" kern="1200">
        <a:solidFill>
          <a:schemeClr val="tx1"/>
        </a:solidFill>
        <a:latin typeface="Baby Kruffy"/>
        <a:ea typeface="+mn-ea"/>
        <a:cs typeface="+mn-cs"/>
      </a:defRPr>
    </a:lvl2pPr>
    <a:lvl3pPr marL="914400" algn="l" rtl="0" fontAlgn="base">
      <a:spcBef>
        <a:spcPct val="0"/>
      </a:spcBef>
      <a:spcAft>
        <a:spcPct val="0"/>
      </a:spcAft>
      <a:defRPr sz="3200" b="1" i="1" kern="1200">
        <a:solidFill>
          <a:schemeClr val="tx1"/>
        </a:solidFill>
        <a:latin typeface="Baby Kruffy"/>
        <a:ea typeface="+mn-ea"/>
        <a:cs typeface="+mn-cs"/>
      </a:defRPr>
    </a:lvl3pPr>
    <a:lvl4pPr marL="1371600" algn="l" rtl="0" fontAlgn="base">
      <a:spcBef>
        <a:spcPct val="0"/>
      </a:spcBef>
      <a:spcAft>
        <a:spcPct val="0"/>
      </a:spcAft>
      <a:defRPr sz="3200" b="1" i="1" kern="1200">
        <a:solidFill>
          <a:schemeClr val="tx1"/>
        </a:solidFill>
        <a:latin typeface="Baby Kruffy"/>
        <a:ea typeface="+mn-ea"/>
        <a:cs typeface="+mn-cs"/>
      </a:defRPr>
    </a:lvl4pPr>
    <a:lvl5pPr marL="1828800" algn="l" rtl="0" fontAlgn="base">
      <a:spcBef>
        <a:spcPct val="0"/>
      </a:spcBef>
      <a:spcAft>
        <a:spcPct val="0"/>
      </a:spcAft>
      <a:defRPr sz="3200" b="1" i="1" kern="1200">
        <a:solidFill>
          <a:schemeClr val="tx1"/>
        </a:solidFill>
        <a:latin typeface="Baby Kruffy"/>
        <a:ea typeface="+mn-ea"/>
        <a:cs typeface="+mn-cs"/>
      </a:defRPr>
    </a:lvl5pPr>
    <a:lvl6pPr marL="2286000" algn="l" defTabSz="914400" rtl="0" eaLnBrk="1" latinLnBrk="1" hangingPunct="1">
      <a:defRPr sz="3200" b="1" i="1" kern="1200">
        <a:solidFill>
          <a:schemeClr val="tx1"/>
        </a:solidFill>
        <a:latin typeface="Baby Kruffy"/>
        <a:ea typeface="+mn-ea"/>
        <a:cs typeface="+mn-cs"/>
      </a:defRPr>
    </a:lvl6pPr>
    <a:lvl7pPr marL="2743200" algn="l" defTabSz="914400" rtl="0" eaLnBrk="1" latinLnBrk="1" hangingPunct="1">
      <a:defRPr sz="3200" b="1" i="1" kern="1200">
        <a:solidFill>
          <a:schemeClr val="tx1"/>
        </a:solidFill>
        <a:latin typeface="Baby Kruffy"/>
        <a:ea typeface="+mn-ea"/>
        <a:cs typeface="+mn-cs"/>
      </a:defRPr>
    </a:lvl7pPr>
    <a:lvl8pPr marL="3200400" algn="l" defTabSz="914400" rtl="0" eaLnBrk="1" latinLnBrk="1" hangingPunct="1">
      <a:defRPr sz="3200" b="1" i="1" kern="1200">
        <a:solidFill>
          <a:schemeClr val="tx1"/>
        </a:solidFill>
        <a:latin typeface="Baby Kruffy"/>
        <a:ea typeface="+mn-ea"/>
        <a:cs typeface="+mn-cs"/>
      </a:defRPr>
    </a:lvl8pPr>
    <a:lvl9pPr marL="3657600" algn="l" defTabSz="914400" rtl="0" eaLnBrk="1" latinLnBrk="1" hangingPunct="1">
      <a:defRPr sz="3200" b="1" i="1" kern="1200">
        <a:solidFill>
          <a:schemeClr val="tx1"/>
        </a:solidFill>
        <a:latin typeface="Baby Kruffy"/>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0000CC"/>
    <a:srgbClr val="996633"/>
    <a:srgbClr val="00CC00"/>
    <a:srgbClr val="660066"/>
    <a:srgbClr val="6666FF"/>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552" autoAdjust="0"/>
  </p:normalViewPr>
  <p:slideViewPr>
    <p:cSldViewPr>
      <p:cViewPr varScale="1">
        <p:scale>
          <a:sx n="114" d="100"/>
          <a:sy n="114" d="100"/>
        </p:scale>
        <p:origin x="3044"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900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900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11.#</a:t>
            </a:r>
          </a:p>
        </p:txBody>
      </p:sp>
      <p:sp>
        <p:nvSpPr>
          <p:cNvPr id="900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4A22D2E1-0A65-435B-B025-3DF39F2A1639}" type="slidenum">
              <a:rPr lang="en-US" altLang="ko-KR"/>
              <a:pPr/>
              <a:t>‹#›</a:t>
            </a:fld>
            <a:endParaRPr lang="en-US" altLang="ko-KR"/>
          </a:p>
        </p:txBody>
      </p:sp>
    </p:spTree>
    <p:extLst>
      <p:ext uri="{BB962C8B-B14F-4D97-AF65-F5344CB8AC3E}">
        <p14:creationId xmlns:p14="http://schemas.microsoft.com/office/powerpoint/2010/main" val="71411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8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8785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85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85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11.#</a:t>
            </a:r>
          </a:p>
        </p:txBody>
      </p:sp>
      <p:sp>
        <p:nvSpPr>
          <p:cNvPr id="8785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2F942BBD-50BE-47C3-88CD-8DD9C1C8BC2E}" type="slidenum">
              <a:rPr lang="en-US" altLang="ko-KR"/>
              <a:pPr/>
              <a:t>‹#›</a:t>
            </a:fld>
            <a:endParaRPr lang="en-US" altLang="ko-KR"/>
          </a:p>
        </p:txBody>
      </p:sp>
    </p:spTree>
    <p:extLst>
      <p:ext uri="{BB962C8B-B14F-4D97-AF65-F5344CB8AC3E}">
        <p14:creationId xmlns:p14="http://schemas.microsoft.com/office/powerpoint/2010/main" val="2232955586"/>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FE835A90-ECC1-46B3-8B2F-A5478EECE67E}" type="slidenum">
              <a:rPr lang="en-US" altLang="ko-KR" sz="1200" b="0" i="0">
                <a:latin typeface="Times New Roman" panose="02020603050405020304" pitchFamily="18" charset="0"/>
              </a:rPr>
              <a:pPr eaLnBrk="1" hangingPunct="1"/>
              <a:t>1</a:t>
            </a:fld>
            <a:endParaRPr lang="en-US" altLang="ko-KR" sz="1200" b="0" i="0">
              <a:latin typeface="Times New Roman" panose="02020603050405020304" pitchFamily="18"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825750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68434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20611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580241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004936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469126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71245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56949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592621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898644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79836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5586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ED137729-2977-4412-B228-4758FC7FF59E}" type="slidenum">
              <a:rPr lang="en-US" altLang="ko-KR" sz="1200" b="0" i="0">
                <a:latin typeface="Times New Roman" panose="02020603050405020304" pitchFamily="18" charset="0"/>
              </a:rPr>
              <a:pPr eaLnBrk="1" hangingPunct="1"/>
              <a:t>14</a:t>
            </a:fld>
            <a:endParaRPr lang="en-US" altLang="ko-KR" sz="1200" b="0" i="0">
              <a:latin typeface="Times New Roman" panose="02020603050405020304" pitchFamily="18" charset="0"/>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165091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6948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45770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517046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725950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365937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528842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7FE502F5-3A3B-400F-9846-C743BB26CA65}" type="slidenum">
              <a:rPr lang="en-US" altLang="ko-KR" sz="1200" b="0" i="0">
                <a:latin typeface="Times New Roman" panose="02020603050405020304" pitchFamily="18" charset="0"/>
              </a:rPr>
              <a:pPr eaLnBrk="1" hangingPunct="1"/>
              <a:t>22</a:t>
            </a:fld>
            <a:endParaRPr lang="en-US" altLang="ko-KR" sz="1200" b="0" i="0">
              <a:latin typeface="Times New Roman" panose="02020603050405020304" pitchFamily="18" charset="0"/>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3947494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9595387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94647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9320675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162455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B9B873C-6C97-4A80-851C-038855F98595}" type="slidenum">
              <a:rPr lang="en-US" altLang="ko-KR" sz="1200" b="0" i="0">
                <a:latin typeface="Times New Roman" panose="02020603050405020304" pitchFamily="18" charset="0"/>
              </a:rPr>
              <a:pPr eaLnBrk="1" hangingPunct="1"/>
              <a:t>27</a:t>
            </a:fld>
            <a:endParaRPr lang="en-US" altLang="ko-KR" sz="1200" b="0" i="0">
              <a:latin typeface="Times New Roman" panose="02020603050405020304" pitchFamily="18" charset="0"/>
            </a:endParaRP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9204017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3647295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3FDDD98C-00C9-4A06-97F6-336C9D11E048}" type="slidenum">
              <a:rPr lang="en-US" altLang="ko-KR" sz="1200" b="0" i="0">
                <a:latin typeface="Times New Roman" panose="02020603050405020304" pitchFamily="18" charset="0"/>
              </a:rPr>
              <a:pPr eaLnBrk="1" hangingPunct="1"/>
              <a:t>29</a:t>
            </a:fld>
            <a:endParaRPr lang="en-US" altLang="ko-KR" sz="1200" b="0" i="0">
              <a:latin typeface="Times New Roman" panose="02020603050405020304" pitchFamily="18" charset="0"/>
            </a:endParaRP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9576494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253943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100781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4735772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09954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451028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197159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4086201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7731601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4232156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D8601518-BBCA-4DE3-9BEF-A35AF74FC731}" type="slidenum">
              <a:rPr lang="en-US" altLang="ko-KR" sz="1200" b="0" i="0">
                <a:latin typeface="Times New Roman" panose="02020603050405020304" pitchFamily="18" charset="0"/>
              </a:rPr>
              <a:pPr eaLnBrk="1" hangingPunct="1"/>
              <a:t>39</a:t>
            </a:fld>
            <a:endParaRPr lang="en-US" altLang="ko-KR" sz="1200" b="0" i="0">
              <a:latin typeface="Times New Roman" panose="02020603050405020304" pitchFamily="18" charset="0"/>
            </a:endParaRP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5778062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871752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0066BCD0-4F93-40E0-B1DF-C1D10872BBDF}" type="slidenum">
              <a:rPr lang="en-US" altLang="ko-KR" sz="1200" b="0" i="0">
                <a:latin typeface="Times New Roman" panose="02020603050405020304" pitchFamily="18" charset="0"/>
              </a:rPr>
              <a:pPr eaLnBrk="1" hangingPunct="1"/>
              <a:t>41</a:t>
            </a:fld>
            <a:endParaRPr lang="en-US" altLang="ko-KR" sz="1200" b="0" i="0">
              <a:latin typeface="Times New Roman" panose="02020603050405020304" pitchFamily="18" charset="0"/>
            </a:endParaRP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0668368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4776009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528013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9842052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3053469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292198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5005938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9333950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3769243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7243626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CE2007A-38FB-4396-A31D-ABFC9F2624D7}" type="slidenum">
              <a:rPr lang="en-US" altLang="ko-KR" sz="1200" b="0" i="0">
                <a:solidFill>
                  <a:srgbClr val="000000"/>
                </a:solidFill>
                <a:latin typeface="Times New Roman" panose="02020603050405020304" pitchFamily="18" charset="0"/>
              </a:rPr>
              <a:pPr eaLnBrk="1" hangingPunct="1"/>
              <a:t>51</a:t>
            </a:fld>
            <a:endParaRPr lang="en-US" altLang="ko-KR" sz="1200" b="0" i="0">
              <a:solidFill>
                <a:srgbClr val="000000"/>
              </a:solidFill>
              <a:latin typeface="Times New Roman" panose="02020603050405020304" pitchFamily="18" charset="0"/>
            </a:endParaRPr>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9018139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E08A49FF-6E01-40F6-A6A9-B37FCB8292C1}" type="slidenum">
              <a:rPr lang="en-US" altLang="ko-KR" sz="1200" b="0" i="0">
                <a:solidFill>
                  <a:srgbClr val="000000"/>
                </a:solidFill>
                <a:latin typeface="Times New Roman" panose="02020603050405020304" pitchFamily="18" charset="0"/>
              </a:rPr>
              <a:pPr eaLnBrk="1" hangingPunct="1"/>
              <a:t>52</a:t>
            </a:fld>
            <a:endParaRPr lang="en-US" altLang="ko-KR" sz="1200" b="0" i="0">
              <a:solidFill>
                <a:srgbClr val="000000"/>
              </a:solidFill>
              <a:latin typeface="Times New Roman" panose="02020603050405020304" pitchFamily="18" charset="0"/>
            </a:endParaRPr>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0280261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732850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1322630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9202910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6D4B429C-2AF1-4446-A3BD-7E557A685B61}" type="slidenum">
              <a:rPr lang="en-US" altLang="ko-KR" sz="1200" b="0" i="0">
                <a:solidFill>
                  <a:srgbClr val="000000"/>
                </a:solidFill>
                <a:latin typeface="Times New Roman" panose="02020603050405020304" pitchFamily="18" charset="0"/>
              </a:rPr>
              <a:pPr eaLnBrk="1" hangingPunct="1"/>
              <a:t>56</a:t>
            </a:fld>
            <a:endParaRPr lang="en-US" altLang="ko-KR" sz="1200" b="0" i="0">
              <a:solidFill>
                <a:srgbClr val="000000"/>
              </a:solidFill>
              <a:latin typeface="Times New Roman" panose="02020603050405020304" pitchFamily="18" charset="0"/>
            </a:endParaRPr>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0782755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601049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673557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10C45A28-719A-4509-9755-388968F79299}" type="slidenum">
              <a:rPr lang="en-US" altLang="ko-KR" sz="1200" b="0" i="0">
                <a:latin typeface="Times New Roman" panose="02020603050405020304" pitchFamily="18" charset="0"/>
              </a:rPr>
              <a:pPr eaLnBrk="1" hangingPunct="1"/>
              <a:t>59</a:t>
            </a:fld>
            <a:endParaRPr lang="en-US" altLang="ko-KR" sz="1200" b="0" i="0">
              <a:latin typeface="Times New Roman" panose="02020603050405020304" pitchFamily="18" charset="0"/>
            </a:endParaRPr>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8514688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11.#</a:t>
            </a:r>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31590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p:spPr>
            <p:txBody>
              <a:bodyPr wrap="none" anchor="ctr"/>
              <a:lstStyle/>
              <a:p>
                <a:pPr eaLnBrk="0" hangingPunct="0">
                  <a:defRPr/>
                </a:pPr>
                <a:endParaRPr lang="en-US" dirty="0">
                  <a:latin typeface="Baby Kruffy" pitchFamily="2" charset="0"/>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p:spPr>
            <p:txBody>
              <a:bodyPr wrap="none" anchor="ctr"/>
              <a:lstStyle/>
              <a:p>
                <a:pPr eaLnBrk="0" hangingPunct="0">
                  <a:defRPr/>
                </a:pPr>
                <a:endParaRPr lang="en-US" dirty="0">
                  <a:latin typeface="Baby Kruffy" pitchFamily="2" charset="0"/>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p:spPr>
          <p:txBody>
            <a:bodyPr wrap="none" anchor="ctr"/>
            <a:lstStyle/>
            <a:p>
              <a:pPr eaLnBrk="0" hangingPunct="0">
                <a:defRPr/>
              </a:pPr>
              <a:endParaRPr lang="en-US" dirty="0">
                <a:latin typeface="Baby Kruffy" pitchFamily="2" charset="0"/>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p:spPr>
          <p:txBody>
            <a:bodyPr wrap="none" anchor="ctr"/>
            <a:lstStyle/>
            <a:p>
              <a:pPr eaLnBrk="0" hangingPunct="0">
                <a:defRPr/>
              </a:pPr>
              <a:endParaRPr lang="en-US" dirty="0">
                <a:latin typeface="Baby Kruffy" pitchFamily="2" charset="0"/>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14" name="Text Box 17"/>
          <p:cNvSpPr txBox="1">
            <a:spLocks noChangeArrowheads="1"/>
          </p:cNvSpPr>
          <p:nvPr userDrawn="1"/>
        </p:nvSpPr>
        <p:spPr bwMode="auto">
          <a:xfrm>
            <a:off x="0" y="6553200"/>
            <a:ext cx="22098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spcBef>
                <a:spcPct val="50000"/>
              </a:spcBef>
              <a:defRPr/>
            </a:pPr>
            <a:r>
              <a:rPr lang="en-US" altLang="en-US" sz="1400" b="0" i="0" dirty="0" smtClean="0">
                <a:latin typeface="McGrawHill-Italic" pitchFamily="2" charset="0"/>
              </a:rPr>
              <a:t>McGraw-Hill</a:t>
            </a:r>
            <a:endParaRPr lang="en-US" altLang="en-US" sz="2400" b="0" i="0" dirty="0" smtClean="0">
              <a:latin typeface="Times New Roman" pitchFamily="18" charset="0"/>
            </a:endParaRPr>
          </a:p>
        </p:txBody>
      </p:sp>
      <p:sp>
        <p:nvSpPr>
          <p:cNvPr id="15" name="Text Box 18"/>
          <p:cNvSpPr txBox="1">
            <a:spLocks noChangeArrowheads="1"/>
          </p:cNvSpPr>
          <p:nvPr userDrawn="1"/>
        </p:nvSpPr>
        <p:spPr bwMode="auto">
          <a:xfrm>
            <a:off x="4572000" y="6553200"/>
            <a:ext cx="45720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lgn="r">
              <a:spcBef>
                <a:spcPct val="50000"/>
              </a:spcBef>
              <a:buFontTx/>
              <a:buChar char="©"/>
              <a:defRPr/>
            </a:pPr>
            <a:r>
              <a:rPr lang="en-US" altLang="en-US" sz="1400" b="0" i="0" dirty="0" smtClean="0">
                <a:latin typeface="McGrawHill-Italic" pitchFamily="2" charset="0"/>
              </a:rPr>
              <a:t>The McGraw-Hill Companies, Inc., 2000</a:t>
            </a:r>
            <a:endParaRPr lang="en-US" altLang="en-US" sz="2400" b="0" i="0" dirty="0" smtClean="0">
              <a:latin typeface="Times New Roman" pitchFamily="18" charset="0"/>
            </a:endParaRPr>
          </a:p>
        </p:txBody>
      </p:sp>
      <p:sp>
        <p:nvSpPr>
          <p:cNvPr id="210956" name="Rectangle 12"/>
          <p:cNvSpPr>
            <a:spLocks noGrp="1" noChangeArrowheads="1"/>
          </p:cNvSpPr>
          <p:nvPr>
            <p:ph type="ctrTitle"/>
          </p:nvPr>
        </p:nvSpPr>
        <p:spPr bwMode="auto">
          <a:xfrm>
            <a:off x="990600" y="1676400"/>
            <a:ext cx="7772400" cy="1462088"/>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a:lvl1pPr>
          </a:lstStyle>
          <a:p>
            <a:r>
              <a:rPr lang="en-US"/>
              <a:t>Click to edit Master title style</a:t>
            </a:r>
          </a:p>
        </p:txBody>
      </p:sp>
      <p:sp>
        <p:nvSpPr>
          <p:cNvPr id="210957" name="Rectangle 13"/>
          <p:cNvSpPr>
            <a:spLocks noGrp="1" noChangeArrowheads="1"/>
          </p:cNvSpPr>
          <p:nvPr>
            <p:ph type="subTitle" idx="1"/>
          </p:nvPr>
        </p:nvSpPr>
        <p:spPr bwMode="auto">
          <a:xfrm>
            <a:off x="1371600" y="3886200"/>
            <a:ext cx="64008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lgn="ctr">
              <a:buFont typeface="Wingdings" pitchFamily="2" charset="2"/>
              <a:buNone/>
              <a:defRPr/>
            </a:lvl1pPr>
          </a:lstStyle>
          <a:p>
            <a:r>
              <a:rPr lang="en-US"/>
              <a:t>Click to edit Master subtitle style</a:t>
            </a:r>
          </a:p>
        </p:txBody>
      </p:sp>
      <p:sp>
        <p:nvSpPr>
          <p:cNvPr id="16" name="Date Placeholder 15"/>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400" b="0" i="0" dirty="0">
                <a:solidFill>
                  <a:schemeClr val="bg2"/>
                </a:solidFill>
                <a:latin typeface="+mn-lt"/>
              </a:defRPr>
            </a:lvl1pPr>
          </a:lstStyle>
          <a:p>
            <a:pPr>
              <a:defRPr/>
            </a:pPr>
            <a:endParaRPr lang="en-US"/>
          </a:p>
        </p:txBody>
      </p:sp>
      <p:sp>
        <p:nvSpPr>
          <p:cNvPr id="17" name="Footer Placeholder 16"/>
          <p:cNvSpPr>
            <a:spLocks noGrp="1" noChangeArrowheads="1"/>
          </p:cNvSpPr>
          <p:nvPr>
            <p:ph type="ftr" sz="quarter" idx="11"/>
          </p:nvPr>
        </p:nvSpPr>
        <p:spPr bwMode="auto">
          <a:xfrm>
            <a:off x="34290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sz="1400" b="0" i="0" dirty="0">
                <a:solidFill>
                  <a:schemeClr val="bg2"/>
                </a:solidFill>
                <a:latin typeface="+mn-lt"/>
              </a:defRPr>
            </a:lvl1pPr>
          </a:lstStyle>
          <a:p>
            <a:pPr>
              <a:defRPr/>
            </a:pPr>
            <a:endParaRPr lang="en-US"/>
          </a:p>
        </p:txBody>
      </p:sp>
      <p:sp>
        <p:nvSpPr>
          <p:cNvPr id="18" name="Rectangle 17"/>
          <p:cNvSpPr>
            <a:spLocks noGrp="1" noChangeArrowheads="1"/>
          </p:cNvSpPr>
          <p:nvPr>
            <p:ph type="sldNum" sz="quarter" idx="12"/>
          </p:nvPr>
        </p:nvSpPr>
        <p:spPr>
          <a:xfrm>
            <a:off x="6858000" y="6248400"/>
            <a:ext cx="1905000" cy="457200"/>
          </a:xfrm>
        </p:spPr>
        <p:txBody>
          <a:bodyPr/>
          <a:lstStyle>
            <a:lvl1pPr algn="r">
              <a:defRPr sz="1400" b="0">
                <a:solidFill>
                  <a:schemeClr val="bg2"/>
                </a:solidFill>
                <a:latin typeface="Tahoma" panose="020B0604030504040204" pitchFamily="34" charset="0"/>
              </a:defRPr>
            </a:lvl1pPr>
          </a:lstStyle>
          <a:p>
            <a:fld id="{08601E49-4D82-48D7-B74A-29AF04AF3054}" type="slidenum">
              <a:rPr lang="en-US" altLang="ko-KR"/>
              <a:pPr/>
              <a:t>‹#›</a:t>
            </a:fld>
            <a:endParaRPr lang="en-US" altLang="ko-KR"/>
          </a:p>
        </p:txBody>
      </p:sp>
    </p:spTree>
    <p:extLst>
      <p:ext uri="{BB962C8B-B14F-4D97-AF65-F5344CB8AC3E}">
        <p14:creationId xmlns:p14="http://schemas.microsoft.com/office/powerpoint/2010/main" val="555454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atin typeface="Calibri" panose="020F0502020204030204" pitchFamily="34" charset="0"/>
                <a:cs typeface="Calibri" panose="020F050202020403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3"/>
          <p:cNvSpPr>
            <a:spLocks noGrp="1" noChangeArrowheads="1"/>
          </p:cNvSpPr>
          <p:nvPr>
            <p:ph type="sldNum" sz="quarter" idx="10"/>
          </p:nvPr>
        </p:nvSpPr>
        <p:spPr>
          <a:ln/>
        </p:spPr>
        <p:txBody>
          <a:bodyPr/>
          <a:lstStyle>
            <a:lvl1pPr>
              <a:defRPr/>
            </a:lvl1pPr>
          </a:lstStyle>
          <a:p>
            <a:r>
              <a:rPr lang="en-US" altLang="ko-KR"/>
              <a:t>11.</a:t>
            </a:r>
            <a:fld id="{2ED40ED7-B24F-4183-904D-948C84C6A579}" type="slidenum">
              <a:rPr lang="en-US" altLang="ko-KR"/>
              <a:pPr/>
              <a:t>‹#›</a:t>
            </a:fld>
            <a:endParaRPr lang="en-US" altLang="ko-KR"/>
          </a:p>
        </p:txBody>
      </p:sp>
    </p:spTree>
    <p:extLst>
      <p:ext uri="{BB962C8B-B14F-4D97-AF65-F5344CB8AC3E}">
        <p14:creationId xmlns:p14="http://schemas.microsoft.com/office/powerpoint/2010/main" val="3077916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r>
              <a:rPr lang="en-US" altLang="ko-KR"/>
              <a:t>11.</a:t>
            </a:r>
            <a:fld id="{6CE30CFE-A115-4DF8-B6DB-8A086B157E9B}" type="slidenum">
              <a:rPr lang="en-US" altLang="ko-KR"/>
              <a:pPr/>
              <a:t>‹#›</a:t>
            </a:fld>
            <a:endParaRPr lang="en-US" altLang="ko-KR"/>
          </a:p>
        </p:txBody>
      </p:sp>
    </p:spTree>
    <p:extLst>
      <p:ext uri="{BB962C8B-B14F-4D97-AF65-F5344CB8AC3E}">
        <p14:creationId xmlns:p14="http://schemas.microsoft.com/office/powerpoint/2010/main" val="2496134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sldNum" sz="quarter" idx="10"/>
          </p:nvPr>
        </p:nvSpPr>
        <p:spPr>
          <a:ln/>
        </p:spPr>
        <p:txBody>
          <a:bodyPr/>
          <a:lstStyle>
            <a:lvl1pPr>
              <a:defRPr/>
            </a:lvl1pPr>
          </a:lstStyle>
          <a:p>
            <a:r>
              <a:rPr lang="en-US" altLang="ko-KR"/>
              <a:t>11.</a:t>
            </a:r>
            <a:fld id="{FBB47513-A077-4281-B8A8-C87536233D01}" type="slidenum">
              <a:rPr lang="en-US" altLang="ko-KR"/>
              <a:pPr/>
              <a:t>‹#›</a:t>
            </a:fld>
            <a:endParaRPr lang="en-US" altLang="ko-KR"/>
          </a:p>
        </p:txBody>
      </p:sp>
    </p:spTree>
    <p:extLst>
      <p:ext uri="{BB962C8B-B14F-4D97-AF65-F5344CB8AC3E}">
        <p14:creationId xmlns:p14="http://schemas.microsoft.com/office/powerpoint/2010/main" val="3911751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sldNum" sz="quarter" idx="10"/>
          </p:nvPr>
        </p:nvSpPr>
        <p:spPr>
          <a:ln/>
        </p:spPr>
        <p:txBody>
          <a:bodyPr/>
          <a:lstStyle>
            <a:lvl1pPr>
              <a:defRPr/>
            </a:lvl1pPr>
          </a:lstStyle>
          <a:p>
            <a:r>
              <a:rPr lang="en-US" altLang="ko-KR"/>
              <a:t>11.</a:t>
            </a:r>
            <a:fld id="{7626E42A-40C4-4DA4-8578-7EACD7F6684E}" type="slidenum">
              <a:rPr lang="en-US" altLang="ko-KR"/>
              <a:pPr/>
              <a:t>‹#›</a:t>
            </a:fld>
            <a:endParaRPr lang="en-US" altLang="ko-KR"/>
          </a:p>
        </p:txBody>
      </p:sp>
    </p:spTree>
    <p:extLst>
      <p:ext uri="{BB962C8B-B14F-4D97-AF65-F5344CB8AC3E}">
        <p14:creationId xmlns:p14="http://schemas.microsoft.com/office/powerpoint/2010/main" val="931454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3"/>
          <p:cNvSpPr>
            <a:spLocks noGrp="1" noChangeArrowheads="1"/>
          </p:cNvSpPr>
          <p:nvPr>
            <p:ph type="sldNum" sz="quarter" idx="10"/>
          </p:nvPr>
        </p:nvSpPr>
        <p:spPr>
          <a:ln/>
        </p:spPr>
        <p:txBody>
          <a:bodyPr/>
          <a:lstStyle>
            <a:lvl1pPr>
              <a:defRPr/>
            </a:lvl1pPr>
          </a:lstStyle>
          <a:p>
            <a:r>
              <a:rPr lang="en-US" altLang="ko-KR"/>
              <a:t>11.</a:t>
            </a:r>
            <a:fld id="{6DB6C5F4-2743-4373-B6DA-530FF58542E9}" type="slidenum">
              <a:rPr lang="en-US" altLang="ko-KR"/>
              <a:pPr/>
              <a:t>‹#›</a:t>
            </a:fld>
            <a:endParaRPr lang="en-US" altLang="ko-KR"/>
          </a:p>
        </p:txBody>
      </p:sp>
    </p:spTree>
    <p:extLst>
      <p:ext uri="{BB962C8B-B14F-4D97-AF65-F5344CB8AC3E}">
        <p14:creationId xmlns:p14="http://schemas.microsoft.com/office/powerpoint/2010/main" val="150741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r>
              <a:rPr lang="en-US" altLang="ko-KR"/>
              <a:t>11.</a:t>
            </a:r>
            <a:fld id="{453E1FF2-E599-463B-8FBD-6BBFF6B5BC90}" type="slidenum">
              <a:rPr lang="en-US" altLang="ko-KR"/>
              <a:pPr/>
              <a:t>‹#›</a:t>
            </a:fld>
            <a:endParaRPr lang="en-US" altLang="ko-KR"/>
          </a:p>
        </p:txBody>
      </p:sp>
    </p:spTree>
    <p:extLst>
      <p:ext uri="{BB962C8B-B14F-4D97-AF65-F5344CB8AC3E}">
        <p14:creationId xmlns:p14="http://schemas.microsoft.com/office/powerpoint/2010/main" val="65915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11.</a:t>
            </a:r>
            <a:fld id="{FA3AEC3C-C64F-4099-8AE3-E90D29EEC35D}" type="slidenum">
              <a:rPr lang="en-US" altLang="ko-KR"/>
              <a:pPr/>
              <a:t>‹#›</a:t>
            </a:fld>
            <a:endParaRPr lang="en-US" altLang="ko-KR"/>
          </a:p>
        </p:txBody>
      </p:sp>
    </p:spTree>
    <p:extLst>
      <p:ext uri="{BB962C8B-B14F-4D97-AF65-F5344CB8AC3E}">
        <p14:creationId xmlns:p14="http://schemas.microsoft.com/office/powerpoint/2010/main" val="195025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11.</a:t>
            </a:r>
            <a:fld id="{FA446147-74D9-4769-B704-891631C0B71E}" type="slidenum">
              <a:rPr lang="en-US" altLang="ko-KR"/>
              <a:pPr/>
              <a:t>‹#›</a:t>
            </a:fld>
            <a:endParaRPr lang="en-US" altLang="ko-KR"/>
          </a:p>
        </p:txBody>
      </p:sp>
    </p:spTree>
    <p:extLst>
      <p:ext uri="{BB962C8B-B14F-4D97-AF65-F5344CB8AC3E}">
        <p14:creationId xmlns:p14="http://schemas.microsoft.com/office/powerpoint/2010/main" val="2267294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11.</a:t>
            </a:r>
            <a:fld id="{A268E125-A198-47EE-BA94-25D6F85907FE}" type="slidenum">
              <a:rPr lang="en-US" altLang="ko-KR"/>
              <a:pPr/>
              <a:t>‹#›</a:t>
            </a:fld>
            <a:endParaRPr lang="en-US" altLang="ko-KR"/>
          </a:p>
        </p:txBody>
      </p:sp>
    </p:spTree>
    <p:extLst>
      <p:ext uri="{BB962C8B-B14F-4D97-AF65-F5344CB8AC3E}">
        <p14:creationId xmlns:p14="http://schemas.microsoft.com/office/powerpoint/2010/main" val="403473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11.</a:t>
            </a:r>
            <a:fld id="{96ACAA43-52CC-44DF-BED0-256FE4132F0F}" type="slidenum">
              <a:rPr lang="en-US" altLang="ko-KR"/>
              <a:pPr/>
              <a:t>‹#›</a:t>
            </a:fld>
            <a:endParaRPr lang="en-US" altLang="ko-KR"/>
          </a:p>
        </p:txBody>
      </p:sp>
    </p:spTree>
    <p:extLst>
      <p:ext uri="{BB962C8B-B14F-4D97-AF65-F5344CB8AC3E}">
        <p14:creationId xmlns:p14="http://schemas.microsoft.com/office/powerpoint/2010/main" val="3376842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33" name="Rectangle 13"/>
          <p:cNvSpPr>
            <a:spLocks noGrp="1" noChangeArrowheads="1"/>
          </p:cNvSpPr>
          <p:nvPr>
            <p:ph type="sldNum" sz="quarter" idx="4"/>
          </p:nvPr>
        </p:nvSpPr>
        <p:spPr bwMode="auto">
          <a:xfrm>
            <a:off x="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panose="020B0604020202020204" pitchFamily="34" charset="0"/>
                <a:ea typeface="굴림" panose="020B0600000101010101" pitchFamily="50" charset="-127"/>
              </a:defRPr>
            </a:lvl1pPr>
          </a:lstStyle>
          <a:p>
            <a:r>
              <a:rPr lang="en-US" altLang="ko-KR"/>
              <a:t>11.</a:t>
            </a:r>
            <a:fld id="{E1A98D35-0279-4325-BB02-E8D26E2BE65D}"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61"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png"/></Relationships>
</file>

<file path=ppt/slides/_rels/slide5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5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branding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 Box 4"/>
          <p:cNvSpPr txBox="1">
            <a:spLocks noChangeArrowheads="1"/>
          </p:cNvSpPr>
          <p:nvPr/>
        </p:nvSpPr>
        <p:spPr bwMode="auto">
          <a:xfrm>
            <a:off x="187325" y="1524000"/>
            <a:ext cx="41560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FF0000"/>
                </a:solidFill>
                <a:latin typeface="Times" panose="02020603050405020304" pitchFamily="18" charset="0"/>
                <a:ea typeface="굴림" panose="020B0600000101010101" pitchFamily="50" charset="-127"/>
                <a:cs typeface="Arial" panose="020B0604020202020204" pitchFamily="34" charset="0"/>
              </a:rPr>
              <a:t>Chapter 11</a:t>
            </a:r>
          </a:p>
        </p:txBody>
      </p:sp>
      <p:pic>
        <p:nvPicPr>
          <p:cNvPr id="15364"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762000"/>
            <a:ext cx="4470400"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Text Box 6"/>
          <p:cNvSpPr txBox="1">
            <a:spLocks noChangeArrowheads="1"/>
          </p:cNvSpPr>
          <p:nvPr/>
        </p:nvSpPr>
        <p:spPr bwMode="auto">
          <a:xfrm>
            <a:off x="152400" y="2590800"/>
            <a:ext cx="4572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Data Link Control</a:t>
            </a:r>
          </a:p>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(DLC)</a:t>
            </a:r>
          </a:p>
        </p:txBody>
      </p:sp>
      <p:sp>
        <p:nvSpPr>
          <p:cNvPr id="15367" name="Text Box 2"/>
          <p:cNvSpPr txBox="1">
            <a:spLocks noChangeArrowheads="1"/>
          </p:cNvSpPr>
          <p:nvPr/>
        </p:nvSpPr>
        <p:spPr bwMode="auto">
          <a:xfrm>
            <a:off x="0" y="6604000"/>
            <a:ext cx="9144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33" tIns="51417" rIns="102833" bIns="51417">
            <a:spAutoFit/>
          </a:bodyPr>
          <a:lstStyle>
            <a:lvl1pPr defTabSz="1028700" eaLnBrk="0" hangingPunct="0">
              <a:defRPr sz="3200" b="1" i="1">
                <a:solidFill>
                  <a:schemeClr val="tx1"/>
                </a:solidFill>
                <a:latin typeface="Baby Kruffy"/>
              </a:defRPr>
            </a:lvl1pPr>
            <a:lvl2pPr marL="742950" indent="-285750" defTabSz="1028700" eaLnBrk="0" hangingPunct="0">
              <a:defRPr sz="3200" b="1" i="1">
                <a:solidFill>
                  <a:schemeClr val="tx1"/>
                </a:solidFill>
                <a:latin typeface="Baby Kruffy"/>
              </a:defRPr>
            </a:lvl2pPr>
            <a:lvl3pPr marL="1143000" indent="-228600" defTabSz="1028700" eaLnBrk="0" hangingPunct="0">
              <a:defRPr sz="3200" b="1" i="1">
                <a:solidFill>
                  <a:schemeClr val="tx1"/>
                </a:solidFill>
                <a:latin typeface="Baby Kruffy"/>
              </a:defRPr>
            </a:lvl3pPr>
            <a:lvl4pPr marL="1600200" indent="-228600" defTabSz="1028700" eaLnBrk="0" hangingPunct="0">
              <a:defRPr sz="3200" b="1" i="1">
                <a:solidFill>
                  <a:schemeClr val="tx1"/>
                </a:solidFill>
                <a:latin typeface="Baby Kruffy"/>
              </a:defRPr>
            </a:lvl4pPr>
            <a:lvl5pPr marL="2057400" indent="-228600" defTabSz="1028700" eaLnBrk="0" hangingPunct="0">
              <a:defRPr sz="3200" b="1" i="1">
                <a:solidFill>
                  <a:schemeClr val="tx1"/>
                </a:solidFill>
                <a:latin typeface="Baby Kruffy"/>
              </a:defRPr>
            </a:lvl5pPr>
            <a:lvl6pPr marL="2514600" indent="-228600" defTabSz="1028700" eaLnBrk="0" fontAlgn="base" hangingPunct="0">
              <a:spcBef>
                <a:spcPct val="0"/>
              </a:spcBef>
              <a:spcAft>
                <a:spcPct val="0"/>
              </a:spcAft>
              <a:defRPr sz="3200" b="1" i="1">
                <a:solidFill>
                  <a:schemeClr val="tx1"/>
                </a:solidFill>
                <a:latin typeface="Baby Kruffy"/>
              </a:defRPr>
            </a:lvl6pPr>
            <a:lvl7pPr marL="2971800" indent="-228600" defTabSz="1028700" eaLnBrk="0" fontAlgn="base" hangingPunct="0">
              <a:spcBef>
                <a:spcPct val="0"/>
              </a:spcBef>
              <a:spcAft>
                <a:spcPct val="0"/>
              </a:spcAft>
              <a:defRPr sz="3200" b="1" i="1">
                <a:solidFill>
                  <a:schemeClr val="tx1"/>
                </a:solidFill>
                <a:latin typeface="Baby Kruffy"/>
              </a:defRPr>
            </a:lvl7pPr>
            <a:lvl8pPr marL="3429000" indent="-228600" defTabSz="1028700" eaLnBrk="0" fontAlgn="base" hangingPunct="0">
              <a:spcBef>
                <a:spcPct val="0"/>
              </a:spcBef>
              <a:spcAft>
                <a:spcPct val="0"/>
              </a:spcAft>
              <a:defRPr sz="3200" b="1" i="1">
                <a:solidFill>
                  <a:schemeClr val="tx1"/>
                </a:solidFill>
                <a:latin typeface="Baby Kruffy"/>
              </a:defRPr>
            </a:lvl8pPr>
            <a:lvl9pPr marL="3886200" indent="-228600" defTabSz="1028700" eaLnBrk="0" fontAlgn="base" hangingPunct="0">
              <a:spcBef>
                <a:spcPct val="0"/>
              </a:spcBef>
              <a:spcAft>
                <a:spcPct val="0"/>
              </a:spcAft>
              <a:defRPr sz="3200" b="1" i="1">
                <a:solidFill>
                  <a:schemeClr val="tx1"/>
                </a:solidFill>
                <a:latin typeface="Baby Kruffy"/>
              </a:defRPr>
            </a:lvl9pPr>
          </a:lstStyle>
          <a:p>
            <a:pPr algn="ctr" eaLnBrk="1" hangingPunct="1">
              <a:spcBef>
                <a:spcPct val="50000"/>
              </a:spcBef>
            </a:pPr>
            <a:r>
              <a:rPr lang="en-US" altLang="ko-KR" sz="1000" b="0" i="0">
                <a:latin typeface="Arial" panose="020B0604020202020204" pitchFamily="34" charset="0"/>
                <a:ea typeface="굴림" panose="020B0600000101010101" pitchFamily="50" charset="-127"/>
                <a:cs typeface="Arial" panose="020B0604020202020204" pitchFamily="34" charset="0"/>
              </a:rPr>
              <a:t>Copyright </a:t>
            </a:r>
            <a:r>
              <a:rPr lang="en-US" altLang="ko-KR" sz="1000" b="0" i="0">
                <a:latin typeface="Arial" panose="020B0604020202020204" pitchFamily="34" charset="0"/>
                <a:ea typeface="굴림" panose="020B0600000101010101" pitchFamily="50" charset="-127"/>
                <a:cs typeface="Times New Roman" panose="02020603050405020304" pitchFamily="18" charset="0"/>
              </a:rPr>
              <a:t>© </a:t>
            </a:r>
            <a:r>
              <a:rPr lang="en-US" altLang="ko-KR" sz="1000" b="0" i="0">
                <a:latin typeface="Arial" panose="020B0604020202020204" pitchFamily="34" charset="0"/>
                <a:ea typeface="굴림" panose="020B0600000101010101" pitchFamily="50" charset="-127"/>
                <a:cs typeface="Arial" panose="020B0604020202020204" pitchFamily="34" charset="0"/>
              </a:rPr>
              <a:t>The McGraw-Hill Companies, Inc. Permission required for reproduction or display.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0"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1"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2"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3"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4"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5"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6" name="Rectangle 21"/>
          <p:cNvSpPr>
            <a:spLocks noChangeArrowheads="1"/>
          </p:cNvSpPr>
          <p:nvPr/>
        </p:nvSpPr>
        <p:spPr bwMode="auto">
          <a:xfrm>
            <a:off x="1066800" y="-76200"/>
            <a:ext cx="4416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11: Outline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066800"/>
            <a:ext cx="8458200" cy="762000"/>
          </a:xfrm>
          <a:prstGeom prst="rect">
            <a:avLst/>
          </a:prstGeom>
          <a:noFill/>
          <a:ln w="9525">
            <a:noFill/>
            <a:miter lim="800000"/>
            <a:headEnd/>
            <a:tailEnd/>
          </a:ln>
          <a:effec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lnSpc>
                <a:spcPct val="150000"/>
              </a:lnSpc>
            </a:pPr>
            <a:r>
              <a:rPr lang="en-US" altLang="ko-KR" dirty="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rPr>
              <a:t>  </a:t>
            </a:r>
            <a:r>
              <a:rPr lang="en-US" altLang="ko-KR" dirty="0" smtClean="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rPr>
              <a:t>11.1  </a:t>
            </a:r>
            <a:r>
              <a:rPr lang="en-US" altLang="ko-KR" dirty="0">
                <a:solidFill>
                  <a:srgbClr val="0000CC"/>
                </a:solidFill>
                <a:effectLst>
                  <a:outerShdw blurRad="38100" dist="38100" dir="2700000" algn="tl">
                    <a:srgbClr val="C0C0C0"/>
                  </a:outerShdw>
                </a:effectLst>
                <a:latin typeface="Times" panose="02020603050405020304" pitchFamily="18" charset="0"/>
                <a:ea typeface="굴림" panose="020B0600000101010101" pitchFamily="50" charset="-127"/>
              </a:rPr>
              <a:t>DLC  SERVICES</a:t>
            </a:r>
            <a:endParaRPr lang="en-US" altLang="ko-KR" dirty="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endParaRPr>
          </a:p>
        </p:txBody>
      </p:sp>
      <p:sp>
        <p:nvSpPr>
          <p:cNvPr id="11" name="Rectangle 31"/>
          <p:cNvSpPr>
            <a:spLocks noChangeArrowheads="1"/>
          </p:cNvSpPr>
          <p:nvPr/>
        </p:nvSpPr>
        <p:spPr bwMode="auto">
          <a:xfrm>
            <a:off x="152400" y="2286000"/>
            <a:ext cx="8458200" cy="762000"/>
          </a:xfrm>
          <a:prstGeom prst="rect">
            <a:avLst/>
          </a:prstGeom>
          <a:noFill/>
          <a:ln w="9525">
            <a:noFill/>
            <a:miter lim="800000"/>
            <a:headEnd/>
            <a:tailEnd/>
          </a:ln>
          <a:effec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lnSpc>
                <a:spcPct val="150000"/>
              </a:lnSpc>
            </a:pPr>
            <a:r>
              <a:rPr lang="en-US" altLang="ko-KR" dirty="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rPr>
              <a:t>  </a:t>
            </a:r>
            <a:r>
              <a:rPr lang="en-US" altLang="ko-KR" dirty="0" smtClean="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rPr>
              <a:t>11.2  </a:t>
            </a:r>
            <a:r>
              <a:rPr lang="en-US" altLang="ko-KR" dirty="0">
                <a:solidFill>
                  <a:srgbClr val="0000CC"/>
                </a:solidFill>
                <a:effectLst>
                  <a:outerShdw blurRad="38100" dist="38100" dir="2700000" algn="tl">
                    <a:srgbClr val="C0C0C0"/>
                  </a:outerShdw>
                </a:effectLst>
                <a:latin typeface="Times" panose="02020603050405020304" pitchFamily="18" charset="0"/>
                <a:ea typeface="굴림" panose="020B0600000101010101" pitchFamily="50" charset="-127"/>
              </a:rPr>
              <a:t>DATA-LINK LAYER PROTOCOLS</a:t>
            </a:r>
            <a:endParaRPr lang="en-US" altLang="ko-KR" dirty="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endParaRPr>
          </a:p>
        </p:txBody>
      </p:sp>
      <p:sp>
        <p:nvSpPr>
          <p:cNvPr id="12" name="Rectangle 31"/>
          <p:cNvSpPr>
            <a:spLocks noChangeArrowheads="1"/>
          </p:cNvSpPr>
          <p:nvPr/>
        </p:nvSpPr>
        <p:spPr bwMode="auto">
          <a:xfrm>
            <a:off x="152400" y="3505200"/>
            <a:ext cx="8458200" cy="762000"/>
          </a:xfrm>
          <a:prstGeom prst="rect">
            <a:avLst/>
          </a:prstGeom>
          <a:noFill/>
          <a:ln w="9525">
            <a:noFill/>
            <a:miter lim="800000"/>
            <a:headEnd/>
            <a:tailEnd/>
          </a:ln>
          <a:effec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lnSpc>
                <a:spcPct val="150000"/>
              </a:lnSpc>
            </a:pPr>
            <a:r>
              <a:rPr lang="en-US" altLang="ko-KR" dirty="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rPr>
              <a:t>  </a:t>
            </a:r>
            <a:r>
              <a:rPr lang="en-US" altLang="ko-KR" dirty="0" smtClean="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rPr>
              <a:t>11.3  </a:t>
            </a:r>
            <a:r>
              <a:rPr lang="en-US" altLang="ko-KR" dirty="0">
                <a:solidFill>
                  <a:srgbClr val="0000CC"/>
                </a:solidFill>
                <a:effectLst>
                  <a:outerShdw blurRad="38100" dist="38100" dir="2700000" algn="tl">
                    <a:srgbClr val="C0C0C0"/>
                  </a:outerShdw>
                </a:effectLst>
                <a:latin typeface="Times" panose="02020603050405020304" pitchFamily="18" charset="0"/>
                <a:ea typeface="굴림" panose="020B0600000101010101" pitchFamily="50" charset="-127"/>
              </a:rPr>
              <a:t>HDLC</a:t>
            </a:r>
            <a:endParaRPr lang="en-US" altLang="ko-KR" dirty="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endParaRPr>
          </a:p>
        </p:txBody>
      </p:sp>
      <p:sp>
        <p:nvSpPr>
          <p:cNvPr id="13" name="Rectangle 31"/>
          <p:cNvSpPr>
            <a:spLocks noChangeArrowheads="1"/>
          </p:cNvSpPr>
          <p:nvPr/>
        </p:nvSpPr>
        <p:spPr bwMode="auto">
          <a:xfrm>
            <a:off x="152400" y="4724400"/>
            <a:ext cx="8458200" cy="762000"/>
          </a:xfrm>
          <a:prstGeom prst="rect">
            <a:avLst/>
          </a:prstGeom>
          <a:noFill/>
          <a:ln w="9525">
            <a:noFill/>
            <a:miter lim="800000"/>
            <a:headEnd/>
            <a:tailEnd/>
          </a:ln>
          <a:effec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lnSpc>
                <a:spcPct val="150000"/>
              </a:lnSpc>
            </a:pPr>
            <a:r>
              <a:rPr lang="en-US" altLang="ko-KR" dirty="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rPr>
              <a:t>  </a:t>
            </a:r>
            <a:r>
              <a:rPr lang="en-US" altLang="ko-KR" dirty="0" smtClean="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rPr>
              <a:t>11.4  </a:t>
            </a:r>
            <a:r>
              <a:rPr lang="en-US" altLang="ko-KR" dirty="0">
                <a:solidFill>
                  <a:srgbClr val="0000CC"/>
                </a:solidFill>
                <a:effectLst>
                  <a:outerShdw blurRad="38100" dist="38100" dir="2700000" algn="tl">
                    <a:srgbClr val="C0C0C0"/>
                  </a:outerShdw>
                </a:effectLst>
                <a:latin typeface="Times" panose="02020603050405020304" pitchFamily="18" charset="0"/>
                <a:ea typeface="굴림" panose="020B0600000101010101" pitchFamily="50" charset="-127"/>
              </a:rPr>
              <a:t>PPP</a:t>
            </a:r>
            <a:endParaRPr lang="en-US" altLang="ko-KR" dirty="0">
              <a:solidFill>
                <a:srgbClr val="C00000"/>
              </a:solidFill>
              <a:effectLst>
                <a:outerShdw blurRad="38100" dist="38100" dir="2700000" algn="tl">
                  <a:srgbClr val="C0C0C0"/>
                </a:outerShdw>
              </a:effectLst>
              <a:latin typeface="Times" panose="02020603050405020304" pitchFamily="18" charset="0"/>
              <a:ea typeface="굴림" panose="020B0600000101010101" pitchFamily="50" charset="-127"/>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61215">
                                            <p:txEl>
                                              <p:pRg st="0" end="0"/>
                                            </p:txEl>
                                          </p:spTgt>
                                        </p:tgtEl>
                                        <p:attrNameLst>
                                          <p:attrName>style.visibility</p:attrName>
                                        </p:attrNameLst>
                                      </p:cBhvr>
                                      <p:to>
                                        <p:strVal val="visible"/>
                                      </p:to>
                                    </p:set>
                                    <p:animEffect transition="in" filter="wipe(left)">
                                      <p:cBhvr>
                                        <p:cTn id="7" dur="500"/>
                                        <p:tgtEl>
                                          <p:spTgt spid="8612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left)">
                                      <p:cBhvr>
                                        <p:cTn id="12" dur="500"/>
                                        <p:tgtEl>
                                          <p:spTgt spid="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wipe(left)">
                                      <p:cBhvr>
                                        <p:cTn id="17" dur="500"/>
                                        <p:tgtEl>
                                          <p:spTgt spid="12">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wipe(left)">
                                      <p:cBhvr>
                                        <p:cTn id="2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59"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0"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1"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2"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3"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4"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5" name="Rectangle 21"/>
          <p:cNvSpPr>
            <a:spLocks noChangeArrowheads="1"/>
          </p:cNvSpPr>
          <p:nvPr/>
        </p:nvSpPr>
        <p:spPr bwMode="auto">
          <a:xfrm>
            <a:off x="1066800" y="-76200"/>
            <a:ext cx="49037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11: Objective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447800"/>
            <a:ext cx="8991600" cy="3429000"/>
          </a:xfrm>
          <a:prstGeom prst="rect">
            <a:avLst/>
          </a:prstGeom>
          <a:noFill/>
          <a:ln w="9525">
            <a:noFill/>
            <a:miter lim="800000"/>
            <a:headEnd/>
            <a:tailEnd/>
          </a:ln>
          <a:effectLst/>
        </p:spPr>
        <p:txBody>
          <a:bodyPr/>
          <a:lstStyle/>
          <a:p>
            <a:pPr eaLnBrk="0" hangingPunct="0">
              <a:lnSpc>
                <a:spcPct val="150000"/>
              </a:lnSpc>
              <a:defRPr/>
            </a:pPr>
            <a:r>
              <a:rPr lang="en-US" dirty="0">
                <a:solidFill>
                  <a:srgbClr val="FF0000"/>
                </a:solidFill>
                <a:effectLst>
                  <a:outerShdw blurRad="38100" dist="38100" dir="2700000" algn="tl">
                    <a:srgbClr val="000000">
                      <a:alpha val="43137"/>
                    </a:srgbClr>
                  </a:outerShdw>
                </a:effectLst>
                <a:latin typeface="Times"/>
              </a:rPr>
              <a:t> </a:t>
            </a: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Aharoni" pitchFamily="2" charset="-79"/>
              <a:cs typeface="Aharoni" pitchFamily="2" charset="-79"/>
            </a:endParaRP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Times"/>
            </a:endParaRPr>
          </a:p>
          <a:p>
            <a:pPr marL="457200" indent="-457200" algn="just" eaLnBrk="0" hangingPunct="0">
              <a:lnSpc>
                <a:spcPct val="150000"/>
              </a:lnSpc>
              <a:spcBef>
                <a:spcPct val="50000"/>
              </a:spcBef>
              <a:buClr>
                <a:schemeClr val="hlink"/>
              </a:buClr>
              <a:defRPr/>
            </a:pPr>
            <a: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t/>
            </a:r>
            <a:b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br>
            <a:endPar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endParaRPr>
          </a:p>
        </p:txBody>
      </p:sp>
      <p:sp>
        <p:nvSpPr>
          <p:cNvPr id="14" name="Rectangle 7"/>
          <p:cNvSpPr>
            <a:spLocks noChangeArrowheads="1"/>
          </p:cNvSpPr>
          <p:nvPr/>
        </p:nvSpPr>
        <p:spPr bwMode="auto">
          <a:xfrm>
            <a:off x="98425" y="1371600"/>
            <a:ext cx="8686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 The first section discusses the general services provided by the DLC sublayer. It first describes framing and two types of frames used in this sublayer. The section then discusses flow and error control. Finally, the section explains that a DLC protocol can be either connectionless or connection-oriented..</a:t>
            </a:r>
          </a:p>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second section discusses some simple and common data-link protocols that are implemented at the DLC sublayer. The section first describes the Simple Protocol. It then explains the Stop-and-Wait Protocol. </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10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07"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08"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09"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0"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1"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2"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3" name="Rectangle 21"/>
          <p:cNvSpPr>
            <a:spLocks noChangeArrowheads="1"/>
          </p:cNvSpPr>
          <p:nvPr/>
        </p:nvSpPr>
        <p:spPr bwMode="auto">
          <a:xfrm>
            <a:off x="1066800" y="-76200"/>
            <a:ext cx="75453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11: Objective (continued)</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447800"/>
            <a:ext cx="8991600" cy="3429000"/>
          </a:xfrm>
          <a:prstGeom prst="rect">
            <a:avLst/>
          </a:prstGeom>
          <a:noFill/>
          <a:ln w="9525">
            <a:noFill/>
            <a:miter lim="800000"/>
            <a:headEnd/>
            <a:tailEnd/>
          </a:ln>
          <a:effectLst/>
        </p:spPr>
        <p:txBody>
          <a:bodyPr/>
          <a:lstStyle/>
          <a:p>
            <a:pPr eaLnBrk="0" hangingPunct="0">
              <a:lnSpc>
                <a:spcPct val="150000"/>
              </a:lnSpc>
              <a:defRPr/>
            </a:pPr>
            <a:r>
              <a:rPr lang="en-US" dirty="0">
                <a:solidFill>
                  <a:srgbClr val="FF0000"/>
                </a:solidFill>
                <a:effectLst>
                  <a:outerShdw blurRad="38100" dist="38100" dir="2700000" algn="tl">
                    <a:srgbClr val="000000">
                      <a:alpha val="43137"/>
                    </a:srgbClr>
                  </a:outerShdw>
                </a:effectLst>
                <a:latin typeface="Times"/>
              </a:rPr>
              <a:t> </a:t>
            </a: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Aharoni" pitchFamily="2" charset="-79"/>
              <a:cs typeface="Aharoni" pitchFamily="2" charset="-79"/>
            </a:endParaRP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Times"/>
            </a:endParaRPr>
          </a:p>
          <a:p>
            <a:pPr marL="457200" indent="-457200" algn="just" eaLnBrk="0" hangingPunct="0">
              <a:lnSpc>
                <a:spcPct val="150000"/>
              </a:lnSpc>
              <a:spcBef>
                <a:spcPct val="50000"/>
              </a:spcBef>
              <a:buClr>
                <a:schemeClr val="hlink"/>
              </a:buClr>
              <a:defRPr/>
            </a:pPr>
            <a: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t/>
            </a:r>
            <a:b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br>
            <a:endPar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endParaRPr>
          </a:p>
        </p:txBody>
      </p:sp>
      <p:sp>
        <p:nvSpPr>
          <p:cNvPr id="14" name="Rectangle 7"/>
          <p:cNvSpPr>
            <a:spLocks noChangeArrowheads="1"/>
          </p:cNvSpPr>
          <p:nvPr/>
        </p:nvSpPr>
        <p:spPr bwMode="auto">
          <a:xfrm>
            <a:off x="98425" y="1371600"/>
            <a:ext cx="86868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 The third section introduces HDLC, a protocol that is the basis of all common data-link protocols in use today such as PPP and Ethernet. The section first talks about configurations and transfer modes. It then describes framing and three different frame formats used in this protocol.</a:t>
            </a:r>
          </a:p>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fourth section discusses PPP, a very common protocol for point-to-point access. It first introduces the services provided by the protocol. The section also describes the format of the frame in this protocol. It then describes the transition mode in the protocol using an FSM. The section finally explains multiplexing in PPP.</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 calcmode="lin" valueType="num">
                                      <p:cBhvr>
                                        <p:cTn id="14" dur="500" fill="hold"/>
                                        <p:tgtEl>
                                          <p:spTgt spid="14">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4">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E817FFEC-3593-4547-9A76-870210207679}" type="slidenum">
              <a:rPr lang="en-US" altLang="ko-KR" sz="1200" i="0">
                <a:latin typeface="Arial" panose="020B0604020202020204" pitchFamily="34" charset="0"/>
              </a:rPr>
              <a:pPr eaLnBrk="1" hangingPunct="1"/>
              <a:t>5</a:t>
            </a:fld>
            <a:endParaRPr lang="en-US" altLang="ko-KR" sz="1200" i="0">
              <a:latin typeface="Arial" panose="020B0604020202020204" pitchFamily="34" charset="0"/>
            </a:endParaRPr>
          </a:p>
        </p:txBody>
      </p:sp>
      <p:sp>
        <p:nvSpPr>
          <p:cNvPr id="913410"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3411" name="Text Box 3"/>
          <p:cNvSpPr txBox="1">
            <a:spLocks noChangeArrowheads="1"/>
          </p:cNvSpPr>
          <p:nvPr/>
        </p:nvSpPr>
        <p:spPr bwMode="auto">
          <a:xfrm>
            <a:off x="228600" y="406400"/>
            <a:ext cx="4332288"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11-1   DLC  SERVICES</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2355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23557" name="Rectangle 7"/>
          <p:cNvSpPr>
            <a:spLocks noChangeArrowheads="1"/>
          </p:cNvSpPr>
          <p:nvPr/>
        </p:nvSpPr>
        <p:spPr bwMode="auto">
          <a:xfrm>
            <a:off x="152400" y="1689100"/>
            <a:ext cx="8839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i="0" dirty="0">
                <a:solidFill>
                  <a:srgbClr val="000000"/>
                </a:solidFill>
                <a:latin typeface="Times-Roman"/>
                <a:ea typeface="굴림" panose="020B0600000101010101" pitchFamily="50" charset="-127"/>
              </a:rPr>
              <a:t>The data link control (DLC) deals with procedures for communication between </a:t>
            </a:r>
            <a:r>
              <a:rPr lang="en-US" altLang="ko-KR" i="0" dirty="0" smtClean="0">
                <a:solidFill>
                  <a:srgbClr val="000000"/>
                </a:solidFill>
                <a:latin typeface="Times-Roman"/>
                <a:ea typeface="굴림" panose="020B0600000101010101" pitchFamily="50" charset="-127"/>
              </a:rPr>
              <a:t>two adjacent </a:t>
            </a:r>
            <a:r>
              <a:rPr lang="en-US" altLang="ko-KR" i="0" dirty="0">
                <a:solidFill>
                  <a:srgbClr val="000000"/>
                </a:solidFill>
                <a:latin typeface="Times-Roman"/>
                <a:ea typeface="굴림" panose="020B0600000101010101" pitchFamily="50" charset="-127"/>
              </a:rPr>
              <a:t>nodes no matter whether the link is dedicated or broadcast. Data link control functions include framing and flow and </a:t>
            </a:r>
            <a:r>
              <a:rPr lang="en-US" altLang="ko-KR" i="0" dirty="0" smtClean="0">
                <a:solidFill>
                  <a:srgbClr val="000000"/>
                </a:solidFill>
                <a:latin typeface="Times-Roman"/>
                <a:ea typeface="굴림" panose="020B0600000101010101" pitchFamily="50" charset="-127"/>
              </a:rPr>
              <a:t>error control</a:t>
            </a:r>
            <a:r>
              <a:rPr lang="en-US" altLang="ko-KR" i="0" dirty="0">
                <a:solidFill>
                  <a:srgbClr val="000000"/>
                </a:solidFill>
                <a:latin typeface="Times-Roman"/>
                <a:ea typeface="굴림" panose="020B0600000101010101" pitchFamily="50" charset="-127"/>
              </a:rPr>
              <a:t>. In this section, we first discuss framing, or how to organize the bits that </a:t>
            </a:r>
            <a:r>
              <a:rPr lang="en-US" altLang="ko-KR" i="0" dirty="0" smtClean="0">
                <a:solidFill>
                  <a:srgbClr val="000000"/>
                </a:solidFill>
                <a:latin typeface="Times-Roman"/>
                <a:ea typeface="굴림" panose="020B0600000101010101" pitchFamily="50" charset="-127"/>
              </a:rPr>
              <a:t>are carried </a:t>
            </a:r>
            <a:r>
              <a:rPr lang="en-US" altLang="ko-KR" i="0" dirty="0">
                <a:solidFill>
                  <a:srgbClr val="000000"/>
                </a:solidFill>
                <a:latin typeface="Times-Roman"/>
                <a:ea typeface="굴림" panose="020B0600000101010101" pitchFamily="50" charset="-127"/>
              </a:rPr>
              <a:t>by the physical layer. We then discuss flow and error control.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F19791EC-5F59-4427-BC75-32274BE0ADE6}" type="slidenum">
              <a:rPr lang="en-US" altLang="ko-KR" sz="1200" i="0">
                <a:latin typeface="Arial" panose="020B0604020202020204" pitchFamily="34" charset="0"/>
              </a:rPr>
              <a:pPr eaLnBrk="1" hangingPunct="1"/>
              <a:t>6</a:t>
            </a:fld>
            <a:endParaRPr lang="en-US" altLang="ko-KR" sz="1200" i="0">
              <a:latin typeface="Arial" panose="020B0604020202020204" pitchFamily="34" charset="0"/>
            </a:endParaRPr>
          </a:p>
        </p:txBody>
      </p:sp>
      <p:sp>
        <p:nvSpPr>
          <p:cNvPr id="2560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236976"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11.1.1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Framing</a:t>
            </a:r>
          </a:p>
        </p:txBody>
      </p:sp>
      <p:sp>
        <p:nvSpPr>
          <p:cNvPr id="25610" name="Rectangle 10"/>
          <p:cNvSpPr>
            <a:spLocks noChangeArrowheads="1"/>
          </p:cNvSpPr>
          <p:nvPr/>
        </p:nvSpPr>
        <p:spPr bwMode="auto">
          <a:xfrm>
            <a:off x="381000" y="1293813"/>
            <a:ext cx="7924800" cy="4832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a:latin typeface="Times New Roman" panose="02020603050405020304" pitchFamily="18" charset="0"/>
                <a:ea typeface="굴림" panose="020B0600000101010101" pitchFamily="50" charset="-127"/>
              </a:rPr>
              <a:t>The data-link layer needs to pack bits into frames, so that each frame is </a:t>
            </a:r>
            <a:r>
              <a:rPr lang="en-US" altLang="ko-KR" sz="2800" u="sng" dirty="0">
                <a:latin typeface="Times New Roman" panose="02020603050405020304" pitchFamily="18" charset="0"/>
                <a:ea typeface="굴림" panose="020B0600000101010101" pitchFamily="50" charset="-127"/>
              </a:rPr>
              <a:t>distinguishable</a:t>
            </a:r>
            <a:r>
              <a:rPr lang="en-US" altLang="ko-KR" sz="2800" dirty="0">
                <a:latin typeface="Times New Roman" panose="02020603050405020304" pitchFamily="18" charset="0"/>
                <a:ea typeface="굴림" panose="020B0600000101010101" pitchFamily="50" charset="-127"/>
              </a:rPr>
              <a:t> from another. Our postal system practices a type of framing. The simple act of inserting a letter into an envelope separates one piece of information from another; the envelope serves as the delimiter. </a:t>
            </a:r>
          </a:p>
          <a:p>
            <a:pPr algn="just"/>
            <a:r>
              <a:rPr lang="en-US" altLang="ko-KR" sz="2800" dirty="0">
                <a:latin typeface="Times New Roman" panose="02020603050405020304" pitchFamily="18" charset="0"/>
                <a:ea typeface="굴림" panose="020B0600000101010101" pitchFamily="50" charset="-127"/>
              </a:rPr>
              <a:t>Framing in the data-link layer separates a message from one source to a destination by adding </a:t>
            </a:r>
            <a:r>
              <a:rPr lang="en-US" altLang="ko-KR" sz="2800" u="sng" dirty="0">
                <a:latin typeface="Times New Roman" panose="02020603050405020304" pitchFamily="18" charset="0"/>
                <a:ea typeface="굴림" panose="020B0600000101010101" pitchFamily="50" charset="-127"/>
              </a:rPr>
              <a:t>a sender address and a destination address</a:t>
            </a:r>
            <a:r>
              <a:rPr lang="en-US" altLang="ko-KR" sz="2800" dirty="0">
                <a:latin typeface="Times New Roman" panose="02020603050405020304" pitchFamily="18" charset="0"/>
                <a:ea typeface="굴림" panose="020B0600000101010101" pitchFamily="50" charset="-127"/>
              </a:rPr>
              <a:t>. The destination address defines where the packet is to go; the sender address helps the recipient acknowledge the receipt.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Frame size</a:t>
            </a:r>
            <a:endParaRPr lang="ko-KR" altLang="en-US" dirty="0"/>
          </a:p>
        </p:txBody>
      </p:sp>
      <p:sp>
        <p:nvSpPr>
          <p:cNvPr id="4" name="내용 개체 틀 3"/>
          <p:cNvSpPr>
            <a:spLocks noGrp="1"/>
          </p:cNvSpPr>
          <p:nvPr>
            <p:ph idx="1"/>
          </p:nvPr>
        </p:nvSpPr>
        <p:spPr/>
        <p:txBody>
          <a:bodyPr/>
          <a:lstStyle/>
          <a:p>
            <a:r>
              <a:rPr lang="en-US" altLang="ko-KR" dirty="0" smtClean="0"/>
              <a:t>Larger frames are more vulnerable to errors</a:t>
            </a:r>
          </a:p>
          <a:p>
            <a:r>
              <a:rPr lang="en-US" altLang="ko-KR" dirty="0" smtClean="0"/>
              <a:t>Frames can be fixed-size or variable-size</a:t>
            </a:r>
          </a:p>
          <a:p>
            <a:pPr lvl="1"/>
            <a:r>
              <a:rPr lang="en-US" altLang="ko-KR" dirty="0" smtClean="0"/>
              <a:t>E.g. ATM : 53 bytes packet</a:t>
            </a:r>
          </a:p>
          <a:p>
            <a:r>
              <a:rPr lang="en-US" altLang="ko-KR" dirty="0" smtClean="0"/>
              <a:t>Variable size framing</a:t>
            </a:r>
          </a:p>
          <a:p>
            <a:pPr lvl="1"/>
            <a:r>
              <a:rPr lang="en-US" altLang="ko-KR" dirty="0" smtClean="0"/>
              <a:t>Character-oriented</a:t>
            </a:r>
          </a:p>
          <a:p>
            <a:pPr lvl="1"/>
            <a:r>
              <a:rPr lang="en-US" altLang="ko-KR" dirty="0" smtClean="0"/>
              <a:t>Bit-oriented</a:t>
            </a:r>
            <a:endParaRPr lang="ko-KR" altLang="en-US" dirty="0"/>
          </a:p>
        </p:txBody>
      </p:sp>
      <p:sp>
        <p:nvSpPr>
          <p:cNvPr id="2" name="슬라이드 번호 개체 틀 1"/>
          <p:cNvSpPr>
            <a:spLocks noGrp="1"/>
          </p:cNvSpPr>
          <p:nvPr>
            <p:ph type="sldNum" sz="quarter" idx="10"/>
          </p:nvPr>
        </p:nvSpPr>
        <p:spPr/>
        <p:txBody>
          <a:bodyPr/>
          <a:lstStyle/>
          <a:p>
            <a:r>
              <a:rPr lang="en-US" altLang="ko-KR" smtClean="0"/>
              <a:t>11.</a:t>
            </a:r>
            <a:fld id="{453E1FF2-E599-463B-8FBD-6BBFF6B5BC90}" type="slidenum">
              <a:rPr lang="en-US" altLang="ko-KR" smtClean="0"/>
              <a:pPr/>
              <a:t>7</a:t>
            </a:fld>
            <a:endParaRPr lang="en-US" altLang="ko-KR"/>
          </a:p>
        </p:txBody>
      </p:sp>
    </p:spTree>
    <p:extLst>
      <p:ext uri="{BB962C8B-B14F-4D97-AF65-F5344CB8AC3E}">
        <p14:creationId xmlns:p14="http://schemas.microsoft.com/office/powerpoint/2010/main" val="2235145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8DF4BED7-46E4-4A7F-8ECA-42C8A9B153E8}" type="slidenum">
              <a:rPr lang="en-US" altLang="ko-KR" sz="1200" i="0">
                <a:latin typeface="Arial" panose="020B0604020202020204" pitchFamily="34" charset="0"/>
              </a:rPr>
              <a:pPr eaLnBrk="1" hangingPunct="1"/>
              <a:t>8</a:t>
            </a:fld>
            <a:endParaRPr lang="en-US" altLang="ko-KR" sz="1200" i="0">
              <a:latin typeface="Arial" panose="020B0604020202020204" pitchFamily="34" charset="0"/>
            </a:endParaRPr>
          </a:p>
        </p:txBody>
      </p:sp>
      <p:sp>
        <p:nvSpPr>
          <p:cNvPr id="276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11.1</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A frame in a character-oriented protocol</a:t>
            </a:r>
          </a:p>
        </p:txBody>
      </p:sp>
      <p:pic>
        <p:nvPicPr>
          <p:cNvPr id="276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563" y="2879725"/>
            <a:ext cx="8016875"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67275A8C-1D88-45E6-8D78-BC0C5CE91373}" type="slidenum">
              <a:rPr lang="en-US" altLang="ko-KR" sz="1200" i="0">
                <a:latin typeface="Arial" panose="020B0604020202020204" pitchFamily="34" charset="0"/>
              </a:rPr>
              <a:pPr eaLnBrk="1" hangingPunct="1"/>
              <a:t>9</a:t>
            </a:fld>
            <a:endParaRPr lang="en-US" altLang="ko-KR" sz="1200" i="0">
              <a:latin typeface="Arial" panose="020B0604020202020204" pitchFamily="34" charset="0"/>
            </a:endParaRPr>
          </a:p>
        </p:txBody>
      </p:sp>
      <p:sp>
        <p:nvSpPr>
          <p:cNvPr id="2969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11.2</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Byte stuffing and </a:t>
            </a:r>
            <a:r>
              <a:rPr lang="en-US" altLang="ko-KR" sz="2000" dirty="0" err="1">
                <a:latin typeface="Times-BoldItalic"/>
                <a:ea typeface="굴림" panose="020B0600000101010101" pitchFamily="50" charset="-127"/>
              </a:rPr>
              <a:t>unstuffing</a:t>
            </a:r>
            <a:endParaRPr lang="en-US" altLang="ko-KR" sz="2000" dirty="0">
              <a:latin typeface="Times-BoldItalic"/>
              <a:ea typeface="굴림" panose="020B0600000101010101" pitchFamily="50" charset="-127"/>
            </a:endParaRPr>
          </a:p>
        </p:txBody>
      </p:sp>
      <p:pic>
        <p:nvPicPr>
          <p:cNvPr id="849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59050"/>
            <a:ext cx="8366125"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2463" y="1720850"/>
            <a:ext cx="3441700"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2463" y="4616450"/>
            <a:ext cx="3446462"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84994"/>
                                        </p:tgtEl>
                                        <p:attrNameLst>
                                          <p:attrName>style.visibility</p:attrName>
                                        </p:attrNameLst>
                                      </p:cBhvr>
                                      <p:to>
                                        <p:strVal val="visible"/>
                                      </p:to>
                                    </p:set>
                                    <p:animEffect transition="in" filter="wipe(up)">
                                      <p:cBhvr>
                                        <p:cTn id="7" dur="500"/>
                                        <p:tgtEl>
                                          <p:spTgt spid="849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84995"/>
                                        </p:tgtEl>
                                        <p:attrNameLst>
                                          <p:attrName>style.visibility</p:attrName>
                                        </p:attrNameLst>
                                      </p:cBhvr>
                                      <p:to>
                                        <p:strVal val="visible"/>
                                      </p:to>
                                    </p:set>
                                    <p:animEffect transition="in" filter="wipe(up)">
                                      <p:cBhvr>
                                        <p:cTn id="12" dur="500"/>
                                        <p:tgtEl>
                                          <p:spTgt spid="8499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84996"/>
                                        </p:tgtEl>
                                        <p:attrNameLst>
                                          <p:attrName>style.visibility</p:attrName>
                                        </p:attrNameLst>
                                      </p:cBhvr>
                                      <p:to>
                                        <p:strVal val="visible"/>
                                      </p:to>
                                    </p:set>
                                    <p:animEffect transition="in" filter="wipe(up)">
                                      <p:cBhvr>
                                        <p:cTn id="17" dur="500"/>
                                        <p:tgtEl>
                                          <p:spTgt spid="849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FC6F93FD-0FE9-4A17-BB98-EEF9E8E848C7}" type="slidenum">
              <a:rPr lang="en-US" altLang="ko-KR" sz="1200" i="0">
                <a:latin typeface="Arial" panose="020B0604020202020204" pitchFamily="34" charset="0"/>
              </a:rPr>
              <a:pPr eaLnBrk="1" hangingPunct="1"/>
              <a:t>10</a:t>
            </a:fld>
            <a:endParaRPr lang="en-US" altLang="ko-KR" sz="1200" i="0">
              <a:latin typeface="Arial" panose="020B0604020202020204" pitchFamily="34" charset="0"/>
            </a:endParaRPr>
          </a:p>
        </p:txBody>
      </p:sp>
      <p:sp>
        <p:nvSpPr>
          <p:cNvPr id="317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11.3</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A frame in a bit-oriented protocol</a:t>
            </a:r>
          </a:p>
        </p:txBody>
      </p:sp>
      <p:pic>
        <p:nvPicPr>
          <p:cNvPr id="860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2762250"/>
            <a:ext cx="85598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1981200"/>
            <a:ext cx="3208338"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60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7" presetClass="entr" presetSubtype="0" fill="hold" nodeType="clickEffect">
                                  <p:stCondLst>
                                    <p:cond delay="0"/>
                                  </p:stCondLst>
                                  <p:childTnLst>
                                    <p:set>
                                      <p:cBhvr>
                                        <p:cTn id="10" dur="1" fill="hold">
                                          <p:stCondLst>
                                            <p:cond delay="0"/>
                                          </p:stCondLst>
                                        </p:cTn>
                                        <p:tgtEl>
                                          <p:spTgt spid="86020"/>
                                        </p:tgtEl>
                                        <p:attrNameLst>
                                          <p:attrName>style.visibility</p:attrName>
                                        </p:attrNameLst>
                                      </p:cBhvr>
                                      <p:to>
                                        <p:strVal val="visible"/>
                                      </p:to>
                                    </p:set>
                                    <p:animEffect transition="in" filter="fade">
                                      <p:cBhvr>
                                        <p:cTn id="11" dur="1000"/>
                                        <p:tgtEl>
                                          <p:spTgt spid="86020"/>
                                        </p:tgtEl>
                                      </p:cBhvr>
                                    </p:animEffect>
                                    <p:anim calcmode="lin" valueType="num">
                                      <p:cBhvr>
                                        <p:cTn id="12" dur="1000" fill="hold"/>
                                        <p:tgtEl>
                                          <p:spTgt spid="86020"/>
                                        </p:tgtEl>
                                        <p:attrNameLst>
                                          <p:attrName>ppt_x</p:attrName>
                                        </p:attrNameLst>
                                      </p:cBhvr>
                                      <p:tavLst>
                                        <p:tav tm="0">
                                          <p:val>
                                            <p:strVal val="#ppt_x"/>
                                          </p:val>
                                        </p:tav>
                                        <p:tav tm="100000">
                                          <p:val>
                                            <p:strVal val="#ppt_x"/>
                                          </p:val>
                                        </p:tav>
                                      </p:tavLst>
                                    </p:anim>
                                    <p:anim calcmode="lin" valueType="num">
                                      <p:cBhvr>
                                        <p:cTn id="13" dur="1000" fill="hold"/>
                                        <p:tgtEl>
                                          <p:spTgt spid="860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02E41BBD-67EF-4133-8A97-D573D52B93E0}" type="slidenum">
              <a:rPr lang="en-US" altLang="ko-KR" sz="1200" i="0">
                <a:latin typeface="Arial" panose="020B0604020202020204" pitchFamily="34" charset="0"/>
              </a:rPr>
              <a:pPr eaLnBrk="1" hangingPunct="1"/>
              <a:t>11</a:t>
            </a:fld>
            <a:endParaRPr lang="en-US" altLang="ko-KR" sz="1200" i="0">
              <a:latin typeface="Arial" panose="020B0604020202020204" pitchFamily="34" charset="0"/>
            </a:endParaRPr>
          </a:p>
        </p:txBody>
      </p:sp>
      <p:sp>
        <p:nvSpPr>
          <p:cNvPr id="3379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11.4</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Bit stuffing and </a:t>
            </a:r>
            <a:r>
              <a:rPr lang="en-US" altLang="ko-KR" sz="2000" dirty="0" err="1">
                <a:latin typeface="Times-BoldItalic"/>
                <a:ea typeface="굴림" panose="020B0600000101010101" pitchFamily="50" charset="-127"/>
              </a:rPr>
              <a:t>unstuffing</a:t>
            </a:r>
            <a:endParaRPr lang="en-US" altLang="ko-KR" sz="2000" dirty="0">
              <a:latin typeface="Times-BoldItalic"/>
              <a:ea typeface="굴림" panose="020B0600000101010101" pitchFamily="50" charset="-127"/>
            </a:endParaRPr>
          </a:p>
        </p:txBody>
      </p:sp>
      <p:grpSp>
        <p:nvGrpSpPr>
          <p:cNvPr id="3" name="그룹 2"/>
          <p:cNvGrpSpPr/>
          <p:nvPr/>
        </p:nvGrpSpPr>
        <p:grpSpPr>
          <a:xfrm>
            <a:off x="685800" y="1752600"/>
            <a:ext cx="7543800" cy="3962400"/>
            <a:chOff x="533400" y="1981200"/>
            <a:chExt cx="7543800" cy="3962400"/>
          </a:xfrm>
        </p:grpSpPr>
        <p:pic>
          <p:nvPicPr>
            <p:cNvPr id="870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1350" y="1981200"/>
              <a:ext cx="3219450" cy="76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6138" y="5283200"/>
              <a:ext cx="2862262"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2741613"/>
              <a:ext cx="7543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p:cNvSpPr txBox="1"/>
          <p:nvPr/>
        </p:nvSpPr>
        <p:spPr>
          <a:xfrm>
            <a:off x="0" y="914400"/>
            <a:ext cx="9067800" cy="523220"/>
          </a:xfrm>
          <a:prstGeom prst="rect">
            <a:avLst/>
          </a:prstGeom>
          <a:noFill/>
        </p:spPr>
        <p:txBody>
          <a:bodyPr wrap="square" rtlCol="0">
            <a:spAutoFit/>
          </a:bodyPr>
          <a:lstStyle/>
          <a:p>
            <a:pPr algn="ctr"/>
            <a:r>
              <a:rPr lang="en-US" altLang="ko-KR" sz="2800" b="0" i="0" dirty="0" smtClean="0">
                <a:solidFill>
                  <a:srgbClr val="3366FF"/>
                </a:solidFill>
                <a:latin typeface="Calibri" panose="020F0502020204030204" pitchFamily="34" charset="0"/>
                <a:cs typeface="Calibri" panose="020F0502020204030204" pitchFamily="34" charset="0"/>
              </a:rPr>
              <a:t>Add one extra 0 whenever five consecutive 1’s follow 0 </a:t>
            </a:r>
            <a:endParaRPr lang="ko-KR" altLang="en-US" sz="2800" b="0" i="0" dirty="0">
              <a:solidFill>
                <a:srgbClr val="3366FF"/>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E542B685-5959-4427-BCA1-7CF4680271F9}" type="slidenum">
              <a:rPr lang="en-US" altLang="ko-KR" sz="1200" i="0">
                <a:latin typeface="Arial" panose="020B0604020202020204" pitchFamily="34" charset="0"/>
              </a:rPr>
              <a:pPr eaLnBrk="1" hangingPunct="1"/>
              <a:t>12</a:t>
            </a:fld>
            <a:endParaRPr lang="en-US" altLang="ko-KR" sz="1200" i="0">
              <a:latin typeface="Arial" panose="020B0604020202020204" pitchFamily="34" charset="0"/>
            </a:endParaRPr>
          </a:p>
        </p:txBody>
      </p:sp>
      <p:sp>
        <p:nvSpPr>
          <p:cNvPr id="3584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122382"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11.1.2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Flow and Error Control</a:t>
            </a:r>
          </a:p>
        </p:txBody>
      </p:sp>
      <p:sp>
        <p:nvSpPr>
          <p:cNvPr id="35850" name="Rectangle 10"/>
          <p:cNvSpPr>
            <a:spLocks noChangeArrowheads="1"/>
          </p:cNvSpPr>
          <p:nvPr/>
        </p:nvSpPr>
        <p:spPr bwMode="auto">
          <a:xfrm>
            <a:off x="381000" y="1293813"/>
            <a:ext cx="7924800" cy="1800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We briefly defined flow and error control in Chapter 9; we elaborate on these two issues here. One of the responsibilities of the data-link control sublayer is flow and error control at the data-link layer.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0820D36C-A830-43DD-81B6-6BA3B5E41615}" type="slidenum">
              <a:rPr lang="en-US" altLang="ko-KR" sz="1200" i="0">
                <a:latin typeface="Arial" panose="020B0604020202020204" pitchFamily="34" charset="0"/>
              </a:rPr>
              <a:pPr eaLnBrk="1" hangingPunct="1"/>
              <a:t>13</a:t>
            </a:fld>
            <a:endParaRPr lang="en-US" altLang="ko-KR" sz="1200" i="0">
              <a:latin typeface="Arial" panose="020B0604020202020204" pitchFamily="34" charset="0"/>
            </a:endParaRPr>
          </a:p>
        </p:txBody>
      </p:sp>
      <p:sp>
        <p:nvSpPr>
          <p:cNvPr id="3789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11.5</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Flow control at the data link layer</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963" y="3124200"/>
            <a:ext cx="7793037"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7013" y="3352800"/>
            <a:ext cx="3405187"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4038600"/>
            <a:ext cx="48942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animEffect transition="in" filter="wipe(left)">
                                      <p:cBhvr>
                                        <p:cTn id="11" dur="1750"/>
                                        <p:tgtEl>
                                          <p:spTgt spid="102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2" fill="hold" nodeType="clickEffect">
                                  <p:stCondLst>
                                    <p:cond delay="0"/>
                                  </p:stCondLst>
                                  <p:childTnLst>
                                    <p:set>
                                      <p:cBhvr>
                                        <p:cTn id="15" dur="1" fill="hold">
                                          <p:stCondLst>
                                            <p:cond delay="0"/>
                                          </p:stCondLst>
                                        </p:cTn>
                                        <p:tgtEl>
                                          <p:spTgt spid="1029"/>
                                        </p:tgtEl>
                                        <p:attrNameLst>
                                          <p:attrName>style.visibility</p:attrName>
                                        </p:attrNameLst>
                                      </p:cBhvr>
                                      <p:to>
                                        <p:strVal val="visible"/>
                                      </p:to>
                                    </p:set>
                                    <p:animEffect transition="in" filter="wipe(right)">
                                      <p:cBhvr>
                                        <p:cTn id="16" dur="2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20"/>
          <p:cNvSpPr txBox="1">
            <a:spLocks noChangeArrowheads="1"/>
          </p:cNvSpPr>
          <p:nvPr/>
        </p:nvSpPr>
        <p:spPr bwMode="auto">
          <a:xfrm>
            <a:off x="76200" y="696913"/>
            <a:ext cx="8839200"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above discussion requires that the consumers communicate with the producers on two occasions: when the buffer is full and when there are vacancies. If the two parties use a buffer with only one slot, the communication can be easier. Assume that each data-link layer uses one</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single memory slot to hold a frame. When this single slot in the receiving data-link layer is empty, it sends a note to the network layer to send the next frame.</a:t>
            </a:r>
          </a:p>
        </p:txBody>
      </p:sp>
      <p:grpSp>
        <p:nvGrpSpPr>
          <p:cNvPr id="39940" name="Group 23"/>
          <p:cNvGrpSpPr>
            <a:grpSpLocks/>
          </p:cNvGrpSpPr>
          <p:nvPr/>
        </p:nvGrpSpPr>
        <p:grpSpPr bwMode="auto">
          <a:xfrm>
            <a:off x="0" y="0"/>
            <a:ext cx="9144000" cy="609600"/>
            <a:chOff x="0" y="2448"/>
            <a:chExt cx="5760" cy="384"/>
          </a:xfrm>
        </p:grpSpPr>
        <p:sp>
          <p:nvSpPr>
            <p:cNvPr id="3994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dirty="0">
                  <a:solidFill>
                    <a:schemeClr val="bg1"/>
                  </a:solidFill>
                  <a:latin typeface="Tahoma" panose="020B0604030504040204" pitchFamily="34" charset="0"/>
                  <a:ea typeface="Adobe Gothic Std B"/>
                  <a:cs typeface="Adobe Gothic Std B"/>
                </a:rPr>
                <a:t>Example </a:t>
              </a:r>
              <a:r>
                <a:rPr lang="en-US" altLang="ko-KR" dirty="0" smtClean="0">
                  <a:solidFill>
                    <a:schemeClr val="bg1"/>
                  </a:solidFill>
                  <a:latin typeface="Tahoma" panose="020B0604030504040204" pitchFamily="34" charset="0"/>
                  <a:ea typeface="Adobe Gothic Std B"/>
                  <a:cs typeface="Adobe Gothic Std B"/>
                </a:rPr>
                <a:t>11.1</a:t>
              </a:r>
              <a:endParaRPr lang="en-US" altLang="ko-KR" dirty="0">
                <a:solidFill>
                  <a:schemeClr val="bg1"/>
                </a:solidFill>
                <a:latin typeface="Tahoma" panose="020B0604030504040204" pitchFamily="34" charset="0"/>
                <a:ea typeface="Adobe Gothic Std B"/>
                <a:cs typeface="Adobe Gothic Std B"/>
              </a:endParaRPr>
            </a:p>
          </p:txBody>
        </p:sp>
      </p:grpSp>
      <p:sp>
        <p:nvSpPr>
          <p:cNvPr id="39944"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11.</a:t>
            </a:r>
            <a:fld id="{0000E30E-49DD-45A0-BEFF-024237C44186}" type="slidenum">
              <a:rPr lang="en-US" altLang="ko-KR" sz="1200" i="0">
                <a:latin typeface="Arial" panose="020B0604020202020204" pitchFamily="34" charset="0"/>
                <a:ea typeface="굴림" panose="020B0600000101010101" pitchFamily="50" charset="-127"/>
              </a:rPr>
              <a:pPr eaLnBrk="1" hangingPunct="1"/>
              <a:t>14</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Error control</a:t>
            </a:r>
            <a:endParaRPr lang="ko-KR" altLang="en-US" dirty="0"/>
          </a:p>
        </p:txBody>
      </p:sp>
      <p:sp>
        <p:nvSpPr>
          <p:cNvPr id="4" name="내용 개체 틀 3"/>
          <p:cNvSpPr>
            <a:spLocks noGrp="1"/>
          </p:cNvSpPr>
          <p:nvPr>
            <p:ph idx="1"/>
          </p:nvPr>
        </p:nvSpPr>
        <p:spPr/>
        <p:txBody>
          <a:bodyPr/>
          <a:lstStyle/>
          <a:p>
            <a:r>
              <a:rPr lang="en-US" altLang="ko-KR" dirty="0"/>
              <a:t>[</a:t>
            </a:r>
            <a:r>
              <a:rPr lang="en-US" altLang="ko-KR" dirty="0" smtClean="0"/>
              <a:t>Positive] ACK</a:t>
            </a:r>
          </a:p>
          <a:p>
            <a:endParaRPr lang="en-US" altLang="ko-KR" dirty="0" smtClean="0"/>
          </a:p>
          <a:p>
            <a:endParaRPr lang="en-US" altLang="ko-KR" dirty="0"/>
          </a:p>
          <a:p>
            <a:r>
              <a:rPr lang="en-US" altLang="ko-KR" dirty="0" smtClean="0"/>
              <a:t>Negative ACK (NACK)</a:t>
            </a:r>
            <a:endParaRPr lang="ko-KR" altLang="en-US" dirty="0"/>
          </a:p>
        </p:txBody>
      </p:sp>
      <p:sp>
        <p:nvSpPr>
          <p:cNvPr id="2" name="슬라이드 번호 개체 틀 1"/>
          <p:cNvSpPr>
            <a:spLocks noGrp="1"/>
          </p:cNvSpPr>
          <p:nvPr>
            <p:ph type="sldNum" sz="quarter" idx="10"/>
          </p:nvPr>
        </p:nvSpPr>
        <p:spPr/>
        <p:txBody>
          <a:bodyPr/>
          <a:lstStyle/>
          <a:p>
            <a:r>
              <a:rPr lang="en-US" altLang="ko-KR" smtClean="0"/>
              <a:t>11.</a:t>
            </a:r>
            <a:fld id="{453E1FF2-E599-463B-8FBD-6BBFF6B5BC90}" type="slidenum">
              <a:rPr lang="en-US" altLang="ko-KR" smtClean="0"/>
              <a:pPr/>
              <a:t>15</a:t>
            </a:fld>
            <a:endParaRPr lang="en-US" altLang="ko-KR"/>
          </a:p>
        </p:txBody>
      </p:sp>
    </p:spTree>
    <p:extLst>
      <p:ext uri="{BB962C8B-B14F-4D97-AF65-F5344CB8AC3E}">
        <p14:creationId xmlns:p14="http://schemas.microsoft.com/office/powerpoint/2010/main" val="2108058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39A388DD-000C-4A17-AE71-64BAA09449BA}" type="slidenum">
              <a:rPr lang="en-US" altLang="ko-KR" sz="1200" i="0">
                <a:latin typeface="Arial" panose="020B0604020202020204" pitchFamily="34" charset="0"/>
              </a:rPr>
              <a:pPr eaLnBrk="1" hangingPunct="1"/>
              <a:t>16</a:t>
            </a:fld>
            <a:endParaRPr lang="en-US" altLang="ko-KR" sz="1200" i="0">
              <a:latin typeface="Arial" panose="020B0604020202020204" pitchFamily="34" charset="0"/>
            </a:endParaRPr>
          </a:p>
        </p:txBody>
      </p:sp>
      <p:sp>
        <p:nvSpPr>
          <p:cNvPr id="4198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8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8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8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9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9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199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749937"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11.1.3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Connection</a:t>
            </a:r>
          </a:p>
        </p:txBody>
      </p:sp>
      <p:sp>
        <p:nvSpPr>
          <p:cNvPr id="41994" name="Rectangle 10"/>
          <p:cNvSpPr>
            <a:spLocks noChangeArrowheads="1"/>
          </p:cNvSpPr>
          <p:nvPr/>
        </p:nvSpPr>
        <p:spPr bwMode="auto">
          <a:xfrm>
            <a:off x="381000" y="1293813"/>
            <a:ext cx="7924800" cy="1800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A DLC protocol can be either connectionless or connection-oriented. We will discuss this issue very briefly here, but we return to this topic in the network and transport layer.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20DF1F4D-F5C9-4DDF-913E-922FBFB5A319}" type="slidenum">
              <a:rPr lang="en-US" altLang="ko-KR" sz="1200" i="0">
                <a:latin typeface="Arial" panose="020B0604020202020204" pitchFamily="34" charset="0"/>
              </a:rPr>
              <a:pPr eaLnBrk="1" hangingPunct="1"/>
              <a:t>17</a:t>
            </a:fld>
            <a:endParaRPr lang="en-US" altLang="ko-KR" sz="1200" i="0">
              <a:latin typeface="Arial" panose="020B0604020202020204" pitchFamily="34" charset="0"/>
            </a:endParaRPr>
          </a:p>
        </p:txBody>
      </p:sp>
      <p:sp>
        <p:nvSpPr>
          <p:cNvPr id="913410"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3411" name="Text Box 3"/>
          <p:cNvSpPr txBox="1">
            <a:spLocks noChangeArrowheads="1"/>
          </p:cNvSpPr>
          <p:nvPr/>
        </p:nvSpPr>
        <p:spPr bwMode="auto">
          <a:xfrm>
            <a:off x="228600" y="406400"/>
            <a:ext cx="7840663" cy="579438"/>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11-2   DATA-LINK LAYER  PROTOCOLS</a:t>
            </a:r>
          </a:p>
        </p:txBody>
      </p:sp>
      <p:sp>
        <p:nvSpPr>
          <p:cNvPr id="4403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44037" name="Rectangle 7"/>
          <p:cNvSpPr>
            <a:spLocks noChangeArrowheads="1"/>
          </p:cNvSpPr>
          <p:nvPr/>
        </p:nvSpPr>
        <p:spPr bwMode="auto">
          <a:xfrm>
            <a:off x="152400" y="1689100"/>
            <a:ext cx="8839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i="0" dirty="0">
                <a:solidFill>
                  <a:srgbClr val="000000"/>
                </a:solidFill>
                <a:latin typeface="Times-Roman"/>
                <a:ea typeface="굴림" panose="020B0600000101010101" pitchFamily="50" charset="-127"/>
              </a:rPr>
              <a:t>Traditionally four protocols have been defined for the data-link layer to deal with flow and error control: </a:t>
            </a:r>
            <a:r>
              <a:rPr lang="en-US" altLang="ko-KR" i="0" u="sng" dirty="0">
                <a:solidFill>
                  <a:srgbClr val="000000"/>
                </a:solidFill>
                <a:latin typeface="Times-Roman"/>
                <a:ea typeface="굴림" panose="020B0600000101010101" pitchFamily="50" charset="-127"/>
              </a:rPr>
              <a:t>Simple, Stop-and-Wait, Go-Back-N, and Selective-Repeat</a:t>
            </a:r>
            <a:r>
              <a:rPr lang="en-US" altLang="ko-KR" i="0" dirty="0">
                <a:solidFill>
                  <a:srgbClr val="000000"/>
                </a:solidFill>
                <a:latin typeface="Times-Roman"/>
                <a:ea typeface="굴림" panose="020B0600000101010101" pitchFamily="50" charset="-127"/>
              </a:rPr>
              <a:t>. Although the first two protocols still are used at the data-link layer, the last two have disappeared. We therefore briefly discuss the first two protocols in this chapter.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1BE6515B-4148-4DE1-ACAD-6FA98C1FBAC4}" type="slidenum">
              <a:rPr lang="en-US" altLang="ko-KR" sz="1200" i="0">
                <a:latin typeface="Arial" panose="020B0604020202020204" pitchFamily="34" charset="0"/>
              </a:rPr>
              <a:pPr eaLnBrk="1" hangingPunct="1"/>
              <a:t>18</a:t>
            </a:fld>
            <a:endParaRPr lang="en-US" altLang="ko-KR" sz="1200" i="0">
              <a:latin typeface="Arial" panose="020B0604020202020204" pitchFamily="34" charset="0"/>
            </a:endParaRPr>
          </a:p>
        </p:txBody>
      </p:sp>
      <p:sp>
        <p:nvSpPr>
          <p:cNvPr id="4608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11.6</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FSMs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86000"/>
            <a:ext cx="8116888" cy="291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750" fill="hold"/>
                                        <p:tgtEl>
                                          <p:spTgt spid="2050"/>
                                        </p:tgtEl>
                                        <p:attrNameLst>
                                          <p:attrName>ppt_w</p:attrName>
                                        </p:attrNameLst>
                                      </p:cBhvr>
                                      <p:tavLst>
                                        <p:tav tm="0">
                                          <p:val>
                                            <p:fltVal val="0"/>
                                          </p:val>
                                        </p:tav>
                                        <p:tav tm="100000">
                                          <p:val>
                                            <p:strVal val="#ppt_w"/>
                                          </p:val>
                                        </p:tav>
                                      </p:tavLst>
                                    </p:anim>
                                    <p:anim calcmode="lin" valueType="num">
                                      <p:cBhvr>
                                        <p:cTn id="8" dur="1750" fill="hold"/>
                                        <p:tgtEl>
                                          <p:spTgt spid="2050"/>
                                        </p:tgtEl>
                                        <p:attrNameLst>
                                          <p:attrName>ppt_h</p:attrName>
                                        </p:attrNameLst>
                                      </p:cBhvr>
                                      <p:tavLst>
                                        <p:tav tm="0">
                                          <p:val>
                                            <p:fltVal val="0"/>
                                          </p:val>
                                        </p:tav>
                                        <p:tav tm="100000">
                                          <p:val>
                                            <p:strVal val="#ppt_h"/>
                                          </p:val>
                                        </p:tav>
                                      </p:tavLst>
                                    </p:anim>
                                    <p:animEffect transition="in" filter="fade">
                                      <p:cBhvr>
                                        <p:cTn id="9" dur="175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6EB9D78F-E7F1-4AF9-BED8-164D8AC70EFE}" type="slidenum">
              <a:rPr lang="en-US" altLang="ko-KR" sz="1200" i="0">
                <a:latin typeface="Arial" panose="020B0604020202020204" pitchFamily="34" charset="0"/>
              </a:rPr>
              <a:pPr eaLnBrk="1" hangingPunct="1"/>
              <a:t>19</a:t>
            </a:fld>
            <a:endParaRPr lang="en-US" altLang="ko-KR" sz="1200" i="0">
              <a:latin typeface="Arial" panose="020B0604020202020204" pitchFamily="34" charset="0"/>
            </a:endParaRPr>
          </a:p>
        </p:txBody>
      </p:sp>
      <p:sp>
        <p:nvSpPr>
          <p:cNvPr id="4813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583499"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11.2.1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Simple Protocol</a:t>
            </a:r>
          </a:p>
        </p:txBody>
      </p:sp>
      <p:sp>
        <p:nvSpPr>
          <p:cNvPr id="48138" name="Rectangle 10"/>
          <p:cNvSpPr>
            <a:spLocks noChangeArrowheads="1"/>
          </p:cNvSpPr>
          <p:nvPr/>
        </p:nvSpPr>
        <p:spPr bwMode="auto">
          <a:xfrm>
            <a:off x="381000" y="1293813"/>
            <a:ext cx="7924800" cy="265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a:latin typeface="Times New Roman" panose="02020603050405020304" pitchFamily="18" charset="0"/>
                <a:ea typeface="굴림" panose="020B0600000101010101" pitchFamily="50" charset="-127"/>
              </a:rPr>
              <a:t>Our first protocol is a simple protocol with neither flow nor error control. We assume that the receiver can immediately handle any frame it receives. In other words, the receiver can never be overwhelmed with incoming frames. Figure </a:t>
            </a:r>
            <a:r>
              <a:rPr lang="en-US" altLang="ko-KR" sz="2800" dirty="0" smtClean="0">
                <a:latin typeface="Times New Roman" panose="02020603050405020304" pitchFamily="18" charset="0"/>
                <a:ea typeface="굴림" panose="020B0600000101010101" pitchFamily="50" charset="-127"/>
              </a:rPr>
              <a:t>11.7 </a:t>
            </a:r>
            <a:r>
              <a:rPr lang="en-US" altLang="ko-KR" sz="2800" dirty="0">
                <a:latin typeface="Times New Roman" panose="02020603050405020304" pitchFamily="18" charset="0"/>
                <a:ea typeface="굴림" panose="020B0600000101010101" pitchFamily="50" charset="-127"/>
              </a:rPr>
              <a:t>shows the layout for this protocol.</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8DEAD372-8EB4-4A2D-B5D3-3EDC08301272}" type="slidenum">
              <a:rPr lang="en-US" altLang="ko-KR" sz="1200" i="0">
                <a:latin typeface="Arial" panose="020B0604020202020204" pitchFamily="34" charset="0"/>
              </a:rPr>
              <a:pPr eaLnBrk="1" hangingPunct="1"/>
              <a:t>20</a:t>
            </a:fld>
            <a:endParaRPr lang="en-US" altLang="ko-KR" sz="1200" i="0">
              <a:latin typeface="Arial" panose="020B0604020202020204" pitchFamily="34" charset="0"/>
            </a:endParaRPr>
          </a:p>
        </p:txBody>
      </p:sp>
      <p:sp>
        <p:nvSpPr>
          <p:cNvPr id="5017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11.7</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Simple protocol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513" y="2740025"/>
            <a:ext cx="8040687" cy="138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left)">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25910C01-EEFF-4174-8631-D7D3CFA49A53}" type="slidenum">
              <a:rPr lang="en-US" altLang="ko-KR" sz="1200" i="0">
                <a:latin typeface="Arial" panose="020B0604020202020204" pitchFamily="34" charset="0"/>
              </a:rPr>
              <a:pPr eaLnBrk="1" hangingPunct="1"/>
              <a:t>21</a:t>
            </a:fld>
            <a:endParaRPr lang="en-US" altLang="ko-KR" sz="1200" i="0">
              <a:latin typeface="Arial" panose="020B0604020202020204" pitchFamily="34" charset="0"/>
            </a:endParaRPr>
          </a:p>
        </p:txBody>
      </p:sp>
      <p:sp>
        <p:nvSpPr>
          <p:cNvPr id="5222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11.8</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FSM  for the simple protocol</a:t>
            </a: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90600"/>
            <a:ext cx="4240213"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1213" y="3900488"/>
            <a:ext cx="4256087" cy="266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p:cTn id="7" dur="1000" fill="hold"/>
                                        <p:tgtEl>
                                          <p:spTgt spid="4099"/>
                                        </p:tgtEl>
                                        <p:attrNameLst>
                                          <p:attrName>ppt_w</p:attrName>
                                        </p:attrNameLst>
                                      </p:cBhvr>
                                      <p:tavLst>
                                        <p:tav tm="0">
                                          <p:val>
                                            <p:fltVal val="0"/>
                                          </p:val>
                                        </p:tav>
                                        <p:tav tm="100000">
                                          <p:val>
                                            <p:strVal val="#ppt_w"/>
                                          </p:val>
                                        </p:tav>
                                      </p:tavLst>
                                    </p:anim>
                                    <p:anim calcmode="lin" valueType="num">
                                      <p:cBhvr>
                                        <p:cTn id="8" dur="1000" fill="hold"/>
                                        <p:tgtEl>
                                          <p:spTgt spid="4099"/>
                                        </p:tgtEl>
                                        <p:attrNameLst>
                                          <p:attrName>ppt_h</p:attrName>
                                        </p:attrNameLst>
                                      </p:cBhvr>
                                      <p:tavLst>
                                        <p:tav tm="0">
                                          <p:val>
                                            <p:fltVal val="0"/>
                                          </p:val>
                                        </p:tav>
                                        <p:tav tm="100000">
                                          <p:val>
                                            <p:strVal val="#ppt_h"/>
                                          </p:val>
                                        </p:tav>
                                      </p:tavLst>
                                    </p:anim>
                                    <p:anim calcmode="lin" valueType="num">
                                      <p:cBhvr>
                                        <p:cTn id="9" dur="1000" fill="hold"/>
                                        <p:tgtEl>
                                          <p:spTgt spid="4099"/>
                                        </p:tgtEl>
                                        <p:attrNameLst>
                                          <p:attrName>style.rotation</p:attrName>
                                        </p:attrNameLst>
                                      </p:cBhvr>
                                      <p:tavLst>
                                        <p:tav tm="0">
                                          <p:val>
                                            <p:fltVal val="90"/>
                                          </p:val>
                                        </p:tav>
                                        <p:tav tm="100000">
                                          <p:val>
                                            <p:fltVal val="0"/>
                                          </p:val>
                                        </p:tav>
                                      </p:tavLst>
                                    </p:anim>
                                    <p:animEffect transition="in" filter="fade">
                                      <p:cBhvr>
                                        <p:cTn id="10" dur="1000"/>
                                        <p:tgtEl>
                                          <p:spTgt spid="409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4100"/>
                                        </p:tgtEl>
                                        <p:attrNameLst>
                                          <p:attrName>style.visibility</p:attrName>
                                        </p:attrNameLst>
                                      </p:cBhvr>
                                      <p:to>
                                        <p:strVal val="visible"/>
                                      </p:to>
                                    </p:set>
                                    <p:anim calcmode="lin" valueType="num">
                                      <p:cBhvr>
                                        <p:cTn id="15" dur="1000" fill="hold"/>
                                        <p:tgtEl>
                                          <p:spTgt spid="4100"/>
                                        </p:tgtEl>
                                        <p:attrNameLst>
                                          <p:attrName>ppt_w</p:attrName>
                                        </p:attrNameLst>
                                      </p:cBhvr>
                                      <p:tavLst>
                                        <p:tav tm="0">
                                          <p:val>
                                            <p:fltVal val="0"/>
                                          </p:val>
                                        </p:tav>
                                        <p:tav tm="100000">
                                          <p:val>
                                            <p:strVal val="#ppt_w"/>
                                          </p:val>
                                        </p:tav>
                                      </p:tavLst>
                                    </p:anim>
                                    <p:anim calcmode="lin" valueType="num">
                                      <p:cBhvr>
                                        <p:cTn id="16" dur="1000" fill="hold"/>
                                        <p:tgtEl>
                                          <p:spTgt spid="4100"/>
                                        </p:tgtEl>
                                        <p:attrNameLst>
                                          <p:attrName>ppt_h</p:attrName>
                                        </p:attrNameLst>
                                      </p:cBhvr>
                                      <p:tavLst>
                                        <p:tav tm="0">
                                          <p:val>
                                            <p:fltVal val="0"/>
                                          </p:val>
                                        </p:tav>
                                        <p:tav tm="100000">
                                          <p:val>
                                            <p:strVal val="#ppt_h"/>
                                          </p:val>
                                        </p:tav>
                                      </p:tavLst>
                                    </p:anim>
                                    <p:anim calcmode="lin" valueType="num">
                                      <p:cBhvr>
                                        <p:cTn id="17" dur="1000" fill="hold"/>
                                        <p:tgtEl>
                                          <p:spTgt spid="4100"/>
                                        </p:tgtEl>
                                        <p:attrNameLst>
                                          <p:attrName>style.rotation</p:attrName>
                                        </p:attrNameLst>
                                      </p:cBhvr>
                                      <p:tavLst>
                                        <p:tav tm="0">
                                          <p:val>
                                            <p:fltVal val="90"/>
                                          </p:val>
                                        </p:tav>
                                        <p:tav tm="100000">
                                          <p:val>
                                            <p:fltVal val="0"/>
                                          </p:val>
                                        </p:tav>
                                      </p:tavLst>
                                    </p:anim>
                                    <p:animEffect transition="in" filter="fade">
                                      <p:cBhvr>
                                        <p:cTn id="18" dur="1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20"/>
          <p:cNvSpPr txBox="1">
            <a:spLocks noChangeArrowheads="1"/>
          </p:cNvSpPr>
          <p:nvPr/>
        </p:nvSpPr>
        <p:spPr bwMode="auto">
          <a:xfrm>
            <a:off x="76200" y="696913"/>
            <a:ext cx="88392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Figure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11.9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shows an example of communication using this protocol. It is very simple. The sender sends frames one after another without even thinking about the receiver.</a:t>
            </a:r>
          </a:p>
        </p:txBody>
      </p:sp>
      <p:grpSp>
        <p:nvGrpSpPr>
          <p:cNvPr id="54276" name="Group 23"/>
          <p:cNvGrpSpPr>
            <a:grpSpLocks/>
          </p:cNvGrpSpPr>
          <p:nvPr/>
        </p:nvGrpSpPr>
        <p:grpSpPr bwMode="auto">
          <a:xfrm>
            <a:off x="0" y="0"/>
            <a:ext cx="9144000" cy="609600"/>
            <a:chOff x="0" y="2448"/>
            <a:chExt cx="5760" cy="384"/>
          </a:xfrm>
        </p:grpSpPr>
        <p:sp>
          <p:nvSpPr>
            <p:cNvPr id="5427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dirty="0">
                  <a:solidFill>
                    <a:schemeClr val="bg1"/>
                  </a:solidFill>
                  <a:latin typeface="Tahoma" panose="020B0604030504040204" pitchFamily="34" charset="0"/>
                  <a:ea typeface="Adobe Gothic Std B"/>
                  <a:cs typeface="Adobe Gothic Std B"/>
                </a:rPr>
                <a:t>Example </a:t>
              </a:r>
              <a:r>
                <a:rPr lang="en-US" altLang="ko-KR" dirty="0" smtClean="0">
                  <a:solidFill>
                    <a:schemeClr val="bg1"/>
                  </a:solidFill>
                  <a:latin typeface="Tahoma" panose="020B0604030504040204" pitchFamily="34" charset="0"/>
                  <a:ea typeface="Adobe Gothic Std B"/>
                  <a:cs typeface="Adobe Gothic Std B"/>
                </a:rPr>
                <a:t>11.2</a:t>
              </a:r>
              <a:endParaRPr lang="en-US" altLang="ko-KR" dirty="0">
                <a:solidFill>
                  <a:schemeClr val="bg1"/>
                </a:solidFill>
                <a:latin typeface="Tahoma" panose="020B0604030504040204" pitchFamily="34" charset="0"/>
                <a:ea typeface="Adobe Gothic Std B"/>
                <a:cs typeface="Adobe Gothic Std B"/>
              </a:endParaRPr>
            </a:p>
          </p:txBody>
        </p:sp>
      </p:grpSp>
      <p:sp>
        <p:nvSpPr>
          <p:cNvPr id="54280"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11.</a:t>
            </a:r>
            <a:fld id="{18D80DDD-5F5D-40F3-A88B-BA103A6C9CD3}" type="slidenum">
              <a:rPr lang="en-US" altLang="ko-KR" sz="1200" i="0">
                <a:latin typeface="Arial" panose="020B0604020202020204" pitchFamily="34" charset="0"/>
                <a:ea typeface="굴림" panose="020B0600000101010101" pitchFamily="50" charset="-127"/>
              </a:rPr>
              <a:pPr eaLnBrk="1" hangingPunct="1"/>
              <a:t>22</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2AF0851C-70B5-4D96-BA50-FDD7CA0E1A07}" type="slidenum">
              <a:rPr lang="en-US" altLang="ko-KR" sz="1200" i="0">
                <a:latin typeface="Arial" panose="020B0604020202020204" pitchFamily="34" charset="0"/>
              </a:rPr>
              <a:pPr eaLnBrk="1" hangingPunct="1"/>
              <a:t>23</a:t>
            </a:fld>
            <a:endParaRPr lang="en-US" altLang="ko-KR" sz="1200" i="0">
              <a:latin typeface="Arial" panose="020B0604020202020204" pitchFamily="34" charset="0"/>
            </a:endParaRPr>
          </a:p>
        </p:txBody>
      </p:sp>
      <p:sp>
        <p:nvSpPr>
          <p:cNvPr id="5632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11.9</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Flow diagram for Example </a:t>
            </a:r>
            <a:r>
              <a:rPr lang="en-US" altLang="ko-KR" sz="2000" dirty="0" smtClean="0">
                <a:latin typeface="Times-BoldItalic"/>
                <a:ea typeface="굴림" panose="020B0600000101010101" pitchFamily="50" charset="-127"/>
              </a:rPr>
              <a:t>11.2 </a:t>
            </a:r>
            <a:endParaRPr lang="en-US" altLang="ko-KR" sz="2000" dirty="0">
              <a:latin typeface="Times-BoldItalic"/>
              <a:ea typeface="굴림" panose="020B0600000101010101" pitchFamily="50" charset="-127"/>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876425"/>
            <a:ext cx="7340600"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0163" y="3262313"/>
            <a:ext cx="11382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0163" y="3957638"/>
            <a:ext cx="11382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3352800"/>
            <a:ext cx="3503613"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6513" y="4089400"/>
            <a:ext cx="3503612"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9038" y="3617913"/>
            <a:ext cx="113665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9038" y="4327525"/>
            <a:ext cx="1136650"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4616450"/>
            <a:ext cx="952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5123"/>
                                        </p:tgtEl>
                                        <p:attrNameLst>
                                          <p:attrName>style.visibility</p:attrName>
                                        </p:attrNameLst>
                                      </p:cBhvr>
                                      <p:to>
                                        <p:strVal val="visible"/>
                                      </p:to>
                                    </p:set>
                                    <p:animEffect transition="in" filter="wipe(left)">
                                      <p:cBhvr>
                                        <p:cTn id="11" dur="2000"/>
                                        <p:tgtEl>
                                          <p:spTgt spid="512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5124"/>
                                        </p:tgtEl>
                                        <p:attrNameLst>
                                          <p:attrName>style.visibility</p:attrName>
                                        </p:attrNameLst>
                                      </p:cBhvr>
                                      <p:to>
                                        <p:strVal val="visible"/>
                                      </p:to>
                                    </p:set>
                                    <p:animEffect transition="in" filter="wipe(left)">
                                      <p:cBhvr>
                                        <p:cTn id="16" dur="2000"/>
                                        <p:tgtEl>
                                          <p:spTgt spid="512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2000"/>
                                        <p:tgtEl>
                                          <p:spTgt spid="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1750"/>
                                        <p:tgtEl>
                                          <p:spTgt spid="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2000"/>
                                        <p:tgtEl>
                                          <p:spTgt spid="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2000"/>
                                        <p:tgtEl>
                                          <p:spTgt spid="1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5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5F785487-0F49-42CC-9815-BC617D46C7FC}" type="slidenum">
              <a:rPr lang="en-US" altLang="ko-KR" sz="1200" i="0">
                <a:latin typeface="Arial" panose="020B0604020202020204" pitchFamily="34" charset="0"/>
              </a:rPr>
              <a:pPr eaLnBrk="1" hangingPunct="1"/>
              <a:t>24</a:t>
            </a:fld>
            <a:endParaRPr lang="en-US" altLang="ko-KR" sz="1200" i="0">
              <a:latin typeface="Arial" panose="020B0604020202020204" pitchFamily="34" charset="0"/>
            </a:endParaRPr>
          </a:p>
        </p:txBody>
      </p:sp>
      <p:sp>
        <p:nvSpPr>
          <p:cNvPr id="5837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5837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2420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11.2.2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Stop-and-Wait Protocol</a:t>
            </a:r>
          </a:p>
        </p:txBody>
      </p:sp>
      <p:sp>
        <p:nvSpPr>
          <p:cNvPr id="58378" name="Rectangle 10"/>
          <p:cNvSpPr>
            <a:spLocks noChangeArrowheads="1"/>
          </p:cNvSpPr>
          <p:nvPr/>
        </p:nvSpPr>
        <p:spPr bwMode="auto">
          <a:xfrm>
            <a:off x="381000" y="1293813"/>
            <a:ext cx="7924800" cy="3935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Our second protocol is called the Stop-and-Wait protocol, which uses both flow and error control. We show a primitive version of this protocol here, but we discuss the more sophisticated version in Chapter 23 when we have learned about sliding windows. In this protocol, the sender sends one frame at a time and waits for an acknowledgment before sending the next one. To detect corrupted frames, we need to add a CRC (see Chapter 10) to each data frame.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6111C84C-BA88-4E6F-A39B-08F01A19B6EE}" type="slidenum">
              <a:rPr lang="en-US" altLang="ko-KR" sz="1200" i="0">
                <a:latin typeface="Arial" panose="020B0604020202020204" pitchFamily="34" charset="0"/>
              </a:rPr>
              <a:pPr eaLnBrk="1" hangingPunct="1"/>
              <a:t>25</a:t>
            </a:fld>
            <a:endParaRPr lang="en-US" altLang="ko-KR" sz="1200" i="0">
              <a:latin typeface="Arial" panose="020B0604020202020204" pitchFamily="34" charset="0"/>
            </a:endParaRPr>
          </a:p>
        </p:txBody>
      </p:sp>
      <p:sp>
        <p:nvSpPr>
          <p:cNvPr id="6041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11.10</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Stop-and-wait Protocol</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54288"/>
            <a:ext cx="8231188"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750" fill="hold"/>
                                        <p:tgtEl>
                                          <p:spTgt spid="1026"/>
                                        </p:tgtEl>
                                        <p:attrNameLst>
                                          <p:attrName>ppt_w</p:attrName>
                                        </p:attrNameLst>
                                      </p:cBhvr>
                                      <p:tavLst>
                                        <p:tav tm="0">
                                          <p:val>
                                            <p:fltVal val="0"/>
                                          </p:val>
                                        </p:tav>
                                        <p:tav tm="100000">
                                          <p:val>
                                            <p:strVal val="#ppt_w"/>
                                          </p:val>
                                        </p:tav>
                                      </p:tavLst>
                                    </p:anim>
                                    <p:anim calcmode="lin" valueType="num">
                                      <p:cBhvr>
                                        <p:cTn id="8" dur="1750" fill="hold"/>
                                        <p:tgtEl>
                                          <p:spTgt spid="1026"/>
                                        </p:tgtEl>
                                        <p:attrNameLst>
                                          <p:attrName>ppt_h</p:attrName>
                                        </p:attrNameLst>
                                      </p:cBhvr>
                                      <p:tavLst>
                                        <p:tav tm="0">
                                          <p:val>
                                            <p:fltVal val="0"/>
                                          </p:val>
                                        </p:tav>
                                        <p:tav tm="100000">
                                          <p:val>
                                            <p:strVal val="#ppt_h"/>
                                          </p:val>
                                        </p:tav>
                                      </p:tavLst>
                                    </p:anim>
                                    <p:animEffect transition="in" filter="fade">
                                      <p:cBhvr>
                                        <p:cTn id="9" dur="175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5F4D61B5-8C76-433A-82A5-7E97EBA49597}" type="slidenum">
              <a:rPr lang="en-US" altLang="ko-KR" sz="1200" i="0">
                <a:latin typeface="Arial" panose="020B0604020202020204" pitchFamily="34" charset="0"/>
              </a:rPr>
              <a:pPr eaLnBrk="1" hangingPunct="1"/>
              <a:t>26</a:t>
            </a:fld>
            <a:endParaRPr lang="en-US" altLang="ko-KR" sz="1200" i="0">
              <a:latin typeface="Arial" panose="020B0604020202020204" pitchFamily="34" charset="0"/>
            </a:endParaRPr>
          </a:p>
        </p:txBody>
      </p:sp>
      <p:sp>
        <p:nvSpPr>
          <p:cNvPr id="6246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11.11</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FSM for  the stop-and-wait protocol</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913" y="841375"/>
            <a:ext cx="8256587" cy="327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913" y="4592638"/>
            <a:ext cx="8256587"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2250" fill="hold"/>
                                        <p:tgtEl>
                                          <p:spTgt spid="2050"/>
                                        </p:tgtEl>
                                        <p:attrNameLst>
                                          <p:attrName>ppt_w</p:attrName>
                                        </p:attrNameLst>
                                      </p:cBhvr>
                                      <p:tavLst>
                                        <p:tav tm="0">
                                          <p:val>
                                            <p:fltVal val="0"/>
                                          </p:val>
                                        </p:tav>
                                        <p:tav tm="100000">
                                          <p:val>
                                            <p:strVal val="#ppt_w"/>
                                          </p:val>
                                        </p:tav>
                                      </p:tavLst>
                                    </p:anim>
                                    <p:anim calcmode="lin" valueType="num">
                                      <p:cBhvr>
                                        <p:cTn id="8" dur="2250" fill="hold"/>
                                        <p:tgtEl>
                                          <p:spTgt spid="2050"/>
                                        </p:tgtEl>
                                        <p:attrNameLst>
                                          <p:attrName>ppt_h</p:attrName>
                                        </p:attrNameLst>
                                      </p:cBhvr>
                                      <p:tavLst>
                                        <p:tav tm="0">
                                          <p:val>
                                            <p:fltVal val="0"/>
                                          </p:val>
                                        </p:tav>
                                        <p:tav tm="100000">
                                          <p:val>
                                            <p:strVal val="#ppt_h"/>
                                          </p:val>
                                        </p:tav>
                                      </p:tavLst>
                                    </p:anim>
                                    <p:anim calcmode="lin" valueType="num">
                                      <p:cBhvr>
                                        <p:cTn id="9" dur="2250" fill="hold"/>
                                        <p:tgtEl>
                                          <p:spTgt spid="2050"/>
                                        </p:tgtEl>
                                        <p:attrNameLst>
                                          <p:attrName>style.rotation</p:attrName>
                                        </p:attrNameLst>
                                      </p:cBhvr>
                                      <p:tavLst>
                                        <p:tav tm="0">
                                          <p:val>
                                            <p:fltVal val="90"/>
                                          </p:val>
                                        </p:tav>
                                        <p:tav tm="100000">
                                          <p:val>
                                            <p:fltVal val="0"/>
                                          </p:val>
                                        </p:tav>
                                      </p:tavLst>
                                    </p:anim>
                                    <p:animEffect transition="in" filter="fade">
                                      <p:cBhvr>
                                        <p:cTn id="10" dur="2250"/>
                                        <p:tgtEl>
                                          <p:spTgt spid="205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2051"/>
                                        </p:tgtEl>
                                        <p:attrNameLst>
                                          <p:attrName>style.visibility</p:attrName>
                                        </p:attrNameLst>
                                      </p:cBhvr>
                                      <p:to>
                                        <p:strVal val="visible"/>
                                      </p:to>
                                    </p:set>
                                    <p:anim calcmode="lin" valueType="num">
                                      <p:cBhvr>
                                        <p:cTn id="15" dur="2250" fill="hold"/>
                                        <p:tgtEl>
                                          <p:spTgt spid="2051"/>
                                        </p:tgtEl>
                                        <p:attrNameLst>
                                          <p:attrName>ppt_w</p:attrName>
                                        </p:attrNameLst>
                                      </p:cBhvr>
                                      <p:tavLst>
                                        <p:tav tm="0">
                                          <p:val>
                                            <p:fltVal val="0"/>
                                          </p:val>
                                        </p:tav>
                                        <p:tav tm="100000">
                                          <p:val>
                                            <p:strVal val="#ppt_w"/>
                                          </p:val>
                                        </p:tav>
                                      </p:tavLst>
                                    </p:anim>
                                    <p:anim calcmode="lin" valueType="num">
                                      <p:cBhvr>
                                        <p:cTn id="16" dur="2250" fill="hold"/>
                                        <p:tgtEl>
                                          <p:spTgt spid="2051"/>
                                        </p:tgtEl>
                                        <p:attrNameLst>
                                          <p:attrName>ppt_h</p:attrName>
                                        </p:attrNameLst>
                                      </p:cBhvr>
                                      <p:tavLst>
                                        <p:tav tm="0">
                                          <p:val>
                                            <p:fltVal val="0"/>
                                          </p:val>
                                        </p:tav>
                                        <p:tav tm="100000">
                                          <p:val>
                                            <p:strVal val="#ppt_h"/>
                                          </p:val>
                                        </p:tav>
                                      </p:tavLst>
                                    </p:anim>
                                    <p:anim calcmode="lin" valueType="num">
                                      <p:cBhvr>
                                        <p:cTn id="17" dur="2250" fill="hold"/>
                                        <p:tgtEl>
                                          <p:spTgt spid="2051"/>
                                        </p:tgtEl>
                                        <p:attrNameLst>
                                          <p:attrName>style.rotation</p:attrName>
                                        </p:attrNameLst>
                                      </p:cBhvr>
                                      <p:tavLst>
                                        <p:tav tm="0">
                                          <p:val>
                                            <p:fltVal val="90"/>
                                          </p:val>
                                        </p:tav>
                                        <p:tav tm="100000">
                                          <p:val>
                                            <p:fltVal val="0"/>
                                          </p:val>
                                        </p:tav>
                                      </p:tavLst>
                                    </p:anim>
                                    <p:animEffect transition="in" filter="fade">
                                      <p:cBhvr>
                                        <p:cTn id="18" dur="225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20"/>
          <p:cNvSpPr txBox="1">
            <a:spLocks noChangeArrowheads="1"/>
          </p:cNvSpPr>
          <p:nvPr/>
        </p:nvSpPr>
        <p:spPr bwMode="auto">
          <a:xfrm>
            <a:off x="76200" y="696913"/>
            <a:ext cx="8839200" cy="393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Figure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11.12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shows an example. The first frame is sent and acknowledged. The second frame is sent, but lost. After time-out, it is resent. The third frame is sent and acknowledged, but the acknowledgment is lost. The frame is resent. However, there is a problem with this scheme. The network layer at the receiver site receives two copies of the third packet, which is not right. In the next section, we will see how we can correct this problem using sequence numbers and acknowledgment numbers.</a:t>
            </a:r>
          </a:p>
        </p:txBody>
      </p:sp>
      <p:grpSp>
        <p:nvGrpSpPr>
          <p:cNvPr id="64516" name="Group 23"/>
          <p:cNvGrpSpPr>
            <a:grpSpLocks/>
          </p:cNvGrpSpPr>
          <p:nvPr/>
        </p:nvGrpSpPr>
        <p:grpSpPr bwMode="auto">
          <a:xfrm>
            <a:off x="0" y="0"/>
            <a:ext cx="9144000" cy="609600"/>
            <a:chOff x="0" y="2448"/>
            <a:chExt cx="5760" cy="384"/>
          </a:xfrm>
        </p:grpSpPr>
        <p:sp>
          <p:nvSpPr>
            <p:cNvPr id="6451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dirty="0">
                  <a:solidFill>
                    <a:schemeClr val="bg1"/>
                  </a:solidFill>
                  <a:latin typeface="Tahoma" panose="020B0604030504040204" pitchFamily="34" charset="0"/>
                  <a:ea typeface="Adobe Gothic Std B"/>
                  <a:cs typeface="Adobe Gothic Std B"/>
                </a:rPr>
                <a:t>Example </a:t>
              </a:r>
              <a:r>
                <a:rPr lang="en-US" altLang="ko-KR" dirty="0" smtClean="0">
                  <a:solidFill>
                    <a:schemeClr val="bg1"/>
                  </a:solidFill>
                  <a:latin typeface="Tahoma" panose="020B0604030504040204" pitchFamily="34" charset="0"/>
                  <a:ea typeface="Adobe Gothic Std B"/>
                  <a:cs typeface="Adobe Gothic Std B"/>
                </a:rPr>
                <a:t>11.3</a:t>
              </a:r>
              <a:endParaRPr lang="en-US" altLang="ko-KR" dirty="0">
                <a:solidFill>
                  <a:schemeClr val="bg1"/>
                </a:solidFill>
                <a:latin typeface="Tahoma" panose="020B0604030504040204" pitchFamily="34" charset="0"/>
                <a:ea typeface="Adobe Gothic Std B"/>
                <a:cs typeface="Adobe Gothic Std B"/>
              </a:endParaRPr>
            </a:p>
          </p:txBody>
        </p:sp>
      </p:grpSp>
      <p:sp>
        <p:nvSpPr>
          <p:cNvPr id="64520"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11.</a:t>
            </a:r>
            <a:fld id="{E9FD8D07-A41E-4A64-8B08-34110DAC4FE9}" type="slidenum">
              <a:rPr lang="en-US" altLang="ko-KR" sz="1200" i="0">
                <a:latin typeface="Arial" panose="020B0604020202020204" pitchFamily="34" charset="0"/>
                <a:ea typeface="굴림" panose="020B0600000101010101" pitchFamily="50" charset="-127"/>
              </a:rPr>
              <a:pPr eaLnBrk="1" hangingPunct="1"/>
              <a:t>27</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0E7DD9A7-0701-414F-9F58-82812F272629}" type="slidenum">
              <a:rPr lang="en-US" altLang="ko-KR" sz="1200" i="0">
                <a:latin typeface="Arial" panose="020B0604020202020204" pitchFamily="34" charset="0"/>
              </a:rPr>
              <a:pPr eaLnBrk="1" hangingPunct="1"/>
              <a:t>28</a:t>
            </a:fld>
            <a:endParaRPr lang="en-US" altLang="ko-KR" sz="1200" i="0">
              <a:latin typeface="Arial" panose="020B0604020202020204" pitchFamily="34" charset="0"/>
            </a:endParaRPr>
          </a:p>
        </p:txBody>
      </p:sp>
      <p:sp>
        <p:nvSpPr>
          <p:cNvPr id="6656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11.12</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Flow diagram for Example </a:t>
            </a:r>
            <a:r>
              <a:rPr lang="en-US" altLang="ko-KR" sz="2000" dirty="0" smtClean="0">
                <a:latin typeface="Times-BoldItalic"/>
                <a:ea typeface="굴림" panose="020B0600000101010101" pitchFamily="50" charset="-127"/>
              </a:rPr>
              <a:t>11.3</a:t>
            </a:r>
            <a:endParaRPr lang="en-US" altLang="ko-KR" sz="2000" dirty="0">
              <a:latin typeface="Times-BoldItalic"/>
              <a:ea typeface="굴림" panose="020B0600000101010101" pitchFamily="50" charset="-127"/>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7200" y="1055688"/>
            <a:ext cx="4851400" cy="526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375" y="1524000"/>
            <a:ext cx="2063750"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963" y="3690938"/>
            <a:ext cx="2060575"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up)">
                                      <p:cBhvr>
                                        <p:cTn id="7" dur="4250"/>
                                        <p:tgtEl>
                                          <p:spTgt spid="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wipe(down)">
                                      <p:cBhvr>
                                        <p:cTn id="12" dur="580">
                                          <p:stCondLst>
                                            <p:cond delay="0"/>
                                          </p:stCondLst>
                                        </p:cTn>
                                        <p:tgtEl>
                                          <p:spTgt spid="3075"/>
                                        </p:tgtEl>
                                      </p:cBhvr>
                                    </p:animEffect>
                                    <p:anim calcmode="lin" valueType="num">
                                      <p:cBhvr>
                                        <p:cTn id="13"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18" dur="26">
                                          <p:stCondLst>
                                            <p:cond delay="650"/>
                                          </p:stCondLst>
                                        </p:cTn>
                                        <p:tgtEl>
                                          <p:spTgt spid="3075"/>
                                        </p:tgtEl>
                                      </p:cBhvr>
                                      <p:to x="100000" y="60000"/>
                                    </p:animScale>
                                    <p:animScale>
                                      <p:cBhvr>
                                        <p:cTn id="19" dur="166" decel="50000">
                                          <p:stCondLst>
                                            <p:cond delay="676"/>
                                          </p:stCondLst>
                                        </p:cTn>
                                        <p:tgtEl>
                                          <p:spTgt spid="3075"/>
                                        </p:tgtEl>
                                      </p:cBhvr>
                                      <p:to x="100000" y="100000"/>
                                    </p:animScale>
                                    <p:animScale>
                                      <p:cBhvr>
                                        <p:cTn id="20" dur="26">
                                          <p:stCondLst>
                                            <p:cond delay="1312"/>
                                          </p:stCondLst>
                                        </p:cTn>
                                        <p:tgtEl>
                                          <p:spTgt spid="3075"/>
                                        </p:tgtEl>
                                      </p:cBhvr>
                                      <p:to x="100000" y="80000"/>
                                    </p:animScale>
                                    <p:animScale>
                                      <p:cBhvr>
                                        <p:cTn id="21" dur="166" decel="50000">
                                          <p:stCondLst>
                                            <p:cond delay="1338"/>
                                          </p:stCondLst>
                                        </p:cTn>
                                        <p:tgtEl>
                                          <p:spTgt spid="3075"/>
                                        </p:tgtEl>
                                      </p:cBhvr>
                                      <p:to x="100000" y="100000"/>
                                    </p:animScale>
                                    <p:animScale>
                                      <p:cBhvr>
                                        <p:cTn id="22" dur="26">
                                          <p:stCondLst>
                                            <p:cond delay="1642"/>
                                          </p:stCondLst>
                                        </p:cTn>
                                        <p:tgtEl>
                                          <p:spTgt spid="3075"/>
                                        </p:tgtEl>
                                      </p:cBhvr>
                                      <p:to x="100000" y="90000"/>
                                    </p:animScale>
                                    <p:animScale>
                                      <p:cBhvr>
                                        <p:cTn id="23" dur="166" decel="50000">
                                          <p:stCondLst>
                                            <p:cond delay="1668"/>
                                          </p:stCondLst>
                                        </p:cTn>
                                        <p:tgtEl>
                                          <p:spTgt spid="3075"/>
                                        </p:tgtEl>
                                      </p:cBhvr>
                                      <p:to x="100000" y="100000"/>
                                    </p:animScale>
                                    <p:animScale>
                                      <p:cBhvr>
                                        <p:cTn id="24" dur="26">
                                          <p:stCondLst>
                                            <p:cond delay="1808"/>
                                          </p:stCondLst>
                                        </p:cTn>
                                        <p:tgtEl>
                                          <p:spTgt spid="3075"/>
                                        </p:tgtEl>
                                      </p:cBhvr>
                                      <p:to x="100000" y="95000"/>
                                    </p:animScale>
                                    <p:animScale>
                                      <p:cBhvr>
                                        <p:cTn id="25" dur="166" decel="50000">
                                          <p:stCondLst>
                                            <p:cond delay="1834"/>
                                          </p:stCondLst>
                                        </p:cTn>
                                        <p:tgtEl>
                                          <p:spTgt spid="3075"/>
                                        </p:tgtEl>
                                      </p:cBhvr>
                                      <p:to x="100000" y="100000"/>
                                    </p:animScale>
                                  </p:childTnLst>
                                </p:cTn>
                              </p:par>
                            </p:childTnLst>
                          </p:cTn>
                        </p:par>
                      </p:childTnLst>
                    </p:cTn>
                  </p:par>
                  <p:par>
                    <p:cTn id="26" fill="hold" nodeType="clickPar">
                      <p:stCondLst>
                        <p:cond delay="indefinite"/>
                      </p:stCondLst>
                      <p:childTnLst>
                        <p:par>
                          <p:cTn id="27" fill="hold" nodeType="withGroup">
                            <p:stCondLst>
                              <p:cond delay="0"/>
                            </p:stCondLst>
                            <p:childTnLst>
                              <p:par>
                                <p:cTn id="28" presetID="26" presetClass="entr" presetSubtype="0" fill="hold" nodeType="clickEffect">
                                  <p:stCondLst>
                                    <p:cond delay="0"/>
                                  </p:stCondLst>
                                  <p:childTnLst>
                                    <p:set>
                                      <p:cBhvr>
                                        <p:cTn id="29" dur="1" fill="hold">
                                          <p:stCondLst>
                                            <p:cond delay="0"/>
                                          </p:stCondLst>
                                        </p:cTn>
                                        <p:tgtEl>
                                          <p:spTgt spid="3076"/>
                                        </p:tgtEl>
                                        <p:attrNameLst>
                                          <p:attrName>style.visibility</p:attrName>
                                        </p:attrNameLst>
                                      </p:cBhvr>
                                      <p:to>
                                        <p:strVal val="visible"/>
                                      </p:to>
                                    </p:set>
                                    <p:animEffect transition="in" filter="wipe(down)">
                                      <p:cBhvr>
                                        <p:cTn id="30" dur="580">
                                          <p:stCondLst>
                                            <p:cond delay="0"/>
                                          </p:stCondLst>
                                        </p:cTn>
                                        <p:tgtEl>
                                          <p:spTgt spid="3076"/>
                                        </p:tgtEl>
                                      </p:cBhvr>
                                    </p:animEffect>
                                    <p:anim calcmode="lin" valueType="num">
                                      <p:cBhvr>
                                        <p:cTn id="31" dur="1822" tmFilter="0,0; 0.14,0.36; 0.43,0.73; 0.71,0.91; 1.0,1.0">
                                          <p:stCondLst>
                                            <p:cond delay="0"/>
                                          </p:stCondLst>
                                        </p:cTn>
                                        <p:tgtEl>
                                          <p:spTgt spid="3076"/>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076"/>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076"/>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076"/>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076"/>
                                        </p:tgtEl>
                                        <p:attrNameLst>
                                          <p:attrName>ppt_y</p:attrName>
                                        </p:attrNameLst>
                                      </p:cBhvr>
                                      <p:tavLst>
                                        <p:tav tm="0" fmla="#ppt_y-sin(pi*$)/81">
                                          <p:val>
                                            <p:fltVal val="0"/>
                                          </p:val>
                                        </p:tav>
                                        <p:tav tm="100000">
                                          <p:val>
                                            <p:fltVal val="1"/>
                                          </p:val>
                                        </p:tav>
                                      </p:tavLst>
                                    </p:anim>
                                    <p:animScale>
                                      <p:cBhvr>
                                        <p:cTn id="36" dur="26">
                                          <p:stCondLst>
                                            <p:cond delay="650"/>
                                          </p:stCondLst>
                                        </p:cTn>
                                        <p:tgtEl>
                                          <p:spTgt spid="3076"/>
                                        </p:tgtEl>
                                      </p:cBhvr>
                                      <p:to x="100000" y="60000"/>
                                    </p:animScale>
                                    <p:animScale>
                                      <p:cBhvr>
                                        <p:cTn id="37" dur="166" decel="50000">
                                          <p:stCondLst>
                                            <p:cond delay="676"/>
                                          </p:stCondLst>
                                        </p:cTn>
                                        <p:tgtEl>
                                          <p:spTgt spid="3076"/>
                                        </p:tgtEl>
                                      </p:cBhvr>
                                      <p:to x="100000" y="100000"/>
                                    </p:animScale>
                                    <p:animScale>
                                      <p:cBhvr>
                                        <p:cTn id="38" dur="26">
                                          <p:stCondLst>
                                            <p:cond delay="1312"/>
                                          </p:stCondLst>
                                        </p:cTn>
                                        <p:tgtEl>
                                          <p:spTgt spid="3076"/>
                                        </p:tgtEl>
                                      </p:cBhvr>
                                      <p:to x="100000" y="80000"/>
                                    </p:animScale>
                                    <p:animScale>
                                      <p:cBhvr>
                                        <p:cTn id="39" dur="166" decel="50000">
                                          <p:stCondLst>
                                            <p:cond delay="1338"/>
                                          </p:stCondLst>
                                        </p:cTn>
                                        <p:tgtEl>
                                          <p:spTgt spid="3076"/>
                                        </p:tgtEl>
                                      </p:cBhvr>
                                      <p:to x="100000" y="100000"/>
                                    </p:animScale>
                                    <p:animScale>
                                      <p:cBhvr>
                                        <p:cTn id="40" dur="26">
                                          <p:stCondLst>
                                            <p:cond delay="1642"/>
                                          </p:stCondLst>
                                        </p:cTn>
                                        <p:tgtEl>
                                          <p:spTgt spid="3076"/>
                                        </p:tgtEl>
                                      </p:cBhvr>
                                      <p:to x="100000" y="90000"/>
                                    </p:animScale>
                                    <p:animScale>
                                      <p:cBhvr>
                                        <p:cTn id="41" dur="166" decel="50000">
                                          <p:stCondLst>
                                            <p:cond delay="1668"/>
                                          </p:stCondLst>
                                        </p:cTn>
                                        <p:tgtEl>
                                          <p:spTgt spid="3076"/>
                                        </p:tgtEl>
                                      </p:cBhvr>
                                      <p:to x="100000" y="100000"/>
                                    </p:animScale>
                                    <p:animScale>
                                      <p:cBhvr>
                                        <p:cTn id="42" dur="26">
                                          <p:stCondLst>
                                            <p:cond delay="1808"/>
                                          </p:stCondLst>
                                        </p:cTn>
                                        <p:tgtEl>
                                          <p:spTgt spid="3076"/>
                                        </p:tgtEl>
                                      </p:cBhvr>
                                      <p:to x="100000" y="95000"/>
                                    </p:animScale>
                                    <p:animScale>
                                      <p:cBhvr>
                                        <p:cTn id="43" dur="166" decel="50000">
                                          <p:stCondLst>
                                            <p:cond delay="1834"/>
                                          </p:stCondLst>
                                        </p:cTn>
                                        <p:tgtEl>
                                          <p:spTgt spid="307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ext Box 20"/>
          <p:cNvSpPr txBox="1">
            <a:spLocks noChangeArrowheads="1"/>
          </p:cNvSpPr>
          <p:nvPr/>
        </p:nvSpPr>
        <p:spPr bwMode="auto">
          <a:xfrm>
            <a:off x="76200" y="696913"/>
            <a:ext cx="88392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Figure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11.13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shows how adding sequence numbers and acknowledgment numbers can prevent duplicates. The first frame is sent and acknowledged. The second frame is sent, but lost. After time-out, it is resent. The third frame is sent and acknowledged, but the acknowledgment is lost. The frame is resent.</a:t>
            </a:r>
          </a:p>
        </p:txBody>
      </p:sp>
      <p:grpSp>
        <p:nvGrpSpPr>
          <p:cNvPr id="68612" name="Group 23"/>
          <p:cNvGrpSpPr>
            <a:grpSpLocks/>
          </p:cNvGrpSpPr>
          <p:nvPr/>
        </p:nvGrpSpPr>
        <p:grpSpPr bwMode="auto">
          <a:xfrm>
            <a:off x="0" y="0"/>
            <a:ext cx="9144000" cy="609600"/>
            <a:chOff x="0" y="2448"/>
            <a:chExt cx="5760" cy="384"/>
          </a:xfrm>
        </p:grpSpPr>
        <p:sp>
          <p:nvSpPr>
            <p:cNvPr id="68613"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dirty="0">
                  <a:solidFill>
                    <a:schemeClr val="bg1"/>
                  </a:solidFill>
                  <a:latin typeface="Tahoma" panose="020B0604030504040204" pitchFamily="34" charset="0"/>
                  <a:ea typeface="Adobe Gothic Std B"/>
                  <a:cs typeface="Adobe Gothic Std B"/>
                </a:rPr>
                <a:t>Example </a:t>
              </a:r>
              <a:r>
                <a:rPr lang="en-US" altLang="ko-KR" dirty="0" smtClean="0">
                  <a:solidFill>
                    <a:schemeClr val="bg1"/>
                  </a:solidFill>
                  <a:latin typeface="Tahoma" panose="020B0604030504040204" pitchFamily="34" charset="0"/>
                  <a:ea typeface="Adobe Gothic Std B"/>
                  <a:cs typeface="Adobe Gothic Std B"/>
                </a:rPr>
                <a:t>11.4</a:t>
              </a:r>
              <a:endParaRPr lang="en-US" altLang="ko-KR" dirty="0">
                <a:solidFill>
                  <a:schemeClr val="bg1"/>
                </a:solidFill>
                <a:latin typeface="Tahoma" panose="020B0604030504040204" pitchFamily="34" charset="0"/>
                <a:ea typeface="Adobe Gothic Std B"/>
                <a:cs typeface="Adobe Gothic Std B"/>
              </a:endParaRPr>
            </a:p>
          </p:txBody>
        </p:sp>
      </p:grpSp>
      <p:sp>
        <p:nvSpPr>
          <p:cNvPr id="68616"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11.</a:t>
            </a:r>
            <a:fld id="{B44D81E0-376C-4B7D-AA93-0B5FDE565420}" type="slidenum">
              <a:rPr lang="en-US" altLang="ko-KR" sz="1200" i="0">
                <a:latin typeface="Arial" panose="020B0604020202020204" pitchFamily="34" charset="0"/>
                <a:ea typeface="굴림" panose="020B0600000101010101" pitchFamily="50" charset="-127"/>
              </a:rPr>
              <a:pPr eaLnBrk="1" hangingPunct="1"/>
              <a:t>29</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F54710E1-B889-4BC7-BBFC-16F4A1232E35}" type="slidenum">
              <a:rPr lang="en-US" altLang="ko-KR" sz="1200" i="0">
                <a:latin typeface="Arial" panose="020B0604020202020204" pitchFamily="34" charset="0"/>
              </a:rPr>
              <a:pPr eaLnBrk="1" hangingPunct="1"/>
              <a:t>30</a:t>
            </a:fld>
            <a:endParaRPr lang="en-US" altLang="ko-KR" sz="1200" i="0">
              <a:latin typeface="Arial" panose="020B0604020202020204" pitchFamily="34" charset="0"/>
            </a:endParaRPr>
          </a:p>
        </p:txBody>
      </p:sp>
      <p:sp>
        <p:nvSpPr>
          <p:cNvPr id="7065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11.13</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Flow diagram for Example </a:t>
            </a:r>
            <a:r>
              <a:rPr lang="en-US" altLang="ko-KR" sz="2000" dirty="0" smtClean="0">
                <a:latin typeface="Times-BoldItalic"/>
                <a:ea typeface="굴림" panose="020B0600000101010101" pitchFamily="50" charset="-127"/>
              </a:rPr>
              <a:t>11.4 </a:t>
            </a:r>
            <a:endParaRPr lang="en-US" altLang="ko-KR" sz="2000" dirty="0">
              <a:latin typeface="Times-BoldItalic"/>
              <a:ea typeface="굴림" panose="020B0600000101010101" pitchFamily="50" charset="-127"/>
            </a:endParaRPr>
          </a:p>
        </p:txBody>
      </p:sp>
      <p:pic>
        <p:nvPicPr>
          <p:cNvPr id="706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219200"/>
            <a:ext cx="4851400" cy="527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600200"/>
            <a:ext cx="2063750"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738" y="3240088"/>
            <a:ext cx="2128837" cy="12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738" y="4876800"/>
            <a:ext cx="1798637"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EEA5432D-5211-4CB0-8279-B6F2BACC5EAC}" type="slidenum">
              <a:rPr lang="en-US" altLang="ko-KR" sz="1200" i="0">
                <a:latin typeface="Arial" panose="020B0604020202020204" pitchFamily="34" charset="0"/>
              </a:rPr>
              <a:pPr eaLnBrk="1" hangingPunct="1"/>
              <a:t>31</a:t>
            </a:fld>
            <a:endParaRPr lang="en-US" altLang="ko-KR" sz="1200" i="0">
              <a:latin typeface="Arial" panose="020B0604020202020204" pitchFamily="34" charset="0"/>
            </a:endParaRPr>
          </a:p>
        </p:txBody>
      </p:sp>
      <p:sp>
        <p:nvSpPr>
          <p:cNvPr id="7270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270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270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270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271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271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271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134658"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11.2.3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Piggybacking</a:t>
            </a:r>
          </a:p>
        </p:txBody>
      </p:sp>
      <p:sp>
        <p:nvSpPr>
          <p:cNvPr id="72714" name="Rectangle 10"/>
          <p:cNvSpPr>
            <a:spLocks noChangeArrowheads="1"/>
          </p:cNvSpPr>
          <p:nvPr/>
        </p:nvSpPr>
        <p:spPr bwMode="auto">
          <a:xfrm>
            <a:off x="381000" y="1293813"/>
            <a:ext cx="7924800" cy="3935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two protocols we discussed in this section are designed for unidirectional communication, in which data is flowing only in one direction although the acknowledgment may travel in the other direction. Protocols have been designed in the past to allow data to flow in both directions. However, to make the communication more efficient, the data in one direction is piggybacked with the acknowledgment in the other direction.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AB8AA01B-7F80-440B-A3C1-CEBAAB6425FC}" type="slidenum">
              <a:rPr lang="en-US" altLang="ko-KR" sz="1200" i="0">
                <a:latin typeface="Arial" panose="020B0604020202020204" pitchFamily="34" charset="0"/>
              </a:rPr>
              <a:pPr eaLnBrk="1" hangingPunct="1"/>
              <a:t>32</a:t>
            </a:fld>
            <a:endParaRPr lang="en-US" altLang="ko-KR" sz="1200" i="0">
              <a:latin typeface="Arial" panose="020B0604020202020204" pitchFamily="34" charset="0"/>
            </a:endParaRPr>
          </a:p>
        </p:txBody>
      </p:sp>
      <p:sp>
        <p:nvSpPr>
          <p:cNvPr id="913410"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3411" name="Text Box 3"/>
          <p:cNvSpPr txBox="1">
            <a:spLocks noChangeArrowheads="1"/>
          </p:cNvSpPr>
          <p:nvPr/>
        </p:nvSpPr>
        <p:spPr bwMode="auto">
          <a:xfrm>
            <a:off x="228600" y="406400"/>
            <a:ext cx="2408238" cy="579438"/>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11-3   HDLC</a:t>
            </a:r>
          </a:p>
        </p:txBody>
      </p:sp>
      <p:sp>
        <p:nvSpPr>
          <p:cNvPr id="7475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74757" name="Rectangle 7"/>
          <p:cNvSpPr>
            <a:spLocks noChangeArrowheads="1"/>
          </p:cNvSpPr>
          <p:nvPr/>
        </p:nvSpPr>
        <p:spPr bwMode="auto">
          <a:xfrm>
            <a:off x="152400" y="1689100"/>
            <a:ext cx="88392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dirty="0">
                <a:solidFill>
                  <a:srgbClr val="000000"/>
                </a:solidFill>
                <a:latin typeface="Times-Roman"/>
                <a:ea typeface="굴림" panose="020B0600000101010101" pitchFamily="50" charset="-127"/>
              </a:rPr>
              <a:t>High-level Data Link Control (HDLC) is a bit -oriented protocol for communication over point-to-point and multipoint links. It implements the Stop-and-Wait protocol we discussed earlier. Although this protocol is more a theoretical issue than practical, most of the concept defined in this protocol is the basis for other practical protocols such </a:t>
            </a:r>
            <a:r>
              <a:rPr lang="en-US" altLang="ko-KR" sz="2800" i="0" dirty="0" smtClean="0">
                <a:solidFill>
                  <a:srgbClr val="000000"/>
                </a:solidFill>
                <a:latin typeface="Times-Roman"/>
                <a:ea typeface="굴림" panose="020B0600000101010101" pitchFamily="50" charset="-127"/>
              </a:rPr>
              <a:t>as PPP</a:t>
            </a:r>
            <a:r>
              <a:rPr lang="en-US" altLang="ko-KR" sz="2800" i="0" dirty="0">
                <a:solidFill>
                  <a:srgbClr val="000000"/>
                </a:solidFill>
                <a:latin typeface="Times-Roman"/>
                <a:ea typeface="굴림" panose="020B0600000101010101" pitchFamily="50" charset="-127"/>
              </a:rPr>
              <a:t>, Ethernet, or wireless LANs.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582698BE-F800-4AF9-9382-6A6F225D469B}" type="slidenum">
              <a:rPr lang="en-US" altLang="ko-KR" sz="1200" i="0">
                <a:latin typeface="Arial" panose="020B0604020202020204" pitchFamily="34" charset="0"/>
              </a:rPr>
              <a:pPr eaLnBrk="1" hangingPunct="1"/>
              <a:t>33</a:t>
            </a:fld>
            <a:endParaRPr lang="en-US" altLang="ko-KR" sz="1200" i="0">
              <a:latin typeface="Arial" panose="020B0604020202020204" pitchFamily="34" charset="0"/>
            </a:endParaRPr>
          </a:p>
        </p:txBody>
      </p:sp>
      <p:sp>
        <p:nvSpPr>
          <p:cNvPr id="7680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566378"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11.3.1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Transfer Modes</a:t>
            </a:r>
          </a:p>
        </p:txBody>
      </p:sp>
      <p:sp>
        <p:nvSpPr>
          <p:cNvPr id="76810" name="Rectangle 10"/>
          <p:cNvSpPr>
            <a:spLocks noChangeArrowheads="1"/>
          </p:cNvSpPr>
          <p:nvPr/>
        </p:nvSpPr>
        <p:spPr bwMode="auto">
          <a:xfrm>
            <a:off x="381000" y="1293813"/>
            <a:ext cx="7924800" cy="1800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HDLC provides two common transfer modes that can be used in different configurations: normal response mode (NRM) and asynchronous balanced mode (ABM).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BDABF1FA-BCEA-4625-9182-B4507C411390}" type="slidenum">
              <a:rPr lang="en-US" altLang="ko-KR" sz="1200" i="0">
                <a:latin typeface="Arial" panose="020B0604020202020204" pitchFamily="34" charset="0"/>
              </a:rPr>
              <a:pPr eaLnBrk="1" hangingPunct="1"/>
              <a:t>34</a:t>
            </a:fld>
            <a:endParaRPr lang="en-US" altLang="ko-KR" sz="1200" i="0">
              <a:latin typeface="Arial" panose="020B0604020202020204" pitchFamily="34" charset="0"/>
            </a:endParaRPr>
          </a:p>
        </p:txBody>
      </p:sp>
      <p:sp>
        <p:nvSpPr>
          <p:cNvPr id="788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11.14</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Normal response mode</a:t>
            </a:r>
          </a:p>
        </p:txBody>
      </p:sp>
      <p:pic>
        <p:nvPicPr>
          <p:cNvPr id="337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763" y="1512888"/>
            <a:ext cx="8097837"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763" y="4724400"/>
            <a:ext cx="8174037" cy="138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676400"/>
            <a:ext cx="16002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4748213"/>
            <a:ext cx="16002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3250" y="5576888"/>
            <a:ext cx="15621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5288" y="5548313"/>
            <a:ext cx="15605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5288" y="2362200"/>
            <a:ext cx="1560512"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79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379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379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6DB10C73-45D8-4B83-9DF9-3527B1E8AB32}" type="slidenum">
              <a:rPr lang="en-US" altLang="ko-KR" sz="1200" i="0">
                <a:latin typeface="Arial" panose="020B0604020202020204" pitchFamily="34" charset="0"/>
              </a:rPr>
              <a:pPr eaLnBrk="1" hangingPunct="1"/>
              <a:t>35</a:t>
            </a:fld>
            <a:endParaRPr lang="en-US" altLang="ko-KR" sz="1200" i="0">
              <a:latin typeface="Arial" panose="020B0604020202020204" pitchFamily="34" charset="0"/>
            </a:endParaRPr>
          </a:p>
        </p:txBody>
      </p:sp>
      <p:sp>
        <p:nvSpPr>
          <p:cNvPr id="8089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11.15</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Asynchronous balanced mode</a:t>
            </a:r>
          </a:p>
        </p:txBody>
      </p:sp>
      <p:pic>
        <p:nvPicPr>
          <p:cNvPr id="3482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819400"/>
            <a:ext cx="8626475" cy="103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3336925"/>
            <a:ext cx="23304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4059238"/>
            <a:ext cx="227330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8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482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48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EA7C4E2D-C78C-44B2-8B43-A3C891E5489D}" type="slidenum">
              <a:rPr lang="en-US" altLang="ko-KR" sz="1200" i="0">
                <a:latin typeface="Arial" panose="020B0604020202020204" pitchFamily="34" charset="0"/>
              </a:rPr>
              <a:pPr eaLnBrk="1" hangingPunct="1"/>
              <a:t>36</a:t>
            </a:fld>
            <a:endParaRPr lang="en-US" altLang="ko-KR" sz="1200" i="0">
              <a:latin typeface="Arial" panose="020B0604020202020204" pitchFamily="34" charset="0"/>
            </a:endParaRPr>
          </a:p>
        </p:txBody>
      </p:sp>
      <p:sp>
        <p:nvSpPr>
          <p:cNvPr id="8294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4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4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4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5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5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5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236976"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11.3.2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Framing</a:t>
            </a:r>
          </a:p>
        </p:txBody>
      </p:sp>
      <p:sp>
        <p:nvSpPr>
          <p:cNvPr id="82954" name="Rectangle 10"/>
          <p:cNvSpPr>
            <a:spLocks noChangeArrowheads="1"/>
          </p:cNvSpPr>
          <p:nvPr/>
        </p:nvSpPr>
        <p:spPr bwMode="auto">
          <a:xfrm>
            <a:off x="381000" y="1293813"/>
            <a:ext cx="7924800" cy="2227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To provide the flexibility necessary to support all the options possible in the modes and configurations just described, HDLC defines three types of frames: information frames (I-frames), supervisory frames (S-frames), and unnumbered frames (U-frames).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8424D65F-4B5F-4B00-AD88-DED6BBC59AF7}" type="slidenum">
              <a:rPr lang="en-US" altLang="ko-KR" sz="1200" i="0">
                <a:latin typeface="Arial" panose="020B0604020202020204" pitchFamily="34" charset="0"/>
              </a:rPr>
              <a:pPr eaLnBrk="1" hangingPunct="1"/>
              <a:t>37</a:t>
            </a:fld>
            <a:endParaRPr lang="en-US" altLang="ko-KR" sz="1200" i="0">
              <a:latin typeface="Arial" panose="020B0604020202020204" pitchFamily="34" charset="0"/>
            </a:endParaRPr>
          </a:p>
        </p:txBody>
      </p:sp>
      <p:sp>
        <p:nvSpPr>
          <p:cNvPr id="8499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11.16</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HDLC frames</a:t>
            </a:r>
          </a:p>
        </p:txBody>
      </p:sp>
      <p:pic>
        <p:nvPicPr>
          <p:cNvPr id="358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481788"/>
            <a:ext cx="73914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737787"/>
            <a:ext cx="5307013"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4987925"/>
            <a:ext cx="7446963"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872762" y="836563"/>
            <a:ext cx="4809331" cy="584775"/>
          </a:xfrm>
          <a:prstGeom prst="rect">
            <a:avLst/>
          </a:prstGeom>
          <a:noFill/>
        </p:spPr>
        <p:txBody>
          <a:bodyPr wrap="square" rtlCol="0">
            <a:spAutoFit/>
          </a:bodyPr>
          <a:lstStyle/>
          <a:p>
            <a:pPr algn="ctr"/>
            <a:r>
              <a:rPr lang="en-US" altLang="ko-KR" b="0" i="0" dirty="0" smtClean="0">
                <a:solidFill>
                  <a:srgbClr val="3366FF"/>
                </a:solidFill>
                <a:latin typeface="Calibri" panose="020F0502020204030204" pitchFamily="34" charset="0"/>
                <a:cs typeface="Calibri" panose="020F0502020204030204" pitchFamily="34" charset="0"/>
              </a:rPr>
              <a:t>Of the secondary</a:t>
            </a:r>
            <a:endParaRPr lang="ko-KR" altLang="en-US" b="0" i="0" dirty="0">
              <a:solidFill>
                <a:srgbClr val="3366FF"/>
              </a:solidFill>
              <a:latin typeface="Calibri" panose="020F0502020204030204" pitchFamily="34" charset="0"/>
              <a:cs typeface="Calibri" panose="020F0502020204030204" pitchFamily="34" charset="0"/>
            </a:endParaRPr>
          </a:p>
        </p:txBody>
      </p:sp>
      <p:cxnSp>
        <p:nvCxnSpPr>
          <p:cNvPr id="3" name="직선 화살표 연결선 2"/>
          <p:cNvCxnSpPr/>
          <p:nvPr/>
        </p:nvCxnSpPr>
        <p:spPr bwMode="auto">
          <a:xfrm flipH="1">
            <a:off x="2667000" y="1295400"/>
            <a:ext cx="381000" cy="1186388"/>
          </a:xfrm>
          <a:prstGeom prst="straightConnector1">
            <a:avLst/>
          </a:prstGeom>
          <a:solidFill>
            <a:schemeClr val="accent1"/>
          </a:solidFill>
          <a:ln w="9525" cap="flat" cmpd="sng" algn="ctr">
            <a:solidFill>
              <a:schemeClr val="tx1"/>
            </a:solidFill>
            <a:prstDash val="solid"/>
            <a:round/>
            <a:headEnd type="none" w="lg" len="lg"/>
            <a:tailEnd type="triangle" w="lg" len="lg"/>
          </a:ln>
          <a:effec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35844"/>
                                        </p:tgtEl>
                                        <p:attrNameLst>
                                          <p:attrName>style.visibility</p:attrName>
                                        </p:attrNameLst>
                                      </p:cBhvr>
                                      <p:to>
                                        <p:strVal val="visible"/>
                                      </p:to>
                                    </p:set>
                                    <p:anim calcmode="lin" valueType="num">
                                      <p:cBhvr>
                                        <p:cTn id="7" dur="500" fill="hold"/>
                                        <p:tgtEl>
                                          <p:spTgt spid="35844"/>
                                        </p:tgtEl>
                                        <p:attrNameLst>
                                          <p:attrName>ppt_w</p:attrName>
                                        </p:attrNameLst>
                                      </p:cBhvr>
                                      <p:tavLst>
                                        <p:tav tm="0">
                                          <p:val>
                                            <p:fltVal val="0"/>
                                          </p:val>
                                        </p:tav>
                                        <p:tav tm="100000">
                                          <p:val>
                                            <p:strVal val="#ppt_w"/>
                                          </p:val>
                                        </p:tav>
                                      </p:tavLst>
                                    </p:anim>
                                    <p:anim calcmode="lin" valueType="num">
                                      <p:cBhvr>
                                        <p:cTn id="8" dur="500" fill="hold"/>
                                        <p:tgtEl>
                                          <p:spTgt spid="35844"/>
                                        </p:tgtEl>
                                        <p:attrNameLst>
                                          <p:attrName>ppt_h</p:attrName>
                                        </p:attrNameLst>
                                      </p:cBhvr>
                                      <p:tavLst>
                                        <p:tav tm="0">
                                          <p:val>
                                            <p:fltVal val="0"/>
                                          </p:val>
                                        </p:tav>
                                        <p:tav tm="100000">
                                          <p:val>
                                            <p:strVal val="#ppt_h"/>
                                          </p:val>
                                        </p:tav>
                                      </p:tavLst>
                                    </p:anim>
                                    <p:animEffect transition="in" filter="fade">
                                      <p:cBhvr>
                                        <p:cTn id="9" dur="500"/>
                                        <p:tgtEl>
                                          <p:spTgt spid="3584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35845"/>
                                        </p:tgtEl>
                                        <p:attrNameLst>
                                          <p:attrName>style.visibility</p:attrName>
                                        </p:attrNameLst>
                                      </p:cBhvr>
                                      <p:to>
                                        <p:strVal val="visible"/>
                                      </p:to>
                                    </p:set>
                                    <p:anim calcmode="lin" valueType="num">
                                      <p:cBhvr>
                                        <p:cTn id="14" dur="500" fill="hold"/>
                                        <p:tgtEl>
                                          <p:spTgt spid="35845"/>
                                        </p:tgtEl>
                                        <p:attrNameLst>
                                          <p:attrName>ppt_w</p:attrName>
                                        </p:attrNameLst>
                                      </p:cBhvr>
                                      <p:tavLst>
                                        <p:tav tm="0">
                                          <p:val>
                                            <p:fltVal val="0"/>
                                          </p:val>
                                        </p:tav>
                                        <p:tav tm="100000">
                                          <p:val>
                                            <p:strVal val="#ppt_w"/>
                                          </p:val>
                                        </p:tav>
                                      </p:tavLst>
                                    </p:anim>
                                    <p:anim calcmode="lin" valueType="num">
                                      <p:cBhvr>
                                        <p:cTn id="15" dur="500" fill="hold"/>
                                        <p:tgtEl>
                                          <p:spTgt spid="35845"/>
                                        </p:tgtEl>
                                        <p:attrNameLst>
                                          <p:attrName>ppt_h</p:attrName>
                                        </p:attrNameLst>
                                      </p:cBhvr>
                                      <p:tavLst>
                                        <p:tav tm="0">
                                          <p:val>
                                            <p:fltVal val="0"/>
                                          </p:val>
                                        </p:tav>
                                        <p:tav tm="100000">
                                          <p:val>
                                            <p:strVal val="#ppt_h"/>
                                          </p:val>
                                        </p:tav>
                                      </p:tavLst>
                                    </p:anim>
                                    <p:animEffect transition="in" filter="fade">
                                      <p:cBhvr>
                                        <p:cTn id="16" dur="500"/>
                                        <p:tgtEl>
                                          <p:spTgt spid="3584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35846"/>
                                        </p:tgtEl>
                                        <p:attrNameLst>
                                          <p:attrName>style.visibility</p:attrName>
                                        </p:attrNameLst>
                                      </p:cBhvr>
                                      <p:to>
                                        <p:strVal val="visible"/>
                                      </p:to>
                                    </p:set>
                                    <p:anim calcmode="lin" valueType="num">
                                      <p:cBhvr>
                                        <p:cTn id="21" dur="500" fill="hold"/>
                                        <p:tgtEl>
                                          <p:spTgt spid="35846"/>
                                        </p:tgtEl>
                                        <p:attrNameLst>
                                          <p:attrName>ppt_w</p:attrName>
                                        </p:attrNameLst>
                                      </p:cBhvr>
                                      <p:tavLst>
                                        <p:tav tm="0">
                                          <p:val>
                                            <p:fltVal val="0"/>
                                          </p:val>
                                        </p:tav>
                                        <p:tav tm="100000">
                                          <p:val>
                                            <p:strVal val="#ppt_w"/>
                                          </p:val>
                                        </p:tav>
                                      </p:tavLst>
                                    </p:anim>
                                    <p:anim calcmode="lin" valueType="num">
                                      <p:cBhvr>
                                        <p:cTn id="22" dur="500" fill="hold"/>
                                        <p:tgtEl>
                                          <p:spTgt spid="35846"/>
                                        </p:tgtEl>
                                        <p:attrNameLst>
                                          <p:attrName>ppt_h</p:attrName>
                                        </p:attrNameLst>
                                      </p:cBhvr>
                                      <p:tavLst>
                                        <p:tav tm="0">
                                          <p:val>
                                            <p:fltVal val="0"/>
                                          </p:val>
                                        </p:tav>
                                        <p:tav tm="100000">
                                          <p:val>
                                            <p:strVal val="#ppt_h"/>
                                          </p:val>
                                        </p:tav>
                                      </p:tavLst>
                                    </p:anim>
                                    <p:animEffect transition="in" filter="fade">
                                      <p:cBhvr>
                                        <p:cTn id="23" dur="500"/>
                                        <p:tgtEl>
                                          <p:spTgt spid="358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744D59C6-2F00-4B5A-A6D1-F8DA19B1EEEE}" type="slidenum">
              <a:rPr lang="en-US" altLang="ko-KR" sz="1200" i="0">
                <a:latin typeface="Arial" panose="020B0604020202020204" pitchFamily="34" charset="0"/>
              </a:rPr>
              <a:pPr eaLnBrk="1" hangingPunct="1"/>
              <a:t>38</a:t>
            </a:fld>
            <a:endParaRPr lang="en-US" altLang="ko-KR" sz="1200" i="0">
              <a:latin typeface="Arial" panose="020B0604020202020204" pitchFamily="34" charset="0"/>
            </a:endParaRPr>
          </a:p>
        </p:txBody>
      </p:sp>
      <p:sp>
        <p:nvSpPr>
          <p:cNvPr id="8704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11.17</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Control field format for the different frame types</a:t>
            </a:r>
          </a:p>
        </p:txBody>
      </p:sp>
      <p:pic>
        <p:nvPicPr>
          <p:cNvPr id="368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738" y="1905000"/>
            <a:ext cx="382746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5902" y="1904999"/>
            <a:ext cx="3827462"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133" y="4260563"/>
            <a:ext cx="382746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72762" y="836563"/>
            <a:ext cx="4809331" cy="584775"/>
          </a:xfrm>
          <a:prstGeom prst="rect">
            <a:avLst/>
          </a:prstGeom>
          <a:noFill/>
        </p:spPr>
        <p:txBody>
          <a:bodyPr wrap="square" rtlCol="0">
            <a:spAutoFit/>
          </a:bodyPr>
          <a:lstStyle/>
          <a:p>
            <a:pPr algn="ctr"/>
            <a:r>
              <a:rPr lang="en-US" altLang="ko-KR" i="0" dirty="0" smtClean="0">
                <a:solidFill>
                  <a:srgbClr val="3366FF"/>
                </a:solidFill>
                <a:latin typeface="Calibri" panose="020F0502020204030204" pitchFamily="34" charset="0"/>
                <a:cs typeface="Calibri" panose="020F0502020204030204" pitchFamily="34" charset="0"/>
              </a:rPr>
              <a:t>For flow and error control</a:t>
            </a:r>
            <a:endParaRPr lang="ko-KR" altLang="en-US" i="0" dirty="0">
              <a:solidFill>
                <a:srgbClr val="3366FF"/>
              </a:solidFill>
              <a:latin typeface="Calibri" panose="020F0502020204030204" pitchFamily="34" charset="0"/>
              <a:cs typeface="Calibri" panose="020F0502020204030204" pitchFamily="34" charset="0"/>
            </a:endParaRPr>
          </a:p>
        </p:txBody>
      </p:sp>
      <p:sp>
        <p:nvSpPr>
          <p:cNvPr id="8" name="TextBox 7"/>
          <p:cNvSpPr txBox="1"/>
          <p:nvPr/>
        </p:nvSpPr>
        <p:spPr>
          <a:xfrm>
            <a:off x="304800" y="3193763"/>
            <a:ext cx="2667000" cy="584775"/>
          </a:xfrm>
          <a:prstGeom prst="rect">
            <a:avLst/>
          </a:prstGeom>
          <a:noFill/>
        </p:spPr>
        <p:txBody>
          <a:bodyPr wrap="square" rtlCol="0">
            <a:spAutoFit/>
          </a:bodyPr>
          <a:lstStyle/>
          <a:p>
            <a:pPr algn="ctr"/>
            <a:r>
              <a:rPr lang="en-US" altLang="ko-KR" b="0" i="0" dirty="0" smtClean="0">
                <a:solidFill>
                  <a:srgbClr val="3366FF"/>
                </a:solidFill>
                <a:latin typeface="Calibri" panose="020F0502020204030204" pitchFamily="34" charset="0"/>
                <a:cs typeface="Calibri" panose="020F0502020204030204" pitchFamily="34" charset="0"/>
              </a:rPr>
              <a:t>Sequence #</a:t>
            </a:r>
            <a:endParaRPr lang="ko-KR" altLang="en-US" b="0" i="0" dirty="0">
              <a:solidFill>
                <a:srgbClr val="3366FF"/>
              </a:solidFill>
              <a:latin typeface="Calibri" panose="020F0502020204030204" pitchFamily="34" charset="0"/>
              <a:cs typeface="Calibri" panose="020F0502020204030204" pitchFamily="34" charset="0"/>
            </a:endParaRPr>
          </a:p>
        </p:txBody>
      </p:sp>
      <p:sp>
        <p:nvSpPr>
          <p:cNvPr id="9" name="TextBox 8"/>
          <p:cNvSpPr txBox="1"/>
          <p:nvPr/>
        </p:nvSpPr>
        <p:spPr>
          <a:xfrm>
            <a:off x="2244848" y="3193763"/>
            <a:ext cx="2667000" cy="584775"/>
          </a:xfrm>
          <a:prstGeom prst="rect">
            <a:avLst/>
          </a:prstGeom>
          <a:noFill/>
        </p:spPr>
        <p:txBody>
          <a:bodyPr wrap="square" rtlCol="0">
            <a:spAutoFit/>
          </a:bodyPr>
          <a:lstStyle/>
          <a:p>
            <a:pPr algn="ctr"/>
            <a:r>
              <a:rPr lang="en-US" altLang="ko-KR" b="0" i="0" dirty="0" smtClean="0">
                <a:solidFill>
                  <a:srgbClr val="3366FF"/>
                </a:solidFill>
                <a:latin typeface="Calibri" panose="020F0502020204030204" pitchFamily="34" charset="0"/>
                <a:cs typeface="Calibri" panose="020F0502020204030204" pitchFamily="34" charset="0"/>
              </a:rPr>
              <a:t>ACK #</a:t>
            </a:r>
            <a:endParaRPr lang="ko-KR" altLang="en-US" b="0" i="0" dirty="0">
              <a:solidFill>
                <a:srgbClr val="3366FF"/>
              </a:solidFill>
              <a:latin typeface="Calibri" panose="020F0502020204030204" pitchFamily="34" charset="0"/>
              <a:cs typeface="Calibri" panose="020F0502020204030204" pitchFamily="34" charset="0"/>
            </a:endParaRPr>
          </a:p>
        </p:txBody>
      </p:sp>
      <p:sp>
        <p:nvSpPr>
          <p:cNvPr id="10" name="TextBox 9"/>
          <p:cNvSpPr txBox="1"/>
          <p:nvPr/>
        </p:nvSpPr>
        <p:spPr>
          <a:xfrm>
            <a:off x="2649539" y="1612612"/>
            <a:ext cx="2667000" cy="584775"/>
          </a:xfrm>
          <a:prstGeom prst="rect">
            <a:avLst/>
          </a:prstGeom>
          <a:noFill/>
        </p:spPr>
        <p:txBody>
          <a:bodyPr wrap="square" rtlCol="0">
            <a:spAutoFit/>
          </a:bodyPr>
          <a:lstStyle/>
          <a:p>
            <a:pPr algn="ctr"/>
            <a:r>
              <a:rPr lang="en-US" altLang="ko-KR" b="0" i="0" dirty="0" smtClean="0">
                <a:solidFill>
                  <a:srgbClr val="3366FF"/>
                </a:solidFill>
                <a:latin typeface="Calibri" panose="020F0502020204030204" pitchFamily="34" charset="0"/>
                <a:cs typeface="Calibri" panose="020F0502020204030204" pitchFamily="34" charset="0"/>
              </a:rPr>
              <a:t>Poll/Final</a:t>
            </a:r>
            <a:endParaRPr lang="ko-KR" altLang="en-US" b="0" i="0" dirty="0">
              <a:solidFill>
                <a:srgbClr val="3366FF"/>
              </a:solidFill>
              <a:latin typeface="Calibri" panose="020F0502020204030204" pitchFamily="34" charset="0"/>
              <a:cs typeface="Calibri" panose="020F0502020204030204" pitchFamily="34" charset="0"/>
            </a:endParaRPr>
          </a:p>
        </p:txBody>
      </p:sp>
      <p:cxnSp>
        <p:nvCxnSpPr>
          <p:cNvPr id="11" name="직선 화살표 연결선 10"/>
          <p:cNvCxnSpPr/>
          <p:nvPr/>
        </p:nvCxnSpPr>
        <p:spPr bwMode="auto">
          <a:xfrm flipH="1">
            <a:off x="2801939" y="1905000"/>
            <a:ext cx="381000" cy="381000"/>
          </a:xfrm>
          <a:prstGeom prst="straightConnector1">
            <a:avLst/>
          </a:prstGeom>
          <a:solidFill>
            <a:schemeClr val="accent1"/>
          </a:solidFill>
          <a:ln w="9525" cap="flat" cmpd="sng" algn="ctr">
            <a:solidFill>
              <a:schemeClr val="tx1"/>
            </a:solidFill>
            <a:prstDash val="solid"/>
            <a:round/>
            <a:headEnd type="none" w="lg" len="lg"/>
            <a:tailEnd type="triangle" w="lg" len="lg"/>
          </a:ln>
          <a:effectLst/>
        </p:spPr>
      </p:cxnSp>
      <p:sp>
        <p:nvSpPr>
          <p:cNvPr id="14" name="TextBox 13"/>
          <p:cNvSpPr txBox="1"/>
          <p:nvPr/>
        </p:nvSpPr>
        <p:spPr>
          <a:xfrm>
            <a:off x="5181600" y="3352799"/>
            <a:ext cx="3671764" cy="2062103"/>
          </a:xfrm>
          <a:prstGeom prst="rect">
            <a:avLst/>
          </a:prstGeom>
          <a:noFill/>
        </p:spPr>
        <p:txBody>
          <a:bodyPr wrap="square" rtlCol="0">
            <a:spAutoFit/>
          </a:bodyPr>
          <a:lstStyle/>
          <a:p>
            <a:r>
              <a:rPr lang="en-US" altLang="ko-KR" b="0" i="0" dirty="0" smtClean="0">
                <a:solidFill>
                  <a:srgbClr val="3366FF"/>
                </a:solidFill>
                <a:latin typeface="Calibri" panose="020F0502020204030204" pitchFamily="34" charset="0"/>
                <a:cs typeface="Calibri" panose="020F0502020204030204" pitchFamily="34" charset="0"/>
              </a:rPr>
              <a:t>RR – ACK# and more</a:t>
            </a:r>
          </a:p>
          <a:p>
            <a:pPr algn="ctr"/>
            <a:r>
              <a:rPr lang="en-US" altLang="ko-KR" b="0" i="0" dirty="0" smtClean="0">
                <a:solidFill>
                  <a:srgbClr val="3366FF"/>
                </a:solidFill>
                <a:latin typeface="Calibri" panose="020F0502020204030204" pitchFamily="34" charset="0"/>
                <a:cs typeface="Calibri" panose="020F0502020204030204" pitchFamily="34" charset="0"/>
              </a:rPr>
              <a:t>RNR – ACK# but stop</a:t>
            </a:r>
          </a:p>
          <a:p>
            <a:pPr algn="ctr"/>
            <a:r>
              <a:rPr lang="en-US" altLang="ko-KR" b="0" i="0" dirty="0" smtClean="0">
                <a:solidFill>
                  <a:srgbClr val="3366FF"/>
                </a:solidFill>
                <a:latin typeface="Calibri" panose="020F0502020204030204" pitchFamily="34" charset="0"/>
                <a:cs typeface="Calibri" panose="020F0502020204030204" pitchFamily="34" charset="0"/>
              </a:rPr>
              <a:t>REJ – NACK#, GBN</a:t>
            </a:r>
          </a:p>
          <a:p>
            <a:pPr algn="ctr"/>
            <a:r>
              <a:rPr lang="en-US" altLang="ko-KR" b="0" i="0" dirty="0" smtClean="0">
                <a:solidFill>
                  <a:srgbClr val="3366FF"/>
                </a:solidFill>
                <a:latin typeface="Calibri" panose="020F0502020204030204" pitchFamily="34" charset="0"/>
                <a:cs typeface="Calibri" panose="020F0502020204030204" pitchFamily="34" charset="0"/>
              </a:rPr>
              <a:t>SREJ – NACK#, SR</a:t>
            </a:r>
            <a:endParaRPr lang="ko-KR" altLang="en-US" b="0" i="0" dirty="0">
              <a:solidFill>
                <a:srgbClr val="3366FF"/>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686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68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Text Box 20"/>
          <p:cNvSpPr txBox="1">
            <a:spLocks noChangeArrowheads="1"/>
          </p:cNvSpPr>
          <p:nvPr/>
        </p:nvSpPr>
        <p:spPr bwMode="auto">
          <a:xfrm>
            <a:off x="76200" y="696913"/>
            <a:ext cx="8839200"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Figure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11.18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shows how U-frames can be used for connection establishment and connection release. Node A asks for a connection with a set asynchronous balanced mode (SABM) frame; node B gives a positive response with an unnumbered acknowledgment (UA) frame. After these</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two exchanges, data can be transferred between the two nodes (not shown in the figure). After data transfer, node A sends a DISC (disconnect) frame to release the connection; it is confirmed by node B responding with a UA (unnumbered acknowledgment).</a:t>
            </a:r>
          </a:p>
        </p:txBody>
      </p:sp>
      <p:grpSp>
        <p:nvGrpSpPr>
          <p:cNvPr id="89092" name="Group 23"/>
          <p:cNvGrpSpPr>
            <a:grpSpLocks/>
          </p:cNvGrpSpPr>
          <p:nvPr/>
        </p:nvGrpSpPr>
        <p:grpSpPr bwMode="auto">
          <a:xfrm>
            <a:off x="0" y="0"/>
            <a:ext cx="9144000" cy="609600"/>
            <a:chOff x="0" y="2448"/>
            <a:chExt cx="5760" cy="384"/>
          </a:xfrm>
        </p:grpSpPr>
        <p:sp>
          <p:nvSpPr>
            <p:cNvPr id="89093"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dirty="0">
                  <a:solidFill>
                    <a:schemeClr val="bg1"/>
                  </a:solidFill>
                  <a:latin typeface="Tahoma" panose="020B0604030504040204" pitchFamily="34" charset="0"/>
                  <a:ea typeface="Adobe Gothic Std B"/>
                  <a:cs typeface="Adobe Gothic Std B"/>
                </a:rPr>
                <a:t>Example </a:t>
              </a:r>
              <a:r>
                <a:rPr lang="en-US" altLang="ko-KR" dirty="0" smtClean="0">
                  <a:solidFill>
                    <a:schemeClr val="bg1"/>
                  </a:solidFill>
                  <a:latin typeface="Tahoma" panose="020B0604030504040204" pitchFamily="34" charset="0"/>
                  <a:ea typeface="Adobe Gothic Std B"/>
                  <a:cs typeface="Adobe Gothic Std B"/>
                </a:rPr>
                <a:t>11.5</a:t>
              </a:r>
              <a:endParaRPr lang="en-US" altLang="ko-KR" dirty="0">
                <a:solidFill>
                  <a:schemeClr val="bg1"/>
                </a:solidFill>
                <a:latin typeface="Tahoma" panose="020B0604030504040204" pitchFamily="34" charset="0"/>
                <a:ea typeface="Adobe Gothic Std B"/>
                <a:cs typeface="Adobe Gothic Std B"/>
              </a:endParaRPr>
            </a:p>
          </p:txBody>
        </p:sp>
      </p:grpSp>
      <p:sp>
        <p:nvSpPr>
          <p:cNvPr id="89096"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11.</a:t>
            </a:r>
            <a:fld id="{E0B849DF-9045-4D64-A8EF-A42BF7DD0A03}" type="slidenum">
              <a:rPr lang="en-US" altLang="ko-KR" sz="1200" i="0">
                <a:latin typeface="Arial" panose="020B0604020202020204" pitchFamily="34" charset="0"/>
                <a:ea typeface="굴림" panose="020B0600000101010101" pitchFamily="50" charset="-127"/>
              </a:rPr>
              <a:pPr eaLnBrk="1" hangingPunct="1"/>
              <a:t>39</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2100263" y="685800"/>
            <a:ext cx="4910137" cy="5867400"/>
            <a:chOff x="2100886" y="968568"/>
            <a:chExt cx="4909514" cy="5584632"/>
          </a:xfrm>
        </p:grpSpPr>
        <p:pic>
          <p:nvPicPr>
            <p:cNvPr id="911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0886" y="968568"/>
              <a:ext cx="566114" cy="5584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8366" y="968568"/>
              <a:ext cx="572034" cy="5584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1284288"/>
            <a:ext cx="4273550" cy="92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3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303EA896-E24E-419F-B4D9-0B526C503D27}" type="slidenum">
              <a:rPr lang="en-US" altLang="ko-KR" sz="1200" i="0">
                <a:latin typeface="Arial" panose="020B0604020202020204" pitchFamily="34" charset="0"/>
              </a:rPr>
              <a:pPr eaLnBrk="1" hangingPunct="1"/>
              <a:t>40</a:t>
            </a:fld>
            <a:endParaRPr lang="en-US" altLang="ko-KR" sz="1200" i="0">
              <a:latin typeface="Arial" panose="020B0604020202020204" pitchFamily="34" charset="0"/>
            </a:endParaRPr>
          </a:p>
        </p:txBody>
      </p:sp>
      <p:sp>
        <p:nvSpPr>
          <p:cNvPr id="9114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11.18</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Example of connection and disconnection</a:t>
            </a:r>
          </a:p>
        </p:txBody>
      </p:sp>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2200" y="2438400"/>
            <a:ext cx="4273550"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3557588"/>
            <a:ext cx="4284663"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62200" y="4114800"/>
            <a:ext cx="4273550"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62200" y="5241925"/>
            <a:ext cx="4273550"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19238" y="1584325"/>
            <a:ext cx="588962"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11300" y="4343400"/>
            <a:ext cx="5889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5124"/>
                                        </p:tgtEl>
                                        <p:attrNameLst>
                                          <p:attrName>style.visibility</p:attrName>
                                        </p:attrNameLst>
                                      </p:cBhvr>
                                      <p:to>
                                        <p:strVal val="visible"/>
                                      </p:to>
                                    </p:set>
                                    <p:animEffect transition="in" filter="wipe(left)">
                                      <p:cBhvr>
                                        <p:cTn id="11" dur="2000"/>
                                        <p:tgtEl>
                                          <p:spTgt spid="512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2" fill="hold" nodeType="clickEffect">
                                  <p:stCondLst>
                                    <p:cond delay="0"/>
                                  </p:stCondLst>
                                  <p:childTnLst>
                                    <p:set>
                                      <p:cBhvr>
                                        <p:cTn id="15" dur="1" fill="hold">
                                          <p:stCondLst>
                                            <p:cond delay="0"/>
                                          </p:stCondLst>
                                        </p:cTn>
                                        <p:tgtEl>
                                          <p:spTgt spid="5125"/>
                                        </p:tgtEl>
                                        <p:attrNameLst>
                                          <p:attrName>style.visibility</p:attrName>
                                        </p:attrNameLst>
                                      </p:cBhvr>
                                      <p:to>
                                        <p:strVal val="visible"/>
                                      </p:to>
                                    </p:set>
                                    <p:animEffect transition="in" filter="wipe(right)">
                                      <p:cBhvr>
                                        <p:cTn id="16" dur="2250"/>
                                        <p:tgtEl>
                                          <p:spTgt spid="512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12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6" presetClass="entr" presetSubtype="37" fill="hold" nodeType="clickEffect">
                                  <p:stCondLst>
                                    <p:cond delay="0"/>
                                  </p:stCondLst>
                                  <p:childTnLst>
                                    <p:set>
                                      <p:cBhvr>
                                        <p:cTn id="24" dur="1" fill="hold">
                                          <p:stCondLst>
                                            <p:cond delay="0"/>
                                          </p:stCondLst>
                                        </p:cTn>
                                        <p:tgtEl>
                                          <p:spTgt spid="5126"/>
                                        </p:tgtEl>
                                        <p:attrNameLst>
                                          <p:attrName>style.visibility</p:attrName>
                                        </p:attrNameLst>
                                      </p:cBhvr>
                                      <p:to>
                                        <p:strVal val="visible"/>
                                      </p:to>
                                    </p:set>
                                    <p:animEffect transition="in" filter="barn(outVertical)">
                                      <p:cBhvr>
                                        <p:cTn id="25" dur="3000"/>
                                        <p:tgtEl>
                                          <p:spTgt spid="512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5127"/>
                                        </p:tgtEl>
                                        <p:attrNameLst>
                                          <p:attrName>style.visibility</p:attrName>
                                        </p:attrNameLst>
                                      </p:cBhvr>
                                      <p:to>
                                        <p:strVal val="visible"/>
                                      </p:to>
                                    </p:set>
                                    <p:animEffect transition="in" filter="wipe(left)">
                                      <p:cBhvr>
                                        <p:cTn id="30" dur="2000"/>
                                        <p:tgtEl>
                                          <p:spTgt spid="512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2" fill="hold" nodeType="clickEffect">
                                  <p:stCondLst>
                                    <p:cond delay="0"/>
                                  </p:stCondLst>
                                  <p:childTnLst>
                                    <p:set>
                                      <p:cBhvr>
                                        <p:cTn id="34" dur="1" fill="hold">
                                          <p:stCondLst>
                                            <p:cond delay="0"/>
                                          </p:stCondLst>
                                        </p:cTn>
                                        <p:tgtEl>
                                          <p:spTgt spid="5128"/>
                                        </p:tgtEl>
                                        <p:attrNameLst>
                                          <p:attrName>style.visibility</p:attrName>
                                        </p:attrNameLst>
                                      </p:cBhvr>
                                      <p:to>
                                        <p:strVal val="visible"/>
                                      </p:to>
                                    </p:set>
                                    <p:animEffect transition="in" filter="wipe(right)">
                                      <p:cBhvr>
                                        <p:cTn id="35" dur="500"/>
                                        <p:tgtEl>
                                          <p:spTgt spid="512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5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Text Box 20"/>
          <p:cNvSpPr txBox="1">
            <a:spLocks noChangeArrowheads="1"/>
          </p:cNvSpPr>
          <p:nvPr/>
        </p:nvSpPr>
        <p:spPr bwMode="auto">
          <a:xfrm>
            <a:off x="76200" y="696913"/>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Figure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11.19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shows two exchanges using piggybacking. The first is the case where no error has occurred; the second is the case where an error has occurred and some frames are discarded.</a:t>
            </a:r>
          </a:p>
        </p:txBody>
      </p:sp>
      <p:grpSp>
        <p:nvGrpSpPr>
          <p:cNvPr id="93188" name="Group 23"/>
          <p:cNvGrpSpPr>
            <a:grpSpLocks/>
          </p:cNvGrpSpPr>
          <p:nvPr/>
        </p:nvGrpSpPr>
        <p:grpSpPr bwMode="auto">
          <a:xfrm>
            <a:off x="0" y="0"/>
            <a:ext cx="9144000" cy="609600"/>
            <a:chOff x="0" y="2448"/>
            <a:chExt cx="5760" cy="384"/>
          </a:xfrm>
        </p:grpSpPr>
        <p:sp>
          <p:nvSpPr>
            <p:cNvPr id="9318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dirty="0">
                  <a:solidFill>
                    <a:schemeClr val="bg1"/>
                  </a:solidFill>
                  <a:latin typeface="Tahoma" panose="020B0604030504040204" pitchFamily="34" charset="0"/>
                  <a:ea typeface="Adobe Gothic Std B"/>
                  <a:cs typeface="Adobe Gothic Std B"/>
                </a:rPr>
                <a:t>Example </a:t>
              </a:r>
              <a:r>
                <a:rPr lang="en-US" altLang="ko-KR" dirty="0" smtClean="0">
                  <a:solidFill>
                    <a:schemeClr val="bg1"/>
                  </a:solidFill>
                  <a:latin typeface="Tahoma" panose="020B0604030504040204" pitchFamily="34" charset="0"/>
                  <a:ea typeface="Adobe Gothic Std B"/>
                  <a:cs typeface="Adobe Gothic Std B"/>
                </a:rPr>
                <a:t>11.6</a:t>
              </a:r>
              <a:endParaRPr lang="en-US" altLang="ko-KR" dirty="0">
                <a:solidFill>
                  <a:schemeClr val="bg1"/>
                </a:solidFill>
                <a:latin typeface="Tahoma" panose="020B0604030504040204" pitchFamily="34" charset="0"/>
                <a:ea typeface="Adobe Gothic Std B"/>
                <a:cs typeface="Adobe Gothic Std B"/>
              </a:endParaRPr>
            </a:p>
          </p:txBody>
        </p:sp>
      </p:grpSp>
      <p:sp>
        <p:nvSpPr>
          <p:cNvPr id="93192"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11.</a:t>
            </a:r>
            <a:fld id="{BE0F1382-BB0E-47AC-B3DF-4F4E74740C75}" type="slidenum">
              <a:rPr lang="en-US" altLang="ko-KR" sz="1200" i="0">
                <a:latin typeface="Arial" panose="020B0604020202020204" pitchFamily="34" charset="0"/>
                <a:ea typeface="굴림" panose="020B0600000101010101" pitchFamily="50" charset="-127"/>
              </a:rPr>
              <a:pPr eaLnBrk="1" hangingPunct="1"/>
              <a:t>41</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BADC8DEC-555E-44FE-9D54-C760D71BC956}" type="slidenum">
              <a:rPr lang="en-US" altLang="ko-KR" sz="1200" i="0">
                <a:latin typeface="Arial" panose="020B0604020202020204" pitchFamily="34" charset="0"/>
              </a:rPr>
              <a:pPr eaLnBrk="1" hangingPunct="1"/>
              <a:t>42</a:t>
            </a:fld>
            <a:endParaRPr lang="en-US" altLang="ko-KR" sz="1200" i="0">
              <a:latin typeface="Arial" panose="020B0604020202020204" pitchFamily="34" charset="0"/>
            </a:endParaRPr>
          </a:p>
        </p:txBody>
      </p:sp>
      <p:sp>
        <p:nvSpPr>
          <p:cNvPr id="9523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11.19</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Example of piggybacking with and without error</a:t>
            </a: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773775"/>
            <a:ext cx="2997200" cy="56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73638" y="576411"/>
            <a:ext cx="2951162" cy="6302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타원 1"/>
          <p:cNvSpPr/>
          <p:nvPr/>
        </p:nvSpPr>
        <p:spPr bwMode="auto">
          <a:xfrm>
            <a:off x="2362200" y="3276600"/>
            <a:ext cx="228600" cy="2286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3200" b="1" i="1" u="none" strike="noStrike" cap="none" normalizeH="0" baseline="0" smtClean="0">
              <a:ln>
                <a:noFill/>
              </a:ln>
              <a:solidFill>
                <a:schemeClr val="tx1"/>
              </a:solidFill>
              <a:effectLst/>
              <a:latin typeface="Baby Kruffy" pitchFamily="2" charset="0"/>
            </a:endParaRPr>
          </a:p>
        </p:txBody>
      </p:sp>
      <p:sp>
        <p:nvSpPr>
          <p:cNvPr id="7" name="TextBox 6"/>
          <p:cNvSpPr txBox="1"/>
          <p:nvPr/>
        </p:nvSpPr>
        <p:spPr>
          <a:xfrm rot="17456636">
            <a:off x="-1036944" y="2694194"/>
            <a:ext cx="3187091" cy="461665"/>
          </a:xfrm>
          <a:prstGeom prst="rect">
            <a:avLst/>
          </a:prstGeom>
          <a:noFill/>
        </p:spPr>
        <p:txBody>
          <a:bodyPr wrap="square" rtlCol="0">
            <a:spAutoFit/>
          </a:bodyPr>
          <a:lstStyle/>
          <a:p>
            <a:pPr algn="ctr"/>
            <a:r>
              <a:rPr lang="en-US" altLang="ko-KR" sz="2400" b="0" i="0" dirty="0" smtClean="0">
                <a:solidFill>
                  <a:srgbClr val="3366FF"/>
                </a:solidFill>
                <a:latin typeface="Calibri" panose="020F0502020204030204" pitchFamily="34" charset="0"/>
                <a:cs typeface="Calibri" panose="020F0502020204030204" pitchFamily="34" charset="0"/>
              </a:rPr>
              <a:t>Piggybacked ACK</a:t>
            </a:r>
            <a:endParaRPr lang="ko-KR" altLang="en-US" sz="2400" b="0" i="0" dirty="0">
              <a:solidFill>
                <a:srgbClr val="3366FF"/>
              </a:solidFill>
              <a:latin typeface="Calibri" panose="020F0502020204030204" pitchFamily="34" charset="0"/>
              <a:cs typeface="Calibri" panose="020F0502020204030204" pitchFamily="34" charset="0"/>
            </a:endParaRPr>
          </a:p>
        </p:txBody>
      </p:sp>
      <p:cxnSp>
        <p:nvCxnSpPr>
          <p:cNvPr id="8" name="직선 화살표 연결선 7"/>
          <p:cNvCxnSpPr>
            <a:stCxn id="7" idx="2"/>
          </p:cNvCxnSpPr>
          <p:nvPr/>
        </p:nvCxnSpPr>
        <p:spPr bwMode="auto">
          <a:xfrm>
            <a:off x="772183" y="3007538"/>
            <a:ext cx="1639595" cy="381343"/>
          </a:xfrm>
          <a:prstGeom prst="straightConnector1">
            <a:avLst/>
          </a:prstGeom>
          <a:solidFill>
            <a:schemeClr val="accent1"/>
          </a:solidFill>
          <a:ln w="9525" cap="flat" cmpd="sng" algn="ctr">
            <a:solidFill>
              <a:srgbClr val="FF0000"/>
            </a:solidFill>
            <a:prstDash val="solid"/>
            <a:round/>
            <a:headEnd type="none" w="lg" len="lg"/>
            <a:tailEnd type="triangle" w="lg" len="lg"/>
          </a:ln>
          <a:effectLst/>
        </p:spPr>
      </p:cxnSp>
      <p:sp>
        <p:nvSpPr>
          <p:cNvPr id="11" name="TextBox 10"/>
          <p:cNvSpPr txBox="1"/>
          <p:nvPr/>
        </p:nvSpPr>
        <p:spPr>
          <a:xfrm>
            <a:off x="838200" y="5860757"/>
            <a:ext cx="3187091" cy="830997"/>
          </a:xfrm>
          <a:prstGeom prst="rect">
            <a:avLst/>
          </a:prstGeom>
          <a:noFill/>
        </p:spPr>
        <p:txBody>
          <a:bodyPr wrap="square" rtlCol="0">
            <a:spAutoFit/>
          </a:bodyPr>
          <a:lstStyle/>
          <a:p>
            <a:pPr algn="ctr"/>
            <a:r>
              <a:rPr lang="en-US" altLang="ko-KR" sz="2400" b="0" i="0" dirty="0" smtClean="0">
                <a:solidFill>
                  <a:srgbClr val="3366FF"/>
                </a:solidFill>
                <a:latin typeface="Calibri" panose="020F0502020204030204" pitchFamily="34" charset="0"/>
                <a:cs typeface="Calibri" panose="020F0502020204030204" pitchFamily="34" charset="0"/>
              </a:rPr>
              <a:t>Piggybacking not possible: separate ACK</a:t>
            </a:r>
            <a:endParaRPr lang="ko-KR" altLang="en-US" sz="2400" b="0" i="0" dirty="0">
              <a:solidFill>
                <a:srgbClr val="3366FF"/>
              </a:solidFill>
              <a:latin typeface="Calibri" panose="020F0502020204030204" pitchFamily="34" charset="0"/>
              <a:cs typeface="Calibri" panose="020F0502020204030204" pitchFamily="34" charset="0"/>
            </a:endParaRPr>
          </a:p>
        </p:txBody>
      </p:sp>
      <p:sp>
        <p:nvSpPr>
          <p:cNvPr id="14" name="타원 13"/>
          <p:cNvSpPr/>
          <p:nvPr/>
        </p:nvSpPr>
        <p:spPr bwMode="auto">
          <a:xfrm>
            <a:off x="6449219" y="2995815"/>
            <a:ext cx="228600" cy="2286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3200" b="1" i="1" u="none" strike="noStrike" cap="none" normalizeH="0" baseline="0" smtClean="0">
              <a:ln>
                <a:noFill/>
              </a:ln>
              <a:solidFill>
                <a:schemeClr val="tx1"/>
              </a:solidFill>
              <a:effectLst/>
              <a:latin typeface="Baby Kruffy" pitchFamily="2" charset="0"/>
            </a:endParaRPr>
          </a:p>
        </p:txBody>
      </p:sp>
      <p:sp>
        <p:nvSpPr>
          <p:cNvPr id="15" name="TextBox 14"/>
          <p:cNvSpPr txBox="1"/>
          <p:nvPr/>
        </p:nvSpPr>
        <p:spPr>
          <a:xfrm>
            <a:off x="7969726" y="2077516"/>
            <a:ext cx="1013428" cy="461665"/>
          </a:xfrm>
          <a:prstGeom prst="rect">
            <a:avLst/>
          </a:prstGeom>
          <a:noFill/>
        </p:spPr>
        <p:txBody>
          <a:bodyPr wrap="square" rtlCol="0">
            <a:spAutoFit/>
          </a:bodyPr>
          <a:lstStyle/>
          <a:p>
            <a:pPr algn="ctr"/>
            <a:r>
              <a:rPr lang="en-US" altLang="ko-KR" sz="2400" b="0" i="0" dirty="0" smtClean="0">
                <a:solidFill>
                  <a:srgbClr val="3366FF"/>
                </a:solidFill>
                <a:latin typeface="Calibri" panose="020F0502020204030204" pitchFamily="34" charset="0"/>
                <a:cs typeface="Calibri" panose="020F0502020204030204" pitchFamily="34" charset="0"/>
              </a:rPr>
              <a:t>0</a:t>
            </a:r>
            <a:endParaRPr lang="ko-KR" altLang="en-US" sz="2400" b="0" i="0" dirty="0">
              <a:solidFill>
                <a:srgbClr val="3366FF"/>
              </a:solidFill>
              <a:latin typeface="Calibri" panose="020F0502020204030204" pitchFamily="34" charset="0"/>
              <a:cs typeface="Calibri" panose="020F0502020204030204" pitchFamily="34" charset="0"/>
            </a:endParaRPr>
          </a:p>
        </p:txBody>
      </p:sp>
      <p:cxnSp>
        <p:nvCxnSpPr>
          <p:cNvPr id="16" name="직선 화살표 연결선 15"/>
          <p:cNvCxnSpPr/>
          <p:nvPr/>
        </p:nvCxnSpPr>
        <p:spPr bwMode="auto">
          <a:xfrm flipH="1">
            <a:off x="6677819" y="2308348"/>
            <a:ext cx="1627981" cy="687467"/>
          </a:xfrm>
          <a:prstGeom prst="straightConnector1">
            <a:avLst/>
          </a:prstGeom>
          <a:solidFill>
            <a:schemeClr val="accent1"/>
          </a:solidFill>
          <a:ln w="9525" cap="flat" cmpd="sng" algn="ctr">
            <a:solidFill>
              <a:srgbClr val="FF0000"/>
            </a:solidFill>
            <a:prstDash val="solid"/>
            <a:round/>
            <a:headEnd type="none" w="lg" len="lg"/>
            <a:tailEnd type="triangle" w="lg" len="lg"/>
          </a:ln>
          <a:effec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up)">
                                      <p:cBhvr>
                                        <p:cTn id="7" dur="3000"/>
                                        <p:tgtEl>
                                          <p:spTgt spid="10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wipe(up)">
                                      <p:cBhvr>
                                        <p:cTn id="12" dur="3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D0F9BFAB-25EC-41EF-9188-63247832388E}" type="slidenum">
              <a:rPr lang="en-US" altLang="ko-KR" sz="1200" i="0">
                <a:latin typeface="Arial" panose="020B0604020202020204" pitchFamily="34" charset="0"/>
              </a:rPr>
              <a:pPr eaLnBrk="1" hangingPunct="1"/>
              <a:t>43</a:t>
            </a:fld>
            <a:endParaRPr lang="en-US" altLang="ko-KR" sz="1200" i="0">
              <a:latin typeface="Arial" panose="020B0604020202020204" pitchFamily="34" charset="0"/>
            </a:endParaRPr>
          </a:p>
        </p:txBody>
      </p:sp>
      <p:sp>
        <p:nvSpPr>
          <p:cNvPr id="913410"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3411" name="Text Box 3"/>
          <p:cNvSpPr txBox="1">
            <a:spLocks noChangeArrowheads="1"/>
          </p:cNvSpPr>
          <p:nvPr/>
        </p:nvSpPr>
        <p:spPr bwMode="auto">
          <a:xfrm>
            <a:off x="228600" y="406400"/>
            <a:ext cx="1874838" cy="579438"/>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11-4  PPP</a:t>
            </a:r>
          </a:p>
        </p:txBody>
      </p:sp>
      <p:sp>
        <p:nvSpPr>
          <p:cNvPr id="97284"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97285" name="Rectangle 7"/>
          <p:cNvSpPr>
            <a:spLocks noChangeArrowheads="1"/>
          </p:cNvSpPr>
          <p:nvPr/>
        </p:nvSpPr>
        <p:spPr bwMode="auto">
          <a:xfrm>
            <a:off x="152400" y="1689100"/>
            <a:ext cx="8839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i="0" dirty="0">
                <a:solidFill>
                  <a:srgbClr val="000000"/>
                </a:solidFill>
                <a:latin typeface="Times-Roman"/>
                <a:ea typeface="굴림" panose="020B0600000101010101" pitchFamily="50" charset="-127"/>
              </a:rPr>
              <a:t>One of the most common protocols for point-to-point access is the Point-to-Point Protocol (PPP). Today, millions of Internet users who need to connect their home computers to the server of an Internet service provider use PPP. To control and manage the transfer of data, there is a need for a point-to-point protocol at the data-link layer. PPP is by far the most common.</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1DD2DD27-7FB7-45D2-A30E-42BECB60CFB3}" type="slidenum">
              <a:rPr lang="en-US" altLang="ko-KR" sz="1200" i="0">
                <a:latin typeface="Arial" panose="020B0604020202020204" pitchFamily="34" charset="0"/>
              </a:rPr>
              <a:pPr eaLnBrk="1" hangingPunct="1"/>
              <a:t>44</a:t>
            </a:fld>
            <a:endParaRPr lang="en-US" altLang="ko-KR" sz="1200" i="0">
              <a:latin typeface="Arial" panose="020B0604020202020204" pitchFamily="34" charset="0"/>
            </a:endParaRPr>
          </a:p>
        </p:txBody>
      </p:sp>
      <p:sp>
        <p:nvSpPr>
          <p:cNvPr id="9933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933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933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933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933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933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933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108736"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11.4.1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Services</a:t>
            </a:r>
          </a:p>
        </p:txBody>
      </p:sp>
      <p:sp>
        <p:nvSpPr>
          <p:cNvPr id="99338" name="Rectangle 10"/>
          <p:cNvSpPr>
            <a:spLocks noChangeArrowheads="1"/>
          </p:cNvSpPr>
          <p:nvPr/>
        </p:nvSpPr>
        <p:spPr bwMode="auto">
          <a:xfrm>
            <a:off x="381000" y="1293813"/>
            <a:ext cx="7924800" cy="1800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designers of PPP have included several services to make it suitable for a point-to-point protocol, but have ignored some traditional services to make it simple.</a:t>
            </a:r>
          </a:p>
        </p:txBody>
      </p:sp>
      <p:sp>
        <p:nvSpPr>
          <p:cNvPr id="12" name="TextBox 11"/>
          <p:cNvSpPr txBox="1"/>
          <p:nvPr/>
        </p:nvSpPr>
        <p:spPr>
          <a:xfrm>
            <a:off x="2819400" y="3129350"/>
            <a:ext cx="3187091" cy="461665"/>
          </a:xfrm>
          <a:prstGeom prst="rect">
            <a:avLst/>
          </a:prstGeom>
          <a:noFill/>
        </p:spPr>
        <p:txBody>
          <a:bodyPr wrap="square" rtlCol="0">
            <a:spAutoFit/>
          </a:bodyPr>
          <a:lstStyle/>
          <a:p>
            <a:pPr algn="ctr"/>
            <a:r>
              <a:rPr lang="en-US" altLang="ko-KR" sz="2400" b="0" i="0" dirty="0" smtClean="0">
                <a:solidFill>
                  <a:srgbClr val="3366FF"/>
                </a:solidFill>
                <a:latin typeface="Calibri" panose="020F0502020204030204" pitchFamily="34" charset="0"/>
                <a:cs typeface="Calibri" panose="020F0502020204030204" pitchFamily="34" charset="0"/>
              </a:rPr>
              <a:t>No flow control</a:t>
            </a:r>
            <a:endParaRPr lang="ko-KR" altLang="en-US" sz="2400" b="0" i="0" dirty="0">
              <a:solidFill>
                <a:srgbClr val="3366FF"/>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25116176-4FF5-474B-B6A9-BAE1B167D43E}" type="slidenum">
              <a:rPr lang="en-US" altLang="ko-KR" sz="1200" i="0">
                <a:latin typeface="Arial" panose="020B0604020202020204" pitchFamily="34" charset="0"/>
              </a:rPr>
              <a:pPr eaLnBrk="1" hangingPunct="1"/>
              <a:t>45</a:t>
            </a:fld>
            <a:endParaRPr lang="en-US" altLang="ko-KR" sz="1200" i="0">
              <a:latin typeface="Arial" panose="020B0604020202020204" pitchFamily="34" charset="0"/>
            </a:endParaRPr>
          </a:p>
        </p:txBody>
      </p:sp>
      <p:sp>
        <p:nvSpPr>
          <p:cNvPr id="10137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137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138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138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138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138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138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236976"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11.4.2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Framing</a:t>
            </a:r>
          </a:p>
        </p:txBody>
      </p:sp>
      <p:sp>
        <p:nvSpPr>
          <p:cNvPr id="101386" name="Rectangle 10"/>
          <p:cNvSpPr>
            <a:spLocks noChangeArrowheads="1"/>
          </p:cNvSpPr>
          <p:nvPr/>
        </p:nvSpPr>
        <p:spPr bwMode="auto">
          <a:xfrm>
            <a:off x="381000" y="1293813"/>
            <a:ext cx="7924800" cy="1373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a:latin typeface="Times New Roman" panose="02020603050405020304" pitchFamily="18" charset="0"/>
                <a:ea typeface="굴림" panose="020B0600000101010101" pitchFamily="50" charset="-127"/>
              </a:rPr>
              <a:t>PPP uses a character-oriented (or byte-oriented) frame. Figure </a:t>
            </a:r>
            <a:r>
              <a:rPr lang="en-US" altLang="ko-KR" sz="2800" dirty="0" smtClean="0">
                <a:latin typeface="Times New Roman" panose="02020603050405020304" pitchFamily="18" charset="0"/>
                <a:ea typeface="굴림" panose="020B0600000101010101" pitchFamily="50" charset="-127"/>
              </a:rPr>
              <a:t>11.20 </a:t>
            </a:r>
            <a:r>
              <a:rPr lang="en-US" altLang="ko-KR" sz="2800" dirty="0">
                <a:latin typeface="Times New Roman" panose="02020603050405020304" pitchFamily="18" charset="0"/>
                <a:ea typeface="굴림" panose="020B0600000101010101" pitchFamily="50" charset="-127"/>
              </a:rPr>
              <a:t>shows the format of a PPP frame. </a:t>
            </a:r>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506" y="3367088"/>
            <a:ext cx="7699300" cy="1128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804863" y="4965054"/>
            <a:ext cx="1447800" cy="461665"/>
          </a:xfrm>
          <a:prstGeom prst="rect">
            <a:avLst/>
          </a:prstGeom>
          <a:noFill/>
        </p:spPr>
        <p:txBody>
          <a:bodyPr wrap="square" rtlCol="0">
            <a:spAutoFit/>
          </a:bodyPr>
          <a:lstStyle/>
          <a:p>
            <a:pPr algn="ctr"/>
            <a:r>
              <a:rPr lang="en-US" altLang="ko-KR" sz="2400" b="0" i="0" dirty="0" smtClean="0">
                <a:solidFill>
                  <a:srgbClr val="3366FF"/>
                </a:solidFill>
                <a:latin typeface="Calibri" panose="020F0502020204030204" pitchFamily="34" charset="0"/>
                <a:cs typeface="Calibri" panose="020F0502020204030204" pitchFamily="34" charset="0"/>
              </a:rPr>
              <a:t>01111110</a:t>
            </a:r>
            <a:endParaRPr lang="ko-KR" altLang="en-US" sz="2400" b="0" i="0" dirty="0">
              <a:solidFill>
                <a:srgbClr val="3366FF"/>
              </a:solidFill>
              <a:latin typeface="Calibri" panose="020F0502020204030204" pitchFamily="34" charset="0"/>
              <a:cs typeface="Calibri" panose="020F0502020204030204" pitchFamily="34" charset="0"/>
            </a:endParaRPr>
          </a:p>
        </p:txBody>
      </p:sp>
      <p:sp>
        <p:nvSpPr>
          <p:cNvPr id="14" name="TextBox 13"/>
          <p:cNvSpPr txBox="1"/>
          <p:nvPr/>
        </p:nvSpPr>
        <p:spPr>
          <a:xfrm>
            <a:off x="3142488" y="2446635"/>
            <a:ext cx="3200400" cy="461665"/>
          </a:xfrm>
          <a:prstGeom prst="rect">
            <a:avLst/>
          </a:prstGeom>
          <a:noFill/>
        </p:spPr>
        <p:txBody>
          <a:bodyPr wrap="square" rtlCol="0">
            <a:spAutoFit/>
          </a:bodyPr>
          <a:lstStyle/>
          <a:p>
            <a:pPr algn="ctr"/>
            <a:r>
              <a:rPr lang="en-US" altLang="ko-KR" sz="2400" b="0" i="0" dirty="0" smtClean="0">
                <a:solidFill>
                  <a:srgbClr val="3366FF"/>
                </a:solidFill>
                <a:latin typeface="Calibri" panose="020F0502020204030204" pitchFamily="34" charset="0"/>
                <a:cs typeface="Calibri" panose="020F0502020204030204" pitchFamily="34" charset="0"/>
              </a:rPr>
              <a:t>~ Unnumbered in HDLC</a:t>
            </a:r>
            <a:endParaRPr lang="ko-KR" altLang="en-US" sz="2400" b="0" i="0" dirty="0">
              <a:solidFill>
                <a:srgbClr val="3366FF"/>
              </a:solidFill>
              <a:latin typeface="Calibri" panose="020F0502020204030204" pitchFamily="34" charset="0"/>
              <a:cs typeface="Calibri" panose="020F0502020204030204" pitchFamily="34" charset="0"/>
            </a:endParaRPr>
          </a:p>
        </p:txBody>
      </p:sp>
      <p:cxnSp>
        <p:nvCxnSpPr>
          <p:cNvPr id="15" name="직선 화살표 연결선 14"/>
          <p:cNvCxnSpPr>
            <a:stCxn id="14" idx="2"/>
            <a:endCxn id="12" idx="0"/>
          </p:cNvCxnSpPr>
          <p:nvPr/>
        </p:nvCxnSpPr>
        <p:spPr bwMode="auto">
          <a:xfrm flipH="1">
            <a:off x="4515156" y="2908300"/>
            <a:ext cx="227532" cy="458788"/>
          </a:xfrm>
          <a:prstGeom prst="straightConnector1">
            <a:avLst/>
          </a:prstGeom>
          <a:solidFill>
            <a:schemeClr val="accent1"/>
          </a:solidFill>
          <a:ln w="9525" cap="flat" cmpd="sng" algn="ctr">
            <a:solidFill>
              <a:srgbClr val="FF0000"/>
            </a:solidFill>
            <a:prstDash val="solid"/>
            <a:round/>
            <a:headEnd type="none" w="lg" len="lg"/>
            <a:tailEnd type="triangle" w="lg" len="lg"/>
          </a:ln>
          <a:effectLst/>
        </p:spPr>
      </p:cxnSp>
      <p:cxnSp>
        <p:nvCxnSpPr>
          <p:cNvPr id="18" name="직선 화살표 연결선 17"/>
          <p:cNvCxnSpPr>
            <a:stCxn id="13" idx="0"/>
          </p:cNvCxnSpPr>
          <p:nvPr/>
        </p:nvCxnSpPr>
        <p:spPr bwMode="auto">
          <a:xfrm flipH="1" flipV="1">
            <a:off x="1524000" y="4495799"/>
            <a:ext cx="4763" cy="469255"/>
          </a:xfrm>
          <a:prstGeom prst="straightConnector1">
            <a:avLst/>
          </a:prstGeom>
          <a:solidFill>
            <a:schemeClr val="accent1"/>
          </a:solidFill>
          <a:ln w="9525" cap="flat" cmpd="sng" algn="ctr">
            <a:solidFill>
              <a:srgbClr val="FF0000"/>
            </a:solidFill>
            <a:prstDash val="solid"/>
            <a:round/>
            <a:headEnd type="none" w="lg" len="lg"/>
            <a:tailEnd type="triangle" w="lg" len="lg"/>
          </a:ln>
          <a:effectLst/>
        </p:spPr>
      </p:cxnSp>
      <p:sp>
        <p:nvSpPr>
          <p:cNvPr id="22" name="TextBox 21"/>
          <p:cNvSpPr txBox="1"/>
          <p:nvPr/>
        </p:nvSpPr>
        <p:spPr>
          <a:xfrm>
            <a:off x="4742688" y="4965054"/>
            <a:ext cx="2303322" cy="830997"/>
          </a:xfrm>
          <a:prstGeom prst="rect">
            <a:avLst/>
          </a:prstGeom>
          <a:noFill/>
        </p:spPr>
        <p:txBody>
          <a:bodyPr wrap="square" rtlCol="0">
            <a:spAutoFit/>
          </a:bodyPr>
          <a:lstStyle/>
          <a:p>
            <a:pPr algn="ctr"/>
            <a:r>
              <a:rPr lang="en-US" altLang="ko-KR" sz="2400" b="0" i="0" dirty="0" smtClean="0">
                <a:solidFill>
                  <a:srgbClr val="3366FF"/>
                </a:solidFill>
                <a:latin typeface="Calibri" panose="020F0502020204030204" pitchFamily="34" charset="0"/>
                <a:cs typeface="Calibri" panose="020F0502020204030204" pitchFamily="34" charset="0"/>
              </a:rPr>
              <a:t>Byte stuffing: ESC = 01111101</a:t>
            </a:r>
            <a:endParaRPr lang="ko-KR" altLang="en-US" sz="2400" b="0" i="0" dirty="0">
              <a:solidFill>
                <a:srgbClr val="3366FF"/>
              </a:solidFill>
              <a:latin typeface="Calibri" panose="020F0502020204030204" pitchFamily="34" charset="0"/>
              <a:cs typeface="Calibri" panose="020F0502020204030204" pitchFamily="34" charset="0"/>
            </a:endParaRPr>
          </a:p>
        </p:txBody>
      </p:sp>
      <p:cxnSp>
        <p:nvCxnSpPr>
          <p:cNvPr id="23" name="직선 화살표 연결선 22"/>
          <p:cNvCxnSpPr>
            <a:stCxn id="22" idx="0"/>
          </p:cNvCxnSpPr>
          <p:nvPr/>
        </p:nvCxnSpPr>
        <p:spPr bwMode="auto">
          <a:xfrm flipV="1">
            <a:off x="5894349" y="4495799"/>
            <a:ext cx="0" cy="469255"/>
          </a:xfrm>
          <a:prstGeom prst="straightConnector1">
            <a:avLst/>
          </a:prstGeom>
          <a:solidFill>
            <a:schemeClr val="accent1"/>
          </a:solidFill>
          <a:ln w="9525" cap="flat" cmpd="sng" algn="ctr">
            <a:solidFill>
              <a:srgbClr val="FF0000"/>
            </a:solidFill>
            <a:prstDash val="solid"/>
            <a:round/>
            <a:headEnd type="none" w="lg" len="lg"/>
            <a:tailEnd type="triangle" w="lg" len="lg"/>
          </a:ln>
          <a:effectLst/>
        </p:spPr>
      </p:cxn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BFBE1F5A-0611-43F1-A05E-20CCCFC5610C}" type="slidenum">
              <a:rPr lang="en-US" altLang="ko-KR" sz="1200" i="0">
                <a:latin typeface="Arial" panose="020B0604020202020204" pitchFamily="34" charset="0"/>
              </a:rPr>
              <a:pPr eaLnBrk="1" hangingPunct="1"/>
              <a:t>46</a:t>
            </a:fld>
            <a:endParaRPr lang="en-US" altLang="ko-KR" sz="1200" i="0">
              <a:latin typeface="Arial" panose="020B0604020202020204" pitchFamily="34" charset="0"/>
            </a:endParaRPr>
          </a:p>
        </p:txBody>
      </p:sp>
      <p:sp>
        <p:nvSpPr>
          <p:cNvPr id="10547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547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547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547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547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547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548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976747"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11.4.3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Transition Phases</a:t>
            </a:r>
          </a:p>
        </p:txBody>
      </p:sp>
      <p:sp>
        <p:nvSpPr>
          <p:cNvPr id="105482" name="Rectangle 10"/>
          <p:cNvSpPr>
            <a:spLocks noChangeArrowheads="1"/>
          </p:cNvSpPr>
          <p:nvPr/>
        </p:nvSpPr>
        <p:spPr bwMode="auto">
          <a:xfrm>
            <a:off x="366713" y="1068606"/>
            <a:ext cx="7924800" cy="95410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a:latin typeface="Times New Roman" panose="02020603050405020304" pitchFamily="18" charset="0"/>
                <a:ea typeface="굴림" panose="020B0600000101010101" pitchFamily="50" charset="-127"/>
              </a:rPr>
              <a:t>A PPP connection goes through phases which can be shown in a transition phase </a:t>
            </a:r>
            <a:r>
              <a:rPr lang="en-US" altLang="ko-KR" sz="2800" dirty="0" smtClean="0">
                <a:latin typeface="Times New Roman" panose="02020603050405020304" pitchFamily="18" charset="0"/>
                <a:ea typeface="굴림" panose="020B0600000101010101" pitchFamily="50" charset="-127"/>
              </a:rPr>
              <a:t>diagram.</a:t>
            </a:r>
            <a:endParaRPr lang="en-US" altLang="ko-KR" sz="2800" dirty="0">
              <a:latin typeface="Times New Roman" panose="02020603050405020304" pitchFamily="18" charset="0"/>
              <a:ea typeface="굴림" panose="020B0600000101010101" pitchFamily="50" charset="-127"/>
            </a:endParaRPr>
          </a:p>
        </p:txBody>
      </p:sp>
      <p:sp>
        <p:nvSpPr>
          <p:cNvPr id="13" name="TextBox 12"/>
          <p:cNvSpPr txBox="1"/>
          <p:nvPr/>
        </p:nvSpPr>
        <p:spPr>
          <a:xfrm>
            <a:off x="860424" y="2444988"/>
            <a:ext cx="7369175" cy="3046988"/>
          </a:xfrm>
          <a:prstGeom prst="rect">
            <a:avLst/>
          </a:prstGeom>
          <a:noFill/>
        </p:spPr>
        <p:txBody>
          <a:bodyPr wrap="square" rtlCol="0">
            <a:spAutoFit/>
          </a:bodyPr>
          <a:lstStyle/>
          <a:p>
            <a:pPr marL="342900" indent="-342900">
              <a:buFont typeface="Arial" panose="020B0604020202020204" pitchFamily="34" charset="0"/>
              <a:buChar char="•"/>
            </a:pPr>
            <a:r>
              <a:rPr lang="en-US" altLang="ko-KR" sz="2400" i="0" dirty="0" smtClean="0">
                <a:solidFill>
                  <a:srgbClr val="3366FF"/>
                </a:solidFill>
                <a:latin typeface="Calibri" panose="020F0502020204030204" pitchFamily="34" charset="0"/>
                <a:cs typeface="Calibri" panose="020F0502020204030204" pitchFamily="34" charset="0"/>
              </a:rPr>
              <a:t>Dead</a:t>
            </a:r>
            <a:r>
              <a:rPr lang="en-US" altLang="ko-KR" sz="2400" b="0" i="0" dirty="0" smtClean="0">
                <a:solidFill>
                  <a:srgbClr val="3366FF"/>
                </a:solidFill>
                <a:latin typeface="Calibri" panose="020F0502020204030204" pitchFamily="34" charset="0"/>
                <a:cs typeface="Calibri" panose="020F0502020204030204" pitchFamily="34" charset="0"/>
              </a:rPr>
              <a:t>: line is quiet</a:t>
            </a:r>
          </a:p>
          <a:p>
            <a:pPr marL="342900" indent="-342900">
              <a:buFont typeface="Arial" panose="020B0604020202020204" pitchFamily="34" charset="0"/>
              <a:buChar char="•"/>
            </a:pPr>
            <a:r>
              <a:rPr lang="en-US" altLang="ko-KR" sz="2400" i="0" dirty="0" smtClean="0">
                <a:solidFill>
                  <a:srgbClr val="3366FF"/>
                </a:solidFill>
                <a:latin typeface="Calibri" panose="020F0502020204030204" pitchFamily="34" charset="0"/>
                <a:cs typeface="Calibri" panose="020F0502020204030204" pitchFamily="34" charset="0"/>
              </a:rPr>
              <a:t>Establish</a:t>
            </a:r>
            <a:r>
              <a:rPr lang="en-US" altLang="ko-KR" sz="2400" b="0" i="0" dirty="0" smtClean="0">
                <a:solidFill>
                  <a:srgbClr val="3366FF"/>
                </a:solidFill>
                <a:latin typeface="Calibri" panose="020F0502020204030204" pitchFamily="34" charset="0"/>
                <a:cs typeface="Calibri" panose="020F0502020204030204" pitchFamily="34" charset="0"/>
              </a:rPr>
              <a:t>: options are negotiated through link-control protocol packets</a:t>
            </a:r>
          </a:p>
          <a:p>
            <a:pPr marL="800100" lvl="1" indent="-342900">
              <a:buFont typeface="Arial" panose="020B0604020202020204" pitchFamily="34" charset="0"/>
              <a:buChar char="•"/>
            </a:pPr>
            <a:r>
              <a:rPr lang="en-US" altLang="ko-KR" sz="2400" b="0" i="0" dirty="0" smtClean="0">
                <a:solidFill>
                  <a:srgbClr val="3366FF"/>
                </a:solidFill>
                <a:latin typeface="Calibri" panose="020F0502020204030204" pitchFamily="34" charset="0"/>
                <a:cs typeface="Calibri" panose="020F0502020204030204" pitchFamily="34" charset="0"/>
              </a:rPr>
              <a:t>E.g. authentication</a:t>
            </a:r>
          </a:p>
          <a:p>
            <a:pPr marL="342900" indent="-342900">
              <a:buFont typeface="Arial" panose="020B0604020202020204" pitchFamily="34" charset="0"/>
              <a:buChar char="•"/>
            </a:pPr>
            <a:r>
              <a:rPr lang="en-US" altLang="ko-KR" sz="2400" i="0" dirty="0" smtClean="0">
                <a:solidFill>
                  <a:srgbClr val="3366FF"/>
                </a:solidFill>
                <a:latin typeface="Calibri" panose="020F0502020204030204" pitchFamily="34" charset="0"/>
                <a:cs typeface="Calibri" panose="020F0502020204030204" pitchFamily="34" charset="0"/>
              </a:rPr>
              <a:t>Open</a:t>
            </a:r>
            <a:r>
              <a:rPr lang="en-US" altLang="ko-KR" sz="2400" b="0" i="0" dirty="0" smtClean="0">
                <a:solidFill>
                  <a:srgbClr val="3366FF"/>
                </a:solidFill>
                <a:latin typeface="Calibri" panose="020F0502020204030204" pitchFamily="34" charset="0"/>
                <a:cs typeface="Calibri" panose="020F0502020204030204" pitchFamily="34" charset="0"/>
              </a:rPr>
              <a:t>: data exchange takes place</a:t>
            </a:r>
          </a:p>
          <a:p>
            <a:pPr marL="342900" indent="-342900">
              <a:buFont typeface="Arial" panose="020B0604020202020204" pitchFamily="34" charset="0"/>
              <a:buChar char="•"/>
            </a:pPr>
            <a:r>
              <a:rPr lang="en-US" altLang="ko-KR" sz="2400" i="0" dirty="0" smtClean="0">
                <a:solidFill>
                  <a:srgbClr val="3366FF"/>
                </a:solidFill>
                <a:latin typeface="Calibri" panose="020F0502020204030204" pitchFamily="34" charset="0"/>
                <a:cs typeface="Calibri" panose="020F0502020204030204" pitchFamily="34" charset="0"/>
              </a:rPr>
              <a:t>Terminate</a:t>
            </a:r>
            <a:r>
              <a:rPr lang="en-US" altLang="ko-KR" sz="2400" b="0" i="0" dirty="0" smtClean="0">
                <a:solidFill>
                  <a:srgbClr val="3366FF"/>
                </a:solidFill>
                <a:latin typeface="Calibri" panose="020F0502020204030204" pitchFamily="34" charset="0"/>
                <a:cs typeface="Calibri" panose="020F0502020204030204" pitchFamily="34" charset="0"/>
              </a:rPr>
              <a:t>: wait until the carrier is dropped, which brings us back to the Dead state</a:t>
            </a:r>
            <a:endParaRPr lang="en-US" altLang="ko-KR" sz="2400" b="0" i="0" dirty="0" smtClean="0">
              <a:solidFill>
                <a:srgbClr val="3366FF"/>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ko-KR" altLang="en-US" sz="2400" b="0" i="0" dirty="0">
              <a:solidFill>
                <a:srgbClr val="3366FF"/>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ACF24441-5AFE-4586-918B-8C1628FD9C00}" type="slidenum">
              <a:rPr lang="en-US" altLang="ko-KR" sz="1200" i="0">
                <a:latin typeface="Arial" panose="020B0604020202020204" pitchFamily="34" charset="0"/>
              </a:rPr>
              <a:pPr eaLnBrk="1" hangingPunct="1"/>
              <a:t>47</a:t>
            </a:fld>
            <a:endParaRPr lang="en-US" altLang="ko-KR" sz="1200" i="0">
              <a:latin typeface="Arial" panose="020B0604020202020204" pitchFamily="34" charset="0"/>
            </a:endParaRPr>
          </a:p>
        </p:txBody>
      </p:sp>
      <p:sp>
        <p:nvSpPr>
          <p:cNvPr id="10752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11.21</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Transition phases</a:t>
            </a: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219200"/>
            <a:ext cx="7924800"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B431DA25-3EF1-4464-9789-C949AB863CB7}" type="slidenum">
              <a:rPr lang="en-US" altLang="ko-KR" sz="1200" i="0">
                <a:latin typeface="Arial" panose="020B0604020202020204" pitchFamily="34" charset="0"/>
              </a:rPr>
              <a:pPr eaLnBrk="1" hangingPunct="1"/>
              <a:t>48</a:t>
            </a:fld>
            <a:endParaRPr lang="en-US" altLang="ko-KR" sz="1200" i="0">
              <a:latin typeface="Arial" panose="020B0604020202020204" pitchFamily="34" charset="0"/>
            </a:endParaRPr>
          </a:p>
        </p:txBody>
      </p:sp>
      <p:sp>
        <p:nvSpPr>
          <p:cNvPr id="10957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957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957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957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957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957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0957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006418"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11.4.4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Multiplexing</a:t>
            </a:r>
          </a:p>
        </p:txBody>
      </p:sp>
      <p:sp>
        <p:nvSpPr>
          <p:cNvPr id="109578"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Although PPP is a link-layer protocol, it uses another set of protocols to establish the link, authenticate the parties involved, and carry the network-layer data. Three sets of protocols are defined to make PPP powerful: the Link Control Protocol (LCP), two Authentication Protocols (APs), and several Network Control Protocols (NCPs).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FD572337-C9AE-41B8-91B2-4438A56607AF}" type="slidenum">
              <a:rPr lang="en-US" altLang="ko-KR" sz="1200" i="0">
                <a:latin typeface="Arial" panose="020B0604020202020204" pitchFamily="34" charset="0"/>
              </a:rPr>
              <a:pPr eaLnBrk="1" hangingPunct="1"/>
              <a:t>49</a:t>
            </a:fld>
            <a:endParaRPr lang="en-US" altLang="ko-KR" sz="1200" i="0">
              <a:latin typeface="Arial" panose="020B0604020202020204" pitchFamily="34" charset="0"/>
            </a:endParaRPr>
          </a:p>
        </p:txBody>
      </p:sp>
      <p:sp>
        <p:nvSpPr>
          <p:cNvPr id="11161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11.22</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Multiplexing in PPP</a:t>
            </a:r>
          </a:p>
        </p:txBody>
      </p:sp>
      <p:pic>
        <p:nvPicPr>
          <p:cNvPr id="399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762000"/>
            <a:ext cx="6913563" cy="309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013" y="4038600"/>
            <a:ext cx="2801937"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wheel(1)">
                                      <p:cBhvr>
                                        <p:cTn id="7" dur="2000"/>
                                        <p:tgtEl>
                                          <p:spTgt spid="399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9941"/>
                                        </p:tgtEl>
                                        <p:attrNameLst>
                                          <p:attrName>style.visibility</p:attrName>
                                        </p:attrNameLst>
                                      </p:cBhvr>
                                      <p:to>
                                        <p:strVal val="visible"/>
                                      </p:to>
                                    </p:set>
                                    <p:animEffect transition="in" filter="wipe(up)">
                                      <p:cBhvr>
                                        <p:cTn id="12" dur="5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F246730B-9520-4686-8717-8A20F1A69ED9}" type="slidenum">
              <a:rPr lang="en-US" altLang="ko-KR" sz="1200" i="0">
                <a:latin typeface="Arial" panose="020B0604020202020204" pitchFamily="34" charset="0"/>
              </a:rPr>
              <a:pPr eaLnBrk="1" hangingPunct="1"/>
              <a:t>50</a:t>
            </a:fld>
            <a:endParaRPr lang="en-US" altLang="ko-KR" sz="1200" i="0">
              <a:latin typeface="Arial" panose="020B0604020202020204" pitchFamily="34" charset="0"/>
            </a:endParaRPr>
          </a:p>
        </p:txBody>
      </p:sp>
      <p:sp>
        <p:nvSpPr>
          <p:cNvPr id="113666" name="Rectangle 14"/>
          <p:cNvSpPr>
            <a:spLocks noChangeArrowheads="1"/>
          </p:cNvSpPr>
          <p:nvPr/>
        </p:nvSpPr>
        <p:spPr bwMode="auto">
          <a:xfrm>
            <a:off x="177800" y="179388"/>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11.23</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LCP  packet encapsulated in a frame </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9838" y="2967335"/>
            <a:ext cx="56435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6163" y="3808710"/>
            <a:ext cx="72850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838200" y="844611"/>
            <a:ext cx="7369175" cy="1200329"/>
          </a:xfrm>
          <a:prstGeom prst="rect">
            <a:avLst/>
          </a:prstGeom>
          <a:noFill/>
        </p:spPr>
        <p:txBody>
          <a:bodyPr wrap="square" rtlCol="0">
            <a:spAutoFit/>
          </a:bodyPr>
          <a:lstStyle/>
          <a:p>
            <a:pPr marL="342900" indent="-342900">
              <a:buFont typeface="Arial" panose="020B0604020202020204" pitchFamily="34" charset="0"/>
              <a:buChar char="•"/>
            </a:pPr>
            <a:r>
              <a:rPr lang="en-US" altLang="ko-KR" sz="2400" b="0" i="0" dirty="0" smtClean="0">
                <a:solidFill>
                  <a:srgbClr val="3366FF"/>
                </a:solidFill>
                <a:latin typeface="Calibri" panose="020F0502020204030204" pitchFamily="34" charset="0"/>
                <a:cs typeface="Calibri" panose="020F0502020204030204" pitchFamily="34" charset="0"/>
              </a:rPr>
              <a:t>Establish, maintain, configure, and terminate links</a:t>
            </a:r>
          </a:p>
          <a:p>
            <a:pPr marL="342900" indent="-342900">
              <a:buFont typeface="Arial" panose="020B0604020202020204" pitchFamily="34" charset="0"/>
              <a:buChar char="•"/>
            </a:pPr>
            <a:r>
              <a:rPr lang="en-US" altLang="ko-KR" sz="2400" b="0" i="0" dirty="0" smtClean="0">
                <a:solidFill>
                  <a:srgbClr val="3366FF"/>
                </a:solidFill>
                <a:latin typeface="Calibri" panose="020F0502020204030204" pitchFamily="34" charset="0"/>
                <a:cs typeface="Calibri" panose="020F0502020204030204" pitchFamily="34" charset="0"/>
              </a:rPr>
              <a:t>Negotiates mechanisms to set options between two endpoints</a:t>
            </a:r>
            <a:endParaRPr lang="ko-KR" altLang="en-US" sz="2400" b="0" i="0" dirty="0">
              <a:solidFill>
                <a:srgbClr val="3366FF"/>
              </a:solidFill>
              <a:latin typeface="Calibri" panose="020F0502020204030204" pitchFamily="34" charset="0"/>
              <a:cs typeface="Calibri" panose="020F0502020204030204" pitchFamily="34" charset="0"/>
            </a:endParaRPr>
          </a:p>
        </p:txBody>
      </p:sp>
      <p:sp>
        <p:nvSpPr>
          <p:cNvPr id="7" name="TextBox 6"/>
          <p:cNvSpPr txBox="1"/>
          <p:nvPr/>
        </p:nvSpPr>
        <p:spPr>
          <a:xfrm>
            <a:off x="4114800" y="5100935"/>
            <a:ext cx="706437" cy="461665"/>
          </a:xfrm>
          <a:prstGeom prst="rect">
            <a:avLst/>
          </a:prstGeom>
          <a:noFill/>
        </p:spPr>
        <p:txBody>
          <a:bodyPr wrap="square" rtlCol="0">
            <a:spAutoFit/>
          </a:bodyPr>
          <a:lstStyle/>
          <a:p>
            <a:r>
              <a:rPr lang="en-US" altLang="ko-KR" sz="2400" b="0" i="0" dirty="0" smtClean="0">
                <a:solidFill>
                  <a:srgbClr val="3366FF"/>
                </a:solidFill>
                <a:latin typeface="Calibri" panose="020F0502020204030204" pitchFamily="34" charset="0"/>
                <a:cs typeface="Calibri" panose="020F0502020204030204" pitchFamily="34" charset="0"/>
              </a:rPr>
              <a:t>LCP</a:t>
            </a:r>
            <a:endParaRPr lang="ko-KR" altLang="en-US" sz="2400" b="0" i="0" dirty="0">
              <a:solidFill>
                <a:srgbClr val="3366FF"/>
              </a:solidFill>
              <a:latin typeface="Calibri" panose="020F0502020204030204" pitchFamily="34" charset="0"/>
              <a:cs typeface="Calibri" panose="020F0502020204030204" pitchFamily="34" charset="0"/>
            </a:endParaRPr>
          </a:p>
        </p:txBody>
      </p:sp>
      <p:cxnSp>
        <p:nvCxnSpPr>
          <p:cNvPr id="8" name="직선 화살표 연결선 7"/>
          <p:cNvCxnSpPr/>
          <p:nvPr/>
        </p:nvCxnSpPr>
        <p:spPr bwMode="auto">
          <a:xfrm flipV="1">
            <a:off x="4343400" y="4567535"/>
            <a:ext cx="0" cy="469255"/>
          </a:xfrm>
          <a:prstGeom prst="straightConnector1">
            <a:avLst/>
          </a:prstGeom>
          <a:solidFill>
            <a:schemeClr val="accent1"/>
          </a:solidFill>
          <a:ln w="9525" cap="flat" cmpd="sng" algn="ctr">
            <a:solidFill>
              <a:srgbClr val="FF0000"/>
            </a:solidFill>
            <a:prstDash val="solid"/>
            <a:round/>
            <a:headEnd type="none" w="lg" len="lg"/>
            <a:tailEnd type="triangle" w="lg" len="lg"/>
          </a:ln>
          <a:effectLst/>
        </p:spPr>
      </p:cxnSp>
      <p:sp>
        <p:nvSpPr>
          <p:cNvPr id="9" name="TextBox 8"/>
          <p:cNvSpPr txBox="1"/>
          <p:nvPr/>
        </p:nvSpPr>
        <p:spPr>
          <a:xfrm>
            <a:off x="4038600" y="2126257"/>
            <a:ext cx="4878465" cy="461665"/>
          </a:xfrm>
          <a:prstGeom prst="rect">
            <a:avLst/>
          </a:prstGeom>
          <a:noFill/>
        </p:spPr>
        <p:txBody>
          <a:bodyPr wrap="square" rtlCol="0">
            <a:spAutoFit/>
          </a:bodyPr>
          <a:lstStyle/>
          <a:p>
            <a:r>
              <a:rPr lang="en-US" altLang="ko-KR" sz="2400" b="0" i="0" dirty="0" smtClean="0">
                <a:solidFill>
                  <a:srgbClr val="3366FF"/>
                </a:solidFill>
                <a:latin typeface="Calibri" panose="020F0502020204030204" pitchFamily="34" charset="0"/>
                <a:cs typeface="Calibri" panose="020F0502020204030204" pitchFamily="34" charset="0"/>
              </a:rPr>
              <a:t>Matches a request with a reply</a:t>
            </a:r>
            <a:endParaRPr lang="ko-KR" altLang="en-US" sz="2400" b="0" i="0" dirty="0">
              <a:solidFill>
                <a:srgbClr val="3366FF"/>
              </a:solidFill>
              <a:latin typeface="Calibri" panose="020F0502020204030204" pitchFamily="34" charset="0"/>
              <a:cs typeface="Calibri" panose="020F0502020204030204" pitchFamily="34" charset="0"/>
            </a:endParaRPr>
          </a:p>
        </p:txBody>
      </p:sp>
      <p:cxnSp>
        <p:nvCxnSpPr>
          <p:cNvPr id="10" name="직선 화살표 연결선 9"/>
          <p:cNvCxnSpPr/>
          <p:nvPr/>
        </p:nvCxnSpPr>
        <p:spPr bwMode="auto">
          <a:xfrm flipH="1">
            <a:off x="4343400" y="2587922"/>
            <a:ext cx="124618" cy="379413"/>
          </a:xfrm>
          <a:prstGeom prst="straightConnector1">
            <a:avLst/>
          </a:prstGeom>
          <a:solidFill>
            <a:schemeClr val="accent1"/>
          </a:solidFill>
          <a:ln w="9525" cap="flat" cmpd="sng" algn="ctr">
            <a:solidFill>
              <a:srgbClr val="FF0000"/>
            </a:solidFill>
            <a:prstDash val="solid"/>
            <a:round/>
            <a:headEnd type="none" w="lg" len="lg"/>
            <a:tailEnd type="triangle" w="lg" len="lg"/>
          </a:ln>
          <a:effec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up)">
                                      <p:cBhvr>
                                        <p:cTn id="7" dur="2500"/>
                                        <p:tgtEl>
                                          <p:spTgt spid="2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7" name="Group 11"/>
          <p:cNvGrpSpPr>
            <a:grpSpLocks/>
          </p:cNvGrpSpPr>
          <p:nvPr/>
        </p:nvGrpSpPr>
        <p:grpSpPr bwMode="auto">
          <a:xfrm>
            <a:off x="3941" y="0"/>
            <a:ext cx="685800" cy="533400"/>
            <a:chOff x="144" y="144"/>
            <a:chExt cx="432" cy="336"/>
          </a:xfrm>
          <a:solidFill>
            <a:srgbClr val="3366FF"/>
          </a:solidFill>
        </p:grpSpPr>
        <p:grpSp>
          <p:nvGrpSpPr>
            <p:cNvPr id="66568" name="Group 12"/>
            <p:cNvGrpSpPr>
              <a:grpSpLocks/>
            </p:cNvGrpSpPr>
            <p:nvPr/>
          </p:nvGrpSpPr>
          <p:grpSpPr bwMode="auto">
            <a:xfrm>
              <a:off x="144" y="256"/>
              <a:ext cx="432" cy="112"/>
              <a:chOff x="288" y="256"/>
              <a:chExt cx="432" cy="112"/>
            </a:xfrm>
            <a:grpFill/>
          </p:grpSpPr>
          <p:sp>
            <p:nvSpPr>
              <p:cNvPr id="665613"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4"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5"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69" name="Group 16"/>
            <p:cNvGrpSpPr>
              <a:grpSpLocks/>
            </p:cNvGrpSpPr>
            <p:nvPr/>
          </p:nvGrpSpPr>
          <p:grpSpPr bwMode="auto">
            <a:xfrm>
              <a:off x="144" y="144"/>
              <a:ext cx="432" cy="336"/>
              <a:chOff x="144" y="144"/>
              <a:chExt cx="432" cy="336"/>
            </a:xfrm>
            <a:grpFill/>
          </p:grpSpPr>
          <p:grpSp>
            <p:nvGrpSpPr>
              <p:cNvPr id="66570" name="Group 17"/>
              <p:cNvGrpSpPr>
                <a:grpSpLocks/>
              </p:cNvGrpSpPr>
              <p:nvPr/>
            </p:nvGrpSpPr>
            <p:grpSpPr bwMode="auto">
              <a:xfrm>
                <a:off x="144" y="144"/>
                <a:ext cx="432" cy="112"/>
                <a:chOff x="288" y="256"/>
                <a:chExt cx="432" cy="112"/>
              </a:xfrm>
              <a:grpFill/>
            </p:grpSpPr>
            <p:sp>
              <p:nvSpPr>
                <p:cNvPr id="665618"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9"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0"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71" name="Group 21"/>
              <p:cNvGrpSpPr>
                <a:grpSpLocks/>
              </p:cNvGrpSpPr>
              <p:nvPr/>
            </p:nvGrpSpPr>
            <p:grpSpPr bwMode="auto">
              <a:xfrm>
                <a:off x="144" y="368"/>
                <a:ext cx="432" cy="112"/>
                <a:chOff x="288" y="256"/>
                <a:chExt cx="432" cy="112"/>
              </a:xfrm>
              <a:grpFill/>
            </p:grpSpPr>
            <p:sp>
              <p:nvSpPr>
                <p:cNvPr id="665622"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3"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4"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sp>
        <p:nvSpPr>
          <p:cNvPr id="35"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400" i="0" dirty="0">
                <a:solidFill>
                  <a:srgbClr val="FF0000"/>
                </a:solidFill>
                <a:latin typeface="Times-BoldItalic"/>
                <a:ea typeface="굴림" panose="020B0600000101010101" pitchFamily="50" charset="-127"/>
              </a:rPr>
              <a:t>Table </a:t>
            </a:r>
            <a:r>
              <a:rPr lang="en-US" altLang="ko-KR" sz="2400" i="0" dirty="0" smtClean="0">
                <a:solidFill>
                  <a:srgbClr val="FF0000"/>
                </a:solidFill>
                <a:latin typeface="Times-BoldItalic"/>
                <a:ea typeface="굴림" panose="020B0600000101010101" pitchFamily="50" charset="-127"/>
              </a:rPr>
              <a:t>11.1</a:t>
            </a:r>
            <a:r>
              <a:rPr lang="en-US" altLang="ko-KR" sz="2000" b="0" i="0" dirty="0">
                <a:solidFill>
                  <a:srgbClr val="FF0000"/>
                </a:solidFill>
                <a:latin typeface="Times-BoldItalic"/>
                <a:ea typeface="굴림" panose="020B0600000101010101" pitchFamily="50" charset="-127"/>
              </a:rPr>
              <a:t>: </a:t>
            </a:r>
            <a:r>
              <a:rPr lang="en-US" altLang="ko-KR" sz="2000" i="0" dirty="0">
                <a:solidFill>
                  <a:srgbClr val="002060"/>
                </a:solidFill>
                <a:latin typeface="Times-BoldItalic"/>
                <a:ea typeface="굴림" panose="020B0600000101010101" pitchFamily="50" charset="-127"/>
              </a:rPr>
              <a:t>LCP Packets</a:t>
            </a:r>
          </a:p>
        </p:txBody>
      </p:sp>
      <p:pic>
        <p:nvPicPr>
          <p:cNvPr id="1157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075" y="1554163"/>
            <a:ext cx="83661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1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11.</a:t>
            </a:r>
            <a:fld id="{A5A82C36-1D91-4608-A5FB-C6E8F2CFDBE9}" type="slidenum">
              <a:rPr lang="en-US" altLang="ko-KR" sz="1200" i="0">
                <a:latin typeface="Arial" panose="020B0604020202020204" pitchFamily="34" charset="0"/>
                <a:ea typeface="굴림" panose="020B0600000101010101" pitchFamily="50" charset="-127"/>
              </a:rPr>
              <a:pPr eaLnBrk="1" hangingPunct="1"/>
              <a:t>51</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7" name="Group 11"/>
          <p:cNvGrpSpPr>
            <a:grpSpLocks/>
          </p:cNvGrpSpPr>
          <p:nvPr/>
        </p:nvGrpSpPr>
        <p:grpSpPr bwMode="auto">
          <a:xfrm>
            <a:off x="3941" y="0"/>
            <a:ext cx="685800" cy="533400"/>
            <a:chOff x="144" y="144"/>
            <a:chExt cx="432" cy="336"/>
          </a:xfrm>
          <a:solidFill>
            <a:srgbClr val="3366FF"/>
          </a:solidFill>
        </p:grpSpPr>
        <p:grpSp>
          <p:nvGrpSpPr>
            <p:cNvPr id="66568" name="Group 12"/>
            <p:cNvGrpSpPr>
              <a:grpSpLocks/>
            </p:cNvGrpSpPr>
            <p:nvPr/>
          </p:nvGrpSpPr>
          <p:grpSpPr bwMode="auto">
            <a:xfrm>
              <a:off x="144" y="256"/>
              <a:ext cx="432" cy="112"/>
              <a:chOff x="288" y="256"/>
              <a:chExt cx="432" cy="112"/>
            </a:xfrm>
            <a:grpFill/>
          </p:grpSpPr>
          <p:sp>
            <p:nvSpPr>
              <p:cNvPr id="665613"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4"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5"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69" name="Group 16"/>
            <p:cNvGrpSpPr>
              <a:grpSpLocks/>
            </p:cNvGrpSpPr>
            <p:nvPr/>
          </p:nvGrpSpPr>
          <p:grpSpPr bwMode="auto">
            <a:xfrm>
              <a:off x="144" y="144"/>
              <a:ext cx="432" cy="336"/>
              <a:chOff x="144" y="144"/>
              <a:chExt cx="432" cy="336"/>
            </a:xfrm>
            <a:grpFill/>
          </p:grpSpPr>
          <p:grpSp>
            <p:nvGrpSpPr>
              <p:cNvPr id="66570" name="Group 17"/>
              <p:cNvGrpSpPr>
                <a:grpSpLocks/>
              </p:cNvGrpSpPr>
              <p:nvPr/>
            </p:nvGrpSpPr>
            <p:grpSpPr bwMode="auto">
              <a:xfrm>
                <a:off x="144" y="144"/>
                <a:ext cx="432" cy="112"/>
                <a:chOff x="288" y="256"/>
                <a:chExt cx="432" cy="112"/>
              </a:xfrm>
              <a:grpFill/>
            </p:grpSpPr>
            <p:sp>
              <p:nvSpPr>
                <p:cNvPr id="665618"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9"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0"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71" name="Group 21"/>
              <p:cNvGrpSpPr>
                <a:grpSpLocks/>
              </p:cNvGrpSpPr>
              <p:nvPr/>
            </p:nvGrpSpPr>
            <p:grpSpPr bwMode="auto">
              <a:xfrm>
                <a:off x="144" y="368"/>
                <a:ext cx="432" cy="112"/>
                <a:chOff x="288" y="256"/>
                <a:chExt cx="432" cy="112"/>
              </a:xfrm>
              <a:grpFill/>
            </p:grpSpPr>
            <p:sp>
              <p:nvSpPr>
                <p:cNvPr id="665622"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3"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4"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sp>
        <p:nvSpPr>
          <p:cNvPr id="35"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400" i="0" dirty="0">
                <a:solidFill>
                  <a:srgbClr val="FF0000"/>
                </a:solidFill>
                <a:latin typeface="Times-BoldItalic"/>
                <a:ea typeface="굴림" panose="020B0600000101010101" pitchFamily="50" charset="-127"/>
              </a:rPr>
              <a:t>Table </a:t>
            </a:r>
            <a:r>
              <a:rPr lang="en-US" altLang="ko-KR" sz="2400" i="0" dirty="0" smtClean="0">
                <a:solidFill>
                  <a:srgbClr val="FF0000"/>
                </a:solidFill>
                <a:latin typeface="Times-BoldItalic"/>
                <a:ea typeface="굴림" panose="020B0600000101010101" pitchFamily="50" charset="-127"/>
              </a:rPr>
              <a:t>11.2</a:t>
            </a:r>
            <a:r>
              <a:rPr lang="en-US" altLang="ko-KR" sz="2000" b="0" i="0" dirty="0">
                <a:solidFill>
                  <a:srgbClr val="FF0000"/>
                </a:solidFill>
                <a:latin typeface="Times-BoldItalic"/>
                <a:ea typeface="굴림" panose="020B0600000101010101" pitchFamily="50" charset="-127"/>
              </a:rPr>
              <a:t>: </a:t>
            </a:r>
            <a:r>
              <a:rPr lang="en-US" altLang="ko-KR" sz="2000" i="0" dirty="0">
                <a:solidFill>
                  <a:srgbClr val="002060"/>
                </a:solidFill>
                <a:latin typeface="Times-BoldItalic"/>
                <a:ea typeface="굴림" panose="020B0600000101010101" pitchFamily="50" charset="-127"/>
              </a:rPr>
              <a:t>Common options</a:t>
            </a:r>
          </a:p>
        </p:txBody>
      </p:sp>
      <p:pic>
        <p:nvPicPr>
          <p:cNvPr id="1177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075" y="2152650"/>
            <a:ext cx="718185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5"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11.</a:t>
            </a:r>
            <a:fld id="{F377C12D-5C9F-48BD-9930-E57FD3646DDF}" type="slidenum">
              <a:rPr lang="en-US" altLang="ko-KR" sz="1200" i="0">
                <a:latin typeface="Arial" panose="020B0604020202020204" pitchFamily="34" charset="0"/>
                <a:ea typeface="굴림" panose="020B0600000101010101" pitchFamily="50" charset="-127"/>
              </a:rPr>
              <a:pPr eaLnBrk="1" hangingPunct="1"/>
              <a:t>52</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423336B9-B9E0-44F1-81A4-9888CED688B0}" type="slidenum">
              <a:rPr lang="en-US" altLang="ko-KR" sz="1200" i="0">
                <a:latin typeface="Arial" panose="020B0604020202020204" pitchFamily="34" charset="0"/>
              </a:rPr>
              <a:pPr eaLnBrk="1" hangingPunct="1"/>
              <a:t>53</a:t>
            </a:fld>
            <a:endParaRPr lang="en-US" altLang="ko-KR" sz="1200" i="0">
              <a:latin typeface="Arial" panose="020B0604020202020204" pitchFamily="34" charset="0"/>
            </a:endParaRPr>
          </a:p>
        </p:txBody>
      </p:sp>
      <p:sp>
        <p:nvSpPr>
          <p:cNvPr id="11981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11.24</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PAP  packets encapsulated in a PPP frame</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838200"/>
            <a:ext cx="6800850"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700" y="2819400"/>
            <a:ext cx="7670800" cy="245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5334000"/>
            <a:ext cx="76390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animEffect transition="in" filter="wipe(up)">
                                      <p:cBhvr>
                                        <p:cTn id="11" dur="2500"/>
                                        <p:tgtEl>
                                          <p:spTgt spid="307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B7FCAA0D-DB93-41E7-A9DB-80D071BC12B3}" type="slidenum">
              <a:rPr lang="en-US" altLang="ko-KR" sz="1200" i="0">
                <a:latin typeface="Arial" panose="020B0604020202020204" pitchFamily="34" charset="0"/>
              </a:rPr>
              <a:pPr eaLnBrk="1" hangingPunct="1"/>
              <a:t>54</a:t>
            </a:fld>
            <a:endParaRPr lang="en-US" altLang="ko-KR" sz="1200" i="0">
              <a:latin typeface="Arial" panose="020B0604020202020204" pitchFamily="34" charset="0"/>
            </a:endParaRPr>
          </a:p>
        </p:txBody>
      </p:sp>
      <p:sp>
        <p:nvSpPr>
          <p:cNvPr id="12185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11.25</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CHAP  packets encapsulated in a PPP frame</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075" y="598488"/>
            <a:ext cx="6743700" cy="176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2525" y="2514600"/>
            <a:ext cx="6154738" cy="311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038" y="5710238"/>
            <a:ext cx="7853362"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4099"/>
                                        </p:tgtEl>
                                        <p:attrNameLst>
                                          <p:attrName>style.visibility</p:attrName>
                                        </p:attrNameLst>
                                      </p:cBhvr>
                                      <p:to>
                                        <p:strVal val="visible"/>
                                      </p:to>
                                    </p:set>
                                    <p:animEffect transition="in" filter="wipe(up)">
                                      <p:cBhvr>
                                        <p:cTn id="11" dur="2250"/>
                                        <p:tgtEl>
                                          <p:spTgt spid="409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97764E28-F4B2-467A-97EF-7DBBB234465A}" type="slidenum">
              <a:rPr lang="en-US" altLang="ko-KR" sz="1200" i="0">
                <a:latin typeface="Arial" panose="020B0604020202020204" pitchFamily="34" charset="0"/>
              </a:rPr>
              <a:pPr eaLnBrk="1" hangingPunct="1"/>
              <a:t>55</a:t>
            </a:fld>
            <a:endParaRPr lang="en-US" altLang="ko-KR" sz="1200" i="0">
              <a:latin typeface="Arial" panose="020B0604020202020204" pitchFamily="34" charset="0"/>
            </a:endParaRPr>
          </a:p>
        </p:txBody>
      </p:sp>
      <p:sp>
        <p:nvSpPr>
          <p:cNvPr id="12390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11.26</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IPCP packet encapsulated in PPP frame</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6050" y="2209800"/>
            <a:ext cx="6889750" cy="116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13" y="3429000"/>
            <a:ext cx="8726487"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up)">
                                      <p:cBhvr>
                                        <p:cTn id="7" dur="275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8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7" name="Group 11"/>
          <p:cNvGrpSpPr>
            <a:grpSpLocks/>
          </p:cNvGrpSpPr>
          <p:nvPr/>
        </p:nvGrpSpPr>
        <p:grpSpPr bwMode="auto">
          <a:xfrm>
            <a:off x="3941" y="0"/>
            <a:ext cx="685800" cy="533400"/>
            <a:chOff x="144" y="144"/>
            <a:chExt cx="432" cy="336"/>
          </a:xfrm>
          <a:solidFill>
            <a:srgbClr val="3366FF"/>
          </a:solidFill>
        </p:grpSpPr>
        <p:grpSp>
          <p:nvGrpSpPr>
            <p:cNvPr id="66568" name="Group 12"/>
            <p:cNvGrpSpPr>
              <a:grpSpLocks/>
            </p:cNvGrpSpPr>
            <p:nvPr/>
          </p:nvGrpSpPr>
          <p:grpSpPr bwMode="auto">
            <a:xfrm>
              <a:off x="144" y="256"/>
              <a:ext cx="432" cy="112"/>
              <a:chOff x="288" y="256"/>
              <a:chExt cx="432" cy="112"/>
            </a:xfrm>
            <a:grpFill/>
          </p:grpSpPr>
          <p:sp>
            <p:nvSpPr>
              <p:cNvPr id="665613"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4"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5"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69" name="Group 16"/>
            <p:cNvGrpSpPr>
              <a:grpSpLocks/>
            </p:cNvGrpSpPr>
            <p:nvPr/>
          </p:nvGrpSpPr>
          <p:grpSpPr bwMode="auto">
            <a:xfrm>
              <a:off x="144" y="144"/>
              <a:ext cx="432" cy="336"/>
              <a:chOff x="144" y="144"/>
              <a:chExt cx="432" cy="336"/>
            </a:xfrm>
            <a:grpFill/>
          </p:grpSpPr>
          <p:grpSp>
            <p:nvGrpSpPr>
              <p:cNvPr id="66570" name="Group 17"/>
              <p:cNvGrpSpPr>
                <a:grpSpLocks/>
              </p:cNvGrpSpPr>
              <p:nvPr/>
            </p:nvGrpSpPr>
            <p:grpSpPr bwMode="auto">
              <a:xfrm>
                <a:off x="144" y="144"/>
                <a:ext cx="432" cy="112"/>
                <a:chOff x="288" y="256"/>
                <a:chExt cx="432" cy="112"/>
              </a:xfrm>
              <a:grpFill/>
            </p:grpSpPr>
            <p:sp>
              <p:nvSpPr>
                <p:cNvPr id="665618"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9"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0"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71" name="Group 21"/>
              <p:cNvGrpSpPr>
                <a:grpSpLocks/>
              </p:cNvGrpSpPr>
              <p:nvPr/>
            </p:nvGrpSpPr>
            <p:grpSpPr bwMode="auto">
              <a:xfrm>
                <a:off x="144" y="368"/>
                <a:ext cx="432" cy="112"/>
                <a:chOff x="288" y="256"/>
                <a:chExt cx="432" cy="112"/>
              </a:xfrm>
              <a:grpFill/>
            </p:grpSpPr>
            <p:sp>
              <p:nvSpPr>
                <p:cNvPr id="665622"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3"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4"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sp>
        <p:nvSpPr>
          <p:cNvPr id="35"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400" i="0" dirty="0">
                <a:solidFill>
                  <a:srgbClr val="FF0000"/>
                </a:solidFill>
                <a:latin typeface="Times-BoldItalic"/>
                <a:ea typeface="굴림" panose="020B0600000101010101" pitchFamily="50" charset="-127"/>
              </a:rPr>
              <a:t>Table </a:t>
            </a:r>
            <a:r>
              <a:rPr lang="en-US" altLang="ko-KR" sz="2400" i="0" dirty="0" smtClean="0">
                <a:solidFill>
                  <a:srgbClr val="FF0000"/>
                </a:solidFill>
                <a:latin typeface="Times-BoldItalic"/>
                <a:ea typeface="굴림" panose="020B0600000101010101" pitchFamily="50" charset="-127"/>
              </a:rPr>
              <a:t>11.3</a:t>
            </a:r>
            <a:r>
              <a:rPr lang="en-US" altLang="ko-KR" sz="2000" b="0" i="0" dirty="0">
                <a:solidFill>
                  <a:srgbClr val="FF0000"/>
                </a:solidFill>
                <a:latin typeface="Times-BoldItalic"/>
                <a:ea typeface="굴림" panose="020B0600000101010101" pitchFamily="50" charset="-127"/>
              </a:rPr>
              <a:t>: </a:t>
            </a:r>
            <a:r>
              <a:rPr lang="en-US" altLang="ko-KR" sz="2000" i="0" dirty="0">
                <a:solidFill>
                  <a:srgbClr val="002060"/>
                </a:solidFill>
                <a:latin typeface="Times-BoldItalic"/>
                <a:ea typeface="굴림" panose="020B0600000101010101" pitchFamily="50" charset="-127"/>
              </a:rPr>
              <a:t>Code values for IPCP Packets</a:t>
            </a:r>
          </a:p>
        </p:txBody>
      </p:sp>
      <p:pic>
        <p:nvPicPr>
          <p:cNvPr id="1259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590675"/>
            <a:ext cx="7315200"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11.</a:t>
            </a:r>
            <a:fld id="{4E334B7D-1CE0-491D-B9CB-8E6D10E1BFD9}" type="slidenum">
              <a:rPr lang="en-US" altLang="ko-KR" sz="1200" i="0">
                <a:latin typeface="Arial" panose="020B0604020202020204" pitchFamily="34" charset="0"/>
                <a:ea typeface="굴림" panose="020B0600000101010101" pitchFamily="50" charset="-127"/>
              </a:rPr>
              <a:pPr eaLnBrk="1" hangingPunct="1"/>
              <a:t>56</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DBE70B33-A3F3-4710-B353-81D02DCC36F0}" type="slidenum">
              <a:rPr lang="en-US" altLang="ko-KR" sz="1200" i="0">
                <a:latin typeface="Arial" panose="020B0604020202020204" pitchFamily="34" charset="0"/>
              </a:rPr>
              <a:pPr eaLnBrk="1" hangingPunct="1"/>
              <a:t>57</a:t>
            </a:fld>
            <a:endParaRPr lang="en-US" altLang="ko-KR" sz="1200" i="0">
              <a:latin typeface="Arial" panose="020B0604020202020204" pitchFamily="34" charset="0"/>
            </a:endParaRPr>
          </a:p>
        </p:txBody>
      </p:sp>
      <p:sp>
        <p:nvSpPr>
          <p:cNvPr id="12800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11.27</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IP datagram encapsulated in a PPP frame</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50" y="3155950"/>
            <a:ext cx="8726488"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000" y="2178050"/>
            <a:ext cx="711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wipe(up)">
                                      <p:cBhvr>
                                        <p:cTn id="7" dur="3750"/>
                                        <p:tgtEl>
                                          <p:spTgt spid="71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0E74B48B-A49C-429A-9EBF-F03F35603EF6}" type="slidenum">
              <a:rPr lang="en-US" altLang="ko-KR" sz="1200" i="0">
                <a:latin typeface="Arial" panose="020B0604020202020204" pitchFamily="34" charset="0"/>
              </a:rPr>
              <a:pPr eaLnBrk="1" hangingPunct="1"/>
              <a:t>58</a:t>
            </a:fld>
            <a:endParaRPr lang="en-US" altLang="ko-KR" sz="1200" i="0">
              <a:latin typeface="Arial" panose="020B0604020202020204" pitchFamily="34" charset="0"/>
            </a:endParaRPr>
          </a:p>
        </p:txBody>
      </p:sp>
      <p:sp>
        <p:nvSpPr>
          <p:cNvPr id="1300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11.28</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Multilink PPP</a:t>
            </a:r>
          </a:p>
        </p:txBody>
      </p:sp>
      <p:pic>
        <p:nvPicPr>
          <p:cNvPr id="409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763" y="2209800"/>
            <a:ext cx="8783637"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40964"/>
                                        </p:tgtEl>
                                        <p:attrNameLst>
                                          <p:attrName>style.visibility</p:attrName>
                                        </p:attrNameLst>
                                      </p:cBhvr>
                                      <p:to>
                                        <p:strVal val="visible"/>
                                      </p:to>
                                    </p:set>
                                    <p:animEffect transition="in" filter="wheel(1)">
                                      <p:cBhvr>
                                        <p:cTn id="7" dur="2000"/>
                                        <p:tgtEl>
                                          <p:spTgt spid="40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Text Box 20"/>
          <p:cNvSpPr txBox="1">
            <a:spLocks noChangeArrowheads="1"/>
          </p:cNvSpPr>
          <p:nvPr/>
        </p:nvSpPr>
        <p:spPr bwMode="auto">
          <a:xfrm>
            <a:off x="76200" y="696913"/>
            <a:ext cx="883920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Let us go through the phases followed by a network layer packet as it is transmitted through a PPP connection. Figure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11.29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shows the steps. For simplicity, we assume unidirectional movement of data from the user site to the system site (such as sending an e-mail through an ISP).</a:t>
            </a:r>
          </a:p>
        </p:txBody>
      </p:sp>
      <p:grpSp>
        <p:nvGrpSpPr>
          <p:cNvPr id="132100" name="Group 23"/>
          <p:cNvGrpSpPr>
            <a:grpSpLocks/>
          </p:cNvGrpSpPr>
          <p:nvPr/>
        </p:nvGrpSpPr>
        <p:grpSpPr bwMode="auto">
          <a:xfrm>
            <a:off x="0" y="0"/>
            <a:ext cx="9144000" cy="609600"/>
            <a:chOff x="0" y="2448"/>
            <a:chExt cx="5760" cy="384"/>
          </a:xfrm>
        </p:grpSpPr>
        <p:sp>
          <p:nvSpPr>
            <p:cNvPr id="13210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dirty="0">
                  <a:solidFill>
                    <a:schemeClr val="bg1"/>
                  </a:solidFill>
                  <a:latin typeface="Tahoma" panose="020B0604030504040204" pitchFamily="34" charset="0"/>
                  <a:ea typeface="Adobe Gothic Std B"/>
                  <a:cs typeface="Adobe Gothic Std B"/>
                </a:rPr>
                <a:t>Example </a:t>
              </a:r>
              <a:r>
                <a:rPr lang="en-US" altLang="ko-KR" dirty="0" smtClean="0">
                  <a:solidFill>
                    <a:schemeClr val="bg1"/>
                  </a:solidFill>
                  <a:latin typeface="Tahoma" panose="020B0604030504040204" pitchFamily="34" charset="0"/>
                  <a:ea typeface="Adobe Gothic Std B"/>
                  <a:cs typeface="Adobe Gothic Std B"/>
                </a:rPr>
                <a:t>11.7</a:t>
              </a:r>
              <a:endParaRPr lang="en-US" altLang="ko-KR" dirty="0">
                <a:solidFill>
                  <a:schemeClr val="bg1"/>
                </a:solidFill>
                <a:latin typeface="Tahoma" panose="020B0604030504040204" pitchFamily="34" charset="0"/>
                <a:ea typeface="Adobe Gothic Std B"/>
                <a:cs typeface="Adobe Gothic Std B"/>
              </a:endParaRPr>
            </a:p>
          </p:txBody>
        </p:sp>
      </p:grpSp>
      <p:sp>
        <p:nvSpPr>
          <p:cNvPr id="132104"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11.</a:t>
            </a:r>
            <a:fld id="{92372EDA-7D2E-4274-A072-3C42728A68C5}" type="slidenum">
              <a:rPr lang="en-US" altLang="ko-KR" sz="1200" i="0">
                <a:latin typeface="Arial" panose="020B0604020202020204" pitchFamily="34" charset="0"/>
                <a:ea typeface="굴림" panose="020B0600000101010101" pitchFamily="50" charset="-127"/>
              </a:rPr>
              <a:pPr eaLnBrk="1" hangingPunct="1"/>
              <a:t>59</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11.</a:t>
            </a:r>
            <a:fld id="{9E6929C8-EDC1-46E2-9185-FE60A831ADD3}" type="slidenum">
              <a:rPr lang="en-US" altLang="ko-KR" sz="1200" i="0">
                <a:latin typeface="Arial" panose="020B0604020202020204" pitchFamily="34" charset="0"/>
              </a:rPr>
              <a:pPr eaLnBrk="1" hangingPunct="1"/>
              <a:t>60</a:t>
            </a:fld>
            <a:endParaRPr lang="en-US" altLang="ko-KR" sz="1200" i="0">
              <a:latin typeface="Arial" panose="020B0604020202020204" pitchFamily="34" charset="0"/>
            </a:endParaRPr>
          </a:p>
        </p:txBody>
      </p:sp>
      <p:sp>
        <p:nvSpPr>
          <p:cNvPr id="1341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a:t>
            </a:r>
            <a:r>
              <a:rPr lang="en-US" altLang="ko-KR" sz="2000" dirty="0" smtClean="0">
                <a:solidFill>
                  <a:srgbClr val="FF0000"/>
                </a:solidFill>
                <a:latin typeface="Times-BoldItalic"/>
                <a:ea typeface="굴림" panose="020B0600000101010101" pitchFamily="50" charset="-127"/>
              </a:rPr>
              <a:t>11.29</a:t>
            </a:r>
            <a:r>
              <a:rPr lang="en-US" altLang="ko-KR" sz="2000" dirty="0">
                <a:solidFill>
                  <a:srgbClr val="FF0000"/>
                </a:solidFill>
                <a:latin typeface="Times-BoldItalic"/>
                <a:ea typeface="굴림" panose="020B0600000101010101" pitchFamily="50" charset="-127"/>
              </a:rPr>
              <a:t>:  </a:t>
            </a:r>
            <a:r>
              <a:rPr lang="en-US" altLang="ko-KR" sz="2000" dirty="0">
                <a:latin typeface="Times-BoldItalic"/>
                <a:ea typeface="굴림" panose="020B0600000101010101" pitchFamily="50" charset="-127"/>
              </a:rPr>
              <a:t>An example</a:t>
            </a: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742950"/>
            <a:ext cx="5646738" cy="581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up)">
                                      <p:cBhvr>
                                        <p:cTn id="7" dur="425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5866</TotalTime>
  <Words>2163</Words>
  <Application>Microsoft Office PowerPoint</Application>
  <PresentationFormat>화면 슬라이드 쇼(4:3)</PresentationFormat>
  <Paragraphs>255</Paragraphs>
  <Slides>60</Slides>
  <Notes>58</Notes>
  <HiddenSlides>0</HiddenSlides>
  <MMClips>0</MMClips>
  <ScaleCrop>false</ScaleCrop>
  <HeadingPairs>
    <vt:vector size="6" baseType="variant">
      <vt:variant>
        <vt:lpstr>사용한 글꼴</vt:lpstr>
      </vt:variant>
      <vt:variant>
        <vt:i4>17</vt:i4>
      </vt:variant>
      <vt:variant>
        <vt:lpstr>테마</vt:lpstr>
      </vt:variant>
      <vt:variant>
        <vt:i4>1</vt:i4>
      </vt:variant>
      <vt:variant>
        <vt:lpstr>슬라이드 제목</vt:lpstr>
      </vt:variant>
      <vt:variant>
        <vt:i4>60</vt:i4>
      </vt:variant>
    </vt:vector>
  </HeadingPairs>
  <TitlesOfParts>
    <vt:vector size="78" baseType="lpstr">
      <vt:lpstr>Adobe Arabic</vt:lpstr>
      <vt:lpstr>Adobe Fangsong Std R</vt:lpstr>
      <vt:lpstr>Adobe Gothic Std B</vt:lpstr>
      <vt:lpstr>Aharoni</vt:lpstr>
      <vt:lpstr>Baby Kruffy</vt:lpstr>
      <vt:lpstr>McGrawHill-Italic</vt:lpstr>
      <vt:lpstr>Palatino</vt:lpstr>
      <vt:lpstr>Times-BoldItalic</vt:lpstr>
      <vt:lpstr>Times-Roman</vt:lpstr>
      <vt:lpstr>굴림</vt:lpstr>
      <vt:lpstr>맑은 고딕</vt:lpstr>
      <vt:lpstr>Arial</vt:lpstr>
      <vt:lpstr>Calibri</vt:lpstr>
      <vt:lpstr>Tahoma</vt:lpstr>
      <vt:lpstr>Times</vt:lpstr>
      <vt:lpstr>Times New Roman</vt:lpstr>
      <vt:lpstr>Wingdings</vt:lpstr>
      <vt:lpstr>Blends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Frame size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Error control</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samsung</cp:lastModifiedBy>
  <cp:revision>562</cp:revision>
  <dcterms:created xsi:type="dcterms:W3CDTF">2000-01-15T04:50:39Z</dcterms:created>
  <dcterms:modified xsi:type="dcterms:W3CDTF">2019-11-13T13:08:00Z</dcterms:modified>
</cp:coreProperties>
</file>