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73" r:id="rId6"/>
    <p:sldId id="264" r:id="rId7"/>
    <p:sldId id="269" r:id="rId8"/>
    <p:sldId id="265" r:id="rId9"/>
    <p:sldId id="259" r:id="rId10"/>
    <p:sldId id="266" r:id="rId11"/>
    <p:sldId id="260" r:id="rId12"/>
    <p:sldId id="274" r:id="rId13"/>
    <p:sldId id="272" r:id="rId14"/>
    <p:sldId id="267" r:id="rId15"/>
    <p:sldId id="268" r:id="rId16"/>
    <p:sldId id="261" r:id="rId17"/>
    <p:sldId id="275" r:id="rId18"/>
    <p:sldId id="276" r:id="rId19"/>
    <p:sldId id="277" r:id="rId20"/>
    <p:sldId id="262" r:id="rId21"/>
    <p:sldId id="270" r:id="rId22"/>
    <p:sldId id="271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2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2019-03-15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Address resolution protocol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1844824"/>
            <a:ext cx="6400800" cy="694928"/>
          </a:xfrm>
        </p:spPr>
        <p:txBody>
          <a:bodyPr/>
          <a:lstStyle/>
          <a:p>
            <a:r>
              <a:rPr lang="en-US" altLang="ko-KR" dirty="0" smtClean="0"/>
              <a:t>Lecture 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6247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required for any shared medium type link layer</a:t>
            </a:r>
          </a:p>
          <a:p>
            <a:endParaRPr lang="en-US" altLang="ko-KR" dirty="0"/>
          </a:p>
          <a:p>
            <a:r>
              <a:rPr lang="en-US" altLang="ko-KR" dirty="0" smtClean="0"/>
              <a:t>Was first developed for Ethernet</a:t>
            </a:r>
          </a:p>
          <a:p>
            <a:endParaRPr lang="en-US" altLang="ko-KR" dirty="0"/>
          </a:p>
          <a:p>
            <a:r>
              <a:rPr lang="en-US" altLang="ko-KR" dirty="0" smtClean="0"/>
              <a:t>Translates IP address into the link layer address (but it is designed to deal with others)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7781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ARP is another protocol from the perspective of Ethernet (or any link layer protocol)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IPv4: 0x0800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ARP: 0x0806</a:t>
            </a:r>
          </a:p>
          <a:p>
            <a:pPr lvl="1"/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Implication – link layer address is one on the current link! (not far away)</a:t>
            </a:r>
          </a:p>
          <a:p>
            <a:endParaRPr lang="en-US" altLang="ko-KR" dirty="0" smtClean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Example: Fig. 4-1</a:t>
            </a:r>
          </a:p>
        </p:txBody>
      </p:sp>
    </p:spTree>
    <p:extLst>
      <p:ext uri="{BB962C8B-B14F-4D97-AF65-F5344CB8AC3E}">
        <p14:creationId xmlns:p14="http://schemas.microsoft.com/office/powerpoint/2010/main" val="1230423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ARP never translates for remote interface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It is to cross a single shared-medium link! (with an IP address)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Ad the IP address is not the address of the final destination</a:t>
            </a:r>
          </a:p>
          <a:p>
            <a:endParaRPr lang="en-US" altLang="ko-KR" dirty="0">
              <a:sym typeface="Wingdings" pitchFamily="2" charset="2"/>
            </a:endParaRPr>
          </a:p>
          <a:p>
            <a:endParaRPr lang="en-US" altLang="ko-KR" dirty="0" smtClean="0"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332002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pic>
        <p:nvPicPr>
          <p:cNvPr id="1026" name="Picture 2" descr="http://www.tcpipguide.com/free/diagrams/arpoperation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649" y="1600200"/>
            <a:ext cx="5894702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52921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11" name="내용 개체 틀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Remember: </a:t>
            </a:r>
            <a:r>
              <a:rPr lang="en-US" altLang="ko-KR" u="sng" dirty="0" smtClean="0"/>
              <a:t>every</a:t>
            </a:r>
            <a:r>
              <a:rPr lang="en-US" altLang="ko-KR" dirty="0" smtClean="0"/>
              <a:t> interface has an IP address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3789040"/>
            <a:ext cx="745744" cy="50524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4873" y="3789040"/>
            <a:ext cx="745744" cy="505242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192" y="2350718"/>
            <a:ext cx="745744" cy="505242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0312" y="3645024"/>
            <a:ext cx="1403648" cy="1052736"/>
          </a:xfrm>
          <a:prstGeom prst="rect">
            <a:avLst/>
          </a:prstGeom>
        </p:spPr>
      </p:pic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5229200"/>
            <a:ext cx="1030268" cy="841416"/>
          </a:xfrm>
          <a:prstGeom prst="rect">
            <a:avLst/>
          </a:prstGeom>
        </p:spPr>
      </p:pic>
      <p:cxnSp>
        <p:nvCxnSpPr>
          <p:cNvPr id="15" name="직선 화살표 연결선 14"/>
          <p:cNvCxnSpPr>
            <a:stCxn id="13" idx="0"/>
            <a:endCxn id="7" idx="2"/>
          </p:cNvCxnSpPr>
          <p:nvPr/>
        </p:nvCxnSpPr>
        <p:spPr>
          <a:xfrm flipV="1">
            <a:off x="1054686" y="4294282"/>
            <a:ext cx="1123059" cy="934918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>
            <a:stCxn id="7" idx="3"/>
            <a:endCxn id="6" idx="1"/>
          </p:cNvCxnSpPr>
          <p:nvPr/>
        </p:nvCxnSpPr>
        <p:spPr>
          <a:xfrm>
            <a:off x="2550617" y="4041661"/>
            <a:ext cx="166134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화살표 연결선 18"/>
          <p:cNvCxnSpPr>
            <a:stCxn id="6" idx="3"/>
          </p:cNvCxnSpPr>
          <p:nvPr/>
        </p:nvCxnSpPr>
        <p:spPr>
          <a:xfrm flipV="1">
            <a:off x="4957704" y="3573016"/>
            <a:ext cx="478392" cy="468645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>
            <a:stCxn id="8" idx="2"/>
            <a:endCxn id="10" idx="0"/>
          </p:cNvCxnSpPr>
          <p:nvPr/>
        </p:nvCxnSpPr>
        <p:spPr>
          <a:xfrm>
            <a:off x="6673064" y="2855960"/>
            <a:ext cx="1409072" cy="789064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/>
          <p:cNvCxnSpPr>
            <a:endCxn id="8" idx="1"/>
          </p:cNvCxnSpPr>
          <p:nvPr/>
        </p:nvCxnSpPr>
        <p:spPr>
          <a:xfrm flipV="1">
            <a:off x="5868144" y="2603339"/>
            <a:ext cx="432048" cy="537629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2451306" y="3250492"/>
            <a:ext cx="12018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A, M</a:t>
            </a:r>
            <a:r>
              <a:rPr lang="en-US" altLang="ko-KR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endParaRPr lang="ko-KR" altLang="en-US" sz="2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자유형 30"/>
          <p:cNvSpPr/>
          <p:nvPr/>
        </p:nvSpPr>
        <p:spPr>
          <a:xfrm>
            <a:off x="2552469" y="3646436"/>
            <a:ext cx="154983" cy="285208"/>
          </a:xfrm>
          <a:custGeom>
            <a:avLst/>
            <a:gdLst>
              <a:gd name="connsiteX0" fmla="*/ 113654 w 154983"/>
              <a:gd name="connsiteY0" fmla="*/ 0 h 285208"/>
              <a:gd name="connsiteX1" fmla="*/ 139484 w 154983"/>
              <a:gd name="connsiteY1" fmla="*/ 30996 h 285208"/>
              <a:gd name="connsiteX2" fmla="*/ 144650 w 154983"/>
              <a:gd name="connsiteY2" fmla="*/ 51661 h 285208"/>
              <a:gd name="connsiteX3" fmla="*/ 154983 w 154983"/>
              <a:gd name="connsiteY3" fmla="*/ 67159 h 285208"/>
              <a:gd name="connsiteX4" fmla="*/ 144650 w 154983"/>
              <a:gd name="connsiteY4" fmla="*/ 191146 h 285208"/>
              <a:gd name="connsiteX5" fmla="*/ 139484 w 154983"/>
              <a:gd name="connsiteY5" fmla="*/ 206644 h 285208"/>
              <a:gd name="connsiteX6" fmla="*/ 129152 w 154983"/>
              <a:gd name="connsiteY6" fmla="*/ 222142 h 285208"/>
              <a:gd name="connsiteX7" fmla="*/ 113654 w 154983"/>
              <a:gd name="connsiteY7" fmla="*/ 232474 h 285208"/>
              <a:gd name="connsiteX8" fmla="*/ 103322 w 154983"/>
              <a:gd name="connsiteY8" fmla="*/ 247973 h 285208"/>
              <a:gd name="connsiteX9" fmla="*/ 92989 w 154983"/>
              <a:gd name="connsiteY9" fmla="*/ 258305 h 285208"/>
              <a:gd name="connsiteX10" fmla="*/ 87823 w 154983"/>
              <a:gd name="connsiteY10" fmla="*/ 273803 h 285208"/>
              <a:gd name="connsiteX11" fmla="*/ 0 w 154983"/>
              <a:gd name="connsiteY11" fmla="*/ 284135 h 285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54983" h="285208">
                <a:moveTo>
                  <a:pt x="113654" y="0"/>
                </a:moveTo>
                <a:cubicBezTo>
                  <a:pt x="122264" y="10332"/>
                  <a:pt x="132565" y="19463"/>
                  <a:pt x="139484" y="30996"/>
                </a:cubicBezTo>
                <a:cubicBezTo>
                  <a:pt x="143137" y="37084"/>
                  <a:pt x="141853" y="45135"/>
                  <a:pt x="144650" y="51661"/>
                </a:cubicBezTo>
                <a:cubicBezTo>
                  <a:pt x="147096" y="57368"/>
                  <a:pt x="151539" y="61993"/>
                  <a:pt x="154983" y="67159"/>
                </a:cubicBezTo>
                <a:cubicBezTo>
                  <a:pt x="151539" y="108488"/>
                  <a:pt x="149230" y="149927"/>
                  <a:pt x="144650" y="191146"/>
                </a:cubicBezTo>
                <a:cubicBezTo>
                  <a:pt x="144049" y="196558"/>
                  <a:pt x="141919" y="201773"/>
                  <a:pt x="139484" y="206644"/>
                </a:cubicBezTo>
                <a:cubicBezTo>
                  <a:pt x="136707" y="212197"/>
                  <a:pt x="133542" y="217752"/>
                  <a:pt x="129152" y="222142"/>
                </a:cubicBezTo>
                <a:cubicBezTo>
                  <a:pt x="124762" y="226532"/>
                  <a:pt x="118820" y="229030"/>
                  <a:pt x="113654" y="232474"/>
                </a:cubicBezTo>
                <a:cubicBezTo>
                  <a:pt x="110210" y="237640"/>
                  <a:pt x="107201" y="243125"/>
                  <a:pt x="103322" y="247973"/>
                </a:cubicBezTo>
                <a:cubicBezTo>
                  <a:pt x="100279" y="251776"/>
                  <a:pt x="95495" y="254128"/>
                  <a:pt x="92989" y="258305"/>
                </a:cubicBezTo>
                <a:cubicBezTo>
                  <a:pt x="90187" y="262974"/>
                  <a:pt x="92254" y="270638"/>
                  <a:pt x="87823" y="273803"/>
                </a:cubicBezTo>
                <a:cubicBezTo>
                  <a:pt x="64972" y="290125"/>
                  <a:pt x="22296" y="284135"/>
                  <a:pt x="0" y="284135"/>
                </a:cubicBezTo>
              </a:path>
            </a:pathLst>
          </a:custGeom>
          <a:noFill/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3763019" y="3250492"/>
            <a:ext cx="998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B,M</a:t>
            </a:r>
            <a:r>
              <a:rPr lang="en-US" altLang="ko-KR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ko-KR" altLang="en-US" sz="2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자유형 32"/>
          <p:cNvSpPr/>
          <p:nvPr/>
        </p:nvSpPr>
        <p:spPr>
          <a:xfrm>
            <a:off x="3936569" y="3709261"/>
            <a:ext cx="253232" cy="248657"/>
          </a:xfrm>
          <a:custGeom>
            <a:avLst/>
            <a:gdLst>
              <a:gd name="connsiteX0" fmla="*/ 0 w 253232"/>
              <a:gd name="connsiteY0" fmla="*/ 0 h 248657"/>
              <a:gd name="connsiteX1" fmla="*/ 46495 w 253232"/>
              <a:gd name="connsiteY1" fmla="*/ 10332 h 248657"/>
              <a:gd name="connsiteX2" fmla="*/ 61994 w 253232"/>
              <a:gd name="connsiteY2" fmla="*/ 20664 h 248657"/>
              <a:gd name="connsiteX3" fmla="*/ 82658 w 253232"/>
              <a:gd name="connsiteY3" fmla="*/ 36163 h 248657"/>
              <a:gd name="connsiteX4" fmla="*/ 113655 w 253232"/>
              <a:gd name="connsiteY4" fmla="*/ 46495 h 248657"/>
              <a:gd name="connsiteX5" fmla="*/ 123987 w 253232"/>
              <a:gd name="connsiteY5" fmla="*/ 61993 h 248657"/>
              <a:gd name="connsiteX6" fmla="*/ 154984 w 253232"/>
              <a:gd name="connsiteY6" fmla="*/ 87824 h 248657"/>
              <a:gd name="connsiteX7" fmla="*/ 165316 w 253232"/>
              <a:gd name="connsiteY7" fmla="*/ 108488 h 248657"/>
              <a:gd name="connsiteX8" fmla="*/ 201478 w 253232"/>
              <a:gd name="connsiteY8" fmla="*/ 160149 h 248657"/>
              <a:gd name="connsiteX9" fmla="*/ 206645 w 253232"/>
              <a:gd name="connsiteY9" fmla="*/ 175647 h 248657"/>
              <a:gd name="connsiteX10" fmla="*/ 216977 w 253232"/>
              <a:gd name="connsiteY10" fmla="*/ 191146 h 248657"/>
              <a:gd name="connsiteX11" fmla="*/ 222143 w 253232"/>
              <a:gd name="connsiteY11" fmla="*/ 211810 h 248657"/>
              <a:gd name="connsiteX12" fmla="*/ 237641 w 253232"/>
              <a:gd name="connsiteY12" fmla="*/ 227308 h 248657"/>
              <a:gd name="connsiteX13" fmla="*/ 253139 w 253232"/>
              <a:gd name="connsiteY13" fmla="*/ 247973 h 248657"/>
              <a:gd name="connsiteX14" fmla="*/ 247973 w 253232"/>
              <a:gd name="connsiteY14" fmla="*/ 247973 h 248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3232" h="248657">
                <a:moveTo>
                  <a:pt x="0" y="0"/>
                </a:moveTo>
                <a:cubicBezTo>
                  <a:pt x="11906" y="1984"/>
                  <a:pt x="33777" y="3973"/>
                  <a:pt x="46495" y="10332"/>
                </a:cubicBezTo>
                <a:cubicBezTo>
                  <a:pt x="52049" y="13109"/>
                  <a:pt x="56942" y="17055"/>
                  <a:pt x="61994" y="20664"/>
                </a:cubicBezTo>
                <a:cubicBezTo>
                  <a:pt x="69000" y="25669"/>
                  <a:pt x="74957" y="32312"/>
                  <a:pt x="82658" y="36163"/>
                </a:cubicBezTo>
                <a:cubicBezTo>
                  <a:pt x="92399" y="41034"/>
                  <a:pt x="113655" y="46495"/>
                  <a:pt x="113655" y="46495"/>
                </a:cubicBezTo>
                <a:cubicBezTo>
                  <a:pt x="117099" y="51661"/>
                  <a:pt x="119597" y="57603"/>
                  <a:pt x="123987" y="61993"/>
                </a:cubicBezTo>
                <a:cubicBezTo>
                  <a:pt x="146644" y="84650"/>
                  <a:pt x="133824" y="58200"/>
                  <a:pt x="154984" y="87824"/>
                </a:cubicBezTo>
                <a:cubicBezTo>
                  <a:pt x="159460" y="94091"/>
                  <a:pt x="161354" y="101884"/>
                  <a:pt x="165316" y="108488"/>
                </a:cubicBezTo>
                <a:cubicBezTo>
                  <a:pt x="178038" y="129692"/>
                  <a:pt x="187347" y="141308"/>
                  <a:pt x="201478" y="160149"/>
                </a:cubicBezTo>
                <a:cubicBezTo>
                  <a:pt x="203200" y="165315"/>
                  <a:pt x="204210" y="170776"/>
                  <a:pt x="206645" y="175647"/>
                </a:cubicBezTo>
                <a:cubicBezTo>
                  <a:pt x="209422" y="181200"/>
                  <a:pt x="214531" y="185439"/>
                  <a:pt x="216977" y="191146"/>
                </a:cubicBezTo>
                <a:cubicBezTo>
                  <a:pt x="219774" y="197672"/>
                  <a:pt x="218620" y="205645"/>
                  <a:pt x="222143" y="211810"/>
                </a:cubicBezTo>
                <a:cubicBezTo>
                  <a:pt x="225768" y="218153"/>
                  <a:pt x="232887" y="221761"/>
                  <a:pt x="237641" y="227308"/>
                </a:cubicBezTo>
                <a:cubicBezTo>
                  <a:pt x="243244" y="233845"/>
                  <a:pt x="249289" y="240272"/>
                  <a:pt x="253139" y="247973"/>
                </a:cubicBezTo>
                <a:cubicBezTo>
                  <a:pt x="253909" y="249513"/>
                  <a:pt x="249695" y="247973"/>
                  <a:pt x="247973" y="247973"/>
                </a:cubicBezTo>
              </a:path>
            </a:pathLst>
          </a:custGeom>
          <a:noFill/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4984088" y="4294282"/>
            <a:ext cx="10280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C,M</a:t>
            </a:r>
            <a:r>
              <a:rPr lang="en-US" altLang="ko-KR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endParaRPr lang="ko-KR" altLang="en-US" sz="2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956376" y="2768913"/>
            <a:ext cx="1103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D,M</a:t>
            </a:r>
            <a:r>
              <a:rPr lang="en-US" altLang="ko-KR" sz="2800" baseline="-25000" dirty="0" smtClean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endParaRPr lang="ko-KR" altLang="en-US" sz="2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자유형 37"/>
          <p:cNvSpPr/>
          <p:nvPr/>
        </p:nvSpPr>
        <p:spPr>
          <a:xfrm>
            <a:off x="5031637" y="4045045"/>
            <a:ext cx="294614" cy="340975"/>
          </a:xfrm>
          <a:custGeom>
            <a:avLst/>
            <a:gdLst>
              <a:gd name="connsiteX0" fmla="*/ 263617 w 294614"/>
              <a:gd name="connsiteY0" fmla="*/ 340975 h 340975"/>
              <a:gd name="connsiteX1" fmla="*/ 284282 w 294614"/>
              <a:gd name="connsiteY1" fmla="*/ 315145 h 340975"/>
              <a:gd name="connsiteX2" fmla="*/ 294614 w 294614"/>
              <a:gd name="connsiteY2" fmla="*/ 299647 h 340975"/>
              <a:gd name="connsiteX3" fmla="*/ 284282 w 294614"/>
              <a:gd name="connsiteY3" fmla="*/ 232487 h 340975"/>
              <a:gd name="connsiteX4" fmla="*/ 279116 w 294614"/>
              <a:gd name="connsiteY4" fmla="*/ 216989 h 340975"/>
              <a:gd name="connsiteX5" fmla="*/ 248119 w 294614"/>
              <a:gd name="connsiteY5" fmla="*/ 191158 h 340975"/>
              <a:gd name="connsiteX6" fmla="*/ 232621 w 294614"/>
              <a:gd name="connsiteY6" fmla="*/ 160162 h 340975"/>
              <a:gd name="connsiteX7" fmla="*/ 217122 w 294614"/>
              <a:gd name="connsiteY7" fmla="*/ 144663 h 340975"/>
              <a:gd name="connsiteX8" fmla="*/ 191292 w 294614"/>
              <a:gd name="connsiteY8" fmla="*/ 113667 h 340975"/>
              <a:gd name="connsiteX9" fmla="*/ 175794 w 294614"/>
              <a:gd name="connsiteY9" fmla="*/ 103335 h 340975"/>
              <a:gd name="connsiteX10" fmla="*/ 160295 w 294614"/>
              <a:gd name="connsiteY10" fmla="*/ 87836 h 340975"/>
              <a:gd name="connsiteX11" fmla="*/ 129299 w 294614"/>
              <a:gd name="connsiteY11" fmla="*/ 72338 h 340975"/>
              <a:gd name="connsiteX12" fmla="*/ 87970 w 294614"/>
              <a:gd name="connsiteY12" fmla="*/ 41341 h 340975"/>
              <a:gd name="connsiteX13" fmla="*/ 72471 w 294614"/>
              <a:gd name="connsiteY13" fmla="*/ 36175 h 340975"/>
              <a:gd name="connsiteX14" fmla="*/ 56973 w 294614"/>
              <a:gd name="connsiteY14" fmla="*/ 25843 h 340975"/>
              <a:gd name="connsiteX15" fmla="*/ 25977 w 294614"/>
              <a:gd name="connsiteY15" fmla="*/ 15511 h 340975"/>
              <a:gd name="connsiteX16" fmla="*/ 15644 w 294614"/>
              <a:gd name="connsiteY16" fmla="*/ 5179 h 340975"/>
              <a:gd name="connsiteX17" fmla="*/ 5312 w 294614"/>
              <a:gd name="connsiteY17" fmla="*/ 13 h 34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94614" h="340975">
                <a:moveTo>
                  <a:pt x="263617" y="340975"/>
                </a:moveTo>
                <a:cubicBezTo>
                  <a:pt x="270505" y="332365"/>
                  <a:pt x="277666" y="323966"/>
                  <a:pt x="284282" y="315145"/>
                </a:cubicBezTo>
                <a:cubicBezTo>
                  <a:pt x="288007" y="310178"/>
                  <a:pt x="294614" y="305856"/>
                  <a:pt x="294614" y="299647"/>
                </a:cubicBezTo>
                <a:cubicBezTo>
                  <a:pt x="294614" y="276997"/>
                  <a:pt x="288456" y="254749"/>
                  <a:pt x="284282" y="232487"/>
                </a:cubicBezTo>
                <a:cubicBezTo>
                  <a:pt x="283278" y="227135"/>
                  <a:pt x="282137" y="221520"/>
                  <a:pt x="279116" y="216989"/>
                </a:cubicBezTo>
                <a:cubicBezTo>
                  <a:pt x="271162" y="205059"/>
                  <a:pt x="259553" y="198781"/>
                  <a:pt x="248119" y="191158"/>
                </a:cubicBezTo>
                <a:cubicBezTo>
                  <a:pt x="242941" y="175625"/>
                  <a:pt x="243748" y="173514"/>
                  <a:pt x="232621" y="160162"/>
                </a:cubicBezTo>
                <a:cubicBezTo>
                  <a:pt x="227944" y="154549"/>
                  <a:pt x="221799" y="150276"/>
                  <a:pt x="217122" y="144663"/>
                </a:cubicBezTo>
                <a:cubicBezTo>
                  <a:pt x="198651" y="122497"/>
                  <a:pt x="215989" y="134248"/>
                  <a:pt x="191292" y="113667"/>
                </a:cubicBezTo>
                <a:cubicBezTo>
                  <a:pt x="186522" y="109692"/>
                  <a:pt x="180564" y="107310"/>
                  <a:pt x="175794" y="103335"/>
                </a:cubicBezTo>
                <a:cubicBezTo>
                  <a:pt x="170181" y="98658"/>
                  <a:pt x="165908" y="92513"/>
                  <a:pt x="160295" y="87836"/>
                </a:cubicBezTo>
                <a:cubicBezTo>
                  <a:pt x="146943" y="76709"/>
                  <a:pt x="144832" y="77516"/>
                  <a:pt x="129299" y="72338"/>
                </a:cubicBezTo>
                <a:cubicBezTo>
                  <a:pt x="117061" y="60101"/>
                  <a:pt x="105490" y="47180"/>
                  <a:pt x="87970" y="41341"/>
                </a:cubicBezTo>
                <a:lnTo>
                  <a:pt x="72471" y="36175"/>
                </a:lnTo>
                <a:cubicBezTo>
                  <a:pt x="67305" y="32731"/>
                  <a:pt x="62647" y="28365"/>
                  <a:pt x="56973" y="25843"/>
                </a:cubicBezTo>
                <a:cubicBezTo>
                  <a:pt x="47021" y="21420"/>
                  <a:pt x="25977" y="15511"/>
                  <a:pt x="25977" y="15511"/>
                </a:cubicBezTo>
                <a:cubicBezTo>
                  <a:pt x="22533" y="12067"/>
                  <a:pt x="19821" y="7685"/>
                  <a:pt x="15644" y="5179"/>
                </a:cubicBezTo>
                <a:cubicBezTo>
                  <a:pt x="6126" y="-532"/>
                  <a:pt x="-7707" y="13"/>
                  <a:pt x="5312" y="13"/>
                </a:cubicBezTo>
              </a:path>
            </a:pathLst>
          </a:custGeom>
          <a:noFill/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자유형 40"/>
          <p:cNvSpPr/>
          <p:nvPr/>
        </p:nvSpPr>
        <p:spPr>
          <a:xfrm>
            <a:off x="8141776" y="3275308"/>
            <a:ext cx="325465" cy="362393"/>
          </a:xfrm>
          <a:custGeom>
            <a:avLst/>
            <a:gdLst>
              <a:gd name="connsiteX0" fmla="*/ 325465 w 325465"/>
              <a:gd name="connsiteY0" fmla="*/ 25831 h 362393"/>
              <a:gd name="connsiteX1" fmla="*/ 211810 w 325465"/>
              <a:gd name="connsiteY1" fmla="*/ 0 h 362393"/>
              <a:gd name="connsiteX2" fmla="*/ 87824 w 325465"/>
              <a:gd name="connsiteY2" fmla="*/ 10333 h 362393"/>
              <a:gd name="connsiteX3" fmla="*/ 72326 w 325465"/>
              <a:gd name="connsiteY3" fmla="*/ 15499 h 362393"/>
              <a:gd name="connsiteX4" fmla="*/ 46495 w 325465"/>
              <a:gd name="connsiteY4" fmla="*/ 41329 h 362393"/>
              <a:gd name="connsiteX5" fmla="*/ 25831 w 325465"/>
              <a:gd name="connsiteY5" fmla="*/ 103323 h 362393"/>
              <a:gd name="connsiteX6" fmla="*/ 10332 w 325465"/>
              <a:gd name="connsiteY6" fmla="*/ 289302 h 362393"/>
              <a:gd name="connsiteX7" fmla="*/ 5166 w 325465"/>
              <a:gd name="connsiteY7" fmla="*/ 330631 h 362393"/>
              <a:gd name="connsiteX8" fmla="*/ 0 w 325465"/>
              <a:gd name="connsiteY8" fmla="*/ 361628 h 362393"/>
              <a:gd name="connsiteX9" fmla="*/ 5166 w 325465"/>
              <a:gd name="connsiteY9" fmla="*/ 361628 h 362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5465" h="362393">
                <a:moveTo>
                  <a:pt x="325465" y="25831"/>
                </a:moveTo>
                <a:cubicBezTo>
                  <a:pt x="246434" y="6074"/>
                  <a:pt x="284358" y="14511"/>
                  <a:pt x="211810" y="0"/>
                </a:cubicBezTo>
                <a:cubicBezTo>
                  <a:pt x="170481" y="3444"/>
                  <a:pt x="129042" y="5753"/>
                  <a:pt x="87824" y="10333"/>
                </a:cubicBezTo>
                <a:cubicBezTo>
                  <a:pt x="82412" y="10934"/>
                  <a:pt x="76682" y="12232"/>
                  <a:pt x="72326" y="15499"/>
                </a:cubicBezTo>
                <a:cubicBezTo>
                  <a:pt x="62585" y="22805"/>
                  <a:pt x="46495" y="41329"/>
                  <a:pt x="46495" y="41329"/>
                </a:cubicBezTo>
                <a:cubicBezTo>
                  <a:pt x="34295" y="90129"/>
                  <a:pt x="42513" y="69957"/>
                  <a:pt x="25831" y="103323"/>
                </a:cubicBezTo>
                <a:cubicBezTo>
                  <a:pt x="9615" y="184403"/>
                  <a:pt x="24635" y="103365"/>
                  <a:pt x="10332" y="289302"/>
                </a:cubicBezTo>
                <a:cubicBezTo>
                  <a:pt x="9267" y="303145"/>
                  <a:pt x="7129" y="316887"/>
                  <a:pt x="5166" y="330631"/>
                </a:cubicBezTo>
                <a:cubicBezTo>
                  <a:pt x="3685" y="341001"/>
                  <a:pt x="0" y="351153"/>
                  <a:pt x="0" y="361628"/>
                </a:cubicBezTo>
                <a:cubicBezTo>
                  <a:pt x="0" y="363350"/>
                  <a:pt x="3444" y="361628"/>
                  <a:pt x="5166" y="361628"/>
                </a:cubicBezTo>
              </a:path>
            </a:pathLst>
          </a:custGeom>
          <a:noFill/>
          <a:ln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42" name="표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873254"/>
              </p:ext>
            </p:extLst>
          </p:nvPr>
        </p:nvGraphicFramePr>
        <p:xfrm>
          <a:off x="2843806" y="5548174"/>
          <a:ext cx="5112570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7439"/>
                <a:gridCol w="652707"/>
                <a:gridCol w="848088"/>
                <a:gridCol w="2376264"/>
                <a:gridCol w="648072"/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altLang="ko-KR" sz="2000" baseline="-25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  <a:endParaRPr lang="ko-KR" altLang="en-US" sz="2000" baseline="-25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</a:t>
                      </a:r>
                      <a:r>
                        <a:rPr lang="en-US" altLang="ko-KR" sz="2000" baseline="-25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  <a:endParaRPr lang="ko-KR" altLang="en-US" sz="2000" baseline="-25000" dirty="0" smtClean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0800</a:t>
                      </a:r>
                      <a:endParaRPr lang="ko-KR" alt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IP datagram: S </a:t>
                      </a:r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D</a:t>
                      </a:r>
                      <a:endParaRPr lang="ko-KR" alt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2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CRC</a:t>
                      </a:r>
                      <a:endParaRPr lang="ko-KR" alt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3" name="TextBox 42"/>
          <p:cNvSpPr txBox="1"/>
          <p:nvPr/>
        </p:nvSpPr>
        <p:spPr>
          <a:xfrm>
            <a:off x="727710" y="4785028"/>
            <a:ext cx="459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endParaRPr lang="ko-KR" altLang="en-US" sz="2800" baseline="-25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5" name="직선 연결선 44"/>
          <p:cNvCxnSpPr/>
          <p:nvPr/>
        </p:nvCxnSpPr>
        <p:spPr>
          <a:xfrm>
            <a:off x="3275856" y="4149080"/>
            <a:ext cx="0" cy="1399094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3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ARP doesn’t do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does NOT translate multicast or broadcast addresses</a:t>
            </a:r>
          </a:p>
          <a:p>
            <a:endParaRPr lang="en-US" altLang="ko-KR" dirty="0"/>
          </a:p>
          <a:p>
            <a:r>
              <a:rPr lang="en-US" altLang="ko-KR" dirty="0" smtClean="0"/>
              <a:t>They have their own mapping rules</a:t>
            </a:r>
          </a:p>
          <a:p>
            <a:endParaRPr lang="en-US" altLang="ko-KR" dirty="0"/>
          </a:p>
          <a:p>
            <a:r>
              <a:rPr lang="en-US" altLang="ko-KR" dirty="0" smtClean="0"/>
              <a:t>Only unicast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59580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cache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Every computer (router) has it if a connected link is shared-medium type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2924944"/>
            <a:ext cx="5048647" cy="36449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2218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cache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entries are made </a:t>
            </a:r>
          </a:p>
          <a:p>
            <a:pPr lvl="1"/>
            <a:r>
              <a:rPr lang="en-US" altLang="ko-KR" dirty="0" smtClean="0"/>
              <a:t>Either by ARP protocol</a:t>
            </a:r>
          </a:p>
          <a:p>
            <a:pPr lvl="1"/>
            <a:r>
              <a:rPr lang="en-US" altLang="ko-KR" dirty="0" smtClean="0"/>
              <a:t>Or statically</a:t>
            </a:r>
            <a:endParaRPr lang="en-US" altLang="ko-KR" dirty="0"/>
          </a:p>
          <a:p>
            <a:r>
              <a:rPr lang="en-US" altLang="ko-KR" dirty="0" smtClean="0"/>
              <a:t>Entries made by ARP protocol is “dynamic” and has lifetime = 1200s</a:t>
            </a:r>
          </a:p>
          <a:p>
            <a:pPr lvl="1"/>
            <a:r>
              <a:rPr lang="en-US" altLang="ko-KR" dirty="0" smtClean="0"/>
              <a:t>Refreshed upon use </a:t>
            </a:r>
          </a:p>
          <a:p>
            <a:pPr lvl="1"/>
            <a:r>
              <a:rPr lang="en-US" altLang="ko-KR" dirty="0" smtClean="0"/>
              <a:t>Otherwise purged</a:t>
            </a:r>
          </a:p>
          <a:p>
            <a:r>
              <a:rPr lang="en-US" altLang="ko-KR" dirty="0" smtClean="0"/>
              <a:t>Try </a:t>
            </a:r>
            <a:r>
              <a:rPr lang="en-US" altLang="ko-KR" dirty="0" err="1" smtClean="0"/>
              <a:t>arp</a:t>
            </a:r>
            <a:r>
              <a:rPr lang="en-US" altLang="ko-KR" dirty="0" smtClean="0"/>
              <a:t> command with (-a, -d, -s)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24201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frame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Fig. 4-2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Short (28B) </a:t>
            </a:r>
            <a:r>
              <a:rPr lang="en-US" altLang="ko-KR" dirty="0" smtClean="0">
                <a:sym typeface="Wingdings" pitchFamily="2" charset="2"/>
              </a:rPr>
              <a:t> requires padding in Ethernet frame (46B minimum payload)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Sender/target address switched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Request vs. reply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0056" y="2132856"/>
            <a:ext cx="6696744" cy="1046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65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frame format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196752"/>
            <a:ext cx="6696744" cy="1046366"/>
          </a:xfrm>
          <a:prstGeom prst="rect">
            <a:avLst/>
          </a:prstGeom>
        </p:spPr>
      </p:pic>
      <p:pic>
        <p:nvPicPr>
          <p:cNvPr id="2050" name="Picture 2" descr="http://www.tcpipguide.com/free/aa1d877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065" y="2564904"/>
            <a:ext cx="5927279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직선 화살표 연결선 5"/>
          <p:cNvCxnSpPr/>
          <p:nvPr/>
        </p:nvCxnSpPr>
        <p:spPr>
          <a:xfrm flipH="1" flipV="1">
            <a:off x="1741065" y="2060848"/>
            <a:ext cx="526679" cy="504056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5931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frame format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196752"/>
            <a:ext cx="6696744" cy="1046366"/>
          </a:xfrm>
          <a:prstGeom prst="rect">
            <a:avLst/>
          </a:prstGeom>
        </p:spPr>
      </p:pic>
      <p:cxnSp>
        <p:nvCxnSpPr>
          <p:cNvPr id="6" name="직선 화살표 연결선 5"/>
          <p:cNvCxnSpPr/>
          <p:nvPr/>
        </p:nvCxnSpPr>
        <p:spPr>
          <a:xfrm flipV="1">
            <a:off x="2699792" y="2060848"/>
            <a:ext cx="1584176" cy="576064"/>
          </a:xfrm>
          <a:prstGeom prst="straightConnector1">
            <a:avLst/>
          </a:prstGeom>
          <a:ln w="3810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http://www.tcpipguide.com/free/aa1d87b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08920"/>
            <a:ext cx="5418831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4609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frame format</a:t>
            </a:r>
            <a:endParaRPr lang="ko-KR" altLang="en-US" dirty="0"/>
          </a:p>
        </p:txBody>
      </p:sp>
      <p:pic>
        <p:nvPicPr>
          <p:cNvPr id="4098" name="그림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49" y="1844824"/>
            <a:ext cx="8971569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7535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operation</a:t>
            </a:r>
            <a:endParaRPr lang="ko-KR" altLang="en-US" dirty="0"/>
          </a:p>
        </p:txBody>
      </p:sp>
      <p:pic>
        <p:nvPicPr>
          <p:cNvPr id="1026" name="그림 7" descr="http://book.chinaunix.net/special/ebook/oreilly/Understanding_Linux_Network_Internals/0596002556/images/understandlni_28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17638"/>
            <a:ext cx="4536504" cy="5258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03679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cache update rules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Suppose we are on host A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287" y="2636912"/>
            <a:ext cx="6829425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72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ARP can fail </a:t>
            </a:r>
            <a:r>
              <a:rPr lang="en-US" altLang="ko-KR" dirty="0" smtClean="0">
                <a:sym typeface="Wingdings" pitchFamily="2" charset="2"/>
              </a:rPr>
              <a:t> incomplete entry is purged in time</a:t>
            </a:r>
          </a:p>
          <a:p>
            <a:endParaRPr lang="en-US" altLang="ko-KR" dirty="0">
              <a:sym typeface="Wingdings" pitchFamily="2" charset="2"/>
            </a:endParaRPr>
          </a:p>
          <a:p>
            <a:r>
              <a:rPr lang="en-US" altLang="ko-KR" dirty="0" smtClean="0">
                <a:sym typeface="Wingdings" pitchFamily="2" charset="2"/>
              </a:rPr>
              <a:t>Proxy ARP is used for gateways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3794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Proxy ARP</a:t>
            </a:r>
            <a:endParaRPr lang="ko-KR" altLang="en-US" dirty="0"/>
          </a:p>
        </p:txBody>
      </p:sp>
      <p:pic>
        <p:nvPicPr>
          <p:cNvPr id="4098" name="Picture 2" descr="http://www.tcpipguide.com/free/diagrams/arpproxy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7578" y="1268760"/>
            <a:ext cx="5330726" cy="533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520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Proxy ARP as part of mobile IP</a:t>
            </a:r>
            <a:endParaRPr lang="ko-KR" altLang="en-US" dirty="0"/>
          </a:p>
        </p:txBody>
      </p:sp>
      <p:pic>
        <p:nvPicPr>
          <p:cNvPr id="5122" name="Picture 2" descr="http://www.tcpipguide.com/free/diagrams/mobileiparp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7066725" cy="4783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4898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ARP spoofing</a:t>
            </a:r>
            <a:endParaRPr lang="ko-KR" altLang="en-US" dirty="0"/>
          </a:p>
        </p:txBody>
      </p:sp>
      <p:pic>
        <p:nvPicPr>
          <p:cNvPr id="6148" name="Picture 4" descr="ARP cache poisoningì ëí ì´ë¯¸ì§ ê²ìê²°ê³¼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72825"/>
            <a:ext cx="8229600" cy="418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948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Gratuitous ARP and ACD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Gratuitous ARP is sent as a request by the target itself</a:t>
            </a:r>
          </a:p>
          <a:p>
            <a:pPr lvl="1"/>
            <a:r>
              <a:rPr lang="en-US" altLang="ko-KR" dirty="0" smtClean="0"/>
              <a:t>Duplicate address detection (DAD)</a:t>
            </a:r>
          </a:p>
          <a:p>
            <a:pPr lvl="1"/>
            <a:r>
              <a:rPr lang="en-US" altLang="ko-KR" dirty="0" smtClean="0"/>
              <a:t>Update stale ARP entries on the link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ACD fills the source IP address with 0.0.0.0</a:t>
            </a:r>
          </a:p>
          <a:p>
            <a:pPr lvl="1"/>
            <a:r>
              <a:rPr lang="en-US" altLang="ko-KR" dirty="0" smtClean="0"/>
              <a:t>Prevents ARP cache poisoning</a:t>
            </a:r>
          </a:p>
          <a:p>
            <a:pPr lvl="1"/>
            <a:r>
              <a:rPr lang="en-US" altLang="ko-KR" dirty="0" smtClean="0"/>
              <a:t>0.0.0.0 cannot be a </a:t>
            </a:r>
            <a:r>
              <a:rPr lang="en-US" altLang="ko-KR" smtClean="0"/>
              <a:t>destination address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4290924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DAD by gratuitous ARP</a:t>
            </a:r>
            <a:endParaRPr lang="ko-KR" altLang="en-US" dirty="0"/>
          </a:p>
        </p:txBody>
      </p:sp>
      <p:pic>
        <p:nvPicPr>
          <p:cNvPr id="2050" name="그림 10" descr="http://book.chinaunix.net/special/ebook/oreilly/Understanding_Linux_Network_Internals/0596002556/images/understandlni_28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1484784"/>
            <a:ext cx="4536504" cy="525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85047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Gratuitous ARP and server failover</a:t>
            </a:r>
            <a:endParaRPr lang="ko-KR" altLang="en-US" dirty="0"/>
          </a:p>
        </p:txBody>
      </p:sp>
      <p:pic>
        <p:nvPicPr>
          <p:cNvPr id="3074" name="그림 13" descr="http://book.chinaunix.net/special/ebook/oreilly/Understanding_Linux_Network_Internals/0596002556/images/understandlni_28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815"/>
          <a:stretch/>
        </p:blipFill>
        <p:spPr bwMode="auto">
          <a:xfrm>
            <a:off x="107504" y="1124744"/>
            <a:ext cx="4624833" cy="5277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그림 13" descr="http://book.chinaunix.net/special/ebook/oreilly/Understanding_Linux_Network_Internals/0596002556/images/understandlni_280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2"/>
          <a:stretch/>
        </p:blipFill>
        <p:spPr bwMode="auto">
          <a:xfrm>
            <a:off x="4788024" y="1124743"/>
            <a:ext cx="4333177" cy="4992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70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356</Words>
  <Application>Microsoft Office PowerPoint</Application>
  <PresentationFormat>화면 슬라이드 쇼(4:3)</PresentationFormat>
  <Paragraphs>82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7" baseType="lpstr">
      <vt:lpstr>맑은 고딕</vt:lpstr>
      <vt:lpstr>Arial</vt:lpstr>
      <vt:lpstr>Calibri</vt:lpstr>
      <vt:lpstr>Wingdings</vt:lpstr>
      <vt:lpstr>Office 테마</vt:lpstr>
      <vt:lpstr>Address resolution protocol</vt:lpstr>
      <vt:lpstr>Introduction</vt:lpstr>
      <vt:lpstr>Introduction</vt:lpstr>
      <vt:lpstr>Introduction</vt:lpstr>
      <vt:lpstr>Introduction</vt:lpstr>
      <vt:lpstr>Introduction</vt:lpstr>
      <vt:lpstr>What ARP doesn’t do</vt:lpstr>
      <vt:lpstr>ARP cache</vt:lpstr>
      <vt:lpstr>ARP cache</vt:lpstr>
      <vt:lpstr>ARP frame format</vt:lpstr>
      <vt:lpstr>ARP frame format</vt:lpstr>
      <vt:lpstr>ARP frame format</vt:lpstr>
      <vt:lpstr>ARP frame format</vt:lpstr>
      <vt:lpstr>ARP operation</vt:lpstr>
      <vt:lpstr>ARP cache update rules</vt:lpstr>
      <vt:lpstr>ARP</vt:lpstr>
      <vt:lpstr>Proxy ARP</vt:lpstr>
      <vt:lpstr>Proxy ARP as part of mobile IP</vt:lpstr>
      <vt:lpstr>ARP spoofing</vt:lpstr>
      <vt:lpstr>Gratuitous ARP and ACD</vt:lpstr>
      <vt:lpstr>DAD by gratuitous ARP</vt:lpstr>
      <vt:lpstr>Gratuitous ARP and server failover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are Internet Protocols?</dc:title>
  <dc:creator>Microsoft Corporation</dc:creator>
  <cp:lastModifiedBy>samsung</cp:lastModifiedBy>
  <cp:revision>219</cp:revision>
  <dcterms:created xsi:type="dcterms:W3CDTF">2006-10-05T04:04:58Z</dcterms:created>
  <dcterms:modified xsi:type="dcterms:W3CDTF">2019-03-15T06:41:58Z</dcterms:modified>
</cp:coreProperties>
</file>