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83" r:id="rId4"/>
    <p:sldId id="276" r:id="rId5"/>
    <p:sldId id="303" r:id="rId6"/>
    <p:sldId id="277" r:id="rId7"/>
    <p:sldId id="286" r:id="rId8"/>
    <p:sldId id="278" r:id="rId9"/>
    <p:sldId id="279" r:id="rId10"/>
    <p:sldId id="287" r:id="rId11"/>
    <p:sldId id="289" r:id="rId12"/>
    <p:sldId id="290" r:id="rId13"/>
    <p:sldId id="291" r:id="rId14"/>
    <p:sldId id="280" r:id="rId15"/>
    <p:sldId id="294" r:id="rId16"/>
    <p:sldId id="300" r:id="rId17"/>
    <p:sldId id="295" r:id="rId18"/>
    <p:sldId id="296" r:id="rId19"/>
    <p:sldId id="297" r:id="rId20"/>
    <p:sldId id="281" r:id="rId21"/>
    <p:sldId id="282" r:id="rId22"/>
    <p:sldId id="301" r:id="rId23"/>
    <p:sldId id="302" r:id="rId24"/>
    <p:sldId id="299" r:id="rId2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2014-08-13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Bringing Cross-Layer MIMO to Today’s Wireless LANs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SIGCOMM 2013</a:t>
            </a:r>
          </a:p>
          <a:p>
            <a:r>
              <a:rPr lang="en-US" altLang="ko-KR" dirty="0" err="1" smtClean="0"/>
              <a:t>Swarun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Kuman</a:t>
            </a:r>
            <a:r>
              <a:rPr lang="en-US" altLang="ko-KR" dirty="0" smtClean="0"/>
              <a:t> and Dina </a:t>
            </a:r>
            <a:r>
              <a:rPr lang="en-US" altLang="ko-KR" dirty="0" err="1" smtClean="0"/>
              <a:t>Katabi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703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ABSTRACT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Recent years have seen </a:t>
            </a:r>
            <a:r>
              <a:rPr lang="en-US" altLang="ko-KR" sz="2000" b="1" dirty="0" smtClean="0"/>
              <a:t>major innovations in cross-layer wireless designs</a:t>
            </a:r>
            <a:endParaRPr lang="en-US" altLang="ko-KR" sz="2000" dirty="0" smtClean="0"/>
          </a:p>
          <a:p>
            <a:r>
              <a:rPr lang="en-US" altLang="ko-KR" sz="2000" dirty="0" smtClean="0"/>
              <a:t>Deploying cross-layer innovations requires adoption from Wi-Fi chip manufacturers </a:t>
            </a:r>
          </a:p>
          <a:p>
            <a:pPr marL="0" indent="0">
              <a:buNone/>
            </a:pPr>
            <a:r>
              <a:rPr lang="en-US" altLang="ko-KR" sz="2000" dirty="0" smtClean="0">
                <a:sym typeface="Wingdings" pitchFamily="2" charset="2"/>
              </a:rPr>
              <a:t>    </a:t>
            </a:r>
            <a:r>
              <a:rPr lang="en-US" altLang="ko-KR" sz="2000" b="1" dirty="0" smtClean="0"/>
              <a:t>Manufacturers hesitate </a:t>
            </a:r>
            <a:r>
              <a:rPr lang="en-US" altLang="ko-KR" sz="2000" dirty="0" smtClean="0"/>
              <a:t>to undertake major investments </a:t>
            </a:r>
            <a:r>
              <a:rPr lang="en-US" altLang="ko-KR" sz="2000" b="1" dirty="0" smtClean="0"/>
              <a:t>without </a:t>
            </a:r>
            <a:br>
              <a:rPr lang="en-US" altLang="ko-KR" sz="2000" b="1" dirty="0" smtClean="0"/>
            </a:br>
            <a:r>
              <a:rPr lang="en-US" altLang="ko-KR" sz="2000" b="1" dirty="0" smtClean="0"/>
              <a:t>       a better understandings</a:t>
            </a:r>
            <a:r>
              <a:rPr lang="en-US" altLang="ko-KR" sz="2000" dirty="0" smtClean="0"/>
              <a:t> of how these designs interact with real </a:t>
            </a:r>
            <a:br>
              <a:rPr lang="en-US" altLang="ko-KR" sz="2000" dirty="0" smtClean="0"/>
            </a:br>
            <a:r>
              <a:rPr lang="en-US" altLang="ko-KR" sz="2000" dirty="0" smtClean="0"/>
              <a:t>       networks and application </a:t>
            </a:r>
          </a:p>
          <a:p>
            <a:r>
              <a:rPr lang="en-US" altLang="ko-KR" sz="2000" dirty="0" smtClean="0"/>
              <a:t>This Paper presents </a:t>
            </a:r>
            <a:r>
              <a:rPr lang="en-US" altLang="ko-KR" sz="2000" b="1" dirty="0" err="1" smtClean="0"/>
              <a:t>OpenRF</a:t>
            </a:r>
            <a:endParaRPr lang="en-US" altLang="ko-KR" sz="2000" b="1" dirty="0" smtClean="0"/>
          </a:p>
          <a:p>
            <a:pPr lvl="1"/>
            <a:r>
              <a:rPr lang="en-US" altLang="ko-KR" sz="1600" dirty="0" smtClean="0"/>
              <a:t>Enabling the </a:t>
            </a:r>
            <a:r>
              <a:rPr lang="en-US" altLang="ko-KR" sz="1600" b="1" dirty="0" smtClean="0"/>
              <a:t>adoption of cross-layer designs </a:t>
            </a:r>
            <a:r>
              <a:rPr lang="en-US" altLang="ko-KR" sz="1600" dirty="0" smtClean="0"/>
              <a:t>in today’s networks with </a:t>
            </a:r>
            <a:r>
              <a:rPr lang="en-US" altLang="ko-KR" sz="1600" b="1" dirty="0" smtClean="0"/>
              <a:t>commodity Wi-Fi cards and actual application </a:t>
            </a:r>
          </a:p>
          <a:p>
            <a:pPr lvl="1"/>
            <a:r>
              <a:rPr lang="en-US" altLang="ko-KR" sz="1600" b="1" dirty="0" smtClean="0"/>
              <a:t>A cross-layer architecture for </a:t>
            </a:r>
            <a:r>
              <a:rPr lang="en-US" altLang="ko-KR" sz="1600" dirty="0" smtClean="0"/>
              <a:t>managing</a:t>
            </a:r>
            <a:r>
              <a:rPr lang="en-US" altLang="ko-KR" sz="1600" b="1" dirty="0" smtClean="0"/>
              <a:t> MIMO </a:t>
            </a:r>
            <a:r>
              <a:rPr lang="en-US" altLang="ko-KR" sz="1600" dirty="0" smtClean="0"/>
              <a:t>signal processing</a:t>
            </a:r>
          </a:p>
          <a:p>
            <a:pPr lvl="1"/>
            <a:r>
              <a:rPr lang="en-US" altLang="ko-KR" sz="1600" dirty="0" smtClean="0"/>
              <a:t>Enabling access points on the same channel to </a:t>
            </a:r>
            <a:r>
              <a:rPr lang="en-US" altLang="ko-KR" sz="1600" b="1" dirty="0" smtClean="0"/>
              <a:t>cancel their interference </a:t>
            </a:r>
            <a:r>
              <a:rPr lang="en-US" altLang="ko-KR" sz="1600" dirty="0" smtClean="0"/>
              <a:t>at each other’s clients, while </a:t>
            </a:r>
            <a:r>
              <a:rPr lang="en-US" altLang="ko-KR" sz="1600" b="1" dirty="0" smtClean="0"/>
              <a:t>beam-forming</a:t>
            </a:r>
            <a:r>
              <a:rPr lang="en-US" altLang="ko-KR" sz="1600" dirty="0" smtClean="0"/>
              <a:t> their own clients </a:t>
            </a:r>
          </a:p>
          <a:p>
            <a:pPr lvl="1"/>
            <a:endParaRPr lang="en-US" altLang="ko-KR" sz="1600" b="1" dirty="0" smtClean="0"/>
          </a:p>
          <a:p>
            <a:pPr lvl="1"/>
            <a:endParaRPr lang="en-US" altLang="ko-KR" sz="1600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5500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INTRODUCTION</a:t>
            </a:r>
          </a:p>
          <a:p>
            <a:r>
              <a:rPr lang="en-US" altLang="ko-KR" sz="2400" dirty="0" smtClean="0"/>
              <a:t>MIMO PRIMER</a:t>
            </a:r>
          </a:p>
          <a:p>
            <a:r>
              <a:rPr lang="en-US" altLang="ko-KR" sz="2400" dirty="0" smtClean="0"/>
              <a:t>OPENRF’s DESIGN PRINCIPLES</a:t>
            </a:r>
          </a:p>
          <a:p>
            <a:r>
              <a:rPr lang="en-US" altLang="ko-KR" sz="2400" dirty="0" smtClean="0"/>
              <a:t>OPENRF’s ARCHITECTURE</a:t>
            </a:r>
          </a:p>
          <a:p>
            <a:r>
              <a:rPr lang="en-US" altLang="ko-KR" sz="2400" dirty="0" smtClean="0"/>
              <a:t>INTEGRATION WITH 802.11 PROTOCOL </a:t>
            </a:r>
          </a:p>
          <a:p>
            <a:r>
              <a:rPr lang="en-US" altLang="ko-KR" sz="2400" dirty="0" smtClean="0"/>
              <a:t>IMPLEMENTATION</a:t>
            </a:r>
          </a:p>
          <a:p>
            <a:r>
              <a:rPr lang="en-US" altLang="ko-KR" sz="2400" dirty="0" smtClean="0"/>
              <a:t>RESULTS</a:t>
            </a:r>
          </a:p>
          <a:p>
            <a:r>
              <a:rPr lang="en-US" altLang="ko-KR" sz="2400" dirty="0" smtClean="0"/>
              <a:t>CONCLUSION</a:t>
            </a:r>
          </a:p>
          <a:p>
            <a:endParaRPr lang="en-US" altLang="ko-KR" sz="2400" dirty="0" smtClean="0"/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5409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lnSpcReduction="10000"/>
          </a:bodyPr>
          <a:lstStyle/>
          <a:p>
            <a:r>
              <a:rPr lang="en-US" altLang="ko-KR" sz="2000" dirty="0" smtClean="0"/>
              <a:t>Recent works jointly optimize network protocol &amp; PHY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</a:t>
            </a:r>
            <a:r>
              <a:rPr lang="en-US" altLang="ko-KR" sz="2000" dirty="0" smtClean="0">
                <a:sym typeface="Wingdings" pitchFamily="2" charset="2"/>
              </a:rPr>
              <a:t> Hardly any of these ideas have made it into </a:t>
            </a:r>
            <a:br>
              <a:rPr lang="en-US" altLang="ko-KR" sz="2000" dirty="0" smtClean="0">
                <a:sym typeface="Wingdings" pitchFamily="2" charset="2"/>
              </a:rPr>
            </a:br>
            <a:r>
              <a:rPr lang="en-US" altLang="ko-KR" sz="2000" dirty="0" smtClean="0">
                <a:sym typeface="Wingdings" pitchFamily="2" charset="2"/>
              </a:rPr>
              <a:t>      Wi-Fi chips or real network </a:t>
            </a:r>
            <a:endParaRPr lang="en-US" altLang="ko-KR" sz="2000" dirty="0" smtClean="0"/>
          </a:p>
          <a:p>
            <a:r>
              <a:rPr lang="en-US" altLang="ko-KR" sz="2000" dirty="0" smtClean="0"/>
              <a:t>Wi-Fi chip manufacturers cannot make expensive hardware investments </a:t>
            </a:r>
          </a:p>
          <a:p>
            <a:pPr marL="0" indent="0">
              <a:buNone/>
            </a:pPr>
            <a:r>
              <a:rPr lang="en-US" altLang="ko-KR" sz="2000" dirty="0" smtClean="0">
                <a:sym typeface="Wingdings" pitchFamily="2" charset="2"/>
              </a:rPr>
              <a:t>   Need</a:t>
            </a:r>
            <a:r>
              <a:rPr lang="en-US" altLang="ko-KR" sz="2000" dirty="0" smtClean="0"/>
              <a:t> better understanding how these designs interact </a:t>
            </a:r>
            <a:br>
              <a:rPr lang="en-US" altLang="ko-KR" sz="2000" dirty="0" smtClean="0"/>
            </a:br>
            <a:r>
              <a:rPr lang="en-US" altLang="ko-KR" sz="2000" dirty="0" smtClean="0"/>
              <a:t>      with real applications and real network </a:t>
            </a:r>
          </a:p>
          <a:p>
            <a:r>
              <a:rPr lang="en-US" altLang="ko-KR" sz="2000" dirty="0" smtClean="0"/>
              <a:t>Similar picture from 10 years, </a:t>
            </a:r>
            <a:r>
              <a:rPr lang="en-US" altLang="ko-KR" sz="2000" b="1" dirty="0" smtClean="0"/>
              <a:t>when Internet protocols were developed and demonstrated in small test-beds and the ns simulator</a:t>
            </a:r>
            <a:r>
              <a:rPr lang="en-US" altLang="ko-KR" sz="2000" dirty="0" smtClean="0"/>
              <a:t>, but were not adopted by switch manufacturers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</a:t>
            </a:r>
            <a:r>
              <a:rPr lang="en-US" altLang="ko-KR" sz="2000" dirty="0" smtClean="0">
                <a:sym typeface="Wingdings" pitchFamily="2" charset="2"/>
              </a:rPr>
              <a:t> Wired networks broke this cycle by </a:t>
            </a:r>
            <a:r>
              <a:rPr lang="en-US" altLang="ko-KR" sz="2000" b="1" dirty="0" smtClean="0">
                <a:sym typeface="Wingdings" pitchFamily="2" charset="2"/>
              </a:rPr>
              <a:t>SDN</a:t>
            </a:r>
            <a:r>
              <a:rPr lang="en-US" altLang="ko-KR" sz="2000" dirty="0" smtClean="0">
                <a:sym typeface="Wingdings" pitchFamily="2" charset="2"/>
              </a:rPr>
              <a:t> 	</a:t>
            </a:r>
          </a:p>
          <a:p>
            <a:pPr marL="0" indent="0">
              <a:buNone/>
            </a:pPr>
            <a:r>
              <a:rPr lang="en-US" altLang="ko-KR" sz="2000" dirty="0">
                <a:sym typeface="Wingdings" pitchFamily="2" charset="2"/>
              </a:rPr>
              <a:t> </a:t>
            </a:r>
            <a:r>
              <a:rPr lang="en-US" altLang="ko-KR" sz="2000" dirty="0" smtClean="0">
                <a:sym typeface="Wingdings" pitchFamily="2" charset="2"/>
              </a:rPr>
              <a:t>      (Software defined networks) </a:t>
            </a:r>
            <a:endParaRPr lang="en-US" altLang="ko-KR" sz="2000" dirty="0" smtClean="0"/>
          </a:p>
          <a:p>
            <a:r>
              <a:rPr lang="en-US" altLang="ko-KR" sz="2000" dirty="0" smtClean="0"/>
              <a:t>Similarly, cross-layer research needs to </a:t>
            </a:r>
            <a:r>
              <a:rPr lang="en-US" altLang="ko-KR" sz="2000" b="1" dirty="0" smtClean="0"/>
              <a:t>start targeting commodity Wi-Fi cards</a:t>
            </a:r>
            <a:r>
              <a:rPr lang="en-US" altLang="ko-KR" sz="2000" dirty="0" smtClean="0"/>
              <a:t>, actual applications, and today’s network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6599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" y="1423317"/>
            <a:ext cx="5266928" cy="4525963"/>
          </a:xfrm>
        </p:spPr>
        <p:txBody>
          <a:bodyPr>
            <a:noAutofit/>
          </a:bodyPr>
          <a:lstStyle/>
          <a:p>
            <a:r>
              <a:rPr lang="en-US" altLang="ko-KR" sz="2000" dirty="0" err="1" smtClean="0"/>
              <a:t>OpenRF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A cross-layer architecture for </a:t>
            </a:r>
            <a:r>
              <a:rPr lang="en-US" altLang="ko-KR" sz="1800" b="1" dirty="0" smtClean="0"/>
              <a:t>MIMO interference management</a:t>
            </a:r>
          </a:p>
          <a:p>
            <a:pPr lvl="1"/>
            <a:r>
              <a:rPr lang="en-US" altLang="ko-KR" sz="1800" dirty="0" smtClean="0"/>
              <a:t>Resides on AP and enable them to control MIMO signal processing at the PHY layer </a:t>
            </a:r>
          </a:p>
          <a:p>
            <a:pPr lvl="1"/>
            <a:r>
              <a:rPr lang="en-US" altLang="ko-KR" sz="1800" dirty="0" smtClean="0"/>
              <a:t>Capabilities</a:t>
            </a:r>
          </a:p>
          <a:p>
            <a:pPr lvl="2"/>
            <a:r>
              <a:rPr lang="en-US" altLang="ko-KR" sz="1600" dirty="0"/>
              <a:t>T</a:t>
            </a:r>
            <a:r>
              <a:rPr lang="en-US" altLang="ko-KR" sz="1600" dirty="0" smtClean="0"/>
              <a:t>hree MIMO interference management techniques</a:t>
            </a:r>
            <a:br>
              <a:rPr lang="en-US" altLang="ko-KR" sz="1600" dirty="0" smtClean="0"/>
            </a:br>
            <a:r>
              <a:rPr lang="en-US" altLang="ko-KR" sz="1600" dirty="0" smtClean="0"/>
              <a:t>(</a:t>
            </a:r>
            <a:r>
              <a:rPr lang="en-US" altLang="ko-KR" sz="1400" b="1" dirty="0" smtClean="0"/>
              <a:t>Interference nulling, Coherent beam-forming, Interference alignment</a:t>
            </a:r>
            <a:r>
              <a:rPr lang="en-US" altLang="ko-KR" sz="1400" dirty="0" smtClean="0"/>
              <a:t>) </a:t>
            </a:r>
          </a:p>
          <a:p>
            <a:pPr lvl="2"/>
            <a:r>
              <a:rPr lang="en-US" altLang="ko-KR" sz="1600" dirty="0" smtClean="0"/>
              <a:t>Self-configuring</a:t>
            </a:r>
          </a:p>
          <a:p>
            <a:pPr lvl="2"/>
            <a:r>
              <a:rPr lang="en-US" altLang="ko-KR" sz="1600" dirty="0" smtClean="0"/>
              <a:t>High-level quality of service requirements </a:t>
            </a:r>
          </a:p>
          <a:p>
            <a:pPr lvl="2"/>
            <a:r>
              <a:rPr lang="en-US" altLang="ko-KR" sz="1600" dirty="0" smtClean="0"/>
              <a:t>Fully compatible with commodity 802.11n cards</a:t>
            </a:r>
          </a:p>
          <a:p>
            <a:pPr lvl="1"/>
            <a:r>
              <a:rPr lang="en-US" altLang="ko-KR" sz="1800" b="1" dirty="0" smtClean="0"/>
              <a:t>SDN design</a:t>
            </a:r>
            <a:r>
              <a:rPr lang="en-US" altLang="ko-KR" sz="1800" dirty="0" smtClean="0"/>
              <a:t>, separates the control plane from the data plane </a:t>
            </a:r>
            <a:endParaRPr lang="ko-KR" alt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629" y="2060848"/>
            <a:ext cx="394272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30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MIMO PRIMER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en-US" altLang="ko-KR" sz="2000" dirty="0" smtClean="0"/>
              <a:t>Interference Nulling </a:t>
            </a:r>
          </a:p>
          <a:p>
            <a:pPr lvl="1"/>
            <a:r>
              <a:rPr lang="en-US" altLang="ko-KR" sz="1800" dirty="0" smtClean="0"/>
              <a:t>A transmitter </a:t>
            </a:r>
            <a:r>
              <a:rPr lang="en-US" altLang="ko-KR" sz="1800" b="1" dirty="0" smtClean="0"/>
              <a:t>completely cancel </a:t>
            </a:r>
            <a:r>
              <a:rPr lang="en-US" altLang="ko-KR" sz="1800" dirty="0" smtClean="0"/>
              <a:t>its signal at a receiver </a:t>
            </a:r>
          </a:p>
          <a:p>
            <a:pPr lvl="1"/>
            <a:r>
              <a:rPr lang="en-US" altLang="ko-KR" sz="1800" dirty="0" smtClean="0"/>
              <a:t>Received signal needs to be 0 </a:t>
            </a:r>
          </a:p>
          <a:p>
            <a:pPr lvl="1"/>
            <a:r>
              <a:rPr lang="en-US" altLang="ko-KR" sz="1800" dirty="0" smtClean="0"/>
              <a:t>Nulling for a multi-antenna client by using </a:t>
            </a:r>
            <a:r>
              <a:rPr lang="en-US" altLang="ko-KR" sz="1800" b="1" dirty="0" smtClean="0"/>
              <a:t>a pre-coding matrix P </a:t>
            </a:r>
            <a:r>
              <a:rPr lang="en-US" altLang="ko-KR" sz="1800" dirty="0" smtClean="0"/>
              <a:t>such that HP = 0, where </a:t>
            </a:r>
            <a:r>
              <a:rPr lang="en-US" altLang="ko-KR" sz="1800" b="1" dirty="0" smtClean="0"/>
              <a:t>H is the channel matrix </a:t>
            </a:r>
            <a:r>
              <a:rPr lang="en-US" altLang="ko-KR" sz="1800" dirty="0" smtClean="0"/>
              <a:t>from transmitter to receiver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 smtClean="0"/>
          </a:p>
          <a:p>
            <a:pPr lvl="1"/>
            <a:endParaRPr lang="en-US" altLang="ko-KR" sz="1800" dirty="0"/>
          </a:p>
          <a:p>
            <a:pPr lvl="1"/>
            <a:endParaRPr lang="en-US" altLang="ko-KR" sz="1800" dirty="0" smtClean="0"/>
          </a:p>
          <a:p>
            <a:pPr lvl="1"/>
            <a:endParaRPr lang="en-US" altLang="ko-KR" sz="1800" dirty="0"/>
          </a:p>
          <a:p>
            <a:r>
              <a:rPr lang="en-US" altLang="ko-KR" sz="2000" dirty="0"/>
              <a:t>Coherent Beam-forming</a:t>
            </a:r>
          </a:p>
          <a:p>
            <a:pPr lvl="1"/>
            <a:r>
              <a:rPr lang="en-US" altLang="ko-KR" sz="1800" dirty="0"/>
              <a:t>AP </a:t>
            </a:r>
            <a:r>
              <a:rPr lang="en-US" altLang="ko-KR" sz="1800" b="1" dirty="0"/>
              <a:t>maximize its signal at a receiver</a:t>
            </a:r>
            <a:r>
              <a:rPr lang="en-US" altLang="ko-KR" sz="1800" dirty="0"/>
              <a:t>, i.e., increase the SNR</a:t>
            </a:r>
          </a:p>
          <a:p>
            <a:pPr lvl="1"/>
            <a:r>
              <a:rPr lang="en-US" altLang="ko-KR" sz="1800" dirty="0"/>
              <a:t>AP can indeed do so by applying pre-coding once again</a:t>
            </a:r>
          </a:p>
          <a:p>
            <a:pPr lvl="1"/>
            <a:r>
              <a:rPr lang="en-US" altLang="ko-KR" sz="1800" dirty="0"/>
              <a:t>Received signal, h1p1x + h2p2x, needs to be maximized</a:t>
            </a:r>
          </a:p>
          <a:p>
            <a:pPr lvl="2"/>
            <a:r>
              <a:rPr lang="en-US" altLang="ko-KR" sz="1400" dirty="0"/>
              <a:t>H1p1 and h2p2 are complex numbers, to maximize their sum need to choose p1 and p2 to align the 2 complex numbers </a:t>
            </a:r>
          </a:p>
          <a:p>
            <a:pPr marL="914400" lvl="2" indent="0">
              <a:buNone/>
            </a:pPr>
            <a:r>
              <a:rPr lang="en-US" altLang="ko-KR" sz="1400" dirty="0">
                <a:sym typeface="Wingdings" pitchFamily="2" charset="2"/>
              </a:rPr>
              <a:t> (p1, p2) = (h1*, h2</a:t>
            </a:r>
            <a:r>
              <a:rPr lang="en-US" altLang="ko-KR" sz="1400" dirty="0" smtClean="0">
                <a:sym typeface="Wingdings" pitchFamily="2" charset="2"/>
              </a:rPr>
              <a:t>*)</a:t>
            </a:r>
            <a:endParaRPr lang="en-US" altLang="ko-KR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81" y="2932293"/>
            <a:ext cx="4204352" cy="174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804249" y="3429000"/>
            <a:ext cx="864095" cy="756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/>
              <a:t>Setting </a:t>
            </a:r>
          </a:p>
          <a:p>
            <a:r>
              <a:rPr lang="en-US" altLang="ko-KR" sz="1200" b="1" dirty="0" smtClean="0"/>
              <a:t>p1 = -h2</a:t>
            </a:r>
          </a:p>
          <a:p>
            <a:r>
              <a:rPr lang="en-US" altLang="ko-KR" sz="1200" b="1" dirty="0" smtClean="0"/>
              <a:t>P2 = h1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7524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MIMO PRIMER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Interference Alignment</a:t>
            </a:r>
          </a:p>
          <a:p>
            <a:pPr lvl="1"/>
            <a:r>
              <a:rPr lang="en-US" altLang="ko-KR" sz="1800" dirty="0" smtClean="0"/>
              <a:t>AP </a:t>
            </a:r>
            <a:r>
              <a:rPr lang="en-US" altLang="ko-KR" sz="1800" b="1" dirty="0" smtClean="0"/>
              <a:t>align interfering signals </a:t>
            </a:r>
          </a:p>
          <a:p>
            <a:pPr lvl="1"/>
            <a:r>
              <a:rPr lang="en-US" altLang="ko-KR" sz="1800" dirty="0" smtClean="0"/>
              <a:t>A 2-antenna receiver can decode two concurrent signals, it can discard the interfering signal, to obtain its desired signal</a:t>
            </a:r>
          </a:p>
          <a:p>
            <a:pPr lvl="1"/>
            <a:r>
              <a:rPr lang="en-US" altLang="ko-KR" sz="1800" dirty="0" smtClean="0"/>
              <a:t>However, if another interferer joins the network, the receiver can no longer decode, since the 2-D space has a third vector i2</a:t>
            </a:r>
            <a:endParaRPr lang="ko-KR" alt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3661502"/>
            <a:ext cx="4392488" cy="178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580113" y="4105225"/>
            <a:ext cx="2952327" cy="963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arenR"/>
            </a:pPr>
            <a:r>
              <a:rPr lang="en-US" altLang="ko-KR" sz="1200" b="1" dirty="0" smtClean="0"/>
              <a:t>Rotate the vector i2 and align it along the same direction as i1</a:t>
            </a:r>
          </a:p>
          <a:p>
            <a:pPr marL="228600" indent="-228600">
              <a:buAutoNum type="arabicParenR"/>
            </a:pPr>
            <a:r>
              <a:rPr lang="en-US" altLang="ko-KR" sz="1200" b="1" dirty="0" smtClean="0"/>
              <a:t>Projecting x1 orthogonal to the interference 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4663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OPENRF’s DESIGN PRINCIPLES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sz="2000" dirty="0"/>
              <a:t>P</a:t>
            </a:r>
            <a:r>
              <a:rPr lang="en-US" altLang="ko-KR" sz="2000" dirty="0" smtClean="0"/>
              <a:t>rovides a general framework for applying MIMO PHY techniques in an </a:t>
            </a:r>
            <a:r>
              <a:rPr lang="en-US" altLang="ko-KR" sz="2000" b="1" dirty="0" smtClean="0"/>
              <a:t>Enterprise WLAN</a:t>
            </a:r>
          </a:p>
          <a:p>
            <a:pPr lvl="1"/>
            <a:r>
              <a:rPr lang="en-US" altLang="ko-KR" sz="1600" dirty="0"/>
              <a:t>P</a:t>
            </a:r>
            <a:r>
              <a:rPr lang="en-US" altLang="ko-KR" sz="1600" dirty="0" smtClean="0"/>
              <a:t>erform interference nulling and coherent beam-forming </a:t>
            </a:r>
            <a:r>
              <a:rPr lang="en-US" altLang="ko-KR" sz="1600" b="1" dirty="0" smtClean="0"/>
              <a:t>without modifications to the clients </a:t>
            </a:r>
          </a:p>
          <a:p>
            <a:pPr lvl="1"/>
            <a:r>
              <a:rPr lang="en-US" altLang="ko-KR" sz="1600" dirty="0" smtClean="0"/>
              <a:t>Perform interference alignment by patching the client’s driver </a:t>
            </a:r>
          </a:p>
          <a:p>
            <a:pPr lvl="1"/>
            <a:r>
              <a:rPr lang="en-US" altLang="ko-KR" sz="1600" dirty="0" smtClean="0"/>
              <a:t>Compatible with commodity 802.11n cards </a:t>
            </a:r>
          </a:p>
          <a:p>
            <a:pPr lvl="1"/>
            <a:endParaRPr lang="en-US" altLang="ko-KR" sz="1600" dirty="0" smtClean="0"/>
          </a:p>
          <a:p>
            <a:r>
              <a:rPr lang="en-US" altLang="ko-KR" sz="2000" dirty="0" smtClean="0"/>
              <a:t>Based on the </a:t>
            </a:r>
            <a:r>
              <a:rPr lang="en-US" altLang="ko-KR" sz="2000" b="1" dirty="0" smtClean="0"/>
              <a:t>realization</a:t>
            </a:r>
            <a:r>
              <a:rPr lang="en-US" altLang="ko-KR" sz="2000" dirty="0" smtClean="0"/>
              <a:t> that cross-layer interference management techniques can be decoupled into two classes: </a:t>
            </a:r>
          </a:p>
          <a:p>
            <a:pPr lvl="1"/>
            <a:r>
              <a:rPr lang="en-US" altLang="ko-KR" sz="1600" b="1" dirty="0" smtClean="0"/>
              <a:t>Coherence techniques </a:t>
            </a:r>
            <a:r>
              <a:rPr lang="en-US" altLang="ko-KR" sz="1600" dirty="0" smtClean="0"/>
              <a:t>can be performed completely locally</a:t>
            </a:r>
          </a:p>
          <a:p>
            <a:pPr lvl="1"/>
            <a:r>
              <a:rPr lang="en-US" altLang="ko-KR" sz="1600" b="1" dirty="0" smtClean="0"/>
              <a:t>Interference techniques </a:t>
            </a:r>
            <a:r>
              <a:rPr lang="en-US" altLang="ko-KR" sz="1600" dirty="0" smtClean="0"/>
              <a:t>need APs to synchronize with other AP</a:t>
            </a:r>
          </a:p>
          <a:p>
            <a:pPr lvl="1"/>
            <a:endParaRPr lang="en-US" altLang="ko-KR" sz="1600" dirty="0" smtClean="0"/>
          </a:p>
          <a:p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steers the signal of each flow along a particular spatial direction </a:t>
            </a:r>
          </a:p>
          <a:p>
            <a:pPr lvl="1"/>
            <a:r>
              <a:rPr lang="en-US" altLang="ko-KR" sz="1600" b="1" dirty="0" smtClean="0"/>
              <a:t>Not directly assign a pre-coding vector </a:t>
            </a:r>
            <a:r>
              <a:rPr lang="en-US" altLang="ko-KR" sz="1600" dirty="0" smtClean="0"/>
              <a:t>to each flow</a:t>
            </a:r>
          </a:p>
          <a:p>
            <a:pPr lvl="1"/>
            <a:r>
              <a:rPr lang="en-US" altLang="ko-KR" sz="1600" b="1" dirty="0"/>
              <a:t>N</a:t>
            </a:r>
            <a:r>
              <a:rPr lang="en-US" altLang="ko-KR" sz="1600" b="1" dirty="0" smtClean="0"/>
              <a:t>eed to combine transmitting flows</a:t>
            </a:r>
            <a:r>
              <a:rPr lang="en-US" altLang="ko-KR" sz="1600" dirty="0" smtClean="0"/>
              <a:t> coherently to their clients along with </a:t>
            </a:r>
            <a:r>
              <a:rPr lang="en-US" altLang="ko-KR" sz="1600" b="1" dirty="0" smtClean="0"/>
              <a:t>canceling interference at other AP’s clients </a:t>
            </a:r>
          </a:p>
          <a:p>
            <a:pPr lvl="1"/>
            <a:endParaRPr lang="en-US" altLang="ko-KR" sz="1600" b="1" dirty="0" smtClean="0"/>
          </a:p>
          <a:p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policy</a:t>
            </a:r>
          </a:p>
          <a:p>
            <a:pPr lvl="1"/>
            <a:r>
              <a:rPr lang="en-US" altLang="ko-KR" sz="1600" dirty="0">
                <a:sym typeface="Wingdings" pitchFamily="2" charset="2"/>
              </a:rPr>
              <a:t>O</a:t>
            </a:r>
            <a:r>
              <a:rPr lang="en-US" altLang="ko-KR" sz="1600" dirty="0" smtClean="0">
                <a:sym typeface="Wingdings" pitchFamily="2" charset="2"/>
              </a:rPr>
              <a:t>nly </a:t>
            </a:r>
            <a:r>
              <a:rPr lang="en-US" altLang="ko-KR" sz="1600" dirty="0">
                <a:sym typeface="Wingdings" pitchFamily="2" charset="2"/>
              </a:rPr>
              <a:t>interference techniques need to be </a:t>
            </a:r>
            <a:r>
              <a:rPr lang="en-US" altLang="ko-KR" sz="1600" dirty="0" smtClean="0">
                <a:sym typeface="Wingdings" pitchFamily="2" charset="2"/>
              </a:rPr>
              <a:t>coordinated by </a:t>
            </a:r>
            <a:r>
              <a:rPr lang="en-US" altLang="ko-KR" sz="1600" dirty="0">
                <a:sym typeface="Wingdings" pitchFamily="2" charset="2"/>
              </a:rPr>
              <a:t>the central </a:t>
            </a:r>
            <a:r>
              <a:rPr lang="en-US" altLang="ko-KR" sz="1600" dirty="0" smtClean="0">
                <a:sym typeface="Wingdings" pitchFamily="2" charset="2"/>
              </a:rPr>
              <a:t>controller</a:t>
            </a:r>
          </a:p>
          <a:p>
            <a:pPr lvl="1"/>
            <a:r>
              <a:rPr lang="en-US" altLang="ko-KR" sz="1600" dirty="0" smtClean="0">
                <a:sym typeface="Wingdings" pitchFamily="2" charset="2"/>
              </a:rPr>
              <a:t>Perform late binding of interference and coherence decisions</a:t>
            </a:r>
            <a:endParaRPr lang="en-US" altLang="ko-KR" sz="1600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6092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OPENRF’s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Architecturally similar to SDN, separates the </a:t>
            </a:r>
            <a:r>
              <a:rPr lang="en-US" altLang="ko-KR" sz="2000" b="1" dirty="0" smtClean="0"/>
              <a:t>control and data planes </a:t>
            </a:r>
          </a:p>
          <a:p>
            <a:pPr lvl="1"/>
            <a:r>
              <a:rPr lang="en-US" altLang="ko-KR" sz="1800" dirty="0" smtClean="0"/>
              <a:t>Data plane is </a:t>
            </a:r>
            <a:r>
              <a:rPr lang="en-US" altLang="ko-KR" sz="1800" b="1" dirty="0" smtClean="0"/>
              <a:t>controlled by an open interface </a:t>
            </a:r>
            <a:r>
              <a:rPr lang="en-US" altLang="ko-KR" sz="1800" dirty="0" smtClean="0"/>
              <a:t>managed in software by a controller</a:t>
            </a:r>
          </a:p>
          <a:p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Interface </a:t>
            </a:r>
          </a:p>
          <a:p>
            <a:pPr lvl="1"/>
            <a:r>
              <a:rPr lang="en-US" altLang="ko-KR" sz="1800" dirty="0" smtClean="0"/>
              <a:t>Flows are </a:t>
            </a:r>
            <a:r>
              <a:rPr lang="en-US" altLang="ko-KR" sz="1800" b="1" dirty="0" smtClean="0"/>
              <a:t>identified based on fields in the packet header</a:t>
            </a:r>
            <a:r>
              <a:rPr lang="en-US" altLang="ko-KR" sz="1800" dirty="0" smtClean="0"/>
              <a:t>, such as destination IP address, port number etc.</a:t>
            </a:r>
          </a:p>
          <a:p>
            <a:pPr lvl="1"/>
            <a:r>
              <a:rPr lang="en-US" altLang="ko-KR" sz="1800" dirty="0" smtClean="0"/>
              <a:t>Additionally, </a:t>
            </a:r>
            <a:r>
              <a:rPr lang="en-US" altLang="ko-KR" sz="1800" dirty="0" err="1" smtClean="0"/>
              <a:t>OpenRF</a:t>
            </a:r>
            <a:r>
              <a:rPr lang="en-US" altLang="ko-KR" sz="1800" dirty="0" smtClean="0"/>
              <a:t> maintains for each flow, a coherence vector, and an interference vector </a:t>
            </a:r>
            <a:endParaRPr lang="ko-KR" altLang="en-US" sz="1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39952"/>
            <a:ext cx="6863547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79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OPENRF’s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n-US" altLang="ko-KR" sz="2400" dirty="0" err="1" smtClean="0"/>
              <a:t>OpenRF</a:t>
            </a:r>
            <a:r>
              <a:rPr lang="en-US" altLang="ko-KR" sz="2400" dirty="0" smtClean="0"/>
              <a:t> Interface</a:t>
            </a:r>
          </a:p>
          <a:p>
            <a:pPr lvl="1"/>
            <a:r>
              <a:rPr lang="en-US" altLang="ko-KR" sz="2000" dirty="0" smtClean="0"/>
              <a:t>Interference Condition</a:t>
            </a:r>
          </a:p>
          <a:p>
            <a:pPr lvl="2"/>
            <a:r>
              <a:rPr lang="en-US" altLang="ko-KR" sz="1600" dirty="0" smtClean="0"/>
              <a:t>To null to Bob, the AP has to </a:t>
            </a:r>
            <a:r>
              <a:rPr lang="en-US" altLang="ko-KR" sz="1600" b="1" dirty="0" smtClean="0"/>
              <a:t>pre-code its signal </a:t>
            </a:r>
            <a:r>
              <a:rPr lang="en-US" altLang="ko-KR" sz="1600" dirty="0" smtClean="0"/>
              <a:t>such that it</a:t>
            </a:r>
            <a:r>
              <a:rPr lang="en-US" altLang="ko-KR" sz="1600" b="1" dirty="0" smtClean="0"/>
              <a:t> falls in the pink-colored plane </a:t>
            </a:r>
            <a:r>
              <a:rPr lang="en-US" altLang="ko-KR" sz="1600" dirty="0" smtClean="0"/>
              <a:t>orthogonal to Bob’s channel vector </a:t>
            </a:r>
          </a:p>
          <a:p>
            <a:pPr lvl="1"/>
            <a:r>
              <a:rPr lang="en-US" altLang="ko-KR" sz="2000" dirty="0" smtClean="0"/>
              <a:t>Coherence Condition</a:t>
            </a:r>
          </a:p>
          <a:p>
            <a:pPr lvl="2"/>
            <a:r>
              <a:rPr lang="en-US" altLang="ko-KR" sz="1600" dirty="0" smtClean="0"/>
              <a:t>The AP also wants to </a:t>
            </a:r>
            <a:r>
              <a:rPr lang="en-US" altLang="ko-KR" sz="1600" dirty="0" err="1" smtClean="0"/>
              <a:t>beamform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its signal to Alice</a:t>
            </a:r>
          </a:p>
          <a:p>
            <a:pPr lvl="2"/>
            <a:r>
              <a:rPr lang="en-US" altLang="ko-KR" sz="1600" dirty="0" smtClean="0"/>
              <a:t>Beam-forming requires the AP to </a:t>
            </a:r>
            <a:br>
              <a:rPr lang="en-US" altLang="ko-KR" sz="1600" dirty="0" smtClean="0"/>
            </a:br>
            <a:r>
              <a:rPr lang="en-US" altLang="ko-KR" sz="1600" dirty="0" smtClean="0"/>
              <a:t>Align its transmission with Alice’s</a:t>
            </a:r>
            <a:br>
              <a:rPr lang="en-US" altLang="ko-KR" sz="1600" dirty="0" smtClean="0"/>
            </a:br>
            <a:r>
              <a:rPr lang="en-US" altLang="ko-KR" sz="1600" dirty="0" smtClean="0"/>
              <a:t>channel</a:t>
            </a:r>
          </a:p>
          <a:p>
            <a:pPr lvl="2">
              <a:buFont typeface="Wingdings"/>
              <a:buChar char="à"/>
            </a:pPr>
            <a:r>
              <a:rPr lang="en-US" altLang="ko-KR" sz="1600" dirty="0" smtClean="0">
                <a:sym typeface="Wingdings" pitchFamily="2" charset="2"/>
              </a:rPr>
              <a:t>This pre-coding vector creates </a:t>
            </a:r>
            <a:br>
              <a:rPr lang="en-US" altLang="ko-KR" sz="1600" dirty="0" smtClean="0">
                <a:sym typeface="Wingdings" pitchFamily="2" charset="2"/>
              </a:rPr>
            </a:br>
            <a:r>
              <a:rPr lang="en-US" altLang="ko-KR" sz="1600" dirty="0" smtClean="0">
                <a:sym typeface="Wingdings" pitchFamily="2" charset="2"/>
              </a:rPr>
              <a:t>Interference at Bob </a:t>
            </a:r>
          </a:p>
          <a:p>
            <a:pPr marL="914400" lvl="2" indent="0">
              <a:buNone/>
            </a:pPr>
            <a:r>
              <a:rPr lang="en-US" altLang="ko-KR" sz="1600" dirty="0" smtClean="0"/>
              <a:t>   (it does not satisfy the nulling </a:t>
            </a:r>
            <a:br>
              <a:rPr lang="en-US" altLang="ko-KR" sz="1600" dirty="0" smtClean="0"/>
            </a:br>
            <a:r>
              <a:rPr lang="en-US" altLang="ko-KR" sz="1600" dirty="0" smtClean="0"/>
              <a:t>    condition             )  </a:t>
            </a:r>
          </a:p>
          <a:p>
            <a:pPr lvl="2"/>
            <a:r>
              <a:rPr lang="en-US" altLang="ko-KR" sz="1600" dirty="0" smtClean="0"/>
              <a:t>AP’s best option is to pick a </a:t>
            </a:r>
            <a:br>
              <a:rPr lang="en-US" altLang="ko-KR" sz="1600" dirty="0" smtClean="0"/>
            </a:br>
            <a:r>
              <a:rPr lang="en-US" altLang="ko-KR" sz="1600" dirty="0" smtClean="0"/>
              <a:t>pre-coding vector that satisfies </a:t>
            </a:r>
            <a:br>
              <a:rPr lang="en-US" altLang="ko-KR" sz="1600" dirty="0" smtClean="0"/>
            </a:br>
            <a:r>
              <a:rPr lang="en-US" altLang="ko-KR" sz="1600" dirty="0" smtClean="0"/>
              <a:t>the nulling condition</a:t>
            </a:r>
            <a:endParaRPr lang="ko-KR" altLang="en-US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237" y="3623523"/>
            <a:ext cx="4254064" cy="236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130" y="4379303"/>
            <a:ext cx="648071" cy="273833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952" y="5377903"/>
            <a:ext cx="831950" cy="28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OPENRF’s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controller has 2 components</a:t>
            </a:r>
          </a:p>
          <a:p>
            <a:pPr lvl="1"/>
            <a:r>
              <a:rPr lang="en-US" altLang="ko-KR" sz="1800" b="1" dirty="0" smtClean="0"/>
              <a:t>A central component </a:t>
            </a:r>
            <a:r>
              <a:rPr lang="en-US" altLang="ko-KR" sz="1800" dirty="0" smtClean="0"/>
              <a:t>that coordinates all APs</a:t>
            </a:r>
          </a:p>
          <a:p>
            <a:pPr lvl="1"/>
            <a:r>
              <a:rPr lang="en-US" altLang="ko-KR" sz="1800" b="1" dirty="0" smtClean="0"/>
              <a:t>A local component </a:t>
            </a:r>
            <a:r>
              <a:rPr lang="en-US" altLang="ko-KR" sz="1800" dirty="0" smtClean="0"/>
              <a:t>residing on each AP that adapts to real-time changes to channels and traffic patterns</a:t>
            </a:r>
          </a:p>
          <a:p>
            <a:pPr lvl="1"/>
            <a:r>
              <a:rPr lang="en-US" altLang="ko-KR" sz="1800" dirty="0" err="1" smtClean="0"/>
              <a:t>OpenRF</a:t>
            </a:r>
            <a:r>
              <a:rPr lang="en-US" altLang="ko-KR" sz="1800" dirty="0" smtClean="0"/>
              <a:t> key design principle</a:t>
            </a:r>
          </a:p>
          <a:p>
            <a:pPr lvl="2"/>
            <a:r>
              <a:rPr lang="en-US" altLang="ko-KR" sz="1400" b="1" dirty="0" smtClean="0"/>
              <a:t>Central controller </a:t>
            </a:r>
            <a:r>
              <a:rPr lang="en-US" altLang="ko-KR" sz="1400" dirty="0" smtClean="0"/>
              <a:t>manages only</a:t>
            </a:r>
            <a:br>
              <a:rPr lang="en-US" altLang="ko-KR" sz="1400" dirty="0" smtClean="0"/>
            </a:br>
            <a:r>
              <a:rPr lang="en-US" altLang="ko-KR" sz="1400" b="1" dirty="0" smtClean="0"/>
              <a:t>interference spaces </a:t>
            </a:r>
            <a:r>
              <a:rPr lang="en-US" altLang="ko-KR" sz="1400" dirty="0" smtClean="0"/>
              <a:t>across APs</a:t>
            </a:r>
          </a:p>
          <a:p>
            <a:pPr lvl="2"/>
            <a:r>
              <a:rPr lang="en-US" altLang="ko-KR" sz="1400" b="1" dirty="0" smtClean="0"/>
              <a:t>Local component </a:t>
            </a:r>
            <a:r>
              <a:rPr lang="en-US" altLang="ko-KR" sz="1400" dirty="0" smtClean="0"/>
              <a:t>at each AP </a:t>
            </a:r>
            <a:br>
              <a:rPr lang="en-US" altLang="ko-KR" sz="1400" dirty="0" smtClean="0"/>
            </a:br>
            <a:r>
              <a:rPr lang="en-US" altLang="ko-KR" sz="1400" dirty="0" smtClean="0"/>
              <a:t>manage </a:t>
            </a:r>
            <a:r>
              <a:rPr lang="en-US" altLang="ko-KR" sz="1400" b="1" dirty="0" smtClean="0"/>
              <a:t>coherence space</a:t>
            </a:r>
          </a:p>
          <a:p>
            <a:r>
              <a:rPr lang="en-US" altLang="ko-KR" sz="2000" dirty="0" smtClean="0"/>
              <a:t>To schedule concurrent trans.</a:t>
            </a:r>
          </a:p>
          <a:p>
            <a:pPr lvl="1"/>
            <a:r>
              <a:rPr lang="en-US" altLang="ko-KR" sz="1600" dirty="0" smtClean="0"/>
              <a:t>802.11n’s aggregate frames </a:t>
            </a:r>
          </a:p>
          <a:p>
            <a:pPr marL="457200" lvl="1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(default = 5 </a:t>
            </a:r>
            <a:r>
              <a:rPr lang="en-US" altLang="ko-KR" sz="1600" dirty="0" err="1" smtClean="0"/>
              <a:t>ms</a:t>
            </a:r>
            <a:r>
              <a:rPr lang="en-US" altLang="ko-KR" sz="1600" dirty="0" smtClean="0"/>
              <a:t>)</a:t>
            </a:r>
          </a:p>
          <a:p>
            <a:pPr lvl="1"/>
            <a:r>
              <a:rPr lang="en-US" altLang="ko-KR" sz="1600" dirty="0" smtClean="0"/>
              <a:t>Central controller designates some</a:t>
            </a:r>
            <a:br>
              <a:rPr lang="en-US" altLang="ko-KR" sz="1600" dirty="0" smtClean="0"/>
            </a:br>
            <a:r>
              <a:rPr lang="en-US" altLang="ko-KR" sz="1600" dirty="0" smtClean="0"/>
              <a:t>slots for scheduling edge clients </a:t>
            </a:r>
            <a:br>
              <a:rPr lang="en-US" altLang="ko-KR" sz="1600" dirty="0" smtClean="0"/>
            </a:br>
            <a:r>
              <a:rPr lang="en-US" altLang="ko-KR" sz="1600" dirty="0" smtClean="0"/>
              <a:t>where 2 or more APs interfere</a:t>
            </a:r>
          </a:p>
          <a:p>
            <a:pPr marL="457200" lvl="1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en-US" altLang="ko-KR" sz="1600" dirty="0" smtClean="0">
                <a:sym typeface="Wingdings" pitchFamily="2" charset="2"/>
              </a:rPr>
              <a:t> </a:t>
            </a:r>
            <a:r>
              <a:rPr lang="en-US" altLang="ko-KR" sz="1600" b="1" dirty="0" smtClean="0">
                <a:sym typeface="Wingdings" pitchFamily="2" charset="2"/>
              </a:rPr>
              <a:t>interference slots </a:t>
            </a:r>
            <a:endParaRPr lang="en-US" altLang="ko-KR" sz="1600" b="1" dirty="0" smtClean="0"/>
          </a:p>
          <a:p>
            <a:pPr lvl="1"/>
            <a:endParaRPr lang="ko-KR" altLang="en-US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4083259" cy="258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93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OPENRF’s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Local Agent </a:t>
            </a:r>
            <a:endParaRPr lang="ko-KR" alt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5976664" cy="451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899592" y="3203645"/>
            <a:ext cx="5184576" cy="10081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99592" y="2664905"/>
            <a:ext cx="5184576" cy="50405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99592" y="4239750"/>
            <a:ext cx="5184576" cy="14588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44208" y="3553271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Deficit round robin</a:t>
            </a:r>
            <a:endParaRPr lang="ko-KR" alt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44208" y="2780928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Interference slot </a:t>
            </a:r>
            <a:endParaRPr lang="ko-KR" alt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8" y="4561383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err="1" smtClean="0"/>
              <a:t>QoS</a:t>
            </a:r>
            <a:r>
              <a:rPr lang="en-US" altLang="ko-KR" sz="1400" b="1" dirty="0" smtClean="0"/>
              <a:t> requirement</a:t>
            </a:r>
          </a:p>
          <a:p>
            <a:pPr marL="285750" indent="-285750">
              <a:buFontTx/>
              <a:buChar char="-"/>
            </a:pPr>
            <a:r>
              <a:rPr lang="en-US" altLang="ko-KR" sz="1400" b="1" dirty="0" smtClean="0"/>
              <a:t>Proportional allocation </a:t>
            </a:r>
          </a:p>
          <a:p>
            <a:pPr marL="285750" indent="-285750">
              <a:buFontTx/>
              <a:buChar char="-"/>
            </a:pPr>
            <a:r>
              <a:rPr lang="en-US" altLang="ko-KR" sz="1400" b="1" dirty="0" err="1" smtClean="0"/>
              <a:t>QoS</a:t>
            </a:r>
            <a:r>
              <a:rPr lang="en-US" altLang="ko-KR" sz="1400" b="1" dirty="0" smtClean="0"/>
              <a:t> or BE 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1503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OPENRF’s ARCHITECTURE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67333"/>
                <a:ext cx="8507288" cy="4525963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sz="2400" dirty="0" smtClean="0"/>
                  <a:t>Central Controller </a:t>
                </a:r>
              </a:p>
              <a:p>
                <a:pPr lvl="1"/>
                <a:r>
                  <a:rPr lang="en-US" altLang="ko-KR" sz="2000" dirty="0" smtClean="0"/>
                  <a:t>Assigns </a:t>
                </a:r>
                <a:r>
                  <a:rPr lang="en-US" altLang="ko-KR" sz="2000" b="1" dirty="0" smtClean="0"/>
                  <a:t>interference slots </a:t>
                </a:r>
                <a:r>
                  <a:rPr lang="en-US" altLang="ko-KR" sz="2000" dirty="0" smtClean="0"/>
                  <a:t>that serve flows </a:t>
                </a:r>
                <a:r>
                  <a:rPr lang="en-US" altLang="ko-KR" sz="2000" b="1" dirty="0" smtClean="0"/>
                  <a:t>to edge clients </a:t>
                </a:r>
              </a:p>
              <a:p>
                <a:pPr lvl="1"/>
                <a:r>
                  <a:rPr lang="en-US" altLang="ko-KR" sz="2000" dirty="0" smtClean="0"/>
                  <a:t>The controller applies the following heuristic algorithm for each AP </a:t>
                </a:r>
                <a:r>
                  <a:rPr lang="en-US" altLang="ko-KR" sz="2000" dirty="0" err="1" smtClean="0"/>
                  <a:t>i</a:t>
                </a:r>
                <a:r>
                  <a:rPr lang="en-US" altLang="ko-KR" sz="2000" dirty="0" smtClean="0"/>
                  <a:t> in the network </a:t>
                </a:r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1) </a:t>
                </a:r>
                <a:r>
                  <a:rPr lang="en-US" altLang="ko-KR" sz="1600" dirty="0"/>
                  <a:t>U</a:t>
                </a:r>
                <a:r>
                  <a:rPr lang="en-US" altLang="ko-KR" sz="1600" dirty="0" smtClean="0"/>
                  <a:t>se credit counters, </a:t>
                </a:r>
                <a:r>
                  <a:rPr lang="en-US" altLang="ko-KR" sz="1600" b="1" dirty="0" smtClean="0"/>
                  <a:t>similar to the local agents</a:t>
                </a:r>
                <a:r>
                  <a:rPr lang="en-US" altLang="ko-KR" sz="1600" dirty="0" smtClean="0"/>
                  <a:t>, to pick flow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ko-KR" altLang="en-US" sz="1600" dirty="0" smtClean="0"/>
                  <a:t> </a:t>
                </a:r>
                <a:r>
                  <a:rPr lang="en-US" altLang="ko-KR" sz="1600" dirty="0" smtClean="0"/>
                  <a:t>for AP </a:t>
                </a:r>
                <a:r>
                  <a:rPr lang="en-US" altLang="ko-KR" sz="1600" dirty="0" err="1"/>
                  <a:t>i</a:t>
                </a:r>
                <a:endParaRPr lang="en-US" altLang="ko-KR" sz="1600" dirty="0"/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2) After choosing</a:t>
                </a:r>
                <a:r>
                  <a:rPr lang="en-US" altLang="ko-KR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 smtClean="0"/>
                  <a:t> , the controller iterates over all other APs</a:t>
                </a:r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3) Checks if any of these APs may potentially interfere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ko-KR" altLang="en-US" sz="1600" dirty="0"/>
                  <a:t> </a:t>
                </a:r>
                <a:endParaRPr lang="en-US" altLang="ko-KR" sz="1600" dirty="0" smtClean="0"/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4) Controller decide how they should manage interference </a:t>
                </a:r>
              </a:p>
              <a:p>
                <a:pPr lvl="3"/>
                <a:r>
                  <a:rPr lang="en-US" altLang="ko-KR" sz="1400" dirty="0" smtClean="0"/>
                  <a:t>Interference nulling,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ko-KR" sz="14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sz="1400" dirty="0" smtClean="0"/>
                  <a:t> is to a single-antenna client</a:t>
                </a:r>
              </a:p>
              <a:p>
                <a:pPr lvl="3"/>
                <a:r>
                  <a:rPr lang="en-US" altLang="ko-KR" sz="1400" dirty="0" smtClean="0"/>
                  <a:t>Interference alignment, otherwise </a:t>
                </a:r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5) </a:t>
                </a:r>
                <a:r>
                  <a:rPr lang="en-US" altLang="ko-KR" sz="1600" b="1" dirty="0" smtClean="0"/>
                  <a:t>APs are informed </a:t>
                </a:r>
                <a:r>
                  <a:rPr lang="en-US" altLang="ko-KR" sz="1600" dirty="0" smtClean="0"/>
                  <a:t>that the present slot is an interference slot allotted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ko-KR" sz="1600" i="1">
                        <a:latin typeface="Cambria Math"/>
                      </a:rPr>
                      <m:t> </m:t>
                    </m:r>
                  </m:oMath>
                </a14:m>
                <a:endParaRPr lang="en-US" altLang="ko-KR" sz="1600" dirty="0" smtClean="0"/>
              </a:p>
              <a:p>
                <a:pPr marL="914400" lvl="2" indent="0">
                  <a:buNone/>
                </a:pPr>
                <a:r>
                  <a:rPr lang="en-US" altLang="ko-KR" sz="1600" dirty="0" smtClean="0"/>
                  <a:t>6) At this point, the controller must </a:t>
                </a:r>
                <a:r>
                  <a:rPr lang="en-US" altLang="ko-KR" sz="1600" b="1" dirty="0" smtClean="0"/>
                  <a:t>update the credit counters </a:t>
                </a:r>
                <a:r>
                  <a:rPr lang="en-US" altLang="ko-KR" sz="1600" dirty="0" smtClean="0"/>
                  <a:t>based on the </a:t>
                </a:r>
                <a:br>
                  <a:rPr lang="en-US" altLang="ko-KR" sz="1600" dirty="0" smtClean="0"/>
                </a:br>
                <a:r>
                  <a:rPr lang="en-US" altLang="ko-KR" sz="1600" dirty="0" smtClean="0"/>
                  <a:t>   throughput for the set of flows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 smtClean="0"/>
                  <a:t>}</a:t>
                </a:r>
                <a:endParaRPr lang="ko-KR" altLang="en-US" sz="1600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67333"/>
                <a:ext cx="8507288" cy="4525963"/>
              </a:xfrm>
              <a:blipFill rotWithShape="1">
                <a:blip r:embed="rId2"/>
                <a:stretch>
                  <a:fillRect l="-931" t="-107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032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 smtClean="0"/>
              <a:t>INTEGRATION WITH 802.11 PROTOCOL</a:t>
            </a:r>
            <a:endParaRPr lang="ko-KR" altLang="en-US" sz="35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To implement </a:t>
            </a:r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on commodity Wi-Fi cards, it must be integrated with the 802.11 protocol </a:t>
            </a:r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Unfortunately, 802.11 protocol was </a:t>
            </a:r>
            <a:r>
              <a:rPr lang="en-US" altLang="ko-KR" sz="2000" b="1" dirty="0" smtClean="0"/>
              <a:t>not designed with MIMO interference management</a:t>
            </a:r>
            <a:r>
              <a:rPr lang="en-US" altLang="ko-KR" sz="2000" dirty="0" smtClean="0"/>
              <a:t> techniques </a:t>
            </a:r>
          </a:p>
          <a:p>
            <a:endParaRPr lang="en-US" altLang="ko-KR" sz="2000" dirty="0" smtClean="0"/>
          </a:p>
          <a:p>
            <a:r>
              <a:rPr lang="en-US" altLang="ko-KR" sz="2000" b="1" dirty="0" smtClean="0"/>
              <a:t>Subtle interaction </a:t>
            </a:r>
            <a:r>
              <a:rPr lang="en-US" altLang="ko-KR" sz="2000" dirty="0" smtClean="0"/>
              <a:t>between PHY-layer interference management and 802.11’s MAC</a:t>
            </a:r>
          </a:p>
          <a:p>
            <a:pPr lvl="1"/>
            <a:r>
              <a:rPr lang="en-US" altLang="ko-KR" sz="1600" dirty="0" smtClean="0"/>
              <a:t>Ensuring Reliability</a:t>
            </a:r>
          </a:p>
          <a:p>
            <a:pPr lvl="2"/>
            <a:r>
              <a:rPr lang="en-US" altLang="ko-KR" sz="1400" dirty="0" smtClean="0"/>
              <a:t>Carrier Sense </a:t>
            </a:r>
          </a:p>
          <a:p>
            <a:pPr lvl="2"/>
            <a:r>
              <a:rPr lang="en-US" altLang="ko-KR" sz="1400" dirty="0" smtClean="0"/>
              <a:t>MAC ACKs and Transmission</a:t>
            </a:r>
          </a:p>
          <a:p>
            <a:pPr lvl="1"/>
            <a:r>
              <a:rPr lang="en-US" altLang="ko-KR" sz="1600" dirty="0" smtClean="0"/>
              <a:t>Working with Unmodified Clients</a:t>
            </a:r>
          </a:p>
          <a:p>
            <a:pPr lvl="1"/>
            <a:r>
              <a:rPr lang="en-US" altLang="ko-KR" sz="1600" dirty="0" smtClean="0"/>
              <a:t>Overcoming Limitations of the 802.11n standards</a:t>
            </a:r>
          </a:p>
        </p:txBody>
      </p:sp>
    </p:spTree>
    <p:extLst>
      <p:ext uri="{BB962C8B-B14F-4D97-AF65-F5344CB8AC3E}">
        <p14:creationId xmlns:p14="http://schemas.microsoft.com/office/powerpoint/2010/main" val="5147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 smtClean="0"/>
              <a:t>INTEGRATION WITH 802.11 PROTOCOL</a:t>
            </a:r>
            <a:endParaRPr lang="ko-KR" altLang="en-US" sz="35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Ensuring Reliability (Carrier Sense)</a:t>
            </a:r>
          </a:p>
          <a:p>
            <a:pPr lvl="1"/>
            <a:r>
              <a:rPr lang="en-US" altLang="ko-KR" sz="1800" dirty="0" smtClean="0"/>
              <a:t>802.11 APs use carrier sense </a:t>
            </a:r>
            <a:r>
              <a:rPr lang="en-US" altLang="ko-KR" sz="1800" dirty="0" smtClean="0">
                <a:sym typeface="Wingdings" pitchFamily="2" charset="2"/>
              </a:rPr>
              <a:t> Never send at same time !</a:t>
            </a:r>
          </a:p>
          <a:p>
            <a:pPr lvl="1"/>
            <a:endParaRPr lang="en-US" altLang="ko-KR" sz="1800" dirty="0">
              <a:sym typeface="Wingdings" pitchFamily="2" charset="2"/>
            </a:endParaRPr>
          </a:p>
          <a:p>
            <a:pPr lvl="1"/>
            <a:endParaRPr lang="en-US" altLang="ko-KR" sz="1800" dirty="0" smtClean="0">
              <a:sym typeface="Wingdings" pitchFamily="2" charset="2"/>
            </a:endParaRPr>
          </a:p>
          <a:p>
            <a:pPr lvl="1"/>
            <a:endParaRPr lang="en-US" altLang="ko-KR" sz="1800" dirty="0" smtClean="0">
              <a:sym typeface="Wingdings" pitchFamily="2" charset="2"/>
            </a:endParaRPr>
          </a:p>
          <a:p>
            <a:pPr lvl="1"/>
            <a:endParaRPr lang="en-US" altLang="ko-KR" sz="1800" dirty="0">
              <a:sym typeface="Wingdings" pitchFamily="2" charset="2"/>
            </a:endParaRPr>
          </a:p>
          <a:p>
            <a:pPr lvl="1"/>
            <a:r>
              <a:rPr lang="en-US" altLang="ko-KR" sz="1800" dirty="0" smtClean="0">
                <a:sym typeface="Wingdings" pitchFamily="2" charset="2"/>
              </a:rPr>
              <a:t>If carrier sense is disabled on 2 APs, causing the other AP to carrier sense the signal and abstain from concurrently transmitting </a:t>
            </a:r>
          </a:p>
          <a:p>
            <a:pPr marL="457200" lvl="1" indent="0">
              <a:buNone/>
            </a:pPr>
            <a:r>
              <a:rPr lang="en-US" altLang="ko-KR" sz="1800" dirty="0">
                <a:sym typeface="Wingdings" pitchFamily="2" charset="2"/>
              </a:rPr>
              <a:t> </a:t>
            </a:r>
            <a:r>
              <a:rPr lang="en-US" altLang="ko-KR" sz="1800" dirty="0" smtClean="0">
                <a:sym typeface="Wingdings" pitchFamily="2" charset="2"/>
              </a:rPr>
              <a:t>   (to deactivate carrier sense altogether; but that would lead to severe </a:t>
            </a:r>
            <a:br>
              <a:rPr lang="en-US" altLang="ko-KR" sz="1800" dirty="0" smtClean="0">
                <a:sym typeface="Wingdings" pitchFamily="2" charset="2"/>
              </a:rPr>
            </a:br>
            <a:r>
              <a:rPr lang="en-US" altLang="ko-KR" sz="1800" dirty="0" smtClean="0">
                <a:sym typeface="Wingdings" pitchFamily="2" charset="2"/>
              </a:rPr>
              <a:t>     collision with uplink traffic)</a:t>
            </a:r>
          </a:p>
          <a:p>
            <a:pPr lvl="1"/>
            <a:endParaRPr lang="en-US" altLang="ko-KR" sz="1800" dirty="0">
              <a:sym typeface="Wingdings" pitchFamily="2" charset="2"/>
            </a:endParaRPr>
          </a:p>
          <a:p>
            <a:pPr lvl="1"/>
            <a:endParaRPr lang="en-US" altLang="ko-KR" sz="1800" dirty="0" smtClean="0">
              <a:sym typeface="Wingdings" pitchFamily="2" charset="2"/>
            </a:endParaRPr>
          </a:p>
          <a:p>
            <a:pPr lvl="1"/>
            <a:endParaRPr lang="en-US" altLang="ko-KR" sz="1800" dirty="0">
              <a:sym typeface="Wingdings" pitchFamily="2" charset="2"/>
            </a:endParaRPr>
          </a:p>
          <a:p>
            <a:pPr lvl="1"/>
            <a:endParaRPr lang="en-US" altLang="ko-KR" sz="1800" dirty="0" smtClean="0">
              <a:sym typeface="Wingdings" pitchFamily="2" charset="2"/>
            </a:endParaRPr>
          </a:p>
          <a:p>
            <a:pPr marL="457200" lvl="1" indent="0">
              <a:buNone/>
            </a:pPr>
            <a:endParaRPr lang="ko-KR" altLang="en-US" sz="1800" dirty="0"/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65170"/>
            <a:ext cx="5832648" cy="891822"/>
          </a:xfrm>
          <a:prstGeom prst="rect">
            <a:avLst/>
          </a:prstGeom>
        </p:spPr>
      </p:pic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941168"/>
            <a:ext cx="4535526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/>
              <a:t>INTEGRATION WITH 802.11 PROTOCOL</a:t>
            </a:r>
            <a:endParaRPr lang="ko-KR" altLang="en-US" sz="35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Ensuring Reliability (Carrier Sense</a:t>
            </a:r>
            <a:r>
              <a:rPr lang="en-US" altLang="ko-KR" sz="2400" dirty="0" smtClean="0"/>
              <a:t>)</a:t>
            </a:r>
          </a:p>
          <a:p>
            <a:pPr lvl="1"/>
            <a:r>
              <a:rPr lang="en-US" altLang="ko-KR" sz="2000" dirty="0" smtClean="0"/>
              <a:t>To ensure that the two APs in Fig 7 transmit concurrently, despite carrier sense, </a:t>
            </a:r>
          </a:p>
          <a:p>
            <a:pPr lvl="2"/>
            <a:r>
              <a:rPr lang="en-US" altLang="ko-KR" sz="1800" dirty="0" err="1" smtClean="0"/>
              <a:t>OpenRF</a:t>
            </a:r>
            <a:r>
              <a:rPr lang="en-US" altLang="ko-KR" sz="1800" dirty="0" smtClean="0"/>
              <a:t> </a:t>
            </a:r>
            <a:r>
              <a:rPr lang="en-US" altLang="ko-KR" sz="1800" b="1" dirty="0" smtClean="0"/>
              <a:t>synchronizes </a:t>
            </a:r>
            <a:r>
              <a:rPr lang="en-US" altLang="ko-KR" sz="1800" dirty="0" smtClean="0"/>
              <a:t>their packets </a:t>
            </a:r>
          </a:p>
          <a:p>
            <a:pPr lvl="2"/>
            <a:r>
              <a:rPr lang="en-US" altLang="ko-KR" sz="1800" dirty="0" err="1" smtClean="0"/>
              <a:t>OpenRF</a:t>
            </a:r>
            <a:r>
              <a:rPr lang="en-US" altLang="ko-KR" sz="1800" dirty="0" smtClean="0"/>
              <a:t> </a:t>
            </a:r>
            <a:r>
              <a:rPr lang="en-US" altLang="ko-KR" sz="1800" b="1" dirty="0" smtClean="0"/>
              <a:t>start precisely </a:t>
            </a:r>
            <a:r>
              <a:rPr lang="en-US" altLang="ko-KR" sz="1800" dirty="0" smtClean="0"/>
              <a:t>at the same point </a:t>
            </a:r>
          </a:p>
          <a:p>
            <a:pPr lvl="2"/>
            <a:endParaRPr lang="en-US" altLang="ko-KR" sz="1800" dirty="0"/>
          </a:p>
          <a:p>
            <a:endParaRPr lang="ko-KR" alt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4248472" cy="171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49638"/>
            <a:ext cx="4032448" cy="26758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0354" y="313727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0000FF"/>
                </a:solidFill>
              </a:rPr>
              <a:t>AIFS = DIFS + </a:t>
            </a:r>
            <a:r>
              <a:rPr lang="en-US" altLang="ko-KR" sz="1200" b="1" dirty="0" err="1" smtClean="0">
                <a:solidFill>
                  <a:srgbClr val="0000FF"/>
                </a:solidFill>
              </a:rPr>
              <a:t>CWmin</a:t>
            </a:r>
            <a:r>
              <a:rPr lang="en-US" altLang="ko-KR" sz="1200" b="1" dirty="0" smtClean="0">
                <a:solidFill>
                  <a:srgbClr val="0000FF"/>
                </a:solidFill>
              </a:rPr>
              <a:t>/2</a:t>
            </a:r>
            <a:endParaRPr lang="ko-KR" altLang="en-US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0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 smtClean="0"/>
              <a:t>INTEGRATION WITH 802.11 PROTOCOL</a:t>
            </a:r>
            <a:endParaRPr lang="ko-KR" altLang="en-US" sz="35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78198"/>
            <a:ext cx="4248472" cy="51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20072" y="256490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802.11’s ACK are transmitted immediately after a packet</a:t>
            </a:r>
          </a:p>
          <a:p>
            <a:pPr marL="285750" indent="-285750">
              <a:buFont typeface="Wingdings"/>
              <a:buChar char="à"/>
            </a:pPr>
            <a:r>
              <a:rPr lang="en-US" altLang="ko-KR" dirty="0" smtClean="0">
                <a:sym typeface="Wingdings" pitchFamily="2" charset="2"/>
              </a:rPr>
              <a:t>Collision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20072" y="4532927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802.11n block aggregation</a:t>
            </a:r>
          </a:p>
          <a:p>
            <a:pPr marL="285750" indent="-285750">
              <a:buFont typeface="Wingdings"/>
              <a:buChar char="à"/>
            </a:pPr>
            <a:r>
              <a:rPr lang="en-US" altLang="ko-KR" dirty="0" smtClean="0">
                <a:sym typeface="Wingdings" pitchFamily="2" charset="2"/>
              </a:rPr>
              <a:t>Greatly reduces # of ACKs</a:t>
            </a:r>
            <a:endParaRPr lang="en-US" altLang="ko-KR" dirty="0"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altLang="ko-KR" dirty="0" smtClean="0">
                <a:sym typeface="Wingdings" pitchFamily="2" charset="2"/>
              </a:rPr>
              <a:t>Block ACK request can solve B-ACK lost 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Ensuring Reliability (MAC ACKSs &amp; Transmission)</a:t>
            </a:r>
          </a:p>
          <a:p>
            <a:pPr lvl="1"/>
            <a:endParaRPr lang="en-US" altLang="ko-KR" sz="1600" dirty="0" smtClean="0"/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789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 smtClean="0"/>
              <a:t>INTEGRATION WITH 802.11 PROTOCOL</a:t>
            </a:r>
            <a:endParaRPr lang="ko-KR" altLang="en-US" sz="35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Working with Unmodified Clients</a:t>
            </a:r>
          </a:p>
          <a:p>
            <a:pPr lvl="1"/>
            <a:r>
              <a:rPr lang="en-US" altLang="ko-KR" sz="2000" dirty="0" smtClean="0"/>
              <a:t>PHY-aware techniques all </a:t>
            </a:r>
            <a:r>
              <a:rPr lang="en-US" altLang="ko-KR" sz="2000" b="1" dirty="0" smtClean="0"/>
              <a:t>require knowledge of the channels from APs to their clients</a:t>
            </a:r>
          </a:p>
          <a:p>
            <a:pPr lvl="2"/>
            <a:r>
              <a:rPr lang="en-US" altLang="ko-KR" sz="1600" dirty="0" smtClean="0"/>
              <a:t>Require clients to measure their channels &amp; provide this information as </a:t>
            </a:r>
            <a:r>
              <a:rPr lang="en-US" altLang="ko-KR" sz="1600" b="1" dirty="0" smtClean="0"/>
              <a:t>feedback</a:t>
            </a:r>
            <a:r>
              <a:rPr lang="en-US" altLang="ko-KR" sz="1600" dirty="0" smtClean="0"/>
              <a:t> to the APs </a:t>
            </a:r>
          </a:p>
          <a:p>
            <a:pPr marL="914400" lvl="2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en-US" altLang="ko-KR" sz="1600" dirty="0" smtClean="0">
                <a:sym typeface="Wingdings" pitchFamily="2" charset="2"/>
              </a:rPr>
              <a:t> </a:t>
            </a:r>
            <a:r>
              <a:rPr lang="en-US" altLang="ko-KR" sz="1600" b="1" dirty="0" smtClean="0">
                <a:sym typeface="Wingdings" pitchFamily="2" charset="2"/>
              </a:rPr>
              <a:t>High overhead </a:t>
            </a:r>
            <a:r>
              <a:rPr lang="en-US" altLang="ko-KR" sz="1600" dirty="0" smtClean="0">
                <a:sym typeface="Wingdings" pitchFamily="2" charset="2"/>
              </a:rPr>
              <a:t>&amp; many clients may not have the capability to measure </a:t>
            </a:r>
            <a:br>
              <a:rPr lang="en-US" altLang="ko-KR" sz="1600" dirty="0" smtClean="0">
                <a:sym typeface="Wingdings" pitchFamily="2" charset="2"/>
              </a:rPr>
            </a:br>
            <a:r>
              <a:rPr lang="en-US" altLang="ko-KR" sz="1600" dirty="0" smtClean="0">
                <a:sym typeface="Wingdings" pitchFamily="2" charset="2"/>
              </a:rPr>
              <a:t>       channels  </a:t>
            </a:r>
            <a:endParaRPr lang="en-US" altLang="ko-KR" sz="1600" dirty="0" smtClean="0"/>
          </a:p>
          <a:p>
            <a:pPr lvl="1"/>
            <a:r>
              <a:rPr lang="en-US" altLang="ko-KR" sz="2000" dirty="0" smtClean="0"/>
              <a:t>Use the </a:t>
            </a:r>
            <a:r>
              <a:rPr lang="en-US" altLang="ko-KR" sz="2000" b="1" dirty="0" smtClean="0"/>
              <a:t>principle of channel reciprocity</a:t>
            </a:r>
          </a:p>
          <a:p>
            <a:pPr lvl="2"/>
            <a:r>
              <a:rPr lang="en-US" altLang="ko-KR" sz="1600" b="1" dirty="0" smtClean="0"/>
              <a:t>Channel in the forward direction </a:t>
            </a:r>
            <a:r>
              <a:rPr lang="en-US" altLang="ko-KR" sz="1600" dirty="0" smtClean="0"/>
              <a:t>is the </a:t>
            </a:r>
            <a:r>
              <a:rPr lang="en-US" altLang="ko-KR" sz="1600" b="1" dirty="0" smtClean="0"/>
              <a:t>same</a:t>
            </a:r>
            <a:r>
              <a:rPr lang="en-US" altLang="ko-KR" sz="1600" dirty="0" smtClean="0"/>
              <a:t> as the channel </a:t>
            </a:r>
            <a:r>
              <a:rPr lang="en-US" altLang="ko-KR" sz="1600" b="1" dirty="0" smtClean="0"/>
              <a:t>in the reverse direction</a:t>
            </a:r>
            <a:r>
              <a:rPr lang="en-US" altLang="ko-KR" sz="1600" dirty="0" smtClean="0"/>
              <a:t>, up to some calibration constant</a:t>
            </a:r>
          </a:p>
          <a:p>
            <a:pPr lvl="2"/>
            <a:r>
              <a:rPr lang="en-US" altLang="ko-KR" sz="1600" dirty="0" smtClean="0"/>
              <a:t>APs can use packets sent from the clients to </a:t>
            </a:r>
            <a:r>
              <a:rPr lang="en-US" altLang="ko-KR" sz="1600" b="1" dirty="0" smtClean="0"/>
              <a:t>measure the reverse channel</a:t>
            </a:r>
            <a:r>
              <a:rPr lang="en-US" altLang="ko-KR" sz="1600" dirty="0" smtClean="0"/>
              <a:t>, and then use those measurements to infer the forward channel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789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500" dirty="0" smtClean="0"/>
              <a:t>INTEGRATION WITH 802.11 PROTOCOL</a:t>
            </a:r>
            <a:endParaRPr lang="ko-KR" altLang="en-US" sz="35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Overcoming Limitations of the 802.11n standard </a:t>
            </a:r>
          </a:p>
          <a:p>
            <a:pPr lvl="1"/>
            <a:r>
              <a:rPr lang="en-US" altLang="ko-KR" sz="1800" dirty="0" smtClean="0"/>
              <a:t>Implementing interference alignment with today’s 802.11 nodes is quite challenging </a:t>
            </a:r>
          </a:p>
          <a:p>
            <a:pPr lvl="1"/>
            <a:r>
              <a:rPr lang="en-US" altLang="ko-KR" sz="1800" dirty="0" smtClean="0"/>
              <a:t>Current 802.11 standards enforce </a:t>
            </a:r>
            <a:r>
              <a:rPr lang="en-US" altLang="ko-KR" sz="1800" b="1" dirty="0" smtClean="0"/>
              <a:t>fate sharing </a:t>
            </a:r>
            <a:r>
              <a:rPr lang="en-US" altLang="ko-KR" sz="1800" dirty="0" smtClean="0"/>
              <a:t>between the different MIMO streams </a:t>
            </a:r>
          </a:p>
          <a:p>
            <a:pPr marL="457200" lvl="1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en-US" altLang="ko-KR" sz="1800" dirty="0" smtClean="0">
                <a:sym typeface="Wingdings" pitchFamily="2" charset="2"/>
              </a:rPr>
              <a:t> Client in Fig 9. is not designed to ignore the interference </a:t>
            </a:r>
            <a:br>
              <a:rPr lang="en-US" altLang="ko-KR" sz="1800" dirty="0" smtClean="0">
                <a:sym typeface="Wingdings" pitchFamily="2" charset="2"/>
              </a:rPr>
            </a:br>
            <a:r>
              <a:rPr lang="en-US" altLang="ko-KR" sz="1800" dirty="0" smtClean="0">
                <a:sym typeface="Wingdings" pitchFamily="2" charset="2"/>
              </a:rPr>
              <a:t>       stream </a:t>
            </a:r>
            <a:endParaRPr lang="en-US" altLang="ko-KR" sz="1800" dirty="0" smtClean="0"/>
          </a:p>
          <a:p>
            <a:pPr lvl="1"/>
            <a:r>
              <a:rPr lang="en-US" altLang="ko-KR" sz="1800" dirty="0" smtClean="0"/>
              <a:t>Only way to implement interference alignment on off-the-shelf MIMO nodes is </a:t>
            </a:r>
            <a:r>
              <a:rPr lang="en-US" altLang="ko-KR" sz="1800" b="1" dirty="0" smtClean="0"/>
              <a:t>to convince the receiver that one of antennas is not functional </a:t>
            </a:r>
            <a:endParaRPr lang="ko-KR" altLang="en-US" sz="1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" y="4662467"/>
            <a:ext cx="4598463" cy="196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69" y="4662467"/>
            <a:ext cx="4411257" cy="196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9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Implemented </a:t>
            </a:r>
            <a:r>
              <a:rPr lang="en-US" altLang="ko-KR" sz="2000" dirty="0" err="1" smtClean="0"/>
              <a:t>OpenRF</a:t>
            </a:r>
            <a:r>
              <a:rPr lang="en-US" altLang="ko-KR" sz="2000" dirty="0" smtClean="0"/>
              <a:t> by modifying the </a:t>
            </a:r>
            <a:r>
              <a:rPr lang="en-US" altLang="ko-KR" sz="2000" dirty="0" err="1" smtClean="0"/>
              <a:t>iwlwifi</a:t>
            </a:r>
            <a:r>
              <a:rPr lang="en-US" altLang="ko-KR" sz="2000" dirty="0" smtClean="0"/>
              <a:t> driver for Intel Wi-Fi cards on Ubuntu 10.04 LTS</a:t>
            </a:r>
          </a:p>
          <a:p>
            <a:r>
              <a:rPr lang="en-US" altLang="ko-KR" sz="2000" dirty="0"/>
              <a:t>APs also use the transmit beam-forming feature of the Intel 5300 Wi-Fi cards </a:t>
            </a:r>
            <a:endParaRPr lang="en-US" altLang="ko-KR" sz="2000" dirty="0" smtClean="0"/>
          </a:p>
          <a:p>
            <a:r>
              <a:rPr lang="en-US" altLang="ko-KR" sz="2000" dirty="0"/>
              <a:t>Central controller is implemented on a Linux </a:t>
            </a:r>
            <a:r>
              <a:rPr lang="en-US" altLang="ko-KR" sz="2000" dirty="0" smtClean="0"/>
              <a:t>workstation</a:t>
            </a:r>
          </a:p>
          <a:p>
            <a:r>
              <a:rPr lang="en-US" altLang="ko-KR" sz="2000" dirty="0" smtClean="0"/>
              <a:t>Built solution over the University of Washington’s 802.11 CSI tool </a:t>
            </a:r>
          </a:p>
          <a:p>
            <a:r>
              <a:rPr lang="en-US" altLang="ko-KR" sz="2000" dirty="0" smtClean="0"/>
              <a:t>NTP over the wired Ethernet backbone to synchronize the block aggregation </a:t>
            </a:r>
          </a:p>
          <a:p>
            <a:r>
              <a:rPr lang="en-US" altLang="ko-KR" sz="2000" dirty="0" smtClean="0"/>
              <a:t>Fully complies with 802.11n and handles concurrent transmissions, carrier sense, and ACKs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0881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4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PHY-aware techniques on Commodity Cards </a:t>
            </a:r>
            <a:endParaRPr lang="ko-KR" alt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" y="2852936"/>
            <a:ext cx="8282131" cy="371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13" y="1731390"/>
            <a:ext cx="2448272" cy="98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31390"/>
            <a:ext cx="2577681" cy="110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21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Application performance</a:t>
            </a:r>
            <a:endParaRPr lang="ko-KR" alt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" y="2132856"/>
            <a:ext cx="9165043" cy="423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6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Large scale measurements</a:t>
            </a:r>
            <a:endParaRPr lang="ko-KR" alt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891272" cy="257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85192" y="5445224"/>
            <a:ext cx="50068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/>
              <a:t>Six 3-antenna APs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b="1" dirty="0" smtClean="0"/>
              <a:t>14 </a:t>
            </a:r>
            <a:r>
              <a:rPr lang="en-US" altLang="ko-KR" sz="1400" b="1" dirty="0"/>
              <a:t>clients</a:t>
            </a:r>
            <a:r>
              <a:rPr lang="en-US" altLang="ko-KR" sz="1400" dirty="0"/>
              <a:t> including </a:t>
            </a:r>
            <a:r>
              <a:rPr lang="en-US" altLang="ko-KR" sz="1400" b="1" dirty="0"/>
              <a:t>seven 1-antenna</a:t>
            </a:r>
            <a:r>
              <a:rPr lang="en-US" altLang="ko-KR" sz="1400" dirty="0"/>
              <a:t>, </a:t>
            </a:r>
            <a:br>
              <a:rPr lang="en-US" altLang="ko-KR" sz="1400" dirty="0"/>
            </a:br>
            <a:r>
              <a:rPr lang="en-US" altLang="ko-KR" sz="1400" b="1" dirty="0"/>
              <a:t>five 2-antenna</a:t>
            </a:r>
            <a:r>
              <a:rPr lang="en-US" altLang="ko-KR" sz="1400" dirty="0"/>
              <a:t>, </a:t>
            </a:r>
            <a:r>
              <a:rPr lang="en-US" altLang="ko-KR" sz="1400" b="1" dirty="0"/>
              <a:t>two 3-antenna </a:t>
            </a:r>
            <a:r>
              <a:rPr lang="en-US" altLang="ko-KR" sz="1400" dirty="0"/>
              <a:t>wireless nodes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4108815" cy="476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6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Enables deployment of PHY-layer MIMO techniques on commodity Wi-Fi cards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Achieves gains over fully operational network stack with real application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First steps towards opening up PHY research to a wider community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380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13523</TotalTime>
  <Words>1157</Words>
  <Application>Microsoft Office PowerPoint</Application>
  <PresentationFormat>화면 슬라이드 쇼(4:3)</PresentationFormat>
  <Paragraphs>200</Paragraphs>
  <Slides>24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Bringing Cross-Layer MIMO to Today’s Wireless LANs </vt:lpstr>
      <vt:lpstr>ABSTRACT</vt:lpstr>
      <vt:lpstr>CONTENTS</vt:lpstr>
      <vt:lpstr>INTRODUCTION</vt:lpstr>
      <vt:lpstr>INTRODUCTION</vt:lpstr>
      <vt:lpstr>MIMO PRIMER</vt:lpstr>
      <vt:lpstr>MIMO PRIMER</vt:lpstr>
      <vt:lpstr>OPENRF’s DESIGN PRINCIPLES</vt:lpstr>
      <vt:lpstr>OPENRF’s ARCHITECTURE</vt:lpstr>
      <vt:lpstr>OPENRF’s ARCHITECTURE</vt:lpstr>
      <vt:lpstr>OPENRF’s ARCHITECTURE</vt:lpstr>
      <vt:lpstr>OPENRF’s ARCHITECTURE</vt:lpstr>
      <vt:lpstr>OPENRF’s ARCHITECTURE</vt:lpstr>
      <vt:lpstr>INTEGRATION WITH 802.11 PROTOCOL</vt:lpstr>
      <vt:lpstr>INTEGRATION WITH 802.11 PROTOCOL</vt:lpstr>
      <vt:lpstr>INTEGRATION WITH 802.11 PROTOCOL</vt:lpstr>
      <vt:lpstr>INTEGRATION WITH 802.11 PROTOCOL</vt:lpstr>
      <vt:lpstr>INTEGRATION WITH 802.11 PROTOCOL</vt:lpstr>
      <vt:lpstr>INTEGRATION WITH 802.11 PROTOCOL</vt:lpstr>
      <vt:lpstr>IMPLEMENTATION</vt:lpstr>
      <vt:lpstr>RESULTS </vt:lpstr>
      <vt:lpstr>RESULTS </vt:lpstr>
      <vt:lpstr>RESULTS</vt:lpstr>
      <vt:lpstr>CONCLUSION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Bringing Cross-Layer MIMO to Today’s</dc:title>
  <dc:creator>Microsoft Corporation</dc:creator>
  <cp:lastModifiedBy>Yang</cp:lastModifiedBy>
  <cp:revision>138</cp:revision>
  <cp:lastPrinted>2014-08-13T01:02:06Z</cp:lastPrinted>
  <dcterms:created xsi:type="dcterms:W3CDTF">2006-10-05T04:04:58Z</dcterms:created>
  <dcterms:modified xsi:type="dcterms:W3CDTF">2014-08-13T07:00:14Z</dcterms:modified>
</cp:coreProperties>
</file>