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36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lvl1pPr>
              <a:defRPr sz="36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634082"/>
          </a:xfrm>
        </p:spPr>
        <p:txBody>
          <a:bodyPr>
            <a:normAutofit/>
          </a:bodyPr>
          <a:lstStyle>
            <a:lvl1pPr>
              <a:defRPr sz="36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457200" y="1124744"/>
            <a:ext cx="8229600" cy="5112568"/>
          </a:xfrm>
        </p:spPr>
        <p:txBody>
          <a:bodyPr>
            <a:normAutofit/>
          </a:bodyPr>
          <a:lstStyle>
            <a:lvl1pPr>
              <a:defRPr sz="2400"/>
            </a:lvl1pPr>
            <a:lvl2pPr>
              <a:defRPr sz="2000"/>
            </a:lvl2pPr>
            <a:lvl3pPr>
              <a:defRPr sz="1800"/>
            </a:lvl3pPr>
            <a:lvl4pPr>
              <a:defRPr sz="1600"/>
            </a:lvl4pPr>
            <a:lvl5pPr>
              <a:defRPr sz="1600"/>
            </a:lvl5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5" name="바닥글 개체 틀 4"/>
          <p:cNvSpPr>
            <a:spLocks noGrp="1"/>
          </p:cNvSpPr>
          <p:nvPr>
            <p:ph type="ftr" sz="quarter" idx="11"/>
          </p:nvPr>
        </p:nvSpPr>
        <p:spPr/>
        <p:txBody>
          <a:bodyPr/>
          <a:lstStyle/>
          <a:p>
            <a:r>
              <a:rPr lang="en-US" altLang="ko-KR" dirty="0" smtClean="0"/>
              <a:t>Section #: Section Title</a:t>
            </a:r>
            <a:endParaRPr lang="ko-KR" altLang="en-US" dirty="0"/>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t>2015-09-15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30EDBD-1C2D-4C1E-B459-B60219FAB484}" type="datetimeFigureOut">
              <a:rPr lang="ko-KR" altLang="en-US" smtClean="0"/>
              <a:t>2015-09-15</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DD84E-25D4-4983-8AA1-2863C96F08D9}" type="slidenum">
              <a:rPr lang="ko-KR" altLang="en-US" smtClean="0"/>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lstStyle/>
          <a:p>
            <a:r>
              <a:rPr lang="en-US" altLang="ko-KR" smtClean="0"/>
              <a:t>Section 3.6: Point-to-Point Protocol</a:t>
            </a:r>
            <a:br>
              <a:rPr lang="en-US" altLang="ko-KR" smtClean="0"/>
            </a:br>
            <a:r>
              <a:rPr lang="en-US" altLang="ko-KR" smtClean="0"/>
              <a:t>(PPP)</a:t>
            </a:r>
            <a:endParaRPr lang="ko-KR" altLang="en-US" dirty="0"/>
          </a:p>
        </p:txBody>
      </p:sp>
      <p:sp>
        <p:nvSpPr>
          <p:cNvPr id="3" name="부제목 2"/>
          <p:cNvSpPr>
            <a:spLocks noGrp="1"/>
          </p:cNvSpPr>
          <p:nvPr>
            <p:ph type="subTitle" idx="1"/>
          </p:nvPr>
        </p:nvSpPr>
        <p:spPr/>
        <p:txBody>
          <a:bodyPr/>
          <a:lstStyle/>
          <a:p>
            <a:r>
              <a:rPr lang="ko-KR" altLang="en-US" smtClean="0"/>
              <a:t>권현수</a:t>
            </a:r>
            <a:endParaRPr lang="en-US" altLang="ko-KR" dirty="0" smtClean="0"/>
          </a:p>
          <a:p>
            <a:r>
              <a:rPr lang="en-US" altLang="ko-KR" smtClean="0"/>
              <a:t>2014021626</a:t>
            </a:r>
            <a:endParaRPr lang="ko-KR" altLang="en-US" dirty="0"/>
          </a:p>
        </p:txBody>
      </p:sp>
    </p:spTree>
    <p:extLst>
      <p:ext uri="{BB962C8B-B14F-4D97-AF65-F5344CB8AC3E}">
        <p14:creationId xmlns:p14="http://schemas.microsoft.com/office/powerpoint/2010/main" val="3811519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Point-to-Point Protocol (PPP)</a:t>
            </a:r>
            <a:endParaRPr lang="ko-KR" altLang="en-US"/>
          </a:p>
        </p:txBody>
      </p:sp>
      <p:sp>
        <p:nvSpPr>
          <p:cNvPr id="3" name="내용 개체 틀 2"/>
          <p:cNvSpPr>
            <a:spLocks noGrp="1"/>
          </p:cNvSpPr>
          <p:nvPr>
            <p:ph idx="1"/>
          </p:nvPr>
        </p:nvSpPr>
        <p:spPr/>
        <p:txBody>
          <a:bodyPr/>
          <a:lstStyle/>
          <a:p>
            <a:r>
              <a:rPr lang="en-US" altLang="ko-KR" smtClean="0"/>
              <a:t>Popular method for carrying IP datagrams over serial links</a:t>
            </a:r>
          </a:p>
          <a:p>
            <a:endParaRPr lang="en-US" altLang="ko-KR"/>
          </a:p>
          <a:p>
            <a:r>
              <a:rPr lang="en-US" altLang="ko-KR" smtClean="0"/>
              <a:t>A collection of protocols than a single protocol</a:t>
            </a:r>
          </a:p>
          <a:p>
            <a:endParaRPr lang="en-US" altLang="ko-KR"/>
          </a:p>
          <a:p>
            <a:r>
              <a:rPr lang="en-US" altLang="ko-KR" smtClean="0"/>
              <a:t>Supports the Link Control Protocol(LCP), Network Control Protocol(NCP)</a:t>
            </a:r>
          </a:p>
          <a:p>
            <a:endParaRPr lang="en-US" altLang="ko-KR"/>
          </a:p>
          <a:p>
            <a:r>
              <a:rPr lang="en-US" altLang="ko-KR" smtClean="0"/>
              <a:t>Compression, encryption, and authentication for PPP</a:t>
            </a:r>
            <a:endParaRPr lang="ko-KR" altLang="en-US"/>
          </a:p>
        </p:txBody>
      </p:sp>
    </p:spTree>
    <p:extLst>
      <p:ext uri="{BB962C8B-B14F-4D97-AF65-F5344CB8AC3E}">
        <p14:creationId xmlns:p14="http://schemas.microsoft.com/office/powerpoint/2010/main" val="4119503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Link Control Protocol (LCP)</a:t>
            </a:r>
            <a:endParaRPr lang="ko-KR" altLang="en-US"/>
          </a:p>
        </p:txBody>
      </p:sp>
      <p:sp>
        <p:nvSpPr>
          <p:cNvPr id="3" name="내용 개체 틀 2"/>
          <p:cNvSpPr>
            <a:spLocks noGrp="1"/>
          </p:cNvSpPr>
          <p:nvPr>
            <p:ph idx="1"/>
          </p:nvPr>
        </p:nvSpPr>
        <p:spPr/>
        <p:txBody>
          <a:bodyPr/>
          <a:lstStyle/>
          <a:p>
            <a:r>
              <a:rPr lang="en-US" altLang="ko-KR" smtClean="0"/>
              <a:t>Used to establish and maintain a low-level two-party communication path over a point-to-point link</a:t>
            </a:r>
          </a:p>
          <a:p>
            <a:endParaRPr lang="en-US" altLang="ko-KR" smtClean="0"/>
          </a:p>
          <a:p>
            <a:r>
              <a:rPr lang="en-US" altLang="ko-KR" smtClean="0"/>
              <a:t>Concerned only with two ends of a single link, does not need to handle the problem of mediating access to a shared resource </a:t>
            </a:r>
          </a:p>
          <a:p>
            <a:endParaRPr lang="en-US" altLang="ko-KR"/>
          </a:p>
          <a:p>
            <a:r>
              <a:rPr lang="en-US" altLang="ko-KR" smtClean="0"/>
              <a:t>Must support bidirectional operation</a:t>
            </a:r>
          </a:p>
          <a:p>
            <a:endParaRPr lang="en-US" altLang="ko-KR"/>
          </a:p>
          <a:p>
            <a:r>
              <a:rPr lang="en-US" altLang="ko-KR" smtClean="0"/>
              <a:t>Simple bit-level framing format based on the High-Level Data Link control(HDLC)</a:t>
            </a:r>
            <a:endParaRPr lang="en-US" altLang="ko-KR"/>
          </a:p>
          <a:p>
            <a:endParaRPr lang="ko-KR" altLang="en-US"/>
          </a:p>
        </p:txBody>
      </p:sp>
    </p:spTree>
    <p:extLst>
      <p:ext uri="{BB962C8B-B14F-4D97-AF65-F5344CB8AC3E}">
        <p14:creationId xmlns:p14="http://schemas.microsoft.com/office/powerpoint/2010/main" val="1260398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Link Control Protocol (LCP) (</a:t>
            </a:r>
            <a:r>
              <a:rPr lang="en-US" altLang="ko-KR"/>
              <a:t>cont</a:t>
            </a:r>
            <a:r>
              <a:rPr lang="en-US" altLang="ko-KR" smtClean="0"/>
              <a:t>.)</a:t>
            </a:r>
            <a:endParaRPr lang="ko-KR" altLang="en-US"/>
          </a:p>
        </p:txBody>
      </p:sp>
      <p:sp>
        <p:nvSpPr>
          <p:cNvPr id="3" name="내용 개체 틀 2"/>
          <p:cNvSpPr>
            <a:spLocks noGrp="1"/>
          </p:cNvSpPr>
          <p:nvPr>
            <p:ph idx="1"/>
          </p:nvPr>
        </p:nvSpPr>
        <p:spPr>
          <a:xfrm>
            <a:off x="426968" y="2996953"/>
            <a:ext cx="8229600" cy="3744416"/>
          </a:xfrm>
        </p:spPr>
        <p:txBody>
          <a:bodyPr/>
          <a:lstStyle/>
          <a:p>
            <a:r>
              <a:rPr lang="en-US" altLang="ko-KR" smtClean="0"/>
              <a:t>Flag field: to find the beginning and end of the frame</a:t>
            </a:r>
          </a:p>
          <a:p>
            <a:endParaRPr lang="en-US" altLang="ko-KR"/>
          </a:p>
          <a:p>
            <a:r>
              <a:rPr lang="en-US" altLang="ko-KR" smtClean="0"/>
              <a:t>If the value 0x7E itself occurs inside the frame</a:t>
            </a:r>
          </a:p>
          <a:p>
            <a:endParaRPr lang="en-US" altLang="ko-KR"/>
          </a:p>
          <a:p>
            <a:pPr lvl="1"/>
            <a:r>
              <a:rPr lang="en-US" altLang="ko-KR" smtClean="0"/>
              <a:t>Asynchronous link: character stuffing(byte stuffing)</a:t>
            </a:r>
          </a:p>
          <a:p>
            <a:pPr lvl="1"/>
            <a:endParaRPr lang="en-US" altLang="ko-KR" smtClean="0"/>
          </a:p>
          <a:p>
            <a:pPr lvl="1"/>
            <a:r>
              <a:rPr lang="en-US" altLang="ko-KR" smtClean="0"/>
              <a:t>Synchronous link: bit stuffing</a:t>
            </a:r>
          </a:p>
          <a:p>
            <a:endParaRPr lang="en-US" altLang="ko-KR" smtClean="0"/>
          </a:p>
          <a:p>
            <a:endParaRPr lang="ko-KR" altLang="en-US"/>
          </a:p>
        </p:txBody>
      </p:sp>
      <p:pic>
        <p:nvPicPr>
          <p:cNvPr id="4" name="그림 3"/>
          <p:cNvPicPr>
            <a:picLocks noChangeAspect="1"/>
          </p:cNvPicPr>
          <p:nvPr/>
        </p:nvPicPr>
        <p:blipFill>
          <a:blip r:embed="rId2"/>
          <a:stretch>
            <a:fillRect/>
          </a:stretch>
        </p:blipFill>
        <p:spPr>
          <a:xfrm>
            <a:off x="683568" y="918931"/>
            <a:ext cx="7488832" cy="1580435"/>
          </a:xfrm>
          <a:prstGeom prst="rect">
            <a:avLst/>
          </a:prstGeom>
        </p:spPr>
      </p:pic>
    </p:spTree>
    <p:extLst>
      <p:ext uri="{BB962C8B-B14F-4D97-AF65-F5344CB8AC3E}">
        <p14:creationId xmlns:p14="http://schemas.microsoft.com/office/powerpoint/2010/main" val="884627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Link Control Protocol (LCP) (</a:t>
            </a:r>
            <a:r>
              <a:rPr lang="en-US" altLang="ko-KR"/>
              <a:t>cont</a:t>
            </a:r>
            <a:r>
              <a:rPr lang="en-US" altLang="ko-KR" smtClean="0"/>
              <a:t>.)</a:t>
            </a:r>
            <a:endParaRPr lang="ko-KR" altLang="en-US"/>
          </a:p>
        </p:txBody>
      </p:sp>
      <mc:AlternateContent xmlns:mc="http://schemas.openxmlformats.org/markup-compatibility/2006">
        <mc:Choice xmlns:a14="http://schemas.microsoft.com/office/drawing/2010/main" Requires="a14">
          <p:sp>
            <p:nvSpPr>
              <p:cNvPr id="3" name="내용 개체 틀 2"/>
              <p:cNvSpPr>
                <a:spLocks noGrp="1"/>
              </p:cNvSpPr>
              <p:nvPr>
                <p:ph idx="1"/>
              </p:nvPr>
            </p:nvSpPr>
            <p:spPr>
              <a:xfrm>
                <a:off x="484601" y="1556792"/>
                <a:ext cx="8229600" cy="4608513"/>
              </a:xfrm>
            </p:spPr>
            <p:txBody>
              <a:bodyPr/>
              <a:lstStyle/>
              <a:p>
                <a:r>
                  <a:rPr lang="en-US" altLang="ko-KR" smtClean="0"/>
                  <a:t>Character stuffing(byte stuffing)</a:t>
                </a:r>
              </a:p>
              <a:p>
                <a:pPr lvl="1"/>
                <a:r>
                  <a:rPr lang="en-US" altLang="ko-KR" smtClean="0"/>
                  <a:t>Replaced with the 0x7D5E (0x7D: PPP escape character)</a:t>
                </a:r>
              </a:p>
              <a:p>
                <a:pPr lvl="1"/>
                <a:r>
                  <a:rPr lang="en-US" altLang="ko-KR" smtClean="0"/>
                  <a:t>0x7D5E </a:t>
                </a:r>
                <a14:m>
                  <m:oMath xmlns:m="http://schemas.openxmlformats.org/officeDocument/2006/math">
                    <m:r>
                      <a:rPr lang="en-US" altLang="ko-KR" b="0" i="1" smtClean="0">
                        <a:latin typeface="Cambria Math" panose="02040503050406030204" pitchFamily="18" charset="0"/>
                      </a:rPr>
                      <m:t>→</m:t>
                    </m:r>
                  </m:oMath>
                </a14:m>
                <a:r>
                  <a:rPr lang="en-US" altLang="ko-KR" smtClean="0"/>
                  <a:t> 0x7E</a:t>
                </a:r>
              </a:p>
              <a:p>
                <a:pPr lvl="1"/>
                <a:r>
                  <a:rPr lang="en-US" altLang="ko-KR" smtClean="0"/>
                  <a:t>0x7D5D </a:t>
                </a:r>
                <a14:m>
                  <m:oMath xmlns:m="http://schemas.openxmlformats.org/officeDocument/2006/math">
                    <m:r>
                      <a:rPr lang="en-US" altLang="ko-KR" i="1">
                        <a:latin typeface="Cambria Math" panose="02040503050406030204" pitchFamily="18" charset="0"/>
                      </a:rPr>
                      <m:t>→</m:t>
                    </m:r>
                  </m:oMath>
                </a14:m>
                <a:r>
                  <a:rPr lang="en-US" altLang="ko-KR" smtClean="0"/>
                  <a:t> 0x7D</a:t>
                </a:r>
              </a:p>
              <a:p>
                <a:endParaRPr lang="en-US" altLang="ko-KR"/>
              </a:p>
              <a:p>
                <a:r>
                  <a:rPr lang="en-US" altLang="ko-KR" smtClean="0"/>
                  <a:t>Bit stuffing</a:t>
                </a:r>
              </a:p>
              <a:p>
                <a:pPr lvl="1"/>
                <a:r>
                  <a:rPr lang="en-US" altLang="ko-KR" smtClean="0"/>
                  <a:t>0x7E </a:t>
                </a:r>
                <a14:m>
                  <m:oMath xmlns:m="http://schemas.openxmlformats.org/officeDocument/2006/math">
                    <m:r>
                      <a:rPr lang="en-US" altLang="ko-KR" i="1">
                        <a:latin typeface="Cambria Math" panose="02040503050406030204" pitchFamily="18" charset="0"/>
                      </a:rPr>
                      <m:t>→</m:t>
                    </m:r>
                  </m:oMath>
                </a14:m>
                <a:r>
                  <a:rPr lang="en-US" altLang="ko-KR" smtClean="0"/>
                  <a:t> 0111 1110 </a:t>
                </a:r>
              </a:p>
              <a:p>
                <a:pPr lvl="1"/>
                <a:r>
                  <a:rPr lang="en-US" altLang="ko-KR" smtClean="0"/>
                  <a:t>Arranges for a 0 bit to be inserted after any contiquous string of five 1</a:t>
                </a:r>
              </a:p>
              <a:p>
                <a:pPr lvl="1"/>
                <a:endParaRPr lang="en-US" altLang="ko-KR" smtClean="0"/>
              </a:p>
              <a:p>
                <a:endParaRPr lang="en-US" altLang="ko-KR" smtClean="0"/>
              </a:p>
              <a:p>
                <a:endParaRPr lang="ko-KR" altLang="en-US"/>
              </a:p>
            </p:txBody>
          </p:sp>
        </mc:Choice>
        <mc:Fallback>
          <p:sp>
            <p:nvSpPr>
              <p:cNvPr id="3" name="내용 개체 틀 2"/>
              <p:cNvSpPr>
                <a:spLocks noGrp="1" noRot="1" noChangeAspect="1" noMove="1" noResize="1" noEditPoints="1" noAdjustHandles="1" noChangeArrowheads="1" noChangeShapeType="1" noTextEdit="1"/>
              </p:cNvSpPr>
              <p:nvPr>
                <p:ph idx="1"/>
              </p:nvPr>
            </p:nvSpPr>
            <p:spPr>
              <a:xfrm>
                <a:off x="484601" y="1556792"/>
                <a:ext cx="8229600" cy="4608513"/>
              </a:xfrm>
              <a:blipFill rotWithShape="0">
                <a:blip r:embed="rId2"/>
                <a:stretch>
                  <a:fillRect l="-963" t="-1058" r="-889"/>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2407822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Link Control Protocol (LCP) (</a:t>
            </a:r>
            <a:r>
              <a:rPr lang="en-US" altLang="ko-KR"/>
              <a:t>cont</a:t>
            </a:r>
            <a:r>
              <a:rPr lang="en-US" altLang="ko-KR" smtClean="0"/>
              <a:t>.)</a:t>
            </a:r>
            <a:endParaRPr lang="ko-KR" altLang="en-US"/>
          </a:p>
        </p:txBody>
      </p:sp>
      <p:sp>
        <p:nvSpPr>
          <p:cNvPr id="3" name="내용 개체 틀 2"/>
          <p:cNvSpPr>
            <a:spLocks noGrp="1"/>
          </p:cNvSpPr>
          <p:nvPr>
            <p:ph idx="1"/>
          </p:nvPr>
        </p:nvSpPr>
        <p:spPr>
          <a:xfrm>
            <a:off x="426968" y="2780928"/>
            <a:ext cx="8229600" cy="3960441"/>
          </a:xfrm>
        </p:spPr>
        <p:txBody>
          <a:bodyPr/>
          <a:lstStyle/>
          <a:p>
            <a:r>
              <a:rPr lang="en-US" altLang="ko-KR" smtClean="0"/>
              <a:t>Addr field: converned only with a single destination, always defined to have the value 0xFF(all stations)</a:t>
            </a:r>
          </a:p>
          <a:p>
            <a:endParaRPr lang="en-US" altLang="ko-KR"/>
          </a:p>
          <a:p>
            <a:r>
              <a:rPr lang="en-US" altLang="ko-KR" smtClean="0"/>
              <a:t>Control field: used to indicate frame sequencing and retransmission behavior, link-layer reliability are not ordinarily implemented, 0X03</a:t>
            </a:r>
          </a:p>
          <a:p>
            <a:endParaRPr lang="en-US" altLang="ko-KR" smtClean="0"/>
          </a:p>
          <a:p>
            <a:r>
              <a:rPr lang="en-US" altLang="ko-KR" smtClean="0"/>
              <a:t>Often omitted with an Address and Control Field Compression(ACFC)</a:t>
            </a:r>
          </a:p>
          <a:p>
            <a:endParaRPr lang="en-US" altLang="ko-KR" smtClean="0"/>
          </a:p>
          <a:p>
            <a:endParaRPr lang="ko-KR" altLang="en-US"/>
          </a:p>
        </p:txBody>
      </p:sp>
      <p:pic>
        <p:nvPicPr>
          <p:cNvPr id="4" name="그림 3"/>
          <p:cNvPicPr>
            <a:picLocks noChangeAspect="1"/>
          </p:cNvPicPr>
          <p:nvPr/>
        </p:nvPicPr>
        <p:blipFill>
          <a:blip r:embed="rId2"/>
          <a:stretch>
            <a:fillRect/>
          </a:stretch>
        </p:blipFill>
        <p:spPr>
          <a:xfrm>
            <a:off x="683568" y="918931"/>
            <a:ext cx="7488832" cy="1580435"/>
          </a:xfrm>
          <a:prstGeom prst="rect">
            <a:avLst/>
          </a:prstGeom>
        </p:spPr>
      </p:pic>
    </p:spTree>
    <p:extLst>
      <p:ext uri="{BB962C8B-B14F-4D97-AF65-F5344CB8AC3E}">
        <p14:creationId xmlns:p14="http://schemas.microsoft.com/office/powerpoint/2010/main" val="3538368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Link Control Protocol (LCP) (</a:t>
            </a:r>
            <a:r>
              <a:rPr lang="en-US" altLang="ko-KR"/>
              <a:t>cont</a:t>
            </a:r>
            <a:r>
              <a:rPr lang="en-US" altLang="ko-KR" smtClean="0"/>
              <a:t>.)</a:t>
            </a:r>
            <a:endParaRPr lang="ko-KR" altLang="en-US"/>
          </a:p>
        </p:txBody>
      </p:sp>
      <p:sp>
        <p:nvSpPr>
          <p:cNvPr id="3" name="내용 개체 틀 2"/>
          <p:cNvSpPr>
            <a:spLocks noGrp="1"/>
          </p:cNvSpPr>
          <p:nvPr>
            <p:ph idx="1"/>
          </p:nvPr>
        </p:nvSpPr>
        <p:spPr>
          <a:xfrm>
            <a:off x="426968" y="2780928"/>
            <a:ext cx="8229600" cy="3960441"/>
          </a:xfrm>
        </p:spPr>
        <p:txBody>
          <a:bodyPr/>
          <a:lstStyle/>
          <a:p>
            <a:r>
              <a:rPr lang="en-US" altLang="ko-KR" smtClean="0"/>
              <a:t>Protocol field: indicates the type of data being carried</a:t>
            </a:r>
          </a:p>
          <a:p>
            <a:pPr lvl="1"/>
            <a:r>
              <a:rPr lang="en-US" altLang="ko-KR" smtClean="0"/>
              <a:t>0x0000-0x3FFF: identify network-layer protocols</a:t>
            </a:r>
          </a:p>
          <a:p>
            <a:pPr lvl="1"/>
            <a:endParaRPr lang="en-US" altLang="ko-KR" smtClean="0"/>
          </a:p>
          <a:p>
            <a:pPr lvl="1"/>
            <a:r>
              <a:rPr lang="en-US" altLang="ko-KR" smtClean="0"/>
              <a:t>0x8000-0xBFFF: identify data belonging to an associated NCP</a:t>
            </a:r>
          </a:p>
          <a:p>
            <a:pPr lvl="1"/>
            <a:endParaRPr lang="en-US" altLang="ko-KR" smtClean="0"/>
          </a:p>
          <a:p>
            <a:pPr lvl="1"/>
            <a:r>
              <a:rPr lang="en-US" altLang="ko-KR" smtClean="0"/>
              <a:t>0x4000-0x7FFF: used for “low-volue” protocols with no             associated NCP</a:t>
            </a:r>
          </a:p>
          <a:p>
            <a:pPr lvl="1"/>
            <a:endParaRPr lang="en-US" altLang="ko-KR" smtClean="0"/>
          </a:p>
          <a:p>
            <a:pPr lvl="1"/>
            <a:r>
              <a:rPr lang="en-US" altLang="ko-KR" smtClean="0"/>
              <a:t>0xC000-0xEFFF: identify control protocols</a:t>
            </a:r>
          </a:p>
          <a:p>
            <a:endParaRPr lang="en-US" altLang="ko-KR" smtClean="0"/>
          </a:p>
          <a:p>
            <a:endParaRPr lang="en-US" altLang="ko-KR" smtClean="0"/>
          </a:p>
          <a:p>
            <a:endParaRPr lang="ko-KR" altLang="en-US"/>
          </a:p>
        </p:txBody>
      </p:sp>
      <p:pic>
        <p:nvPicPr>
          <p:cNvPr id="4" name="그림 3"/>
          <p:cNvPicPr>
            <a:picLocks noChangeAspect="1"/>
          </p:cNvPicPr>
          <p:nvPr/>
        </p:nvPicPr>
        <p:blipFill>
          <a:blip r:embed="rId2"/>
          <a:stretch>
            <a:fillRect/>
          </a:stretch>
        </p:blipFill>
        <p:spPr>
          <a:xfrm>
            <a:off x="683568" y="918931"/>
            <a:ext cx="7488832" cy="1580435"/>
          </a:xfrm>
          <a:prstGeom prst="rect">
            <a:avLst/>
          </a:prstGeom>
        </p:spPr>
      </p:pic>
    </p:spTree>
    <p:extLst>
      <p:ext uri="{BB962C8B-B14F-4D97-AF65-F5344CB8AC3E}">
        <p14:creationId xmlns:p14="http://schemas.microsoft.com/office/powerpoint/2010/main" val="354496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Link Control Protocol (LCP) (cont.)</a:t>
            </a:r>
            <a:endParaRPr lang="ko-KR" altLang="en-US"/>
          </a:p>
        </p:txBody>
      </p:sp>
      <p:sp>
        <p:nvSpPr>
          <p:cNvPr id="3" name="내용 개체 틀 2"/>
          <p:cNvSpPr>
            <a:spLocks noGrp="1"/>
          </p:cNvSpPr>
          <p:nvPr>
            <p:ph idx="1"/>
          </p:nvPr>
        </p:nvSpPr>
        <p:spPr>
          <a:xfrm>
            <a:off x="395536" y="2897559"/>
            <a:ext cx="8229600" cy="3960441"/>
          </a:xfrm>
        </p:spPr>
        <p:txBody>
          <a:bodyPr/>
          <a:lstStyle/>
          <a:p>
            <a:r>
              <a:rPr lang="en-US" altLang="ko-KR" smtClean="0"/>
              <a:t>FCS field: a CRC16(or 32) covers the entire frame except the FCS, Flag </a:t>
            </a:r>
          </a:p>
          <a:p>
            <a:endParaRPr lang="en-US" altLang="ko-KR" smtClean="0"/>
          </a:p>
          <a:p>
            <a:endParaRPr lang="en-US" altLang="ko-KR" smtClean="0"/>
          </a:p>
          <a:p>
            <a:endParaRPr lang="ko-KR" altLang="en-US"/>
          </a:p>
        </p:txBody>
      </p:sp>
      <p:pic>
        <p:nvPicPr>
          <p:cNvPr id="4" name="그림 3"/>
          <p:cNvPicPr>
            <a:picLocks noChangeAspect="1"/>
          </p:cNvPicPr>
          <p:nvPr/>
        </p:nvPicPr>
        <p:blipFill>
          <a:blip r:embed="rId2"/>
          <a:stretch>
            <a:fillRect/>
          </a:stretch>
        </p:blipFill>
        <p:spPr>
          <a:xfrm>
            <a:off x="683568" y="918931"/>
            <a:ext cx="7488832" cy="1580435"/>
          </a:xfrm>
          <a:prstGeom prst="rect">
            <a:avLst/>
          </a:prstGeom>
        </p:spPr>
      </p:pic>
    </p:spTree>
    <p:extLst>
      <p:ext uri="{BB962C8B-B14F-4D97-AF65-F5344CB8AC3E}">
        <p14:creationId xmlns:p14="http://schemas.microsoft.com/office/powerpoint/2010/main" val="1486104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LCP Operation</a:t>
            </a:r>
            <a:endParaRPr lang="ko-KR" altLang="en-US"/>
          </a:p>
        </p:txBody>
      </p:sp>
      <p:sp>
        <p:nvSpPr>
          <p:cNvPr id="3" name="내용 개체 틀 2"/>
          <p:cNvSpPr>
            <a:spLocks noGrp="1"/>
          </p:cNvSpPr>
          <p:nvPr>
            <p:ph idx="1"/>
          </p:nvPr>
        </p:nvSpPr>
        <p:spPr>
          <a:xfrm>
            <a:off x="395536" y="2708920"/>
            <a:ext cx="8229600" cy="3960441"/>
          </a:xfrm>
        </p:spPr>
        <p:txBody>
          <a:bodyPr/>
          <a:lstStyle/>
          <a:p>
            <a:r>
              <a:rPr lang="en-US" altLang="ko-KR" smtClean="0"/>
              <a:t>Protocol field: 0xC021, </a:t>
            </a:r>
          </a:p>
          <a:p>
            <a:pPr lvl="1"/>
            <a:r>
              <a:rPr lang="en-US" altLang="ko-KR" smtClean="0"/>
              <a:t>not eliminated using PFC(Protocol Field Compression)</a:t>
            </a:r>
          </a:p>
          <a:p>
            <a:endParaRPr lang="en-US" altLang="ko-KR" smtClean="0"/>
          </a:p>
          <a:p>
            <a:r>
              <a:rPr lang="en-US" altLang="ko-KR" smtClean="0"/>
              <a:t>Ident field: a sequence number</a:t>
            </a:r>
          </a:p>
          <a:p>
            <a:endParaRPr lang="en-US" altLang="ko-KR"/>
          </a:p>
          <a:p>
            <a:r>
              <a:rPr lang="en-US" altLang="ko-KR" smtClean="0"/>
              <a:t>Code field: gives the type of operation being either requestd or responded to</a:t>
            </a:r>
          </a:p>
          <a:p>
            <a:pPr lvl="1"/>
            <a:r>
              <a:rPr lang="en-US" altLang="ko-KR" smtClean="0"/>
              <a:t>Configure-request, configure-ACK, configure-NACK, configure-REJECT, terminate-request, terminate-ACK, code-REJECT…</a:t>
            </a:r>
          </a:p>
          <a:p>
            <a:endParaRPr lang="en-US" altLang="ko-KR" smtClean="0"/>
          </a:p>
          <a:p>
            <a:endParaRPr lang="en-US" altLang="ko-KR" smtClean="0"/>
          </a:p>
          <a:p>
            <a:endParaRPr lang="ko-KR" altLang="en-US"/>
          </a:p>
        </p:txBody>
      </p:sp>
      <p:pic>
        <p:nvPicPr>
          <p:cNvPr id="5" name="그림 4"/>
          <p:cNvPicPr>
            <a:picLocks noChangeAspect="1"/>
          </p:cNvPicPr>
          <p:nvPr/>
        </p:nvPicPr>
        <p:blipFill>
          <a:blip r:embed="rId2"/>
          <a:stretch>
            <a:fillRect/>
          </a:stretch>
        </p:blipFill>
        <p:spPr>
          <a:xfrm>
            <a:off x="178700" y="908720"/>
            <a:ext cx="8663271" cy="1745584"/>
          </a:xfrm>
          <a:prstGeom prst="rect">
            <a:avLst/>
          </a:prstGeom>
        </p:spPr>
      </p:pic>
    </p:spTree>
    <p:extLst>
      <p:ext uri="{BB962C8B-B14F-4D97-AF65-F5344CB8AC3E}">
        <p14:creationId xmlns:p14="http://schemas.microsoft.com/office/powerpoint/2010/main" val="2924382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LCP Operation (cont.)</a:t>
            </a:r>
            <a:endParaRPr lang="ko-KR" altLang="en-US"/>
          </a:p>
        </p:txBody>
      </p:sp>
      <p:sp>
        <p:nvSpPr>
          <p:cNvPr id="3" name="내용 개체 틀 2"/>
          <p:cNvSpPr>
            <a:spLocks noGrp="1"/>
          </p:cNvSpPr>
          <p:nvPr>
            <p:ph idx="1"/>
          </p:nvPr>
        </p:nvSpPr>
        <p:spPr>
          <a:xfrm>
            <a:off x="395536" y="2708920"/>
            <a:ext cx="8229600" cy="3960441"/>
          </a:xfrm>
        </p:spPr>
        <p:txBody>
          <a:bodyPr/>
          <a:lstStyle/>
          <a:p>
            <a:r>
              <a:rPr lang="en-US" altLang="ko-KR" smtClean="0"/>
              <a:t>Length field: indicates the length of the LCP packet in bytes, not permitted to exceed the links’ </a:t>
            </a:r>
            <a:r>
              <a:rPr lang="en-US" altLang="ko-KR" i="1" smtClean="0"/>
              <a:t>maximum received unit </a:t>
            </a:r>
            <a:r>
              <a:rPr lang="en-US" altLang="ko-KR" smtClean="0"/>
              <a:t>(MRU)</a:t>
            </a:r>
          </a:p>
          <a:p>
            <a:endParaRPr lang="en-US" altLang="ko-KR"/>
          </a:p>
          <a:p>
            <a:endParaRPr lang="en-US" altLang="ko-KR" smtClean="0"/>
          </a:p>
          <a:p>
            <a:endParaRPr lang="en-US" altLang="ko-KR" smtClean="0"/>
          </a:p>
          <a:p>
            <a:endParaRPr lang="ko-KR" altLang="en-US"/>
          </a:p>
        </p:txBody>
      </p:sp>
      <p:pic>
        <p:nvPicPr>
          <p:cNvPr id="5" name="그림 4"/>
          <p:cNvPicPr>
            <a:picLocks noChangeAspect="1"/>
          </p:cNvPicPr>
          <p:nvPr/>
        </p:nvPicPr>
        <p:blipFill>
          <a:blip r:embed="rId2"/>
          <a:stretch>
            <a:fillRect/>
          </a:stretch>
        </p:blipFill>
        <p:spPr>
          <a:xfrm>
            <a:off x="178700" y="908720"/>
            <a:ext cx="8663271" cy="1745584"/>
          </a:xfrm>
          <a:prstGeom prst="rect">
            <a:avLst/>
          </a:prstGeom>
        </p:spPr>
      </p:pic>
    </p:spTree>
    <p:extLst>
      <p:ext uri="{BB962C8B-B14F-4D97-AF65-F5344CB8AC3E}">
        <p14:creationId xmlns:p14="http://schemas.microsoft.com/office/powerpoint/2010/main" val="399184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Operation (cont.)</a:t>
            </a:r>
            <a:endParaRPr lang="ko-KR" altLang="en-US"/>
          </a:p>
        </p:txBody>
      </p:sp>
      <p:sp>
        <p:nvSpPr>
          <p:cNvPr id="3" name="내용 개체 틀 2"/>
          <p:cNvSpPr>
            <a:spLocks noGrp="1"/>
          </p:cNvSpPr>
          <p:nvPr>
            <p:ph idx="1"/>
          </p:nvPr>
        </p:nvSpPr>
        <p:spPr>
          <a:xfrm>
            <a:off x="457200" y="1484784"/>
            <a:ext cx="8229600" cy="3960441"/>
          </a:xfrm>
        </p:spPr>
        <p:txBody>
          <a:bodyPr/>
          <a:lstStyle/>
          <a:p>
            <a:r>
              <a:rPr lang="en-US" altLang="ko-KR"/>
              <a:t>The main job of LCP is to bring up a point-to-point link to a minimal level</a:t>
            </a:r>
          </a:p>
          <a:p>
            <a:pPr lvl="1"/>
            <a:r>
              <a:rPr lang="en-US" altLang="ko-KR"/>
              <a:t>Configure </a:t>
            </a:r>
            <a:r>
              <a:rPr lang="en-US" altLang="ko-KR" smtClean="0"/>
              <a:t>message</a:t>
            </a:r>
            <a:endParaRPr lang="en-US" altLang="ko-KR"/>
          </a:p>
          <a:p>
            <a:pPr lvl="1"/>
            <a:r>
              <a:rPr lang="en-US" altLang="ko-KR"/>
              <a:t>Termination </a:t>
            </a:r>
            <a:r>
              <a:rPr lang="en-US" altLang="ko-KR" smtClean="0"/>
              <a:t>message</a:t>
            </a:r>
            <a:endParaRPr lang="en-US" altLang="ko-KR"/>
          </a:p>
          <a:p>
            <a:pPr lvl="1"/>
            <a:r>
              <a:rPr lang="en-US" altLang="ko-KR"/>
              <a:t>Echo </a:t>
            </a:r>
            <a:r>
              <a:rPr lang="en-US" altLang="ko-KR"/>
              <a:t>Request/Replay </a:t>
            </a:r>
            <a:r>
              <a:rPr lang="en-US" altLang="ko-KR" smtClean="0"/>
              <a:t>message</a:t>
            </a:r>
            <a:endParaRPr lang="en-US" altLang="ko-KR"/>
          </a:p>
          <a:p>
            <a:pPr lvl="1"/>
            <a:r>
              <a:rPr lang="en-US" altLang="ko-KR"/>
              <a:t>Discard </a:t>
            </a:r>
            <a:r>
              <a:rPr lang="en-US" altLang="ko-KR"/>
              <a:t>Request </a:t>
            </a:r>
            <a:r>
              <a:rPr lang="en-US" altLang="ko-KR" smtClean="0"/>
              <a:t>message</a:t>
            </a:r>
          </a:p>
          <a:p>
            <a:pPr lvl="1"/>
            <a:r>
              <a:rPr lang="en-US" altLang="ko-KR" smtClean="0"/>
              <a:t>Identifaction message</a:t>
            </a:r>
          </a:p>
          <a:p>
            <a:pPr lvl="1"/>
            <a:r>
              <a:rPr lang="en-US" altLang="ko-KR" smtClean="0"/>
              <a:t>Time-Remaining message</a:t>
            </a:r>
            <a:endParaRPr lang="en-US" altLang="ko-KR"/>
          </a:p>
        </p:txBody>
      </p:sp>
    </p:spTree>
    <p:extLst>
      <p:ext uri="{BB962C8B-B14F-4D97-AF65-F5344CB8AC3E}">
        <p14:creationId xmlns:p14="http://schemas.microsoft.com/office/powerpoint/2010/main" val="3577391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Operation (cont.)</a:t>
            </a:r>
            <a:endParaRPr lang="ko-KR" altLang="en-US"/>
          </a:p>
        </p:txBody>
      </p:sp>
      <p:sp>
        <p:nvSpPr>
          <p:cNvPr id="3" name="내용 개체 틀 2"/>
          <p:cNvSpPr>
            <a:spLocks noGrp="1"/>
          </p:cNvSpPr>
          <p:nvPr>
            <p:ph idx="1"/>
          </p:nvPr>
        </p:nvSpPr>
        <p:spPr>
          <a:xfrm>
            <a:off x="6228184" y="2708920"/>
            <a:ext cx="2829074" cy="3960441"/>
          </a:xfrm>
        </p:spPr>
        <p:txBody>
          <a:bodyPr>
            <a:normAutofit/>
          </a:bodyPr>
          <a:lstStyle/>
          <a:p>
            <a:r>
              <a:rPr lang="en-US" altLang="ko-KR" smtClean="0"/>
              <a:t>How PPP links are established and options are negotiated</a:t>
            </a:r>
            <a:endParaRPr lang="en-US" altLang="ko-KR"/>
          </a:p>
        </p:txBody>
      </p:sp>
      <p:pic>
        <p:nvPicPr>
          <p:cNvPr id="4" name="그림 3"/>
          <p:cNvPicPr>
            <a:picLocks noChangeAspect="1"/>
          </p:cNvPicPr>
          <p:nvPr/>
        </p:nvPicPr>
        <p:blipFill>
          <a:blip r:embed="rId2"/>
          <a:stretch>
            <a:fillRect/>
          </a:stretch>
        </p:blipFill>
        <p:spPr>
          <a:xfrm>
            <a:off x="179512" y="1124744"/>
            <a:ext cx="5976664" cy="5415419"/>
          </a:xfrm>
          <a:prstGeom prst="rect">
            <a:avLst/>
          </a:prstGeom>
        </p:spPr>
      </p:pic>
    </p:spTree>
    <p:extLst>
      <p:ext uri="{BB962C8B-B14F-4D97-AF65-F5344CB8AC3E}">
        <p14:creationId xmlns:p14="http://schemas.microsoft.com/office/powerpoint/2010/main" val="3728605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a:t>
            </a:r>
            <a:r>
              <a:rPr lang="en-US" altLang="ko-KR" smtClean="0"/>
              <a:t>Option</a:t>
            </a:r>
            <a:endParaRPr lang="ko-KR" altLang="en-US"/>
          </a:p>
        </p:txBody>
      </p:sp>
      <p:sp>
        <p:nvSpPr>
          <p:cNvPr id="3" name="내용 개체 틀 2"/>
          <p:cNvSpPr>
            <a:spLocks noGrp="1"/>
          </p:cNvSpPr>
          <p:nvPr>
            <p:ph idx="1"/>
          </p:nvPr>
        </p:nvSpPr>
        <p:spPr>
          <a:xfrm>
            <a:off x="539552" y="4221088"/>
            <a:ext cx="8229600" cy="2332781"/>
          </a:xfrm>
        </p:spPr>
        <p:txBody>
          <a:bodyPr>
            <a:normAutofit/>
          </a:bodyPr>
          <a:lstStyle/>
          <a:p>
            <a:r>
              <a:rPr lang="en-US" altLang="ko-KR" smtClean="0"/>
              <a:t>Several options can be negotiated by LCP</a:t>
            </a:r>
          </a:p>
          <a:p>
            <a:r>
              <a:rPr lang="en-US" altLang="ko-KR" smtClean="0"/>
              <a:t>Asynchronous Control Character Map (ACCM)</a:t>
            </a:r>
          </a:p>
          <a:p>
            <a:r>
              <a:rPr lang="en-US" altLang="ko-KR" smtClean="0"/>
              <a:t>MRU option</a:t>
            </a:r>
            <a:endParaRPr lang="en-US" altLang="ko-KR"/>
          </a:p>
        </p:txBody>
      </p:sp>
      <p:pic>
        <p:nvPicPr>
          <p:cNvPr id="4" name="그림 3"/>
          <p:cNvPicPr>
            <a:picLocks noChangeAspect="1"/>
          </p:cNvPicPr>
          <p:nvPr/>
        </p:nvPicPr>
        <p:blipFill>
          <a:blip r:embed="rId2"/>
          <a:stretch>
            <a:fillRect/>
          </a:stretch>
        </p:blipFill>
        <p:spPr>
          <a:xfrm>
            <a:off x="1115616" y="836712"/>
            <a:ext cx="6192688" cy="3107469"/>
          </a:xfrm>
          <a:prstGeom prst="rect">
            <a:avLst/>
          </a:prstGeom>
        </p:spPr>
      </p:pic>
    </p:spTree>
    <p:extLst>
      <p:ext uri="{BB962C8B-B14F-4D97-AF65-F5344CB8AC3E}">
        <p14:creationId xmlns:p14="http://schemas.microsoft.com/office/powerpoint/2010/main" val="1738017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a:t>
            </a:r>
            <a:r>
              <a:rPr lang="en-US" altLang="ko-KR" smtClean="0"/>
              <a:t>Option (cont.)</a:t>
            </a:r>
            <a:endParaRPr lang="ko-KR" altLang="en-US"/>
          </a:p>
        </p:txBody>
      </p:sp>
      <mc:AlternateContent xmlns:mc="http://schemas.openxmlformats.org/markup-compatibility/2006">
        <mc:Choice xmlns:a14="http://schemas.microsoft.com/office/drawing/2010/main" Requires="a14">
          <p:sp>
            <p:nvSpPr>
              <p:cNvPr id="3" name="내용 개체 틀 2"/>
              <p:cNvSpPr>
                <a:spLocks noGrp="1"/>
              </p:cNvSpPr>
              <p:nvPr>
                <p:ph idx="1"/>
              </p:nvPr>
            </p:nvSpPr>
            <p:spPr>
              <a:xfrm>
                <a:off x="457200" y="1196752"/>
                <a:ext cx="8229600" cy="5256584"/>
              </a:xfrm>
            </p:spPr>
            <p:txBody>
              <a:bodyPr>
                <a:normAutofit/>
              </a:bodyPr>
              <a:lstStyle/>
              <a:p>
                <a:r>
                  <a:rPr lang="en-US" altLang="ko-KR" smtClean="0"/>
                  <a:t>Asynchronous Control Character Map (ACCM)</a:t>
                </a:r>
              </a:p>
              <a:p>
                <a:pPr lvl="1"/>
                <a:r>
                  <a:rPr lang="en-US" altLang="ko-KR" smtClean="0"/>
                  <a:t>“asyncmap”</a:t>
                </a:r>
              </a:p>
              <a:p>
                <a:pPr lvl="1"/>
                <a:r>
                  <a:rPr lang="en-US" altLang="ko-KR" smtClean="0"/>
                  <a:t>Defines which control characters need to be “escaped”</a:t>
                </a:r>
              </a:p>
              <a:p>
                <a:pPr lvl="1"/>
                <a:r>
                  <a:rPr lang="en-US" altLang="ko-KR" smtClean="0"/>
                  <a:t>Control characters(i.e., ASCII characters in the range 0x00-0x1F)</a:t>
                </a:r>
              </a:p>
              <a:p>
                <a:endParaRPr lang="en-US" altLang="ko-KR" smtClean="0"/>
              </a:p>
              <a:p>
                <a:r>
                  <a:rPr lang="en-US" altLang="ko-KR" smtClean="0"/>
                  <a:t>0x7D || Control characters </a:t>
                </a:r>
                <a14:m>
                  <m:oMath xmlns:m="http://schemas.openxmlformats.org/officeDocument/2006/math">
                    <m:r>
                      <a:rPr lang="en-US" altLang="ko-KR" i="1" smtClean="0">
                        <a:latin typeface="Cambria Math" panose="02040503050406030204" pitchFamily="18" charset="0"/>
                        <a:ea typeface="Cambria Math" panose="02040503050406030204" pitchFamily="18" charset="0"/>
                      </a:rPr>
                      <m:t>⨁</m:t>
                    </m:r>
                  </m:oMath>
                </a14:m>
                <a:r>
                  <a:rPr lang="en-US" altLang="ko-KR" smtClean="0"/>
                  <a:t> 0x20</a:t>
                </a:r>
              </a:p>
              <a:p>
                <a:pPr lvl="1"/>
                <a:r>
                  <a:rPr lang="en-US" altLang="ko-KR" smtClean="0"/>
                  <a:t>XOFF control characters: 0x13</a:t>
                </a:r>
              </a:p>
              <a:p>
                <a:pPr lvl="1"/>
                <a:r>
                  <a:rPr lang="en-US" altLang="ko-KR" smtClean="0"/>
                  <a:t>0x13</a:t>
                </a:r>
                <a:r>
                  <a:rPr lang="en-US" altLang="ko-KR">
                    <a:ea typeface="Cambria Math" panose="02040503050406030204" pitchFamily="18" charset="0"/>
                  </a:rPr>
                  <a:t> </a:t>
                </a:r>
                <a14:m>
                  <m:oMath xmlns:m="http://schemas.openxmlformats.org/officeDocument/2006/math">
                    <m:r>
                      <a:rPr lang="en-US" altLang="ko-KR" i="1">
                        <a:latin typeface="Cambria Math" panose="02040503050406030204" pitchFamily="18" charset="0"/>
                        <a:ea typeface="Cambria Math" panose="02040503050406030204" pitchFamily="18" charset="0"/>
                      </a:rPr>
                      <m:t>⨁</m:t>
                    </m:r>
                  </m:oMath>
                </a14:m>
                <a:r>
                  <a:rPr lang="en-US" altLang="ko-KR"/>
                  <a:t> </a:t>
                </a:r>
                <a:r>
                  <a:rPr lang="en-US" altLang="ko-KR" smtClean="0"/>
                  <a:t>0x20 = 0x33</a:t>
                </a:r>
              </a:p>
              <a:p>
                <a:pPr lvl="1"/>
                <a:r>
                  <a:rPr lang="en-US" altLang="ko-KR" smtClean="0"/>
                  <a:t>0x7D || 0x33</a:t>
                </a:r>
              </a:p>
              <a:p>
                <a:pPr lvl="1"/>
                <a:r>
                  <a:rPr lang="en-US" altLang="ko-KR" smtClean="0"/>
                  <a:t>0x7D33</a:t>
                </a:r>
                <a:endParaRPr lang="en-US" altLang="ko-KR"/>
              </a:p>
              <a:p>
                <a:endParaRPr lang="en-US" altLang="ko-KR" smtClean="0"/>
              </a:p>
              <a:p>
                <a:endParaRPr lang="en-US" altLang="ko-KR"/>
              </a:p>
              <a:p>
                <a:pPr marL="0" indent="0">
                  <a:buNone/>
                </a:pPr>
                <a:endParaRPr lang="en-US" altLang="ko-KR" smtClean="0"/>
              </a:p>
              <a:p>
                <a:pPr marL="0" indent="0">
                  <a:buNone/>
                </a:pPr>
                <a:endParaRPr lang="en-US" altLang="ko-KR" smtClean="0"/>
              </a:p>
            </p:txBody>
          </p:sp>
        </mc:Choice>
        <mc:Fallback>
          <p:sp>
            <p:nvSpPr>
              <p:cNvPr id="3" name="내용 개체 틀 2"/>
              <p:cNvSpPr>
                <a:spLocks noGrp="1" noRot="1" noChangeAspect="1" noMove="1" noResize="1" noEditPoints="1" noAdjustHandles="1" noChangeArrowheads="1" noChangeShapeType="1" noTextEdit="1"/>
              </p:cNvSpPr>
              <p:nvPr>
                <p:ph idx="1"/>
              </p:nvPr>
            </p:nvSpPr>
            <p:spPr>
              <a:xfrm>
                <a:off x="457200" y="1196752"/>
                <a:ext cx="8229600" cy="5256584"/>
              </a:xfrm>
              <a:blipFill rotWithShape="0">
                <a:blip r:embed="rId2"/>
                <a:stretch>
                  <a:fillRect l="-963" t="-927" r="-1111"/>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1464010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a:t>
            </a:r>
            <a:r>
              <a:rPr lang="en-US" altLang="ko-KR" smtClean="0"/>
              <a:t>Option (cont.)</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Asynchronous Control Character Map (ACCM)</a:t>
            </a:r>
          </a:p>
          <a:p>
            <a:endParaRPr lang="en-US" altLang="ko-KR"/>
          </a:p>
          <a:p>
            <a:r>
              <a:rPr lang="en-US" altLang="ko-KR" smtClean="0"/>
              <a:t>Asyncmap options is generally bit position indicates that the control character with value n should be escaped</a:t>
            </a:r>
          </a:p>
          <a:p>
            <a:endParaRPr lang="en-US" altLang="ko-KR"/>
          </a:p>
          <a:p>
            <a:r>
              <a:rPr lang="en-US" altLang="ko-KR" smtClean="0"/>
              <a:t>0xffffffff: would escape all control charcters</a:t>
            </a:r>
          </a:p>
          <a:p>
            <a:r>
              <a:rPr lang="en-US" altLang="ko-KR" smtClean="0"/>
              <a:t>0x00000000: would escape none of them</a:t>
            </a:r>
          </a:p>
          <a:p>
            <a:r>
              <a:rPr lang="en-US" altLang="ko-KR" smtClean="0"/>
              <a:t>ex) 0x000A0000</a:t>
            </a:r>
          </a:p>
          <a:p>
            <a:pPr lvl="1"/>
            <a:r>
              <a:rPr lang="en-US" altLang="ko-KR" smtClean="0"/>
              <a:t>0000 0000 0000 1010 0000 0000 0000 0000</a:t>
            </a:r>
          </a:p>
          <a:p>
            <a:pPr lvl="1"/>
            <a:r>
              <a:rPr lang="en-US" altLang="ko-KR"/>
              <a:t>w</a:t>
            </a:r>
            <a:r>
              <a:rPr lang="en-US" altLang="ko-KR" smtClean="0"/>
              <a:t>ould escape XON(0x11) and XOFF(0x13)</a:t>
            </a:r>
          </a:p>
          <a:p>
            <a:pPr marL="457200" lvl="1" indent="0">
              <a:buNone/>
            </a:pPr>
            <a:endParaRPr lang="en-US" altLang="ko-KR" smtClean="0"/>
          </a:p>
          <a:p>
            <a:endParaRPr lang="en-US" altLang="ko-KR"/>
          </a:p>
          <a:p>
            <a:pPr marL="0" indent="0">
              <a:buNone/>
            </a:pPr>
            <a:endParaRPr lang="en-US" altLang="ko-KR" smtClean="0"/>
          </a:p>
          <a:p>
            <a:pPr marL="0" indent="0">
              <a:buNone/>
            </a:pPr>
            <a:endParaRPr lang="en-US" altLang="ko-KR" smtClean="0"/>
          </a:p>
        </p:txBody>
      </p:sp>
    </p:spTree>
    <p:extLst>
      <p:ext uri="{BB962C8B-B14F-4D97-AF65-F5344CB8AC3E}">
        <p14:creationId xmlns:p14="http://schemas.microsoft.com/office/powerpoint/2010/main" val="3572591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a:t>
            </a:r>
            <a:r>
              <a:rPr lang="en-US" altLang="ko-KR" smtClean="0"/>
              <a:t>Option (cont.)</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MRU option (type 0x01)</a:t>
            </a:r>
          </a:p>
          <a:p>
            <a:endParaRPr lang="en-US" altLang="ko-KR"/>
          </a:p>
          <a:p>
            <a:r>
              <a:rPr lang="en-US" altLang="ko-KR" smtClean="0"/>
              <a:t>When a host specifies a MRU option, the peer is requested to neber send frames longer than the value</a:t>
            </a:r>
          </a:p>
          <a:p>
            <a:pPr marL="457200" lvl="1" indent="0">
              <a:buNone/>
            </a:pPr>
            <a:endParaRPr lang="en-US" altLang="ko-KR" smtClean="0"/>
          </a:p>
          <a:p>
            <a:r>
              <a:rPr lang="en-US" altLang="ko-KR" smtClean="0"/>
              <a:t>Length of the data field in bytes, does not count the various other PPP overhead fileds</a:t>
            </a:r>
          </a:p>
          <a:p>
            <a:endParaRPr lang="en-US" altLang="ko-KR"/>
          </a:p>
          <a:p>
            <a:r>
              <a:rPr lang="en-US" altLang="ko-KR" smtClean="0"/>
              <a:t>MRU serves more as advice to peer</a:t>
            </a:r>
            <a:endParaRPr lang="en-US" altLang="ko-KR"/>
          </a:p>
          <a:p>
            <a:pPr marL="0" indent="0">
              <a:buNone/>
            </a:pPr>
            <a:endParaRPr lang="en-US" altLang="ko-KR" smtClean="0"/>
          </a:p>
          <a:p>
            <a:pPr marL="0" indent="0">
              <a:buNone/>
            </a:pPr>
            <a:endParaRPr lang="en-US" altLang="ko-KR" smtClean="0"/>
          </a:p>
        </p:txBody>
      </p:sp>
    </p:spTree>
    <p:extLst>
      <p:ext uri="{BB962C8B-B14F-4D97-AF65-F5344CB8AC3E}">
        <p14:creationId xmlns:p14="http://schemas.microsoft.com/office/powerpoint/2010/main" val="1158053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a:t>
            </a:r>
            <a:r>
              <a:rPr lang="en-US" altLang="ko-KR" smtClean="0"/>
              <a:t>Option (cont.)</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PPP supports a mechanism to exchange </a:t>
            </a:r>
            <a:r>
              <a:rPr lang="en-US" altLang="ko-KR" i="1" smtClean="0"/>
              <a:t>link quality reporting</a:t>
            </a:r>
            <a:r>
              <a:rPr lang="en-US" altLang="ko-KR" smtClean="0"/>
              <a:t> information</a:t>
            </a:r>
          </a:p>
          <a:p>
            <a:endParaRPr lang="en-US" altLang="ko-KR"/>
          </a:p>
          <a:p>
            <a:r>
              <a:rPr lang="en-US" altLang="ko-KR" smtClean="0"/>
              <a:t>16-bit of the options are reserved to specify the particular protocol</a:t>
            </a:r>
          </a:p>
          <a:p>
            <a:endParaRPr lang="en-US" altLang="ko-KR"/>
          </a:p>
          <a:p>
            <a:r>
              <a:rPr lang="en-US" altLang="ko-KR" smtClean="0"/>
              <a:t>Most common is a PPP standared involving LQRs, using the value 0xC025 in the PPP protocol field</a:t>
            </a:r>
          </a:p>
          <a:p>
            <a:endParaRPr lang="en-US" altLang="ko-KR"/>
          </a:p>
          <a:p>
            <a:r>
              <a:rPr lang="en-US" altLang="ko-KR" smtClean="0"/>
              <a:t>If this is enabled, the peer is asked to provide LQRs at some periodic rate</a:t>
            </a:r>
            <a:endParaRPr lang="en-US" altLang="ko-KR"/>
          </a:p>
          <a:p>
            <a:pPr marL="0" indent="0">
              <a:buNone/>
            </a:pPr>
            <a:endParaRPr lang="en-US" altLang="ko-KR" smtClean="0"/>
          </a:p>
          <a:p>
            <a:pPr marL="0" indent="0">
              <a:buNone/>
            </a:pPr>
            <a:endParaRPr lang="en-US" altLang="ko-KR" smtClean="0"/>
          </a:p>
        </p:txBody>
      </p:sp>
    </p:spTree>
    <p:extLst>
      <p:ext uri="{BB962C8B-B14F-4D97-AF65-F5344CB8AC3E}">
        <p14:creationId xmlns:p14="http://schemas.microsoft.com/office/powerpoint/2010/main" val="3921627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a:t>
            </a:r>
            <a:r>
              <a:rPr lang="en-US" altLang="ko-KR" smtClean="0"/>
              <a:t>Option (cont.)</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PPP supports a callback capability</a:t>
            </a:r>
          </a:p>
          <a:p>
            <a:endParaRPr lang="en-US" altLang="ko-KR"/>
          </a:p>
          <a:p>
            <a:r>
              <a:rPr lang="en-US" altLang="ko-KR" smtClean="0"/>
              <a:t>A PPP dial-up callback client calls in to a PPP callback server</a:t>
            </a:r>
          </a:p>
          <a:p>
            <a:endParaRPr lang="en-US" altLang="ko-KR"/>
          </a:p>
          <a:p>
            <a:r>
              <a:rPr lang="en-US" altLang="ko-KR" smtClean="0"/>
              <a:t>Authentication information is provided, the server disconnects and calls the client back</a:t>
            </a:r>
          </a:p>
          <a:p>
            <a:endParaRPr lang="en-US" altLang="ko-KR"/>
          </a:p>
          <a:p>
            <a:r>
              <a:rPr lang="en-US" altLang="ko-KR" smtClean="0"/>
              <a:t>LCP option with value 0x0D is used to negotiate callback</a:t>
            </a:r>
          </a:p>
          <a:p>
            <a:endParaRPr lang="en-US" altLang="ko-KR"/>
          </a:p>
          <a:p>
            <a:r>
              <a:rPr lang="en-US" altLang="ko-KR" smtClean="0"/>
              <a:t>Callback Control Protocol(CBCP)</a:t>
            </a:r>
            <a:endParaRPr lang="en-US" altLang="ko-KR"/>
          </a:p>
          <a:p>
            <a:pPr marL="0" indent="0">
              <a:buNone/>
            </a:pPr>
            <a:endParaRPr lang="en-US" altLang="ko-KR" smtClean="0"/>
          </a:p>
          <a:p>
            <a:pPr marL="0" indent="0">
              <a:buNone/>
            </a:pPr>
            <a:endParaRPr lang="en-US" altLang="ko-KR" smtClean="0"/>
          </a:p>
        </p:txBody>
      </p:sp>
    </p:spTree>
    <p:extLst>
      <p:ext uri="{BB962C8B-B14F-4D97-AF65-F5344CB8AC3E}">
        <p14:creationId xmlns:p14="http://schemas.microsoft.com/office/powerpoint/2010/main" val="3452813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a:t>
            </a:r>
            <a:r>
              <a:rPr lang="en-US" altLang="ko-KR" smtClean="0"/>
              <a:t>Option (cont.)</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When data is not otherwise long enough, </a:t>
            </a:r>
            <a:r>
              <a:rPr lang="en-US" altLang="ko-KR" i="1" smtClean="0"/>
              <a:t>padding</a:t>
            </a:r>
            <a:r>
              <a:rPr lang="en-US" altLang="ko-KR" smtClean="0"/>
              <a:t> may be added to cause the length to become an even multiple of the block size</a:t>
            </a:r>
          </a:p>
          <a:p>
            <a:endParaRPr lang="en-US" altLang="ko-KR"/>
          </a:p>
          <a:p>
            <a:r>
              <a:rPr lang="en-US" altLang="ko-KR" smtClean="0"/>
              <a:t>self-describing padding alters the value of padding to be nonzero</a:t>
            </a:r>
          </a:p>
          <a:p>
            <a:endParaRPr lang="en-US" altLang="ko-KR"/>
          </a:p>
          <a:p>
            <a:r>
              <a:rPr lang="en-US" altLang="ko-KR" smtClean="0"/>
              <a:t>The first byte of pad would have the value 0x01</a:t>
            </a:r>
          </a:p>
          <a:p>
            <a:endParaRPr lang="en-US" altLang="ko-KR"/>
          </a:p>
          <a:p>
            <a:r>
              <a:rPr lang="en-US" altLang="ko-KR" smtClean="0"/>
              <a:t>The final byte contains the number of pad bytes that were added</a:t>
            </a:r>
            <a:endParaRPr lang="en-US" altLang="ko-KR"/>
          </a:p>
          <a:p>
            <a:pPr marL="0" indent="0">
              <a:buNone/>
            </a:pPr>
            <a:endParaRPr lang="en-US" altLang="ko-KR" smtClean="0"/>
          </a:p>
          <a:p>
            <a:pPr marL="0" indent="0">
              <a:buNone/>
            </a:pPr>
            <a:endParaRPr lang="en-US" altLang="ko-KR" smtClean="0"/>
          </a:p>
        </p:txBody>
      </p:sp>
    </p:spTree>
    <p:extLst>
      <p:ext uri="{BB962C8B-B14F-4D97-AF65-F5344CB8AC3E}">
        <p14:creationId xmlns:p14="http://schemas.microsoft.com/office/powerpoint/2010/main" val="1523230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a:t>LCP </a:t>
            </a:r>
            <a:r>
              <a:rPr lang="en-US" altLang="ko-KR" smtClean="0"/>
              <a:t>Option (cont.)</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To lessen the impact of the fixed costs of sending a header on every frame, </a:t>
            </a:r>
            <a:r>
              <a:rPr lang="en-US" altLang="ko-KR" i="1" smtClean="0"/>
              <a:t>PPPMux</a:t>
            </a:r>
            <a:r>
              <a:rPr lang="en-US" altLang="ko-KR" smtClean="0"/>
              <a:t> has been introduced</a:t>
            </a:r>
          </a:p>
          <a:p>
            <a:endParaRPr lang="en-US" altLang="ko-KR"/>
          </a:p>
          <a:p>
            <a:r>
              <a:rPr lang="en-US" altLang="ko-KR" smtClean="0"/>
              <a:t>PPP header protocol field is set to multiplexed frame(0x0059)</a:t>
            </a:r>
          </a:p>
          <a:p>
            <a:endParaRPr lang="en-US" altLang="ko-KR"/>
          </a:p>
          <a:p>
            <a:r>
              <a:rPr lang="en-US" altLang="ko-KR" smtClean="0"/>
              <a:t>Introduce a 1-to 4-byte subframe header in fromt of each payload block</a:t>
            </a:r>
          </a:p>
          <a:p>
            <a:endParaRPr lang="en-US" altLang="ko-KR"/>
          </a:p>
          <a:p>
            <a:r>
              <a:rPr lang="en-US" altLang="ko-KR" smtClean="0"/>
              <a:t>PPF bit, LTX bit</a:t>
            </a:r>
            <a:endParaRPr lang="en-US" altLang="ko-KR"/>
          </a:p>
          <a:p>
            <a:pPr marL="0" indent="0">
              <a:buNone/>
            </a:pPr>
            <a:endParaRPr lang="en-US" altLang="ko-KR" smtClean="0"/>
          </a:p>
          <a:p>
            <a:pPr marL="0" indent="0">
              <a:buNone/>
            </a:pPr>
            <a:endParaRPr lang="en-US" altLang="ko-KR" smtClean="0"/>
          </a:p>
        </p:txBody>
      </p:sp>
    </p:spTree>
    <p:extLst>
      <p:ext uri="{BB962C8B-B14F-4D97-AF65-F5344CB8AC3E}">
        <p14:creationId xmlns:p14="http://schemas.microsoft.com/office/powerpoint/2010/main" val="1999716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Multilink PPP (MP)</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Used to aggregate multiple point-to-point links to act as one</a:t>
            </a:r>
          </a:p>
          <a:p>
            <a:endParaRPr lang="en-US" altLang="ko-KR"/>
          </a:p>
          <a:p>
            <a:r>
              <a:rPr lang="en-US" altLang="ko-KR" smtClean="0"/>
              <a:t>Bundle operates as a complete virtual link and can contain its own configuration information</a:t>
            </a:r>
          </a:p>
          <a:p>
            <a:endParaRPr lang="en-US" altLang="ko-KR"/>
          </a:p>
          <a:p>
            <a:r>
              <a:rPr lang="en-US" altLang="ko-KR" smtClean="0"/>
              <a:t>Bundle comprises a number of member links</a:t>
            </a:r>
          </a:p>
          <a:p>
            <a:endParaRPr lang="en-US" altLang="ko-KR"/>
          </a:p>
          <a:p>
            <a:r>
              <a:rPr lang="en-US" altLang="ko-KR" smtClean="0"/>
              <a:t>Simple method to implement MP, alternate packets across the member links</a:t>
            </a:r>
          </a:p>
          <a:p>
            <a:endParaRPr lang="en-US" altLang="ko-KR"/>
          </a:p>
          <a:p>
            <a:pPr marL="0" indent="0">
              <a:buNone/>
            </a:pPr>
            <a:endParaRPr lang="en-US" altLang="ko-KR" smtClean="0"/>
          </a:p>
          <a:p>
            <a:pPr marL="0" indent="0">
              <a:buNone/>
            </a:pPr>
            <a:endParaRPr lang="en-US" altLang="ko-KR" smtClean="0"/>
          </a:p>
        </p:txBody>
      </p:sp>
    </p:spTree>
    <p:extLst>
      <p:ext uri="{BB962C8B-B14F-4D97-AF65-F5344CB8AC3E}">
        <p14:creationId xmlns:p14="http://schemas.microsoft.com/office/powerpoint/2010/main" val="1900558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Multilink PPP (MP) (cont.)</a:t>
            </a:r>
            <a:endParaRPr lang="ko-KR" altLang="en-US"/>
          </a:p>
        </p:txBody>
      </p:sp>
      <p:sp>
        <p:nvSpPr>
          <p:cNvPr id="3" name="내용 개체 틀 2"/>
          <p:cNvSpPr>
            <a:spLocks noGrp="1"/>
          </p:cNvSpPr>
          <p:nvPr>
            <p:ph idx="1"/>
          </p:nvPr>
        </p:nvSpPr>
        <p:spPr>
          <a:xfrm>
            <a:off x="457200" y="4725144"/>
            <a:ext cx="8229600" cy="1728192"/>
          </a:xfrm>
        </p:spPr>
        <p:txBody>
          <a:bodyPr>
            <a:normAutofit/>
          </a:bodyPr>
          <a:lstStyle/>
          <a:p>
            <a:r>
              <a:rPr lang="en-US" altLang="ko-KR" smtClean="0"/>
              <a:t>MP fragment with the Begin and End fragment bit fields and Sequence Number field</a:t>
            </a:r>
          </a:p>
          <a:p>
            <a:endParaRPr lang="en-US" altLang="ko-KR"/>
          </a:p>
        </p:txBody>
      </p:sp>
      <p:pic>
        <p:nvPicPr>
          <p:cNvPr id="4" name="그림 3"/>
          <p:cNvPicPr>
            <a:picLocks noChangeAspect="1"/>
          </p:cNvPicPr>
          <p:nvPr/>
        </p:nvPicPr>
        <p:blipFill>
          <a:blip r:embed="rId2"/>
          <a:stretch>
            <a:fillRect/>
          </a:stretch>
        </p:blipFill>
        <p:spPr>
          <a:xfrm>
            <a:off x="482702" y="922962"/>
            <a:ext cx="8075240" cy="3176261"/>
          </a:xfrm>
          <a:prstGeom prst="rect">
            <a:avLst/>
          </a:prstGeom>
        </p:spPr>
      </p:pic>
    </p:spTree>
    <p:extLst>
      <p:ext uri="{BB962C8B-B14F-4D97-AF65-F5344CB8AC3E}">
        <p14:creationId xmlns:p14="http://schemas.microsoft.com/office/powerpoint/2010/main" val="2531801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Multilink PPP (MP) (cont.)</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If a frame is not fragmented, both the B and E bits are set</a:t>
            </a:r>
          </a:p>
          <a:p>
            <a:endParaRPr lang="en-US" altLang="ko-KR" smtClean="0"/>
          </a:p>
          <a:p>
            <a:r>
              <a:rPr lang="en-US" altLang="ko-KR" smtClean="0"/>
              <a:t>Otherwise, the first fragment has the BE bit combination set to 10 and the final fragment has the BE bits set to 01, and all framents in between have them set to 00</a:t>
            </a:r>
          </a:p>
          <a:p>
            <a:endParaRPr lang="en-US" altLang="ko-KR" smtClean="0"/>
          </a:p>
          <a:p>
            <a:endParaRPr lang="en-US" altLang="ko-KR"/>
          </a:p>
          <a:p>
            <a:endParaRPr lang="en-US" altLang="ko-KR"/>
          </a:p>
          <a:p>
            <a:r>
              <a:rPr lang="en-US" altLang="ko-KR" smtClean="0"/>
              <a:t>Sequence number indicates the packet number offset relative to the first fragment</a:t>
            </a:r>
          </a:p>
        </p:txBody>
      </p:sp>
    </p:spTree>
    <p:extLst>
      <p:ext uri="{BB962C8B-B14F-4D97-AF65-F5344CB8AC3E}">
        <p14:creationId xmlns:p14="http://schemas.microsoft.com/office/powerpoint/2010/main" val="2410789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Multilink PPP (MP) (cont.)</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Use of MP is requested by including an LCP option called the </a:t>
            </a:r>
            <a:r>
              <a:rPr lang="en-US" altLang="ko-KR" i="1" smtClean="0"/>
              <a:t>multilink maximum received reconstructed unit</a:t>
            </a:r>
            <a:r>
              <a:rPr lang="en-US" altLang="ko-KR" smtClean="0"/>
              <a:t> (MRRU)</a:t>
            </a:r>
          </a:p>
          <a:p>
            <a:endParaRPr lang="en-US" altLang="ko-KR"/>
          </a:p>
          <a:p>
            <a:r>
              <a:rPr lang="en-US" altLang="ko-KR" smtClean="0"/>
              <a:t>Member links are identified by the LCP </a:t>
            </a:r>
            <a:r>
              <a:rPr lang="en-US" altLang="ko-KR" i="1" smtClean="0"/>
              <a:t>endpoint discriminator</a:t>
            </a:r>
            <a:r>
              <a:rPr lang="en-US" altLang="ko-KR" smtClean="0"/>
              <a:t> option</a:t>
            </a:r>
          </a:p>
          <a:p>
            <a:endParaRPr lang="en-US" altLang="ko-KR"/>
          </a:p>
          <a:p>
            <a:r>
              <a:rPr lang="en-US" altLang="ko-KR" smtClean="0"/>
              <a:t>MP expects that member links are going to be used symmetrically</a:t>
            </a:r>
          </a:p>
          <a:p>
            <a:endParaRPr lang="en-US" altLang="ko-KR"/>
          </a:p>
          <a:p>
            <a:r>
              <a:rPr lang="en-US" altLang="ko-KR" smtClean="0"/>
              <a:t>More sophisticated, Bandwidth Allocation Protocol(BAP)</a:t>
            </a:r>
          </a:p>
          <a:p>
            <a:r>
              <a:rPr lang="en-US" altLang="ko-KR" smtClean="0"/>
              <a:t>Bandwidth Allocation control Protocol (BACP)</a:t>
            </a:r>
          </a:p>
        </p:txBody>
      </p:sp>
    </p:spTree>
    <p:extLst>
      <p:ext uri="{BB962C8B-B14F-4D97-AF65-F5344CB8AC3E}">
        <p14:creationId xmlns:p14="http://schemas.microsoft.com/office/powerpoint/2010/main" val="1899217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Compression Control Protocol (CCP)</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LCP can negotiate an option to enable the Compression Control Protocol (CCP)</a:t>
            </a:r>
          </a:p>
          <a:p>
            <a:endParaRPr lang="en-US" altLang="ko-KR"/>
          </a:p>
          <a:p>
            <a:r>
              <a:rPr lang="en-US" altLang="ko-KR" smtClean="0"/>
              <a:t>CCP can be negotiated only once the link has entered the Network state</a:t>
            </a:r>
          </a:p>
          <a:p>
            <a:endParaRPr lang="en-US" altLang="ko-KR"/>
          </a:p>
          <a:p>
            <a:r>
              <a:rPr lang="en-US" altLang="ko-KR" smtClean="0"/>
              <a:t>Protocol field: 0x80FD</a:t>
            </a:r>
          </a:p>
          <a:p>
            <a:endParaRPr lang="en-US" altLang="ko-KR"/>
          </a:p>
          <a:p>
            <a:r>
              <a:rPr lang="en-US" altLang="ko-KR" smtClean="0"/>
              <a:t>Code field: reset-request(0x0E), reset-ACK(0x0F)</a:t>
            </a:r>
          </a:p>
          <a:p>
            <a:endParaRPr lang="en-US" altLang="ko-KR"/>
          </a:p>
          <a:p>
            <a:r>
              <a:rPr lang="en-US" altLang="ko-KR" smtClean="0"/>
              <a:t>CCP can enable one of about a dozen compression algorithms</a:t>
            </a:r>
          </a:p>
        </p:txBody>
      </p:sp>
    </p:spTree>
    <p:extLst>
      <p:ext uri="{BB962C8B-B14F-4D97-AF65-F5344CB8AC3E}">
        <p14:creationId xmlns:p14="http://schemas.microsoft.com/office/powerpoint/2010/main" val="3625925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PPP Authentication</a:t>
            </a:r>
            <a:endParaRPr lang="ko-KR" altLang="en-US"/>
          </a:p>
        </p:txBody>
      </p:sp>
      <p:sp>
        <p:nvSpPr>
          <p:cNvPr id="3" name="내용 개체 틀 2"/>
          <p:cNvSpPr>
            <a:spLocks noGrp="1"/>
          </p:cNvSpPr>
          <p:nvPr>
            <p:ph idx="1"/>
          </p:nvPr>
        </p:nvSpPr>
        <p:spPr>
          <a:xfrm>
            <a:off x="457200" y="1196752"/>
            <a:ext cx="8229600" cy="5256584"/>
          </a:xfrm>
        </p:spPr>
        <p:txBody>
          <a:bodyPr>
            <a:normAutofit/>
          </a:bodyPr>
          <a:lstStyle/>
          <a:p>
            <a:r>
              <a:rPr lang="en-US" altLang="ko-KR" smtClean="0"/>
              <a:t>Before a PPP link becomes operational in the Network state, it is often necessary to establish the identity of the peer of the link using </a:t>
            </a:r>
            <a:r>
              <a:rPr lang="en-US" altLang="ko-KR" i="1" smtClean="0"/>
              <a:t>authentication</a:t>
            </a:r>
            <a:r>
              <a:rPr lang="en-US" altLang="ko-KR" smtClean="0"/>
              <a:t> mechanism</a:t>
            </a:r>
          </a:p>
          <a:p>
            <a:endParaRPr lang="en-US" altLang="ko-KR"/>
          </a:p>
          <a:p>
            <a:r>
              <a:rPr lang="en-US" altLang="ko-KR" smtClean="0"/>
              <a:t>Password Authentication Protocol (PAP)</a:t>
            </a:r>
          </a:p>
          <a:p>
            <a:endParaRPr lang="en-US" altLang="ko-KR"/>
          </a:p>
          <a:p>
            <a:r>
              <a:rPr lang="en-US" altLang="ko-KR" smtClean="0"/>
              <a:t>Challenge-Handshake Authentication Protocol (CHAP)</a:t>
            </a:r>
          </a:p>
          <a:p>
            <a:endParaRPr lang="en-US" altLang="ko-KR"/>
          </a:p>
          <a:p>
            <a:r>
              <a:rPr lang="en-US" altLang="ko-KR" smtClean="0"/>
              <a:t>EAP: authentication framework available for many different network types</a:t>
            </a:r>
          </a:p>
        </p:txBody>
      </p:sp>
    </p:spTree>
    <p:extLst>
      <p:ext uri="{BB962C8B-B14F-4D97-AF65-F5344CB8AC3E}">
        <p14:creationId xmlns:p14="http://schemas.microsoft.com/office/powerpoint/2010/main" val="3450385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Network Control Protocols (NCPs)</a:t>
            </a:r>
            <a:endParaRPr lang="ko-KR" altLang="en-US"/>
          </a:p>
        </p:txBody>
      </p:sp>
      <p:sp>
        <p:nvSpPr>
          <p:cNvPr id="3" name="내용 개체 틀 2"/>
          <p:cNvSpPr>
            <a:spLocks noGrp="1"/>
          </p:cNvSpPr>
          <p:nvPr>
            <p:ph idx="1"/>
          </p:nvPr>
        </p:nvSpPr>
        <p:spPr>
          <a:xfrm>
            <a:off x="472974" y="1988840"/>
            <a:ext cx="8229600" cy="3240360"/>
          </a:xfrm>
        </p:spPr>
        <p:txBody>
          <a:bodyPr>
            <a:normAutofit/>
          </a:bodyPr>
          <a:lstStyle/>
          <a:p>
            <a:r>
              <a:rPr lang="en-US" altLang="ko-KR" smtClean="0"/>
              <a:t>IPCP, the standard NCP for IPv4</a:t>
            </a:r>
          </a:p>
          <a:p>
            <a:pPr lvl="1"/>
            <a:r>
              <a:rPr lang="en-US" altLang="ko-KR" smtClean="0"/>
              <a:t>Protocol field: 0x8021</a:t>
            </a:r>
          </a:p>
          <a:p>
            <a:endParaRPr lang="en-US" altLang="ko-KR"/>
          </a:p>
          <a:p>
            <a:r>
              <a:rPr lang="en-US" altLang="ko-KR" smtClean="0"/>
              <a:t>IPV6CP uses the same packet exchange and format as LCP, except it has two different options</a:t>
            </a:r>
          </a:p>
          <a:p>
            <a:pPr lvl="1"/>
            <a:r>
              <a:rPr lang="en-US" altLang="ko-KR" smtClean="0"/>
              <a:t>Interface-identifier</a:t>
            </a:r>
          </a:p>
          <a:p>
            <a:pPr lvl="1"/>
            <a:r>
              <a:rPr lang="en-US" altLang="ko-KR" smtClean="0"/>
              <a:t>IPv6-compression-procol</a:t>
            </a:r>
          </a:p>
          <a:p>
            <a:endParaRPr lang="en-US" altLang="ko-KR"/>
          </a:p>
          <a:p>
            <a:endParaRPr lang="en-US" altLang="ko-KR" smtClean="0"/>
          </a:p>
        </p:txBody>
      </p:sp>
    </p:spTree>
    <p:extLst>
      <p:ext uri="{BB962C8B-B14F-4D97-AF65-F5344CB8AC3E}">
        <p14:creationId xmlns:p14="http://schemas.microsoft.com/office/powerpoint/2010/main" val="1871602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Header Compression</a:t>
            </a:r>
            <a:endParaRPr lang="ko-KR" altLang="en-US"/>
          </a:p>
        </p:txBody>
      </p:sp>
      <p:sp>
        <p:nvSpPr>
          <p:cNvPr id="3" name="내용 개체 틀 2"/>
          <p:cNvSpPr>
            <a:spLocks noGrp="1"/>
          </p:cNvSpPr>
          <p:nvPr>
            <p:ph idx="1"/>
          </p:nvPr>
        </p:nvSpPr>
        <p:spPr>
          <a:xfrm>
            <a:off x="457200" y="980728"/>
            <a:ext cx="8229600" cy="5472608"/>
          </a:xfrm>
        </p:spPr>
        <p:txBody>
          <a:bodyPr>
            <a:normAutofit/>
          </a:bodyPr>
          <a:lstStyle/>
          <a:p>
            <a:r>
              <a:rPr lang="en-US" altLang="ko-KR" smtClean="0"/>
              <a:t>It is useful to have a way of compressing the headers of higher-layer protocols</a:t>
            </a:r>
          </a:p>
          <a:p>
            <a:endParaRPr lang="en-US" altLang="ko-KR"/>
          </a:p>
          <a:p>
            <a:r>
              <a:rPr lang="en-US" altLang="ko-KR" smtClean="0"/>
              <a:t>VJ compression, portions of the higher-layer headers are replaced with a small, 1-byte connection identifier</a:t>
            </a:r>
          </a:p>
          <a:p>
            <a:endParaRPr lang="en-US" altLang="ko-KR"/>
          </a:p>
          <a:p>
            <a:r>
              <a:rPr lang="en-US" altLang="ko-KR" smtClean="0"/>
              <a:t>When the nonchanging values are sent over a link once and kept in a table, a small index can be used as a replacement</a:t>
            </a:r>
          </a:p>
          <a:p>
            <a:endParaRPr lang="en-US" altLang="ko-KR"/>
          </a:p>
          <a:p>
            <a:r>
              <a:rPr lang="en-US" altLang="ko-KR" smtClean="0"/>
              <a:t>The limited changing values are encoded differentially</a:t>
            </a:r>
          </a:p>
          <a:p>
            <a:endParaRPr lang="en-US" altLang="ko-KR"/>
          </a:p>
        </p:txBody>
      </p:sp>
    </p:spTree>
    <p:extLst>
      <p:ext uri="{BB962C8B-B14F-4D97-AF65-F5344CB8AC3E}">
        <p14:creationId xmlns:p14="http://schemas.microsoft.com/office/powerpoint/2010/main" val="2710746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Header Compression (cont.)</a:t>
            </a:r>
            <a:endParaRPr lang="ko-KR" altLang="en-US"/>
          </a:p>
        </p:txBody>
      </p:sp>
      <p:sp>
        <p:nvSpPr>
          <p:cNvPr id="3" name="내용 개체 틀 2"/>
          <p:cNvSpPr>
            <a:spLocks noGrp="1"/>
          </p:cNvSpPr>
          <p:nvPr>
            <p:ph idx="1"/>
          </p:nvPr>
        </p:nvSpPr>
        <p:spPr>
          <a:xfrm>
            <a:off x="1331640" y="1772816"/>
            <a:ext cx="6120680" cy="3312368"/>
          </a:xfrm>
        </p:spPr>
        <p:txBody>
          <a:bodyPr>
            <a:normAutofit/>
          </a:bodyPr>
          <a:lstStyle/>
          <a:p>
            <a:endParaRPr lang="en-US" altLang="ko-KR"/>
          </a:p>
          <a:p>
            <a:r>
              <a:rPr lang="en-US" altLang="ko-KR" smtClean="0"/>
              <a:t>IP header compression</a:t>
            </a:r>
          </a:p>
          <a:p>
            <a:endParaRPr lang="en-US" altLang="ko-KR"/>
          </a:p>
          <a:p>
            <a:r>
              <a:rPr lang="en-US" altLang="ko-KR" smtClean="0"/>
              <a:t>Robust Header Compression (ROHC)</a:t>
            </a:r>
          </a:p>
        </p:txBody>
      </p:sp>
    </p:spTree>
    <p:extLst>
      <p:ext uri="{BB962C8B-B14F-4D97-AF65-F5344CB8AC3E}">
        <p14:creationId xmlns:p14="http://schemas.microsoft.com/office/powerpoint/2010/main" val="2589247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Example</a:t>
            </a:r>
            <a:endParaRPr lang="ko-KR" altLang="en-US"/>
          </a:p>
        </p:txBody>
      </p:sp>
      <p:sp>
        <p:nvSpPr>
          <p:cNvPr id="3" name="내용 개체 틀 2"/>
          <p:cNvSpPr>
            <a:spLocks noGrp="1"/>
          </p:cNvSpPr>
          <p:nvPr>
            <p:ph idx="1"/>
          </p:nvPr>
        </p:nvSpPr>
        <p:spPr>
          <a:xfrm>
            <a:off x="1331640" y="1772816"/>
            <a:ext cx="6120680" cy="3312368"/>
          </a:xfrm>
        </p:spPr>
        <p:txBody>
          <a:bodyPr>
            <a:normAutofit/>
          </a:bodyPr>
          <a:lstStyle/>
          <a:p>
            <a:endParaRPr lang="en-US" altLang="ko-KR"/>
          </a:p>
          <a:p>
            <a:r>
              <a:rPr lang="en-US" altLang="ko-KR" smtClean="0"/>
              <a:t>IP header compression</a:t>
            </a:r>
          </a:p>
          <a:p>
            <a:endParaRPr lang="en-US" altLang="ko-KR"/>
          </a:p>
          <a:p>
            <a:r>
              <a:rPr lang="en-US" altLang="ko-KR" smtClean="0"/>
              <a:t>Robust Header Compression (ROHC)</a:t>
            </a:r>
          </a:p>
        </p:txBody>
      </p:sp>
      <p:pic>
        <p:nvPicPr>
          <p:cNvPr id="4" name="그림 3"/>
          <p:cNvPicPr>
            <a:picLocks noChangeAspect="1"/>
          </p:cNvPicPr>
          <p:nvPr/>
        </p:nvPicPr>
        <p:blipFill>
          <a:blip r:embed="rId2"/>
          <a:stretch>
            <a:fillRect/>
          </a:stretch>
        </p:blipFill>
        <p:spPr>
          <a:xfrm>
            <a:off x="95238" y="1187857"/>
            <a:ext cx="4542292" cy="5057980"/>
          </a:xfrm>
          <a:prstGeom prst="rect">
            <a:avLst/>
          </a:prstGeom>
        </p:spPr>
      </p:pic>
      <p:pic>
        <p:nvPicPr>
          <p:cNvPr id="5" name="그림 4"/>
          <p:cNvPicPr>
            <a:picLocks noChangeAspect="1"/>
          </p:cNvPicPr>
          <p:nvPr/>
        </p:nvPicPr>
        <p:blipFill>
          <a:blip r:embed="rId3"/>
          <a:stretch>
            <a:fillRect/>
          </a:stretch>
        </p:blipFill>
        <p:spPr>
          <a:xfrm>
            <a:off x="4637530" y="1196752"/>
            <a:ext cx="4393314" cy="4786264"/>
          </a:xfrm>
          <a:prstGeom prst="rect">
            <a:avLst/>
          </a:prstGeom>
        </p:spPr>
      </p:pic>
    </p:spTree>
    <p:extLst>
      <p:ext uri="{BB962C8B-B14F-4D97-AF65-F5344CB8AC3E}">
        <p14:creationId xmlns:p14="http://schemas.microsoft.com/office/powerpoint/2010/main" val="3346062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Example</a:t>
            </a:r>
            <a:endParaRPr lang="ko-KR" altLang="en-US"/>
          </a:p>
        </p:txBody>
      </p:sp>
      <p:pic>
        <p:nvPicPr>
          <p:cNvPr id="6" name="그림 5"/>
          <p:cNvPicPr>
            <a:picLocks noChangeAspect="1"/>
          </p:cNvPicPr>
          <p:nvPr/>
        </p:nvPicPr>
        <p:blipFill>
          <a:blip r:embed="rId2"/>
          <a:stretch>
            <a:fillRect/>
          </a:stretch>
        </p:blipFill>
        <p:spPr>
          <a:xfrm>
            <a:off x="755576" y="1196752"/>
            <a:ext cx="5557455" cy="1368152"/>
          </a:xfrm>
          <a:prstGeom prst="rect">
            <a:avLst/>
          </a:prstGeom>
        </p:spPr>
      </p:pic>
      <p:pic>
        <p:nvPicPr>
          <p:cNvPr id="8" name="그림 7"/>
          <p:cNvPicPr>
            <a:picLocks noChangeAspect="1"/>
          </p:cNvPicPr>
          <p:nvPr/>
        </p:nvPicPr>
        <p:blipFill>
          <a:blip r:embed="rId3"/>
          <a:stretch>
            <a:fillRect/>
          </a:stretch>
        </p:blipFill>
        <p:spPr>
          <a:xfrm>
            <a:off x="780728" y="2885550"/>
            <a:ext cx="5832648" cy="3303732"/>
          </a:xfrm>
          <a:prstGeom prst="rect">
            <a:avLst/>
          </a:prstGeom>
        </p:spPr>
      </p:pic>
      <p:cxnSp>
        <p:nvCxnSpPr>
          <p:cNvPr id="10" name="직선 연결선 9"/>
          <p:cNvCxnSpPr/>
          <p:nvPr/>
        </p:nvCxnSpPr>
        <p:spPr>
          <a:xfrm>
            <a:off x="899592" y="2588873"/>
            <a:ext cx="1944216"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2" name="직선 연결선 11"/>
          <p:cNvCxnSpPr/>
          <p:nvPr/>
        </p:nvCxnSpPr>
        <p:spPr>
          <a:xfrm>
            <a:off x="4716016" y="3140968"/>
            <a:ext cx="1008112"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4" name="직선 연결선 13"/>
          <p:cNvCxnSpPr/>
          <p:nvPr/>
        </p:nvCxnSpPr>
        <p:spPr>
          <a:xfrm>
            <a:off x="3347864" y="3501008"/>
            <a:ext cx="1584176"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직선 연결선 15"/>
          <p:cNvCxnSpPr/>
          <p:nvPr/>
        </p:nvCxnSpPr>
        <p:spPr>
          <a:xfrm>
            <a:off x="4427984" y="4725144"/>
            <a:ext cx="108012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8" name="직선 연결선 17"/>
          <p:cNvCxnSpPr/>
          <p:nvPr/>
        </p:nvCxnSpPr>
        <p:spPr>
          <a:xfrm>
            <a:off x="4777186" y="5373216"/>
            <a:ext cx="1234974" cy="0"/>
          </a:xfrm>
          <a:prstGeom prst="line">
            <a:avLst/>
          </a:prstGeom>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21175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Example</a:t>
            </a:r>
            <a:endParaRPr lang="ko-KR" altLang="en-US"/>
          </a:p>
        </p:txBody>
      </p:sp>
      <p:pic>
        <p:nvPicPr>
          <p:cNvPr id="7" name="그림 6"/>
          <p:cNvPicPr>
            <a:picLocks noChangeAspect="1"/>
          </p:cNvPicPr>
          <p:nvPr/>
        </p:nvPicPr>
        <p:blipFill>
          <a:blip r:embed="rId2"/>
          <a:stretch>
            <a:fillRect/>
          </a:stretch>
        </p:blipFill>
        <p:spPr>
          <a:xfrm>
            <a:off x="1475656" y="1772816"/>
            <a:ext cx="6416128" cy="3240360"/>
          </a:xfrm>
          <a:prstGeom prst="rect">
            <a:avLst/>
          </a:prstGeom>
        </p:spPr>
      </p:pic>
      <p:cxnSp>
        <p:nvCxnSpPr>
          <p:cNvPr id="8" name="직선 연결선 7"/>
          <p:cNvCxnSpPr/>
          <p:nvPr/>
        </p:nvCxnSpPr>
        <p:spPr>
          <a:xfrm>
            <a:off x="1619672" y="5013176"/>
            <a:ext cx="4104456"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0" name="직선 연결선 9"/>
          <p:cNvCxnSpPr/>
          <p:nvPr/>
        </p:nvCxnSpPr>
        <p:spPr>
          <a:xfrm>
            <a:off x="2134072" y="3717032"/>
            <a:ext cx="2016224" cy="0"/>
          </a:xfrm>
          <a:prstGeom prst="line">
            <a:avLst/>
          </a:prstGeom>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515259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smtClean="0"/>
              <a:t>Example</a:t>
            </a:r>
            <a:endParaRPr lang="ko-KR" altLang="en-US"/>
          </a:p>
        </p:txBody>
      </p:sp>
      <p:pic>
        <p:nvPicPr>
          <p:cNvPr id="3" name="그림 2"/>
          <p:cNvPicPr>
            <a:picLocks noChangeAspect="1"/>
          </p:cNvPicPr>
          <p:nvPr/>
        </p:nvPicPr>
        <p:blipFill>
          <a:blip r:embed="rId2"/>
          <a:stretch>
            <a:fillRect/>
          </a:stretch>
        </p:blipFill>
        <p:spPr>
          <a:xfrm>
            <a:off x="827584" y="1052736"/>
            <a:ext cx="7441255" cy="5184576"/>
          </a:xfrm>
          <a:prstGeom prst="rect">
            <a:avLst/>
          </a:prstGeom>
        </p:spPr>
      </p:pic>
      <p:cxnSp>
        <p:nvCxnSpPr>
          <p:cNvPr id="9" name="직선 연결선 8"/>
          <p:cNvCxnSpPr/>
          <p:nvPr/>
        </p:nvCxnSpPr>
        <p:spPr>
          <a:xfrm>
            <a:off x="1619672" y="2204864"/>
            <a:ext cx="1296144"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1" name="직선 연결선 10"/>
          <p:cNvCxnSpPr/>
          <p:nvPr/>
        </p:nvCxnSpPr>
        <p:spPr>
          <a:xfrm>
            <a:off x="1619672" y="2852936"/>
            <a:ext cx="1296144" cy="0"/>
          </a:xfrm>
          <a:prstGeom prst="line">
            <a:avLst/>
          </a:prstGeom>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0717609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1310</Words>
  <Application>Microsoft Office PowerPoint</Application>
  <PresentationFormat>화면 슬라이드 쇼(4:3)</PresentationFormat>
  <Paragraphs>224</Paragraphs>
  <Slides>33</Slides>
  <Notes>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33</vt:i4>
      </vt:variant>
    </vt:vector>
  </HeadingPairs>
  <TitlesOfParts>
    <vt:vector size="37" baseType="lpstr">
      <vt:lpstr>맑은 고딕</vt:lpstr>
      <vt:lpstr>Arial</vt:lpstr>
      <vt:lpstr>Cambria Math</vt:lpstr>
      <vt:lpstr>Office 테마</vt:lpstr>
      <vt:lpstr>Section 3.6: Point-to-Point Protocol (PPP)</vt:lpstr>
      <vt:lpstr>Point-to-Point Protocol (PPP)</vt:lpstr>
      <vt:lpstr>Link Control Protocol (LCP)</vt:lpstr>
      <vt:lpstr>Link Control Protocol (LCP) (cont.)</vt:lpstr>
      <vt:lpstr>Link Control Protocol (LCP) (cont.)</vt:lpstr>
      <vt:lpstr>Link Control Protocol (LCP) (cont.)</vt:lpstr>
      <vt:lpstr>Link Control Protocol (LCP) (cont.)</vt:lpstr>
      <vt:lpstr>Link Control Protocol (LCP) (cont.)</vt:lpstr>
      <vt:lpstr>LCP Operation</vt:lpstr>
      <vt:lpstr>LCP Operation (cont.)</vt:lpstr>
      <vt:lpstr>LCP Operation (cont.)</vt:lpstr>
      <vt:lpstr>LCP Operation (cont.)</vt:lpstr>
      <vt:lpstr>LCP Option</vt:lpstr>
      <vt:lpstr>LCP Option (cont.)</vt:lpstr>
      <vt:lpstr>LCP Option (cont.)</vt:lpstr>
      <vt:lpstr>LCP Option (cont.)</vt:lpstr>
      <vt:lpstr>LCP Option (cont.)</vt:lpstr>
      <vt:lpstr>LCP Option (cont.)</vt:lpstr>
      <vt:lpstr>LCP Option (cont.)</vt:lpstr>
      <vt:lpstr>LCP Option (cont.)</vt:lpstr>
      <vt:lpstr>Multilink PPP (MP)</vt:lpstr>
      <vt:lpstr>Multilink PPP (MP) (cont.)</vt:lpstr>
      <vt:lpstr>Multilink PPP (MP) (cont.)</vt:lpstr>
      <vt:lpstr>Multilink PPP (MP) (cont.)</vt:lpstr>
      <vt:lpstr>Compression Control Protocol (CCP)</vt:lpstr>
      <vt:lpstr>PPP Authentication</vt:lpstr>
      <vt:lpstr>Network Control Protocols (NCPs)</vt:lpstr>
      <vt:lpstr>Header Compression</vt:lpstr>
      <vt:lpstr>Header Compression (cont.)</vt:lpstr>
      <vt:lpstr>Example</vt:lpstr>
      <vt:lpstr>Example</vt:lpstr>
      <vt:lpstr>Example</vt:lpstr>
      <vt:lpstr>Example</vt:lpstr>
    </vt:vector>
  </TitlesOfParts>
  <Company>R&amp;D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 Section Title</dc:title>
  <dc:creator>Microsoft Corporation</dc:creator>
  <cp:lastModifiedBy>PC</cp:lastModifiedBy>
  <cp:revision>30</cp:revision>
  <dcterms:created xsi:type="dcterms:W3CDTF">2006-10-05T04:04:58Z</dcterms:created>
  <dcterms:modified xsi:type="dcterms:W3CDTF">2015-09-15T14:59:02Z</dcterms:modified>
</cp:coreProperties>
</file>