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83" r:id="rId7"/>
    <p:sldId id="261" r:id="rId8"/>
    <p:sldId id="262" r:id="rId9"/>
    <p:sldId id="263" r:id="rId10"/>
    <p:sldId id="284" r:id="rId11"/>
    <p:sldId id="266" r:id="rId12"/>
    <p:sldId id="265" r:id="rId13"/>
    <p:sldId id="264" r:id="rId14"/>
    <p:sldId id="285" r:id="rId15"/>
    <p:sldId id="267" r:id="rId16"/>
    <p:sldId id="268" r:id="rId17"/>
    <p:sldId id="269" r:id="rId18"/>
    <p:sldId id="270" r:id="rId19"/>
    <p:sldId id="286" r:id="rId20"/>
    <p:sldId id="271" r:id="rId21"/>
    <p:sldId id="289" r:id="rId22"/>
    <p:sldId id="290" r:id="rId23"/>
    <p:sldId id="279" r:id="rId24"/>
    <p:sldId id="280" r:id="rId25"/>
    <p:sldId id="288" r:id="rId26"/>
    <p:sldId id="272" r:id="rId27"/>
    <p:sldId id="273" r:id="rId28"/>
    <p:sldId id="274" r:id="rId29"/>
    <p:sldId id="275" r:id="rId30"/>
    <p:sldId id="276" r:id="rId31"/>
    <p:sldId id="287" r:id="rId3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550" autoAdjust="0"/>
  </p:normalViewPr>
  <p:slideViewPr>
    <p:cSldViewPr>
      <p:cViewPr varScale="1">
        <p:scale>
          <a:sx n="88" d="100"/>
          <a:sy n="88" d="100"/>
        </p:scale>
        <p:origin x="-5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BA9C3-D462-4D09-A638-52C742A2DCEA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34523-B4CA-4A84-821D-65768052C77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256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39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834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34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992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Alice is a smartphone app developer</a:t>
            </a:r>
          </a:p>
          <a:p>
            <a:r>
              <a:rPr lang="en-US" altLang="ko-KR" dirty="0" smtClean="0"/>
              <a:t>who has an exciting idea for an app. Her envisioned app</a:t>
            </a:r>
          </a:p>
          <a:p>
            <a:r>
              <a:rPr lang="en-US" altLang="ko-KR" dirty="0" smtClean="0"/>
              <a:t>listens to a piece of music, determines its genre, and suggests similar</a:t>
            </a:r>
          </a:p>
          <a:p>
            <a:r>
              <a:rPr lang="en-US" altLang="ko-KR" dirty="0" smtClean="0"/>
              <a:t>music to the user. But the problem is, Alice does not know the</a:t>
            </a:r>
          </a:p>
          <a:p>
            <a:r>
              <a:rPr lang="en-US" altLang="ko-KR" dirty="0" smtClean="0"/>
              <a:t>technical details of how to classify music based on their acoustic</a:t>
            </a:r>
          </a:p>
          <a:p>
            <a:r>
              <a:rPr lang="en-US" altLang="ko-KR" dirty="0" smtClean="0"/>
              <a:t>features. She finds </a:t>
            </a:r>
            <a:r>
              <a:rPr lang="en-US" altLang="ko-KR" dirty="0" err="1" smtClean="0"/>
              <a:t>Auditeur</a:t>
            </a:r>
            <a:r>
              <a:rPr lang="en-US" altLang="ko-KR" dirty="0" smtClean="0"/>
              <a:t> helpful which has a collection of short</a:t>
            </a:r>
          </a:p>
          <a:p>
            <a:r>
              <a:rPr lang="en-US" altLang="ko-KR" dirty="0" smtClean="0"/>
              <a:t>music clips and their genre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Bob is a behavioral researcher</a:t>
            </a:r>
          </a:p>
          <a:p>
            <a:r>
              <a:rPr lang="en-US" altLang="ko-KR" dirty="0" smtClean="0"/>
              <a:t>who wants to perform a quick study on how people interact socially.</a:t>
            </a:r>
          </a:p>
          <a:p>
            <a:r>
              <a:rPr lang="en-US" altLang="ko-KR" dirty="0" smtClean="0"/>
              <a:t>For his study, he gathers some volunteers and collects samples of</a:t>
            </a:r>
          </a:p>
          <a:p>
            <a:r>
              <a:rPr lang="en-US" altLang="ko-KR" dirty="0" smtClean="0"/>
              <a:t>their voice, laughter, and yelling sounds using a custom app powered</a:t>
            </a:r>
          </a:p>
          <a:p>
            <a:r>
              <a:rPr lang="en-US" altLang="ko-KR" dirty="0" smtClean="0"/>
              <a:t>by </a:t>
            </a:r>
            <a:r>
              <a:rPr lang="en-US" altLang="ko-KR" dirty="0" err="1" smtClean="0"/>
              <a:t>Auditeur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9947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731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Auditeur</a:t>
            </a:r>
            <a:r>
              <a:rPr lang="en-US" altLang="ko-KR" dirty="0" smtClean="0"/>
              <a:t> provides an API to record, add tags, and upload </a:t>
            </a:r>
            <a:r>
              <a:rPr lang="en-US" altLang="ko-KR" dirty="0" err="1" smtClean="0"/>
              <a:t>soundlets</a:t>
            </a:r>
            <a:endParaRPr lang="en-US" altLang="ko-KR" dirty="0" smtClean="0"/>
          </a:p>
          <a:p>
            <a:r>
              <a:rPr lang="en-US" altLang="ko-KR" dirty="0" smtClean="0"/>
              <a:t>to the cloud. After the sound is captured, the tagging process automatically</a:t>
            </a:r>
          </a:p>
          <a:p>
            <a:r>
              <a:rPr lang="en-US" altLang="ko-KR" dirty="0" smtClean="0"/>
              <a:t>generates the phone contexts, and the user can review and change it</a:t>
            </a:r>
          </a:p>
          <a:p>
            <a:r>
              <a:rPr lang="en-US" altLang="ko-KR" dirty="0" smtClean="0"/>
              <a:t>prior to uploading. The sound clip is then uploaded to the cloud.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cloud generates an app tailored acoustic event detection</a:t>
            </a:r>
          </a:p>
          <a:p>
            <a:r>
              <a:rPr lang="en-US" altLang="ko-KR" dirty="0" smtClean="0"/>
              <a:t>plan that directs the phone on which components should be instantiated</a:t>
            </a:r>
          </a:p>
          <a:p>
            <a:r>
              <a:rPr lang="en-US" altLang="ko-KR" dirty="0" smtClean="0"/>
              <a:t>on the phone and how they should be wired together to form</a:t>
            </a:r>
          </a:p>
          <a:p>
            <a:r>
              <a:rPr lang="en-US" altLang="ko-KR" dirty="0" smtClean="0"/>
              <a:t>an acoustic processing pipeline.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Once the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pipeline is ready, an API call starts reading audio samples from the</a:t>
            </a:r>
          </a:p>
          <a:p>
            <a:r>
              <a:rPr lang="en-US" altLang="ko-KR" dirty="0" smtClean="0"/>
              <a:t>microphone, and pushes data down the pipeline. The app is issued</a:t>
            </a:r>
          </a:p>
          <a:p>
            <a:r>
              <a:rPr lang="en-US" altLang="ko-KR" dirty="0" smtClean="0"/>
              <a:t>a callback once the desired sound event is detected.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008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An energy-aware acoustic event detection plan is generated in</a:t>
            </a:r>
          </a:p>
          <a:p>
            <a:r>
              <a:rPr lang="en-US" altLang="ko-KR" dirty="0" smtClean="0"/>
              <a:t>the cloud upon receiving a request from the phone. A request contains:</a:t>
            </a:r>
          </a:p>
          <a:p>
            <a:r>
              <a:rPr lang="en-US" altLang="ko-KR" dirty="0" smtClean="0"/>
              <a:t>sounds the app is looking for, other unwanted sounds that</a:t>
            </a:r>
          </a:p>
          <a:p>
            <a:r>
              <a:rPr lang="en-US" altLang="ko-KR" dirty="0" smtClean="0"/>
              <a:t>might occur in the environment, contextual information, and energy</a:t>
            </a:r>
          </a:p>
          <a:p>
            <a:r>
              <a:rPr lang="en-US" altLang="ko-KR" dirty="0" smtClean="0"/>
              <a:t>constraints. The tags and contexts are then used to create a</a:t>
            </a:r>
          </a:p>
          <a:p>
            <a:r>
              <a:rPr lang="en-US" altLang="ko-KR" dirty="0" smtClean="0"/>
              <a:t>comprehensive training set using a subset of the currently available</a:t>
            </a:r>
          </a:p>
          <a:p>
            <a:r>
              <a:rPr lang="en-US" altLang="ko-KR" dirty="0" err="1" smtClean="0"/>
              <a:t>soundlets</a:t>
            </a:r>
            <a:r>
              <a:rPr lang="en-US" altLang="ko-KR" dirty="0" smtClean="0"/>
              <a:t> in the desired space.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005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Figure 4 shows a code snippet which demonstrates the usage</a:t>
            </a:r>
          </a:p>
          <a:p>
            <a:r>
              <a:rPr lang="en-US" altLang="ko-KR" dirty="0" smtClean="0"/>
              <a:t>of </a:t>
            </a:r>
            <a:r>
              <a:rPr lang="en-US" altLang="ko-KR" dirty="0" err="1" smtClean="0"/>
              <a:t>Auditeur</a:t>
            </a:r>
            <a:r>
              <a:rPr lang="en-US" altLang="ko-KR" dirty="0" smtClean="0"/>
              <a:t> API for recording, tagging, and uploading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 to</a:t>
            </a:r>
          </a:p>
          <a:p>
            <a:r>
              <a:rPr lang="en-US" altLang="ko-KR" dirty="0" smtClean="0"/>
              <a:t>the cloud, and obtaining and using a classification plan from the</a:t>
            </a:r>
          </a:p>
          <a:p>
            <a:r>
              <a:rPr lang="en-US" altLang="ko-KR" dirty="0" smtClean="0"/>
              <a:t>cloud. Lines 2--</a:t>
            </a:r>
            <a:r>
              <a:rPr lang="ko-KR" altLang="en-US" dirty="0" smtClean="0"/>
              <a:t> </a:t>
            </a:r>
            <a:r>
              <a:rPr lang="en-US" altLang="ko-KR" dirty="0" smtClean="0"/>
              <a:t>3 create a </a:t>
            </a:r>
            <a:r>
              <a:rPr lang="en-US" altLang="ko-KR" dirty="0" err="1" smtClean="0"/>
              <a:t>SoundletRecorder</a:t>
            </a:r>
            <a:r>
              <a:rPr lang="en-US" altLang="ko-KR" dirty="0" smtClean="0"/>
              <a:t> to record a 16s</a:t>
            </a:r>
          </a:p>
          <a:p>
            <a:r>
              <a:rPr lang="en-US" altLang="ko-KR" dirty="0" smtClean="0"/>
              <a:t>audio and obtain a </a:t>
            </a:r>
            <a:r>
              <a:rPr lang="en-US" altLang="ko-KR" dirty="0" err="1" smtClean="0"/>
              <a:t>Soundlet</a:t>
            </a:r>
            <a:r>
              <a:rPr lang="en-US" altLang="ko-KR" dirty="0" smtClean="0"/>
              <a:t>. Lines 4 --5 create the content and</a:t>
            </a:r>
          </a:p>
          <a:p>
            <a:r>
              <a:rPr lang="en-US" altLang="ko-KR" dirty="0" smtClean="0"/>
              <a:t>container tags, and lines 6--</a:t>
            </a:r>
            <a:r>
              <a:rPr lang="ko-KR" altLang="en-US" dirty="0" smtClean="0"/>
              <a:t> </a:t>
            </a:r>
            <a:r>
              <a:rPr lang="en-US" altLang="ko-KR" dirty="0" smtClean="0"/>
              <a:t>7 set the tags and make the </a:t>
            </a:r>
            <a:r>
              <a:rPr lang="en-US" altLang="ko-KR" dirty="0" err="1" smtClean="0"/>
              <a:t>soundlet</a:t>
            </a:r>
            <a:endParaRPr lang="en-US" altLang="ko-KR" dirty="0" smtClean="0"/>
          </a:p>
          <a:p>
            <a:r>
              <a:rPr lang="en-US" altLang="ko-KR" dirty="0" smtClean="0"/>
              <a:t>private. Lines 8 --10 grab the </a:t>
            </a:r>
            <a:r>
              <a:rPr lang="en-US" altLang="ko-KR" dirty="0" err="1" smtClean="0"/>
              <a:t>SoundletManager</a:t>
            </a:r>
            <a:r>
              <a:rPr lang="en-US" altLang="ko-KR" dirty="0" smtClean="0"/>
              <a:t>, and upload</a:t>
            </a:r>
          </a:p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soundlet</a:t>
            </a:r>
            <a:r>
              <a:rPr lang="en-US" altLang="ko-KR" dirty="0" smtClean="0"/>
              <a:t> to the cloud. Lines 12--13 create the </a:t>
            </a:r>
            <a:r>
              <a:rPr lang="en-US" altLang="ko-KR" dirty="0" err="1" smtClean="0"/>
              <a:t>lookfor</a:t>
            </a:r>
            <a:r>
              <a:rPr lang="en-US" altLang="ko-KR" dirty="0" smtClean="0"/>
              <a:t> and</a:t>
            </a:r>
          </a:p>
          <a:p>
            <a:r>
              <a:rPr lang="en-US" altLang="ko-KR" dirty="0" smtClean="0"/>
              <a:t>within tags. Line 14 creates a </a:t>
            </a:r>
            <a:r>
              <a:rPr lang="en-US" altLang="ko-KR" dirty="0" err="1" smtClean="0"/>
              <a:t>SoundletDetector</a:t>
            </a:r>
            <a:r>
              <a:rPr lang="en-US" altLang="ko-KR" dirty="0" smtClean="0"/>
              <a:t> and registers</a:t>
            </a:r>
          </a:p>
          <a:p>
            <a:r>
              <a:rPr lang="en-US" altLang="ko-KR" dirty="0" smtClean="0"/>
              <a:t>the application as a listener. Line 15 obtains a classification plan</a:t>
            </a:r>
          </a:p>
          <a:p>
            <a:r>
              <a:rPr lang="en-US" altLang="ko-KR" dirty="0" smtClean="0"/>
              <a:t>and initializes the detector, and line 17 starts the continuous sound</a:t>
            </a:r>
          </a:p>
          <a:p>
            <a:r>
              <a:rPr lang="en-US" altLang="ko-KR" dirty="0" smtClean="0"/>
              <a:t>event detection process.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457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245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247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14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 smtClean="0"/>
              <a:t>Soundlet</a:t>
            </a:r>
            <a:r>
              <a:rPr lang="en-US" altLang="ko-KR" dirty="0" smtClean="0"/>
              <a:t> Recorder records audio from the microphone, converts it to a</a:t>
            </a:r>
            <a:r>
              <a:rPr lang="en-US" altLang="ko-KR" baseline="0" dirty="0" smtClean="0"/>
              <a:t> </a:t>
            </a:r>
            <a:r>
              <a:rPr lang="en-US" altLang="ko-KR" dirty="0" err="1" smtClean="0"/>
              <a:t>Soundlet</a:t>
            </a:r>
            <a:r>
              <a:rPr lang="en-US" altLang="ko-KR" dirty="0" smtClean="0"/>
              <a:t>, and stores them locally.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SoundletContext</a:t>
            </a:r>
            <a:r>
              <a:rPr lang="en-US" altLang="ko-KR" dirty="0" smtClean="0"/>
              <a:t> uses the</a:t>
            </a:r>
            <a:r>
              <a:rPr lang="en-US" altLang="ko-KR" baseline="0" dirty="0" smtClean="0"/>
              <a:t> </a:t>
            </a:r>
            <a:r>
              <a:rPr lang="en-US" altLang="ko-KR" dirty="0" err="1" smtClean="0"/>
              <a:t>ContextManager</a:t>
            </a:r>
            <a:r>
              <a:rPr lang="en-US" altLang="ko-KR" dirty="0" smtClean="0"/>
              <a:t> to get the current context, and the </a:t>
            </a:r>
            <a:r>
              <a:rPr lang="en-US" altLang="ko-KR" dirty="0" err="1" smtClean="0"/>
              <a:t>TagHelper</a:t>
            </a:r>
            <a:r>
              <a:rPr lang="en-US" altLang="ko-KR" dirty="0" smtClean="0"/>
              <a:t> to</a:t>
            </a:r>
          </a:p>
          <a:p>
            <a:r>
              <a:rPr lang="en-US" altLang="ko-KR" dirty="0" smtClean="0"/>
              <a:t>get a list of matching tags from the cloud.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SoundletManager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with the help of </a:t>
            </a:r>
            <a:r>
              <a:rPr lang="en-US" altLang="ko-KR" dirty="0" err="1" smtClean="0"/>
              <a:t>CommunicationManager</a:t>
            </a:r>
            <a:r>
              <a:rPr lang="en-US" altLang="ko-KR" dirty="0" smtClean="0"/>
              <a:t>, manages the communication</a:t>
            </a:r>
          </a:p>
          <a:p>
            <a:r>
              <a:rPr lang="en-US" altLang="ko-KR" dirty="0" smtClean="0"/>
              <a:t>between the phone and the cloud to upload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 and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to download classification plans.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SoundletDetector</a:t>
            </a:r>
            <a:r>
              <a:rPr lang="en-US" altLang="ko-KR" dirty="0" smtClean="0"/>
              <a:t> registers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the running application as a listener for desired sound events,</a:t>
            </a:r>
          </a:p>
          <a:p>
            <a:r>
              <a:rPr lang="en-US" altLang="ko-KR" dirty="0" smtClean="0"/>
              <a:t>initializes the </a:t>
            </a:r>
            <a:r>
              <a:rPr lang="en-US" altLang="ko-KR" dirty="0" err="1" smtClean="0"/>
              <a:t>SoundEngine</a:t>
            </a:r>
            <a:r>
              <a:rPr lang="en-US" altLang="ko-KR" dirty="0" smtClean="0"/>
              <a:t>, and notifies the application at desired</a:t>
            </a:r>
            <a:r>
              <a:rPr lang="en-US" altLang="ko-KR" baseline="0" dirty="0" smtClean="0"/>
              <a:t> </a:t>
            </a:r>
            <a:r>
              <a:rPr lang="en-US" altLang="ko-KR" dirty="0" smtClean="0"/>
              <a:t>sound events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588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481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571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0582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difference between the two equations indicate how much is the </a:t>
            </a:r>
            <a:r>
              <a:rPr lang="en-US" altLang="ko-KR" dirty="0" err="1" smtClean="0"/>
              <a:t>addedvalue</a:t>
            </a:r>
            <a:r>
              <a:rPr lang="en-US" altLang="ko-KR" dirty="0" smtClean="0"/>
              <a:t> of taking feature X, </a:t>
            </a:r>
          </a:p>
          <a:p>
            <a:pPr marL="0" marR="0" lvl="2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given that Y is already selected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312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455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4319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4358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For each dataset, the first bar corresponds to</a:t>
            </a:r>
          </a:p>
          <a:p>
            <a:r>
              <a:rPr lang="en-US" altLang="ko-KR" dirty="0" smtClean="0"/>
              <a:t>the highest achievable accuracy considering no energy bound, and</a:t>
            </a:r>
          </a:p>
          <a:p>
            <a:r>
              <a:rPr lang="en-US" altLang="ko-KR" dirty="0" smtClean="0"/>
              <a:t>the other three bars correspond to minimum lifetime requirements</a:t>
            </a:r>
          </a:p>
          <a:p>
            <a:r>
              <a:rPr lang="en-US" altLang="ko-KR" dirty="0" smtClean="0"/>
              <a:t>of 300, 400, and 500 </a:t>
            </a:r>
            <a:r>
              <a:rPr lang="en-US" altLang="ko-KR" dirty="0" err="1" smtClean="0"/>
              <a:t>mins</a:t>
            </a:r>
            <a:r>
              <a:rPr lang="en-US" altLang="ko-KR" dirty="0" smtClean="0"/>
              <a:t>, respectively. The number on top of</a:t>
            </a:r>
          </a:p>
          <a:p>
            <a:r>
              <a:rPr lang="en-US" altLang="ko-KR" dirty="0" smtClean="0"/>
              <a:t>each bar denotes the number of selected features.</a:t>
            </a:r>
          </a:p>
          <a:p>
            <a:r>
              <a:rPr lang="en-US" altLang="ko-KR" dirty="0" smtClean="0"/>
              <a:t>The accuracy is below 70% for some datasets,</a:t>
            </a:r>
          </a:p>
          <a:p>
            <a:r>
              <a:rPr lang="en-US" altLang="ko-KR" dirty="0" smtClean="0"/>
              <a:t>such as D7, D3, and D9, which contain varieties of similar sounds.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1925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019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3101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5823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856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0103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2183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5484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3665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3415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034523-B4CA-4A84-821D-65768052C77F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1167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50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428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290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045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8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5282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814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088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165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342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11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C8219-56DA-4EE8-8282-CAEFDFDD441E}" type="datetimeFigureOut">
              <a:rPr lang="ko-KR" altLang="en-US" smtClean="0"/>
              <a:t>2013-08-14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DD-FEF3-4691-9FDA-F812AB68E4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475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1470025"/>
          </a:xfrm>
        </p:spPr>
        <p:txBody>
          <a:bodyPr>
            <a:noAutofit/>
          </a:bodyPr>
          <a:lstStyle/>
          <a:p>
            <a:r>
              <a:rPr lang="en-US" altLang="ko-KR" sz="3600" dirty="0" err="1" smtClean="0"/>
              <a:t>Auditeur</a:t>
            </a:r>
            <a:r>
              <a:rPr lang="en-US" altLang="ko-KR" sz="3600" dirty="0" smtClean="0"/>
              <a:t>: A Mobile-Cloud Service Platform for Acoustic</a:t>
            </a:r>
            <a:br>
              <a:rPr lang="en-US" altLang="ko-KR" sz="3600" dirty="0" smtClean="0"/>
            </a:br>
            <a:r>
              <a:rPr lang="en-US" altLang="ko-KR" sz="3600" dirty="0" smtClean="0"/>
              <a:t>Event Detection on Smartphones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 smtClean="0"/>
              <a:t>Mobisys</a:t>
            </a:r>
            <a:r>
              <a:rPr lang="en-US" altLang="ko-KR" dirty="0" smtClean="0"/>
              <a:t> 2013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12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ABSTRACT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Auditeur</a:t>
            </a:r>
            <a:r>
              <a:rPr lang="en-US" altLang="ko-KR" dirty="0" smtClean="0"/>
              <a:t> </a:t>
            </a:r>
            <a:endParaRPr lang="en-US" altLang="ko-KR" dirty="0"/>
          </a:p>
          <a:p>
            <a:pPr lvl="1"/>
            <a:r>
              <a:rPr lang="en-US" altLang="ko-KR" dirty="0" smtClean="0"/>
              <a:t>a</a:t>
            </a:r>
            <a:r>
              <a:rPr lang="en-US" altLang="zh-CN" dirty="0" smtClean="0"/>
              <a:t>n</a:t>
            </a: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acoustic event detection </a:t>
            </a:r>
            <a:r>
              <a:rPr lang="en-US" altLang="ko-KR" dirty="0" smtClean="0"/>
              <a:t>platform for smartphones.</a:t>
            </a:r>
          </a:p>
          <a:p>
            <a:pPr lvl="1"/>
            <a:r>
              <a:rPr lang="en-US" altLang="ko-KR" dirty="0" smtClean="0"/>
              <a:t>Provide </a:t>
            </a:r>
            <a:r>
              <a:rPr lang="en-US" altLang="ko-KR" dirty="0" smtClean="0">
                <a:solidFill>
                  <a:srgbClr val="FF0000"/>
                </a:solidFill>
              </a:rPr>
              <a:t>API </a:t>
            </a:r>
            <a:r>
              <a:rPr lang="en-US" altLang="ko-KR" dirty="0" smtClean="0"/>
              <a:t>to developers to </a:t>
            </a:r>
            <a:r>
              <a:rPr lang="en-US" altLang="ko-KR" dirty="0" smtClean="0"/>
              <a:t>enable </a:t>
            </a:r>
            <a:r>
              <a:rPr lang="en-US" altLang="ko-KR" dirty="0" smtClean="0"/>
              <a:t>their app register for and get notified on a wide variety of acoustic events.</a:t>
            </a:r>
          </a:p>
          <a:p>
            <a:pPr lvl="1"/>
            <a:r>
              <a:rPr lang="en-US" altLang="ko-KR" dirty="0" smtClean="0"/>
              <a:t>backed by a </a:t>
            </a:r>
            <a:r>
              <a:rPr lang="en-US" altLang="ko-KR" dirty="0" smtClean="0">
                <a:solidFill>
                  <a:srgbClr val="FF0000"/>
                </a:solidFill>
              </a:rPr>
              <a:t>cloud service </a:t>
            </a:r>
            <a:r>
              <a:rPr lang="en-US" altLang="ko-KR" dirty="0" smtClean="0"/>
              <a:t>to store </a:t>
            </a:r>
            <a:r>
              <a:rPr lang="en-US" altLang="ko-KR" dirty="0" smtClean="0"/>
              <a:t>sound </a:t>
            </a:r>
            <a:r>
              <a:rPr lang="en-US" altLang="ko-KR" dirty="0" smtClean="0"/>
              <a:t>clips and to generate an classification plan for the phone.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3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AUDITEUR SYSTEM OVERVIEW</a:t>
            </a:r>
          </a:p>
          <a:p>
            <a:r>
              <a:rPr lang="en-US" altLang="ko-KR" dirty="0" smtClean="0"/>
              <a:t>IN-PHONE COMPONENTS</a:t>
            </a:r>
          </a:p>
          <a:p>
            <a:r>
              <a:rPr lang="en-US" altLang="ko-KR" dirty="0" smtClean="0"/>
              <a:t>IN-CLOUD COMPONENTS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645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Smartphones can use their microphones to do acoustic event detection</a:t>
            </a:r>
          </a:p>
          <a:p>
            <a:pPr lvl="1"/>
            <a:r>
              <a:rPr lang="en-US" altLang="ko-KR" sz="2400" dirty="0" smtClean="0"/>
              <a:t>speaker identification ,music recognition, music discovery , music genre classification</a:t>
            </a:r>
          </a:p>
          <a:p>
            <a:r>
              <a:rPr lang="en-US" altLang="ko-KR" sz="2800" dirty="0" err="1" smtClean="0"/>
              <a:t>Auditeur</a:t>
            </a:r>
            <a:endParaRPr lang="en-US" altLang="ko-KR" sz="2800" dirty="0" smtClean="0"/>
          </a:p>
          <a:p>
            <a:pPr lvl="1"/>
            <a:r>
              <a:rPr lang="en-US" altLang="ko-KR" sz="2400" dirty="0" smtClean="0"/>
              <a:t>performs the signal processing and feature  classification inside the phone</a:t>
            </a:r>
          </a:p>
          <a:p>
            <a:pPr lvl="1"/>
            <a:r>
              <a:rPr lang="en-US" altLang="ko-KR" sz="2400" dirty="0" smtClean="0"/>
              <a:t>use the cloud to store sound clips, build new classifiers, and obtain an energy-aware classification plan.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2181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Usage scenarios</a:t>
            </a:r>
          </a:p>
          <a:p>
            <a:pPr lvl="1"/>
            <a:r>
              <a:rPr lang="en-US" altLang="ko-KR" sz="2400" dirty="0" err="1" smtClean="0"/>
              <a:t>Auditeur</a:t>
            </a:r>
            <a:r>
              <a:rPr lang="en-US" altLang="ko-KR" sz="2400" dirty="0" smtClean="0"/>
              <a:t> is for Developers</a:t>
            </a:r>
          </a:p>
          <a:p>
            <a:pPr lvl="2"/>
            <a:r>
              <a:rPr lang="en-US" altLang="ko-KR" sz="2000" dirty="0" smtClean="0"/>
              <a:t>Alice uses </a:t>
            </a:r>
            <a:r>
              <a:rPr lang="en-US" altLang="ko-KR" sz="2000" dirty="0" err="1" smtClean="0"/>
              <a:t>Auditeur’s</a:t>
            </a:r>
            <a:r>
              <a:rPr lang="en-US" altLang="ko-KR" sz="2000" dirty="0" smtClean="0"/>
              <a:t> API to obtain a </a:t>
            </a:r>
            <a:r>
              <a:rPr lang="en-US" altLang="ko-KR" sz="2000" dirty="0" smtClean="0">
                <a:solidFill>
                  <a:srgbClr val="FF0000"/>
                </a:solidFill>
              </a:rPr>
              <a:t>music genre classifier</a:t>
            </a:r>
            <a:r>
              <a:rPr lang="en-US" altLang="ko-KR" sz="2000" dirty="0" smtClean="0"/>
              <a:t> , perform the classification on the phone, get a list of songs of the same genre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sz="2400" dirty="0" err="1" smtClean="0"/>
              <a:t>Auditeur</a:t>
            </a:r>
            <a:r>
              <a:rPr lang="en-US" altLang="ko-KR" sz="2400" dirty="0" smtClean="0"/>
              <a:t> is for Researchers</a:t>
            </a:r>
          </a:p>
          <a:p>
            <a:pPr lvl="2"/>
            <a:r>
              <a:rPr lang="en-US" altLang="ko-KR" sz="2000" dirty="0" smtClean="0"/>
              <a:t>Bob records the audio and add proper tags, e.g., voice, laughter, yell, context, and recording environment; upload the samples, and obtains a classifier; continuously listen to the microphone and log social interactions of his study subjects</a:t>
            </a:r>
            <a:r>
              <a:rPr lang="en-US" altLang="ko-KR" sz="2000" dirty="0" smtClean="0"/>
              <a:t>.</a:t>
            </a:r>
          </a:p>
          <a:p>
            <a:pPr lvl="1"/>
            <a:r>
              <a:rPr lang="en-US" altLang="ko-KR" sz="2400" dirty="0" err="1"/>
              <a:t>Auditeur</a:t>
            </a:r>
            <a:r>
              <a:rPr lang="en-US" altLang="ko-KR" sz="2400" dirty="0"/>
              <a:t> is for End-users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4635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AUDITEUR SYSTEM OVERVIEW</a:t>
            </a:r>
          </a:p>
          <a:p>
            <a:r>
              <a:rPr lang="en-US" altLang="ko-KR" dirty="0" smtClean="0"/>
              <a:t>IN-PHONE COMPONENTS</a:t>
            </a:r>
          </a:p>
          <a:p>
            <a:r>
              <a:rPr lang="en-US" altLang="ko-KR" dirty="0" smtClean="0"/>
              <a:t>IN-CLOUD COMPONENTS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09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AUDITEUR SYSTEM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02128" y="1844824"/>
            <a:ext cx="3734368" cy="4767108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400" dirty="0" smtClean="0"/>
              <a:t>Tags</a:t>
            </a:r>
          </a:p>
          <a:p>
            <a:pPr lvl="1"/>
            <a:r>
              <a:rPr lang="en-US" altLang="ko-KR" sz="2000" dirty="0" smtClean="0"/>
              <a:t>Content </a:t>
            </a:r>
            <a:r>
              <a:rPr lang="en-US" altLang="ko-KR" sz="2000" dirty="0" smtClean="0"/>
              <a:t>tags </a:t>
            </a:r>
          </a:p>
          <a:p>
            <a:pPr marL="457200" lvl="1" indent="0">
              <a:buNone/>
            </a:pPr>
            <a:r>
              <a:rPr lang="en-US" altLang="ko-KR" sz="2400" dirty="0" smtClean="0"/>
              <a:t>	-</a:t>
            </a:r>
            <a:r>
              <a:rPr lang="en-US" altLang="ko-KR" sz="2000" dirty="0" smtClean="0"/>
              <a:t>what the sound is</a:t>
            </a:r>
          </a:p>
          <a:p>
            <a:pPr lvl="1"/>
            <a:r>
              <a:rPr lang="en-US" altLang="ko-KR" sz="2000" dirty="0" smtClean="0"/>
              <a:t>container tags</a:t>
            </a:r>
          </a:p>
          <a:p>
            <a:pPr marL="457200" lvl="1" indent="0">
              <a:buNone/>
            </a:pPr>
            <a:r>
              <a:rPr lang="en-US" altLang="ko-KR" sz="2400" dirty="0" smtClean="0"/>
              <a:t>	-</a:t>
            </a:r>
            <a:r>
              <a:rPr lang="en-US" altLang="ko-KR" sz="2000" dirty="0" smtClean="0"/>
              <a:t>background</a:t>
            </a:r>
          </a:p>
          <a:p>
            <a:pPr lvl="1"/>
            <a:r>
              <a:rPr lang="en-US" altLang="ko-KR" sz="2000" dirty="0" smtClean="0"/>
              <a:t>context </a:t>
            </a:r>
          </a:p>
          <a:p>
            <a:pPr marL="457200" lvl="1" indent="0">
              <a:buNone/>
            </a:pPr>
            <a:r>
              <a:rPr lang="en-US" altLang="ko-KR" sz="2400" dirty="0" smtClean="0"/>
              <a:t>	</a:t>
            </a:r>
            <a:r>
              <a:rPr lang="en-US" altLang="ko-KR" sz="2000" dirty="0" smtClean="0"/>
              <a:t>additional information</a:t>
            </a:r>
          </a:p>
          <a:p>
            <a:r>
              <a:rPr lang="en-US" altLang="ko-KR" sz="2400" dirty="0"/>
              <a:t> configuration </a:t>
            </a:r>
            <a:r>
              <a:rPr lang="en-US" altLang="ko-KR" sz="2400" dirty="0" smtClean="0"/>
              <a:t>file</a:t>
            </a:r>
          </a:p>
          <a:p>
            <a:pPr lvl="1"/>
            <a:r>
              <a:rPr lang="en-US" altLang="ko-KR" sz="2000" dirty="0"/>
              <a:t>The sound </a:t>
            </a:r>
            <a:r>
              <a:rPr lang="en-US" altLang="ko-KR" sz="2000" dirty="0" smtClean="0"/>
              <a:t>processing</a:t>
            </a:r>
          </a:p>
          <a:p>
            <a:pPr marL="457200" lvl="1" indent="0">
              <a:buNone/>
            </a:pPr>
            <a:r>
              <a:rPr lang="en-US" altLang="ko-KR" sz="2000" dirty="0" smtClean="0"/>
              <a:t>    pipeline, feature set, the  </a:t>
            </a:r>
          </a:p>
          <a:p>
            <a:pPr marL="457200" lvl="1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classifiers, and their  </a:t>
            </a:r>
          </a:p>
          <a:p>
            <a:pPr marL="457200" lvl="1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parameters altogether</a:t>
            </a:r>
          </a:p>
          <a:p>
            <a:pPr marL="457200" lvl="1" indent="0">
              <a:buNone/>
            </a:pPr>
            <a:r>
              <a:rPr lang="en-US" altLang="ko-KR" sz="2000" dirty="0" smtClean="0"/>
              <a:t>    form </a:t>
            </a:r>
            <a:r>
              <a:rPr lang="en-US" altLang="ko-KR" sz="2000" dirty="0"/>
              <a:t>the contents of a </a:t>
            </a:r>
            <a:r>
              <a:rPr lang="en-US" altLang="ko-KR" sz="2000" dirty="0" smtClean="0"/>
              <a:t>  </a:t>
            </a:r>
          </a:p>
          <a:p>
            <a:pPr marL="457200" lvl="1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configuration </a:t>
            </a:r>
            <a:r>
              <a:rPr lang="en-US" altLang="ko-KR" sz="2000" dirty="0"/>
              <a:t>file</a:t>
            </a:r>
            <a:endParaRPr lang="ko-KR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4579417" cy="2172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01" y="4293096"/>
            <a:ext cx="4901927" cy="231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17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AUDITEUR SYSTEM OVERVIEW</a:t>
            </a:r>
            <a:endParaRPr lang="ko-KR" alt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815" y="3988227"/>
            <a:ext cx="5465895" cy="254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1052" y="1556792"/>
            <a:ext cx="7931658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2800" dirty="0" err="1" smtClean="0"/>
              <a:t>Lookfor</a:t>
            </a:r>
            <a:r>
              <a:rPr lang="en-US" altLang="ko-KR" sz="2800" dirty="0" smtClean="0"/>
              <a:t> tags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sz="2400" dirty="0" smtClean="0"/>
              <a:t>- describe a class of </a:t>
            </a:r>
            <a:r>
              <a:rPr lang="en-US" altLang="ko-KR" sz="2400" dirty="0" err="1" smtClean="0"/>
              <a:t>soundlets</a:t>
            </a:r>
            <a:r>
              <a:rPr lang="en-US" altLang="ko-KR" sz="2400" dirty="0" smtClean="0"/>
              <a:t> that the user wants </a:t>
            </a:r>
          </a:p>
          <a:p>
            <a:r>
              <a:rPr lang="en-US" altLang="ko-KR" sz="2400" dirty="0" smtClean="0"/>
              <a:t>      to recognize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2800" dirty="0" smtClean="0"/>
              <a:t>within tags </a:t>
            </a:r>
          </a:p>
          <a:p>
            <a:r>
              <a:rPr lang="en-US" altLang="ko-KR" sz="2400" dirty="0" smtClean="0"/>
              <a:t>    -describe the class of </a:t>
            </a:r>
            <a:r>
              <a:rPr lang="en-US" altLang="ko-KR" sz="2400" dirty="0" err="1" smtClean="0"/>
              <a:t>soundlets</a:t>
            </a:r>
            <a:r>
              <a:rPr lang="en-US" altLang="ko-KR" sz="2400" dirty="0" smtClean="0"/>
              <a:t> that represents the </a:t>
            </a:r>
          </a:p>
          <a:p>
            <a:r>
              <a:rPr lang="en-US" altLang="ko-KR" sz="2400" dirty="0" smtClean="0"/>
              <a:t>      universe of sounds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2436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API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488832" cy="522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18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AUDITEUR SYSTEM OVERVIEW</a:t>
            </a:r>
          </a:p>
          <a:p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IN-PHONE COMPONENTS</a:t>
            </a:r>
          </a:p>
          <a:p>
            <a:r>
              <a:rPr lang="en-US" altLang="ko-KR" dirty="0" smtClean="0"/>
              <a:t>IN-CLOUD COMPONENTS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09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IN-PHONE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Sound Engine</a:t>
            </a:r>
          </a:p>
          <a:p>
            <a:pPr lvl="1"/>
            <a:r>
              <a:rPr lang="en-US" altLang="ko-KR" dirty="0" smtClean="0"/>
              <a:t>instantiating and initializing the acoustic processing units(APU)</a:t>
            </a:r>
          </a:p>
          <a:p>
            <a:pPr lvl="1"/>
            <a:r>
              <a:rPr lang="en-US" altLang="ko-KR" dirty="0" smtClean="0"/>
              <a:t>forming a processing pipeline that detects sound events</a:t>
            </a:r>
          </a:p>
          <a:p>
            <a:pPr lvl="1"/>
            <a:r>
              <a:rPr lang="en-US" altLang="ko-KR" dirty="0" smtClean="0"/>
              <a:t>providing registration and notification services to the running applications.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464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IN-PHONE COMPONENTS</a:t>
            </a:r>
            <a:endParaRPr lang="ko-KR" altLang="en-US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67246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98168"/>
            <a:ext cx="549777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04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IN-PHONE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55976" y="1484784"/>
            <a:ext cx="4330824" cy="4641379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Four components constitute the public API layer</a:t>
            </a:r>
          </a:p>
          <a:p>
            <a:pPr lvl="1"/>
            <a:r>
              <a:rPr lang="en-US" altLang="ko-KR" sz="1600" dirty="0" err="1" smtClean="0"/>
              <a:t>Soundlet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Recorder</a:t>
            </a:r>
          </a:p>
          <a:p>
            <a:pPr lvl="1"/>
            <a:r>
              <a:rPr lang="en-US" altLang="ko-KR" sz="1600" dirty="0" err="1" smtClean="0"/>
              <a:t>SoundletContext</a:t>
            </a:r>
            <a:endParaRPr lang="en-US" altLang="ko-KR" sz="1600" dirty="0" smtClean="0"/>
          </a:p>
          <a:p>
            <a:pPr lvl="1"/>
            <a:r>
              <a:rPr lang="en-US" altLang="ko-KR" sz="1600" dirty="0" err="1" smtClean="0"/>
              <a:t>SoundletManager</a:t>
            </a:r>
            <a:endParaRPr lang="en-US" altLang="ko-KR" sz="1600" dirty="0" smtClean="0"/>
          </a:p>
          <a:p>
            <a:pPr lvl="1"/>
            <a:r>
              <a:rPr lang="en-US" altLang="ko-KR" sz="1600" dirty="0" err="1" smtClean="0"/>
              <a:t>SoundletDetector</a:t>
            </a:r>
            <a:endParaRPr lang="en-US" altLang="ko-KR" sz="1600" dirty="0" smtClean="0"/>
          </a:p>
          <a:p>
            <a:r>
              <a:rPr lang="en-US" altLang="ko-KR" sz="2000" dirty="0" smtClean="0"/>
              <a:t>Applications communicate to the cloud via the </a:t>
            </a:r>
            <a:r>
              <a:rPr lang="en-US" altLang="ko-KR" sz="2000" dirty="0" smtClean="0">
                <a:solidFill>
                  <a:srgbClr val="FF0000"/>
                </a:solidFill>
              </a:rPr>
              <a:t>communication service</a:t>
            </a:r>
          </a:p>
          <a:p>
            <a:pPr lvl="1"/>
            <a:r>
              <a:rPr lang="en-US" altLang="ko-KR" sz="1600" dirty="0" smtClean="0"/>
              <a:t>submits new </a:t>
            </a:r>
            <a:r>
              <a:rPr lang="en-US" altLang="ko-KR" sz="1600" dirty="0" err="1" smtClean="0"/>
              <a:t>soundlets</a:t>
            </a:r>
            <a:r>
              <a:rPr lang="en-US" altLang="ko-KR" sz="1600" dirty="0" smtClean="0"/>
              <a:t> to the cloud through a Web HTTP interface</a:t>
            </a:r>
          </a:p>
          <a:p>
            <a:pPr lvl="1"/>
            <a:r>
              <a:rPr lang="en-US" altLang="ko-KR" sz="1600" dirty="0" smtClean="0"/>
              <a:t>use the Amazon web services infrastructure</a:t>
            </a:r>
            <a:endParaRPr lang="ko-KR" alt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4048535" cy="4779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타원 3"/>
          <p:cNvSpPr/>
          <p:nvPr/>
        </p:nvSpPr>
        <p:spPr>
          <a:xfrm>
            <a:off x="2555776" y="4293096"/>
            <a:ext cx="1368152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591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AUDITEUR SYSTEM OVERVIEW</a:t>
            </a:r>
          </a:p>
          <a:p>
            <a:r>
              <a:rPr lang="en-US" altLang="ko-KR" dirty="0" smtClean="0"/>
              <a:t>IN-PHONE COMPONENTS</a:t>
            </a:r>
          </a:p>
          <a:p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IN-CLOUD COMPONENTS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09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IN-CLOUD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Energy Aware Classification </a:t>
            </a:r>
            <a:r>
              <a:rPr lang="en-US" altLang="ko-KR" dirty="0" smtClean="0"/>
              <a:t>Plan</a:t>
            </a:r>
          </a:p>
          <a:p>
            <a:pPr lvl="1"/>
            <a:r>
              <a:rPr lang="en-US" altLang="ko-KR" sz="2400" dirty="0">
                <a:solidFill>
                  <a:prstClr val="black"/>
                </a:solidFill>
              </a:rPr>
              <a:t>Given a set of tags and phone context, a service in the cloud creates an energy aware acoustic event detection plan</a:t>
            </a:r>
            <a:r>
              <a:rPr lang="en-US" altLang="ko-KR" sz="2400" dirty="0" smtClean="0">
                <a:solidFill>
                  <a:prstClr val="black"/>
                </a:solidFill>
              </a:rPr>
              <a:t>.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Training Set Generation</a:t>
            </a:r>
          </a:p>
          <a:p>
            <a:pPr lvl="2"/>
            <a:r>
              <a:rPr lang="en-US" altLang="ko-KR" dirty="0" smtClean="0"/>
              <a:t>Feature Selection Algorithm</a:t>
            </a:r>
          </a:p>
          <a:p>
            <a:pPr lvl="3"/>
            <a:r>
              <a:rPr lang="en-US" altLang="ko-KR" dirty="0" smtClean="0"/>
              <a:t>to minimize the total energy consumption of feature extraction on the phone</a:t>
            </a:r>
          </a:p>
          <a:p>
            <a:pPr lvl="2"/>
            <a:r>
              <a:rPr lang="en-US" altLang="ko-KR" dirty="0" smtClean="0"/>
              <a:t>APU and Parameter Selection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635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IN-CLOUD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2800" dirty="0" smtClean="0"/>
              <a:t>Energy Aware Classification Plan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Training </a:t>
            </a:r>
            <a:r>
              <a:rPr lang="en-US" altLang="ko-KR" dirty="0" smtClean="0"/>
              <a:t>Set Generation</a:t>
            </a:r>
          </a:p>
          <a:p>
            <a:pPr lvl="3"/>
            <a:r>
              <a:rPr lang="en-US" altLang="ko-KR" dirty="0" smtClean="0"/>
              <a:t>selects the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 having all of the container tags </a:t>
            </a:r>
          </a:p>
          <a:p>
            <a:pPr lvl="3"/>
            <a:r>
              <a:rPr lang="en-US" altLang="ko-KR" dirty="0" smtClean="0"/>
              <a:t>filters out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 that do not contain any of the</a:t>
            </a:r>
          </a:p>
          <a:p>
            <a:pPr marL="1371600" lvl="3" indent="0">
              <a:buNone/>
            </a:pPr>
            <a:r>
              <a:rPr lang="en-US" altLang="ko-KR" dirty="0" smtClean="0"/>
              <a:t>   </a:t>
            </a:r>
            <a:r>
              <a:rPr lang="en-US" altLang="ko-KR" dirty="0" err="1" smtClean="0"/>
              <a:t>lookfor</a:t>
            </a:r>
            <a:r>
              <a:rPr lang="en-US" altLang="ko-KR" dirty="0" smtClean="0"/>
              <a:t> or within tags</a:t>
            </a:r>
          </a:p>
          <a:p>
            <a:pPr lvl="3"/>
            <a:r>
              <a:rPr lang="en-US" altLang="ko-KR" dirty="0" smtClean="0"/>
              <a:t>Among the remaining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, </a:t>
            </a:r>
            <a:r>
              <a:rPr lang="en-US" altLang="ko-KR" dirty="0" smtClean="0"/>
              <a:t>the ones having </a:t>
            </a:r>
            <a:r>
              <a:rPr lang="en-US" altLang="ko-KR" dirty="0" smtClean="0"/>
              <a:t>all of the content tags are marked as positive examples, and the rest are marked as negative </a:t>
            </a:r>
            <a:r>
              <a:rPr lang="en-US" altLang="ko-KR" dirty="0" smtClean="0"/>
              <a:t>examples</a:t>
            </a:r>
          </a:p>
          <a:p>
            <a:pPr lvl="3"/>
            <a:r>
              <a:rPr lang="en-US" altLang="ko-KR" dirty="0"/>
              <a:t>Finally, </a:t>
            </a:r>
            <a:r>
              <a:rPr lang="en-US" altLang="ko-KR" dirty="0" smtClean="0"/>
              <a:t>all acoustic features </a:t>
            </a:r>
            <a:r>
              <a:rPr lang="en-US" altLang="ko-KR" dirty="0"/>
              <a:t>are extracted to form an extended training set</a:t>
            </a:r>
            <a:endParaRPr lang="en-US" altLang="ko-KR" dirty="0" smtClean="0"/>
          </a:p>
          <a:p>
            <a:pPr marL="1371600" lvl="3" indent="0">
              <a:buNone/>
            </a:pPr>
            <a:endParaRPr lang="ko-KR" altLang="en-US" dirty="0"/>
          </a:p>
        </p:txBody>
      </p:sp>
      <p:sp>
        <p:nvSpPr>
          <p:cNvPr id="4" name="모서리가 둥근 사각형 설명선 3"/>
          <p:cNvSpPr/>
          <p:nvPr/>
        </p:nvSpPr>
        <p:spPr>
          <a:xfrm>
            <a:off x="4211960" y="188640"/>
            <a:ext cx="4464496" cy="2808312"/>
          </a:xfrm>
          <a:prstGeom prst="wedgeRoundRectCallout">
            <a:avLst>
              <a:gd name="adj1" fmla="val -35709"/>
              <a:gd name="adj2" fmla="val 6352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err="1" smtClean="0">
                <a:solidFill>
                  <a:srgbClr val="0070C0"/>
                </a:solidFill>
              </a:rPr>
              <a:t>Eg</a:t>
            </a:r>
            <a:r>
              <a:rPr lang="en-US" altLang="ko-KR" dirty="0" smtClean="0">
                <a:solidFill>
                  <a:srgbClr val="0070C0"/>
                </a:solidFill>
              </a:rPr>
              <a:t>. creating a training set for a classifier that detects Alice’s voice at her office</a:t>
            </a:r>
          </a:p>
          <a:p>
            <a:endParaRPr lang="en-US" altLang="ko-KR" dirty="0" smtClean="0">
              <a:solidFill>
                <a:srgbClr val="0070C0"/>
              </a:solidFill>
            </a:endParaRPr>
          </a:p>
          <a:p>
            <a:r>
              <a:rPr lang="en-US" altLang="ko-KR" dirty="0" err="1" smtClean="0">
                <a:solidFill>
                  <a:srgbClr val="0070C0"/>
                </a:solidFill>
              </a:rPr>
              <a:t>lookfor</a:t>
            </a:r>
            <a:r>
              <a:rPr lang="en-US" altLang="ko-KR" dirty="0" smtClean="0">
                <a:solidFill>
                  <a:srgbClr val="0070C0"/>
                </a:solidFill>
              </a:rPr>
              <a:t> tags:  {voice, Alice}</a:t>
            </a:r>
          </a:p>
          <a:p>
            <a:r>
              <a:rPr lang="en-US" altLang="ko-KR" dirty="0" smtClean="0">
                <a:solidFill>
                  <a:srgbClr val="0070C0"/>
                </a:solidFill>
              </a:rPr>
              <a:t>within tags: {voice, printer, phone}</a:t>
            </a:r>
          </a:p>
          <a:p>
            <a:r>
              <a:rPr lang="en-US" altLang="ko-KR" dirty="0" smtClean="0">
                <a:solidFill>
                  <a:srgbClr val="0070C0"/>
                </a:solidFill>
              </a:rPr>
              <a:t>Container: {office</a:t>
            </a:r>
            <a:r>
              <a:rPr lang="en-US" altLang="ko-KR" dirty="0" smtClean="0">
                <a:solidFill>
                  <a:srgbClr val="0070C0"/>
                </a:solidFill>
              </a:rPr>
              <a:t>}</a:t>
            </a:r>
          </a:p>
          <a:p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 smtClean="0">
                <a:solidFill>
                  <a:srgbClr val="0070C0"/>
                </a:solidFill>
              </a:rPr>
              <a:t>Content tags: {</a:t>
            </a:r>
            <a:r>
              <a:rPr lang="en-US" altLang="ko-KR" dirty="0" err="1" smtClean="0">
                <a:solidFill>
                  <a:srgbClr val="0070C0"/>
                </a:solidFill>
              </a:rPr>
              <a:t>voice,female,Alice</a:t>
            </a:r>
            <a:r>
              <a:rPr lang="en-US" altLang="ko-KR" dirty="0" smtClean="0">
                <a:solidFill>
                  <a:srgbClr val="0070C0"/>
                </a:solidFill>
              </a:rPr>
              <a:t>}</a:t>
            </a:r>
            <a:endParaRPr lang="ko-KR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IN-CLOUD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Feature Selection Algorithm</a:t>
            </a:r>
            <a:endParaRPr lang="en-US" altLang="ko-KR" dirty="0"/>
          </a:p>
          <a:p>
            <a:pPr lvl="1"/>
            <a:r>
              <a:rPr lang="en-US" altLang="ko-KR" dirty="0" smtClean="0"/>
              <a:t>measuring the correlation based on </a:t>
            </a:r>
            <a:r>
              <a:rPr lang="en-US" altLang="ko-KR" dirty="0" smtClean="0">
                <a:solidFill>
                  <a:srgbClr val="FF0000"/>
                </a:solidFill>
              </a:rPr>
              <a:t>entropy</a:t>
            </a:r>
          </a:p>
          <a:p>
            <a:pPr lvl="2"/>
            <a:r>
              <a:rPr lang="en-US" altLang="ko-KR" dirty="0" smtClean="0"/>
              <a:t>The entropy of a feature X is defined as</a:t>
            </a:r>
          </a:p>
          <a:p>
            <a:pPr lvl="2"/>
            <a:endParaRPr lang="en-US" altLang="ko-KR" dirty="0"/>
          </a:p>
          <a:p>
            <a:pPr marL="914400" lvl="2" indent="0">
              <a:buNone/>
            </a:pPr>
            <a:endParaRPr lang="en-US" altLang="ko-KR" dirty="0" smtClean="0"/>
          </a:p>
          <a:p>
            <a:pPr lvl="2"/>
            <a:r>
              <a:rPr lang="en-US" altLang="ko-KR" dirty="0" smtClean="0"/>
              <a:t>and the entropy of X, after observing Y is defined as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r>
              <a:rPr lang="en-US" altLang="ko-KR" dirty="0" smtClean="0"/>
              <a:t>P(xi) and </a:t>
            </a:r>
            <a:r>
              <a:rPr lang="en-US" altLang="ko-KR" dirty="0" smtClean="0"/>
              <a:t>P(</a:t>
            </a:r>
            <a:r>
              <a:rPr lang="en-US" altLang="ko-KR" dirty="0" err="1" smtClean="0"/>
              <a:t>xi|yj</a:t>
            </a:r>
            <a:r>
              <a:rPr lang="en-US" altLang="ko-KR" dirty="0" smtClean="0"/>
              <a:t>) are the prior and posterior probabilities of X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099812"/>
            <a:ext cx="3357346" cy="6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37" y="4581128"/>
            <a:ext cx="5243758" cy="72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24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IN-CLOUD COMPONENTS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normalized information gain</a:t>
            </a:r>
          </a:p>
          <a:p>
            <a:endParaRPr lang="en-US" altLang="ko-KR" sz="2800" dirty="0"/>
          </a:p>
          <a:p>
            <a:pPr marL="0" indent="0">
              <a:buNone/>
            </a:pPr>
            <a:endParaRPr lang="en-US" altLang="ko-KR" sz="2800" dirty="0"/>
          </a:p>
          <a:p>
            <a:r>
              <a:rPr lang="en-US" altLang="ko-KR" sz="2800" dirty="0" smtClean="0"/>
              <a:t>recurrence relation</a:t>
            </a:r>
          </a:p>
          <a:p>
            <a:pPr lvl="1"/>
            <a:r>
              <a:rPr lang="en-US" altLang="ko-KR" sz="2000" dirty="0" smtClean="0"/>
              <a:t>Let </a:t>
            </a:r>
            <a:r>
              <a:rPr lang="en-US" altLang="ko-KR" sz="2000" dirty="0" err="1" smtClean="0"/>
              <a:t>f</a:t>
            </a:r>
            <a:r>
              <a:rPr lang="en-US" altLang="ko-KR" sz="2000" baseline="-25000" dirty="0" err="1" smtClean="0"/>
              <a:t>j</a:t>
            </a:r>
            <a:r>
              <a:rPr lang="en-US" altLang="ko-KR" sz="2000" dirty="0" smtClean="0"/>
              <a:t>(b) be the optimal subset of features within an energy bound of b, considering the first j features, for (0 &lt; j ≤m). Based on the decision on </a:t>
            </a:r>
            <a:r>
              <a:rPr lang="en-US" altLang="ko-KR" sz="2000" dirty="0" err="1" smtClean="0"/>
              <a:t>X</a:t>
            </a:r>
            <a:r>
              <a:rPr lang="en-US" altLang="ko-KR" sz="2000" baseline="-25000" dirty="0" err="1" smtClean="0"/>
              <a:t>j</a:t>
            </a:r>
            <a:r>
              <a:rPr lang="en-US" altLang="ko-KR" sz="2000" dirty="0" smtClean="0"/>
              <a:t> , there can be two cases:</a:t>
            </a:r>
            <a:endParaRPr lang="ko-KR" alt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087" y="2132856"/>
            <a:ext cx="4200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25144"/>
            <a:ext cx="58578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AUDITEUR SYSTEM OVERVIEW</a:t>
            </a:r>
          </a:p>
          <a:p>
            <a:r>
              <a:rPr lang="en-US" altLang="ko-KR" dirty="0" smtClean="0"/>
              <a:t>IN-PHONE COMPONENTS</a:t>
            </a:r>
          </a:p>
          <a:p>
            <a:r>
              <a:rPr lang="en-US" altLang="ko-KR" dirty="0" smtClean="0"/>
              <a:t>IN-CLOUD COMPONENTS</a:t>
            </a:r>
          </a:p>
          <a:p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EVALUATION</a:t>
            </a:r>
          </a:p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091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Experimental Setup</a:t>
            </a:r>
          </a:p>
          <a:p>
            <a:pPr lvl="1"/>
            <a:r>
              <a:rPr lang="en-US" altLang="ko-KR" dirty="0" smtClean="0"/>
              <a:t>smartphone </a:t>
            </a:r>
          </a:p>
          <a:p>
            <a:pPr lvl="2"/>
            <a:r>
              <a:rPr lang="en-US" altLang="ko-KR" dirty="0" smtClean="0"/>
              <a:t>Galaxy Nexus phones running Android 4.0 OS, each having a 1.2 GHz TI OMAP4460 dual core processor, 1 GB RAM, 32 GB internal storage, and 28 GB USB storage</a:t>
            </a:r>
          </a:p>
          <a:p>
            <a:pPr lvl="1"/>
            <a:r>
              <a:rPr lang="en-US" altLang="ko-KR" dirty="0" smtClean="0"/>
              <a:t>Database</a:t>
            </a:r>
          </a:p>
          <a:p>
            <a:pPr lvl="2"/>
            <a:r>
              <a:rPr lang="en-US" altLang="ko-KR" dirty="0" smtClean="0"/>
              <a:t>about 5000 tagged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 with contextual</a:t>
            </a:r>
          </a:p>
          <a:p>
            <a:pPr marL="914400" lvl="2" indent="0">
              <a:buNone/>
            </a:pPr>
            <a:r>
              <a:rPr lang="en-US" altLang="ko-KR" dirty="0" smtClean="0"/>
              <a:t>  information(collected from 35 participants)</a:t>
            </a:r>
          </a:p>
          <a:p>
            <a:pPr lvl="2"/>
            <a:r>
              <a:rPr lang="en-US" altLang="ko-KR" dirty="0" smtClean="0"/>
              <a:t>another 2000 tagged </a:t>
            </a:r>
            <a:r>
              <a:rPr lang="en-US" altLang="ko-KR" dirty="0" err="1" smtClean="0"/>
              <a:t>soundlets</a:t>
            </a:r>
            <a:r>
              <a:rPr lang="en-US" altLang="ko-KR" dirty="0" smtClean="0"/>
              <a:t>(from website, like sounds of monkey…)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Lifetime and Accuracy Trade-off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860509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517232"/>
            <a:ext cx="8176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dirty="0"/>
              <a:t>The number on top </a:t>
            </a:r>
            <a:r>
              <a:rPr lang="en-US" altLang="ko-KR" dirty="0" smtClean="0"/>
              <a:t>of each </a:t>
            </a:r>
            <a:r>
              <a:rPr lang="en-US" altLang="ko-KR" dirty="0"/>
              <a:t>bar denotes the number of selected features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36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69" y="1683672"/>
            <a:ext cx="5511262" cy="435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0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Evaluating Feature Selection Algorithm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                  </a:t>
            </a:r>
            <a:endParaRPr lang="en-US" altLang="ko-KR" sz="2800" dirty="0" smtClean="0"/>
          </a:p>
          <a:p>
            <a:r>
              <a:rPr lang="en-US" altLang="ko-KR" sz="2800" dirty="0"/>
              <a:t> </a:t>
            </a:r>
            <a:r>
              <a:rPr lang="en-US" altLang="ko-KR" sz="2800" dirty="0" smtClean="0"/>
              <a:t>                                         </a:t>
            </a:r>
            <a:endParaRPr lang="ko-KR" altLang="en-US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515555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구름 모양 설명선 4"/>
          <p:cNvSpPr/>
          <p:nvPr/>
        </p:nvSpPr>
        <p:spPr>
          <a:xfrm>
            <a:off x="5263062" y="2492896"/>
            <a:ext cx="2621306" cy="1512168"/>
          </a:xfrm>
          <a:prstGeom prst="cloudCallout">
            <a:avLst>
              <a:gd name="adj1" fmla="val -67484"/>
              <a:gd name="adj2" fmla="val 486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WEKA: greedy algorithm</a:t>
            </a:r>
          </a:p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897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Energy Efficiency</a:t>
            </a:r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62" y="2677074"/>
            <a:ext cx="5630592" cy="313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구름 모양 설명선 3"/>
          <p:cNvSpPr/>
          <p:nvPr/>
        </p:nvSpPr>
        <p:spPr>
          <a:xfrm>
            <a:off x="3851920" y="1052736"/>
            <a:ext cx="5040560" cy="2520280"/>
          </a:xfrm>
          <a:prstGeom prst="cloudCallout">
            <a:avLst>
              <a:gd name="adj1" fmla="val -49223"/>
              <a:gd name="adj2" fmla="val 4610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dirty="0" smtClean="0">
                <a:solidFill>
                  <a:srgbClr val="FFC000"/>
                </a:solidFill>
              </a:rPr>
              <a:t>Two identical Android phones for about 9 hours.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dirty="0" smtClean="0">
                <a:solidFill>
                  <a:srgbClr val="0070C0"/>
                </a:solidFill>
              </a:rPr>
              <a:t>one assumes an infinite energy bound</a:t>
            </a:r>
            <a:endParaRPr lang="en-US" altLang="ko-KR" dirty="0">
              <a:solidFill>
                <a:srgbClr val="00B05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dirty="0" smtClean="0">
                <a:solidFill>
                  <a:srgbClr val="00B050"/>
                </a:solidFill>
              </a:rPr>
              <a:t>the </a:t>
            </a:r>
            <a:r>
              <a:rPr lang="en-US" altLang="ko-KR" dirty="0" smtClean="0">
                <a:solidFill>
                  <a:srgbClr val="00B050"/>
                </a:solidFill>
              </a:rPr>
              <a:t>other one changes its classification plan after two hours to last longer</a:t>
            </a:r>
            <a:endParaRPr lang="ko-KR" alt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0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dirty="0"/>
              <a:t>Case </a:t>
            </a:r>
            <a:r>
              <a:rPr lang="en-US" altLang="ko-KR" sz="2800" dirty="0" smtClean="0"/>
              <a:t>Studies</a:t>
            </a:r>
          </a:p>
          <a:p>
            <a:pPr lvl="1"/>
            <a:r>
              <a:rPr lang="en-US" altLang="ko-KR" sz="2400" dirty="0"/>
              <a:t>evaluate seven apps with </a:t>
            </a:r>
            <a:r>
              <a:rPr lang="en-US" altLang="ko-KR" sz="2400" dirty="0" err="1" smtClean="0"/>
              <a:t>Auditeur</a:t>
            </a:r>
            <a:endParaRPr lang="en-US" altLang="ko-KR" sz="2400" dirty="0" smtClean="0"/>
          </a:p>
          <a:p>
            <a:pPr lvl="1"/>
            <a:r>
              <a:rPr lang="en-US" altLang="zh-CN" sz="2400" dirty="0" smtClean="0"/>
              <a:t>Compare against two baseline:</a:t>
            </a:r>
          </a:p>
          <a:p>
            <a:pPr lvl="2"/>
            <a:r>
              <a:rPr lang="en-US" altLang="ko-KR" dirty="0" smtClean="0"/>
              <a:t>In-phone</a:t>
            </a:r>
          </a:p>
          <a:p>
            <a:pPr lvl="3"/>
            <a:r>
              <a:rPr lang="en-US" altLang="ko-KR" dirty="0" smtClean="0"/>
              <a:t>do </a:t>
            </a:r>
            <a:r>
              <a:rPr lang="en-US" altLang="ko-KR" dirty="0"/>
              <a:t>everything on the device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In-cloud</a:t>
            </a:r>
          </a:p>
          <a:p>
            <a:pPr lvl="3"/>
            <a:r>
              <a:rPr lang="en-US" altLang="ko-KR" dirty="0"/>
              <a:t>extract </a:t>
            </a:r>
            <a:r>
              <a:rPr lang="en-US" altLang="ko-KR" dirty="0" smtClean="0"/>
              <a:t>features on </a:t>
            </a:r>
            <a:r>
              <a:rPr lang="en-US" altLang="ko-KR" dirty="0"/>
              <a:t>the phone, sends them to the cloud </a:t>
            </a:r>
            <a:r>
              <a:rPr lang="en-US" altLang="ko-KR" dirty="0" smtClean="0"/>
              <a:t>in real-time </a:t>
            </a:r>
            <a:r>
              <a:rPr lang="en-US" altLang="ko-KR" dirty="0"/>
              <a:t>to get the classification </a:t>
            </a:r>
            <a:r>
              <a:rPr lang="en-US" altLang="ko-KR" dirty="0" smtClean="0"/>
              <a:t>results</a:t>
            </a:r>
          </a:p>
          <a:p>
            <a:pPr marL="457200" lvl="1" indent="0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051114"/>
            <a:ext cx="5852440" cy="33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38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Power Consumption</a:t>
            </a:r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49" y="2276872"/>
            <a:ext cx="76771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797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Detection Accuracy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348880"/>
            <a:ext cx="72866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608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484784"/>
            <a:ext cx="8424936" cy="511256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Context Awareness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en-US" altLang="ko-KR" sz="2000" dirty="0" err="1"/>
              <a:t>Auditeur</a:t>
            </a:r>
            <a:r>
              <a:rPr lang="en-US" altLang="ko-KR" sz="2000" dirty="0"/>
              <a:t> uses different pipeline configurations for different </a:t>
            </a:r>
            <a:r>
              <a:rPr lang="en-US" altLang="ko-KR" sz="2000" dirty="0" smtClean="0">
                <a:solidFill>
                  <a:srgbClr val="FF0000"/>
                </a:solidFill>
              </a:rPr>
              <a:t>location</a:t>
            </a:r>
            <a:r>
              <a:rPr lang="en-US" altLang="ko-KR" sz="2000" dirty="0" smtClean="0"/>
              <a:t> (indoors </a:t>
            </a:r>
            <a:r>
              <a:rPr lang="en-US" altLang="ko-KR" sz="2000" dirty="0" err="1"/>
              <a:t>vs</a:t>
            </a:r>
            <a:r>
              <a:rPr lang="en-US" altLang="ko-KR" sz="2000" dirty="0"/>
              <a:t> outdoors) and </a:t>
            </a:r>
            <a:r>
              <a:rPr lang="en-US" altLang="ko-KR" sz="2000" dirty="0">
                <a:solidFill>
                  <a:srgbClr val="FF0000"/>
                </a:solidFill>
              </a:rPr>
              <a:t>body position </a:t>
            </a:r>
            <a:r>
              <a:rPr lang="en-US" altLang="ko-KR" sz="2000" dirty="0"/>
              <a:t>(direct, pocket, </a:t>
            </a:r>
            <a:r>
              <a:rPr lang="en-US" altLang="ko-KR" sz="2000" dirty="0" smtClean="0"/>
              <a:t>or distant</a:t>
            </a:r>
            <a:r>
              <a:rPr lang="en-US" altLang="ko-KR" sz="2000" dirty="0"/>
              <a:t>) contexts to boost its </a:t>
            </a:r>
            <a:r>
              <a:rPr lang="en-US" altLang="ko-KR" sz="2000" dirty="0" smtClean="0"/>
              <a:t>accuracy</a:t>
            </a:r>
            <a:r>
              <a:rPr lang="en-US" altLang="ko-KR" sz="2200" dirty="0" smtClean="0"/>
              <a:t>.</a:t>
            </a:r>
            <a:endParaRPr lang="ko-KR" altLang="en-US" sz="2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2132856"/>
            <a:ext cx="5851101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583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sz="4000" dirty="0" smtClean="0"/>
              <a:t>User Study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      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         </a:t>
            </a:r>
            <a:r>
              <a:rPr lang="en-US" altLang="ko-KR" b="1" dirty="0" err="1" smtClean="0">
                <a:solidFill>
                  <a:srgbClr val="FF0000"/>
                </a:solidFill>
              </a:rPr>
              <a:t>Auditeur</a:t>
            </a:r>
            <a:r>
              <a:rPr lang="en-US" altLang="ko-KR" b="1" dirty="0" smtClean="0">
                <a:solidFill>
                  <a:srgbClr val="FF0000"/>
                </a:solidFill>
              </a:rPr>
              <a:t> is very easy to learn and code!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5832648" cy="3505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08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ko-KR" sz="2800" dirty="0" err="1" smtClean="0"/>
              <a:t>Auditeur’s</a:t>
            </a:r>
            <a:r>
              <a:rPr lang="en-US" altLang="ko-KR" sz="2800" dirty="0" smtClean="0"/>
              <a:t> is energy-efficient and have high accuracy.</a:t>
            </a:r>
          </a:p>
          <a:p>
            <a:r>
              <a:rPr lang="en-US" altLang="ko-KR" sz="2800" dirty="0" smtClean="0"/>
              <a:t>programmers can learn to use it in less than 30 minutes, using only 15-20 lines of Java code.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4765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THE END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THANKS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842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2276</TotalTime>
  <Words>1574</Words>
  <Application>Microsoft Office PowerPoint</Application>
  <PresentationFormat>화면 슬라이드 쇼(4:3)</PresentationFormat>
  <Paragraphs>294</Paragraphs>
  <Slides>31</Slides>
  <Notes>31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Auditeur: A Mobile-Cloud Service Platform for Acoustic Event Detection on Smartphones</vt:lpstr>
      <vt:lpstr>ABSTRACT</vt:lpstr>
      <vt:lpstr>CONTENTS</vt:lpstr>
      <vt:lpstr>INTRODUCTION</vt:lpstr>
      <vt:lpstr>INTRODUCTION</vt:lpstr>
      <vt:lpstr>CONTENTS</vt:lpstr>
      <vt:lpstr>AUDITEUR SYSTEM OVERVIEW</vt:lpstr>
      <vt:lpstr>AUDITEUR SYSTEM OVERVIEW</vt:lpstr>
      <vt:lpstr>API Example</vt:lpstr>
      <vt:lpstr>CONTENTS</vt:lpstr>
      <vt:lpstr>IN-PHONE COMPONENTS</vt:lpstr>
      <vt:lpstr>IN-PHONE COMPONENTS</vt:lpstr>
      <vt:lpstr>IN-PHONE COMPONENTS</vt:lpstr>
      <vt:lpstr>CONTENTS</vt:lpstr>
      <vt:lpstr>IN-CLOUD COMPONENTS</vt:lpstr>
      <vt:lpstr>IN-CLOUD COMPONENTS</vt:lpstr>
      <vt:lpstr>IN-CLOUD COMPONENTS</vt:lpstr>
      <vt:lpstr>IN-CLOUD COMPONENTS</vt:lpstr>
      <vt:lpstr>CONTENTS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EVALUATION</vt:lpstr>
      <vt:lpstr>CONCLUSION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Auditeur: A Mobile-Cloud Service Platform for Acoustic Event Detection on Smartphones</dc:title>
  <dc:creator>Simona</dc:creator>
  <cp:lastModifiedBy>Simona</cp:lastModifiedBy>
  <cp:revision>75</cp:revision>
  <cp:lastPrinted>2013-08-14T07:10:22Z</cp:lastPrinted>
  <dcterms:created xsi:type="dcterms:W3CDTF">2013-08-12T08:02:57Z</dcterms:created>
  <dcterms:modified xsi:type="dcterms:W3CDTF">2013-08-14T07:51:21Z</dcterms:modified>
</cp:coreProperties>
</file>