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257" r:id="rId3"/>
    <p:sldId id="258" r:id="rId4"/>
    <p:sldId id="259" r:id="rId5"/>
    <p:sldId id="282" r:id="rId6"/>
    <p:sldId id="260" r:id="rId7"/>
    <p:sldId id="266" r:id="rId8"/>
    <p:sldId id="274" r:id="rId9"/>
    <p:sldId id="267" r:id="rId10"/>
    <p:sldId id="273" r:id="rId11"/>
    <p:sldId id="283" r:id="rId12"/>
    <p:sldId id="261" r:id="rId13"/>
    <p:sldId id="276" r:id="rId14"/>
    <p:sldId id="275" r:id="rId15"/>
    <p:sldId id="277" r:id="rId16"/>
    <p:sldId id="284" r:id="rId17"/>
    <p:sldId id="278" r:id="rId18"/>
    <p:sldId id="279" r:id="rId19"/>
    <p:sldId id="262" r:id="rId20"/>
    <p:sldId id="280" r:id="rId21"/>
    <p:sldId id="263" r:id="rId22"/>
    <p:sldId id="269" r:id="rId23"/>
    <p:sldId id="281" r:id="rId24"/>
    <p:sldId id="270" r:id="rId25"/>
    <p:sldId id="271" r:id="rId26"/>
    <p:sldId id="272" r:id="rId27"/>
    <p:sldId id="264" r:id="rId28"/>
    <p:sldId id="265" r:id="rId29"/>
  </p:sldIdLst>
  <p:sldSz cx="12192000" cy="6858000"/>
  <p:notesSz cx="9926638" cy="67976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보통 스타일 3 - 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2" autoAdjust="0"/>
    <p:restoredTop sz="85336" autoAdjust="0"/>
  </p:normalViewPr>
  <p:slideViewPr>
    <p:cSldViewPr snapToGrid="0">
      <p:cViewPr varScale="1">
        <p:scale>
          <a:sx n="104" d="100"/>
          <a:sy n="104" d="100"/>
        </p:scale>
        <p:origin x="55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20287B-8C21-476D-9F84-E62D8CCCB9AB}" type="datetimeFigureOut">
              <a:rPr lang="ko-KR" altLang="en-US" smtClean="0"/>
              <a:t>2015-01-16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2798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F6CFA9-4B1F-4964-991E-856BF72BA7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83045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17B792-5CE9-4729-8A9D-BEA2AD500A74}" type="datetimeFigureOut">
              <a:rPr lang="ko-KR" altLang="en-US" smtClean="0"/>
              <a:t>2015-01-16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4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798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B1639E-DD4B-4E9D-9183-BBA2DC7FCE6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4938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1639E-DD4B-4E9D-9183-BBA2DC7FCE65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52860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1639E-DD4B-4E9D-9183-BBA2DC7FCE65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8889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1639E-DD4B-4E9D-9183-BBA2DC7FCE65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69632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1639E-DD4B-4E9D-9183-BBA2DC7FCE65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49113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1639E-DD4B-4E9D-9183-BBA2DC7FCE65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15620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1639E-DD4B-4E9D-9183-BBA2DC7FCE65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51149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1639E-DD4B-4E9D-9183-BBA2DC7FCE65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1416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1639E-DD4B-4E9D-9183-BBA2DC7FCE65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76707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1639E-DD4B-4E9D-9183-BBA2DC7FCE65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7965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1639E-DD4B-4E9D-9183-BBA2DC7FCE65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45350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1639E-DD4B-4E9D-9183-BBA2DC7FCE65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63810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1639E-DD4B-4E9D-9183-BBA2DC7FCE65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77222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1639E-DD4B-4E9D-9183-BBA2DC7FCE65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68787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1639E-DD4B-4E9D-9183-BBA2DC7FCE65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6644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1639E-DD4B-4E9D-9183-BBA2DC7FCE65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85581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1639E-DD4B-4E9D-9183-BBA2DC7FCE65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01535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1639E-DD4B-4E9D-9183-BBA2DC7FCE65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38178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1639E-DD4B-4E9D-9183-BBA2DC7FCE65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34828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1639E-DD4B-4E9D-9183-BBA2DC7FCE65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66029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1639E-DD4B-4E9D-9183-BBA2DC7FCE65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69357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1639E-DD4B-4E9D-9183-BBA2DC7FCE65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0155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1639E-DD4B-4E9D-9183-BBA2DC7FCE65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1080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1639E-DD4B-4E9D-9183-BBA2DC7FCE65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13510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1639E-DD4B-4E9D-9183-BBA2DC7FCE65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79253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1639E-DD4B-4E9D-9183-BBA2DC7FCE65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00176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1639E-DD4B-4E9D-9183-BBA2DC7FCE65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47560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1639E-DD4B-4E9D-9183-BBA2DC7FCE65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45650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1639E-DD4B-4E9D-9183-BBA2DC7FCE65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8564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2015-01-09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4760-340E-408C-B1B3-FD753F7FB9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9793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 marL="685800" indent="-228600">
              <a:buFont typeface="맑은 고딕" panose="020B0503020000020004" pitchFamily="50" charset="-127"/>
              <a:buChar char="-"/>
              <a:defRPr sz="2000"/>
            </a:lvl2pPr>
            <a:lvl3pPr marL="1143000" indent="-228600">
              <a:buFont typeface="Wingdings" panose="05000000000000000000" pitchFamily="2" charset="2"/>
              <a:buChar char="Ø"/>
              <a:defRPr sz="1800"/>
            </a:lvl3pPr>
            <a:lvl4pPr marL="1600200" indent="-228600">
              <a:buFont typeface="Wingdings" panose="05000000000000000000" pitchFamily="2" charset="2"/>
              <a:buChar char="§"/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2015-01-09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4760-340E-408C-B1B3-FD753F7FB9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1471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2015-01-09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4760-340E-408C-B1B3-FD753F7FB9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3899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2015-01-09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4760-340E-408C-B1B3-FD753F7FB9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7012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2015-01-09</a:t>
            </a:r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</a:t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4760-340E-408C-B1B3-FD753F7FB9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6102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2015-01-09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4760-340E-408C-B1B3-FD753F7FB9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5467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2015-01-09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4760-340E-408C-B1B3-FD753F7FB9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091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2015-01-09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4760-340E-408C-B1B3-FD753F7FB9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9279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2015-01-09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4760-340E-408C-B1B3-FD753F7FB9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9243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2015-01-09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4760-340E-408C-B1B3-FD753F7FB9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341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2015-01-09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4760-340E-408C-B1B3-FD753F7FB9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1888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2015-01-09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WIDEN, Korea Univ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74760-340E-408C-B1B3-FD753F7FB9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6574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731665"/>
            <a:ext cx="9144000" cy="2387600"/>
          </a:xfrm>
        </p:spPr>
        <p:txBody>
          <a:bodyPr>
            <a:normAutofit/>
          </a:bodyPr>
          <a:lstStyle/>
          <a:p>
            <a:r>
              <a:rPr lang="en-US" altLang="ko-KR" sz="4800" dirty="0" smtClean="0"/>
              <a:t>Use It Free: Instantly Knowing Your Phone Attitude</a:t>
            </a:r>
            <a:endParaRPr lang="ko-KR" altLang="en-US" sz="48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err="1" smtClean="0"/>
              <a:t>Pengfei</a:t>
            </a:r>
            <a:r>
              <a:rPr lang="en-US" altLang="ko-KR" dirty="0" smtClean="0"/>
              <a:t> Zhou, Mo Li, </a:t>
            </a:r>
            <a:r>
              <a:rPr lang="en-US" altLang="ko-KR" dirty="0" err="1" smtClean="0"/>
              <a:t>Guobin</a:t>
            </a:r>
            <a:r>
              <a:rPr lang="en-US" altLang="ko-KR" dirty="0" smtClean="0"/>
              <a:t> Shen</a:t>
            </a:r>
          </a:p>
          <a:p>
            <a:endParaRPr lang="en-US" altLang="ko-KR" dirty="0"/>
          </a:p>
          <a:p>
            <a:r>
              <a:rPr lang="en-US" altLang="ko-KR" dirty="0" err="1" smtClean="0">
                <a:solidFill>
                  <a:schemeClr val="bg2">
                    <a:lumMod val="75000"/>
                  </a:schemeClr>
                </a:solidFill>
              </a:rPr>
              <a:t>Mobicom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</a:rPr>
              <a:t> 2014</a:t>
            </a:r>
            <a:endParaRPr lang="ko-KR" alt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72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</a:p>
          <a:p>
            <a:r>
              <a:rPr lang="en-US" altLang="ko-KR" dirty="0" smtClean="0"/>
              <a:t>Background and Motivation</a:t>
            </a:r>
          </a:p>
          <a:p>
            <a:r>
              <a:rPr lang="en-US" altLang="ko-KR" dirty="0" smtClean="0"/>
              <a:t>Understanding MEMS Gyroscope</a:t>
            </a:r>
          </a:p>
          <a:p>
            <a:r>
              <a:rPr lang="en-US" altLang="ko-KR" dirty="0" smtClean="0"/>
              <a:t>Instant Attitude Detection</a:t>
            </a:r>
          </a:p>
          <a:p>
            <a:r>
              <a:rPr lang="en-US" altLang="ko-KR" dirty="0" smtClean="0"/>
              <a:t>Opportunistic Calibration</a:t>
            </a:r>
          </a:p>
          <a:p>
            <a:r>
              <a:rPr lang="en-US" altLang="ko-KR" dirty="0" smtClean="0"/>
              <a:t>Evaluation</a:t>
            </a:r>
          </a:p>
          <a:p>
            <a:r>
              <a:rPr lang="en-US" altLang="ko-KR" dirty="0" smtClean="0"/>
              <a:t>Related Work</a:t>
            </a:r>
          </a:p>
          <a:p>
            <a:r>
              <a:rPr lang="en-US" altLang="ko-KR" dirty="0" smtClean="0"/>
              <a:t>Conclusion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2015-01-09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4760-340E-408C-B1B3-FD753F7FB94A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065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MEMS gyroscope integrated in 2010</a:t>
            </a:r>
          </a:p>
          <a:p>
            <a:pPr lvl="1"/>
            <a:r>
              <a:rPr lang="en-US" altLang="ko-KR" dirty="0" smtClean="0"/>
              <a:t>Measure 3dimensional angular velocities</a:t>
            </a:r>
          </a:p>
          <a:p>
            <a:pPr lvl="1"/>
            <a:r>
              <a:rPr lang="en-US" altLang="ko-KR" dirty="0" smtClean="0"/>
              <a:t>Poor accuracy</a:t>
            </a:r>
          </a:p>
          <a:p>
            <a:r>
              <a:rPr lang="en-US" altLang="ko-KR" dirty="0" smtClean="0"/>
              <a:t>Various ways of movement and position</a:t>
            </a:r>
          </a:p>
          <a:p>
            <a:pPr lvl="1"/>
            <a:r>
              <a:rPr lang="en-US" altLang="ko-KR" dirty="0" smtClean="0"/>
              <a:t>Walk, run, play a game, etc.</a:t>
            </a:r>
          </a:p>
          <a:p>
            <a:pPr lvl="1"/>
            <a:r>
              <a:rPr lang="en-US" altLang="ko-KR" dirty="0" smtClean="0"/>
              <a:t>Hands, pockets, bags, armband, etc.</a:t>
            </a:r>
          </a:p>
          <a:p>
            <a:r>
              <a:rPr lang="en-US" altLang="ko-KR" dirty="0" err="1" smtClean="0"/>
              <a:t>Kalman</a:t>
            </a:r>
            <a:r>
              <a:rPr lang="en-US" altLang="ko-KR" dirty="0" smtClean="0"/>
              <a:t>-based sensor fusion technique </a:t>
            </a:r>
            <a:br>
              <a:rPr lang="en-US" altLang="ko-KR" dirty="0" smtClean="0"/>
            </a:br>
            <a:r>
              <a:rPr lang="en-US" altLang="ko-KR" dirty="0" smtClean="0"/>
              <a:t>to estimate the phone attitude </a:t>
            </a:r>
          </a:p>
          <a:p>
            <a:pPr lvl="1"/>
            <a:r>
              <a:rPr lang="en-US" altLang="ko-KR" dirty="0" smtClean="0"/>
              <a:t>Suffers significant performance degradation </a:t>
            </a:r>
          </a:p>
          <a:p>
            <a:r>
              <a:rPr lang="en-US" altLang="ko-KR" dirty="0" smtClean="0"/>
              <a:t>Need to understand fundamental </a:t>
            </a:r>
            <a:br>
              <a:rPr lang="en-US" altLang="ko-KR" dirty="0" smtClean="0"/>
            </a:br>
            <a:r>
              <a:rPr lang="en-US" altLang="ko-KR" dirty="0" smtClean="0"/>
              <a:t>performance of MEMS gyroscope.</a:t>
            </a:r>
          </a:p>
          <a:p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2015-01-09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4760-340E-408C-B1B3-FD753F7FB94A}" type="slidenum">
              <a:rPr lang="ko-KR" altLang="en-US" smtClean="0"/>
              <a:t>3</a:t>
            </a:fld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9" t="1984" r="9859" b="22300"/>
          <a:stretch/>
        </p:blipFill>
        <p:spPr>
          <a:xfrm>
            <a:off x="7180080" y="3011761"/>
            <a:ext cx="3775587" cy="246789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314685" y="5479658"/>
            <a:ext cx="55063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latin typeface="Times New Roman" panose="02020603050405020304" pitchFamily="18" charset="0"/>
              </a:rPr>
              <a:t>Figure 1: Phone attitude tracking error of a popular smartphone app.</a:t>
            </a:r>
            <a:endParaRPr lang="ko-KR" altLang="en-US" sz="1400" b="1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76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Background and Motivation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The gyroscope have been playing a critical role in estimating phone </a:t>
            </a:r>
            <a:br>
              <a:rPr lang="en-US" altLang="ko-KR" dirty="0" smtClean="0"/>
            </a:br>
            <a:r>
              <a:rPr lang="en-US" altLang="ko-KR" dirty="0" smtClean="0"/>
              <a:t>attitude since the first integration to smartphones in 2010</a:t>
            </a:r>
          </a:p>
          <a:p>
            <a:pPr lvl="1"/>
            <a:r>
              <a:rPr lang="en-US" altLang="ko-KR" dirty="0" smtClean="0"/>
              <a:t>Poor accuracy can be achieved for long period of tracking</a:t>
            </a:r>
          </a:p>
          <a:p>
            <a:r>
              <a:rPr lang="en-US" altLang="ko-KR" dirty="0" smtClean="0"/>
              <a:t>The large cumulative tracking errors require frequent reset of the phone </a:t>
            </a:r>
            <a:br>
              <a:rPr lang="en-US" altLang="ko-KR" dirty="0" smtClean="0"/>
            </a:br>
            <a:r>
              <a:rPr lang="en-US" altLang="ko-KR" dirty="0" smtClean="0"/>
              <a:t>attitude from the user</a:t>
            </a:r>
          </a:p>
          <a:p>
            <a:pPr lvl="1"/>
            <a:r>
              <a:rPr lang="en-US" altLang="ko-KR" dirty="0" smtClean="0"/>
              <a:t>Up to 20m within 10mins</a:t>
            </a:r>
          </a:p>
          <a:p>
            <a:r>
              <a:rPr lang="en-US" altLang="ko-KR" dirty="0" smtClean="0"/>
              <a:t>Types of gyroscope</a:t>
            </a:r>
          </a:p>
          <a:p>
            <a:pPr lvl="1"/>
            <a:r>
              <a:rPr lang="en-US" altLang="ko-KR" dirty="0" smtClean="0"/>
              <a:t>Fiber Optic Gyroscope</a:t>
            </a:r>
          </a:p>
          <a:p>
            <a:pPr lvl="2"/>
            <a:r>
              <a:rPr lang="en-US" altLang="ko-KR" dirty="0" smtClean="0"/>
              <a:t>Error &lt; 10</a:t>
            </a:r>
            <a:r>
              <a:rPr lang="en-US" altLang="ko-KR" baseline="30000" dirty="0" smtClean="0"/>
              <a:t>-4</a:t>
            </a:r>
            <a:r>
              <a:rPr lang="en-US" altLang="ko-KR" dirty="0" smtClean="0"/>
              <a:t>°/h</a:t>
            </a:r>
          </a:p>
          <a:p>
            <a:pPr lvl="1"/>
            <a:r>
              <a:rPr lang="en-US" altLang="ko-KR" dirty="0" smtClean="0"/>
              <a:t>Coriolis Vibrating Gyroscope</a:t>
            </a:r>
          </a:p>
          <a:p>
            <a:pPr lvl="2"/>
            <a:r>
              <a:rPr lang="en-US" altLang="ko-KR" dirty="0" smtClean="0"/>
              <a:t>Low cost MEMS</a:t>
            </a:r>
          </a:p>
          <a:p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2015-01-09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4760-340E-408C-B1B3-FD753F7FB94A}" type="slidenum">
              <a:rPr lang="ko-KR" altLang="en-US" smtClean="0"/>
              <a:t>4</a:t>
            </a:fld>
            <a:endParaRPr lang="ko-KR" altLang="en-US"/>
          </a:p>
        </p:txBody>
      </p:sp>
      <p:grpSp>
        <p:nvGrpSpPr>
          <p:cNvPr id="9" name="그룹 8"/>
          <p:cNvGrpSpPr/>
          <p:nvPr/>
        </p:nvGrpSpPr>
        <p:grpSpPr>
          <a:xfrm>
            <a:off x="5342529" y="3759572"/>
            <a:ext cx="6137129" cy="2249391"/>
            <a:chOff x="5248319" y="3507972"/>
            <a:chExt cx="6137129" cy="2249391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80" t="3638" r="5467" b="26133"/>
            <a:stretch/>
          </p:blipFill>
          <p:spPr>
            <a:xfrm>
              <a:off x="5627717" y="3507972"/>
              <a:ext cx="5378334" cy="1945177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5248319" y="5418809"/>
              <a:ext cx="613712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b="1" dirty="0" smtClean="0">
                  <a:latin typeface="Times New Roman" panose="02020603050405020304" pitchFamily="18" charset="0"/>
                </a:rPr>
                <a:t>Table 1: The attitude estimation error measured from popular apps.</a:t>
              </a:r>
              <a:endParaRPr lang="ko-KR" altLang="en-US" sz="1600" b="1" dirty="0"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962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Background and </a:t>
            </a:r>
            <a:r>
              <a:rPr lang="en-US" altLang="ko-KR" dirty="0" smtClean="0"/>
              <a:t>Motivation(cont'd)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No much progress has been made for improving the attitude detection </a:t>
            </a:r>
            <a:br>
              <a:rPr lang="en-US" altLang="ko-KR" dirty="0" smtClean="0"/>
            </a:br>
            <a:r>
              <a:rPr lang="en-US" altLang="ko-KR" dirty="0" smtClean="0"/>
              <a:t>accuracy in the field of mobile phone study, many efforts have been made in robotics domain to address a similar problem.</a:t>
            </a:r>
          </a:p>
          <a:p>
            <a:r>
              <a:rPr lang="en-US" altLang="ko-KR" dirty="0" smtClean="0"/>
              <a:t>No existing studies have quantitatively understood the nature of </a:t>
            </a:r>
            <a:br>
              <a:rPr lang="en-US" altLang="ko-KR" dirty="0" smtClean="0"/>
            </a:br>
            <a:r>
              <a:rPr lang="en-US" altLang="ko-KR" dirty="0" smtClean="0"/>
              <a:t>smartphone MEMS sensors and their performance in different condition </a:t>
            </a:r>
            <a:br>
              <a:rPr lang="en-US" altLang="ko-KR" dirty="0" smtClean="0"/>
            </a:br>
            <a:r>
              <a:rPr lang="en-US" altLang="ko-KR" dirty="0" smtClean="0"/>
              <a:t>ranges.</a:t>
            </a:r>
          </a:p>
          <a:p>
            <a:r>
              <a:rPr lang="en-US" altLang="ko-KR" dirty="0" smtClean="0"/>
              <a:t>Simply migrating the approaches for robotics systems to smartphone </a:t>
            </a:r>
            <a:br>
              <a:rPr lang="en-US" altLang="ko-KR" dirty="0" smtClean="0"/>
            </a:br>
            <a:r>
              <a:rPr lang="en-US" altLang="ko-KR" dirty="0" smtClean="0"/>
              <a:t>platforms results in suboptimal performance</a:t>
            </a:r>
          </a:p>
          <a:p>
            <a:pPr lvl="1"/>
            <a:r>
              <a:rPr lang="en-US" altLang="ko-KR" dirty="0" smtClean="0"/>
              <a:t>E.g. Android API </a:t>
            </a:r>
            <a:r>
              <a:rPr lang="en-US" altLang="ko-KR" i="1" dirty="0" err="1" smtClean="0"/>
              <a:t>getRotationMatrixFromVector</a:t>
            </a:r>
            <a:r>
              <a:rPr lang="en-US" altLang="ko-KR" i="1" dirty="0" smtClean="0"/>
              <a:t>()</a:t>
            </a:r>
            <a:r>
              <a:rPr lang="en-US" altLang="ko-KR" dirty="0" smtClean="0"/>
              <a:t> directly adopts existing </a:t>
            </a:r>
            <a:br>
              <a:rPr lang="en-US" altLang="ko-KR" dirty="0" smtClean="0"/>
            </a:br>
            <a:r>
              <a:rPr lang="en-US" altLang="ko-KR" dirty="0" err="1" smtClean="0"/>
              <a:t>Kalman</a:t>
            </a:r>
            <a:r>
              <a:rPr lang="en-US" altLang="ko-KR" dirty="0" smtClean="0"/>
              <a:t>-based sensor fusion algorithms to calculate phone attitude.</a:t>
            </a:r>
          </a:p>
          <a:p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2015-01-09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4760-340E-408C-B1B3-FD753F7FB94A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471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Understanding MEMS Gyroscope</a:t>
            </a:r>
            <a:br>
              <a:rPr lang="en-US" altLang="ko-KR" dirty="0" smtClean="0"/>
            </a:br>
            <a:r>
              <a:rPr lang="en-US" altLang="ko-KR" dirty="0" smtClean="0"/>
              <a:t>- </a:t>
            </a:r>
            <a:r>
              <a:rPr lang="en-US" altLang="ko-KR" sz="3200" dirty="0" smtClean="0"/>
              <a:t>Angular Velocity Integration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ko-KR" dirty="0" smtClean="0"/>
                  <a:t>Terms</a:t>
                </a:r>
              </a:p>
              <a:p>
                <a:pPr lvl="1"/>
                <a:r>
                  <a:rPr lang="en-US" altLang="ko-KR" dirty="0" smtClean="0"/>
                  <a:t>Smartphone body coordinate system: body-frame</a:t>
                </a:r>
              </a:p>
              <a:p>
                <a:pPr lvl="1"/>
                <a:r>
                  <a:rPr lang="en-US" altLang="ko-KR" dirty="0" smtClean="0"/>
                  <a:t>Earth coordination system: geo-frame</a:t>
                </a:r>
              </a:p>
              <a:p>
                <a:pPr lvl="1"/>
                <a:r>
                  <a:rPr lang="en-US" altLang="ko-KR" dirty="0" smtClean="0"/>
                  <a:t>Real-time angular velocities</a:t>
                </a:r>
                <a14:m>
                  <m:oMath xmlns:m="http://schemas.openxmlformats.org/officeDocument/2006/math">
                    <m:r>
                      <a:rPr lang="en-US" altLang="ko-KR" b="0" i="0" smtClean="0">
                        <a:latin typeface="Cambria Math" panose="02040503050406030204" pitchFamily="18" charset="0"/>
                      </a:rPr>
                      <m:t>: </m:t>
                    </m:r>
                    <m:sSub>
                      <m:sSubPr>
                        <m:ctrlPr>
                          <a:rPr lang="en-US" altLang="ko-K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en-US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altLang="ko-KR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en-US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altLang="ko-KR" dirty="0" smtClean="0"/>
                  <a:t>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en-US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</m:oMath>
                </a14:m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Pointing to the earth ease: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Pointing to the earth north: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Parallel with the gravity: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Supporting axes: </a:t>
                </a:r>
                <a14:m>
                  <m:oMath xmlns:m="http://schemas.openxmlformats.org/officeDocument/2006/math">
                    <m:r>
                      <a:rPr lang="ko-KR" altLang="en-US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ko-KR" altLang="en-US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altLang="ko-KR" dirty="0" smtClean="0"/>
                  <a:t>and </a:t>
                </a:r>
                <a14:m>
                  <m:oMath xmlns:m="http://schemas.openxmlformats.org/officeDocument/2006/math">
                    <m:r>
                      <a:rPr lang="ko-KR" altLang="en-US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en-US" altLang="ko-KR" dirty="0" smtClean="0"/>
              </a:p>
              <a:p>
                <a:r>
                  <a:rPr lang="en-US" altLang="ko-KR" dirty="0" smtClean="0"/>
                  <a:t>Algorithm</a:t>
                </a:r>
              </a:p>
              <a:p>
                <a:pPr lvl="1"/>
                <a:r>
                  <a:rPr lang="en-US" altLang="ko-KR" dirty="0" smtClean="0"/>
                  <a:t>Android API: </a:t>
                </a:r>
                <a:r>
                  <a:rPr lang="en-US" altLang="ko-KR" i="1" dirty="0" err="1" smtClean="0"/>
                  <a:t>handleGyro</a:t>
                </a:r>
                <a:r>
                  <a:rPr lang="en-US" altLang="ko-KR" i="1" dirty="0" smtClean="0"/>
                  <a:t>()</a:t>
                </a:r>
              </a:p>
              <a:p>
                <a:pPr lvl="1"/>
                <a:r>
                  <a:rPr lang="en-US" altLang="ko-KR" dirty="0" smtClean="0"/>
                  <a:t>Euler’s rotation theorem</a:t>
                </a:r>
                <a:endParaRPr lang="ko-KR" altLang="en-US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2015-01-09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4760-340E-408C-B1B3-FD753F7FB94A}" type="slidenum">
              <a:rPr lang="ko-KR" altLang="en-US" smtClean="0"/>
              <a:t>6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179" y="3150524"/>
            <a:ext cx="4613621" cy="302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08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Understanding MEMS Gyroscope</a:t>
            </a:r>
            <a:br>
              <a:rPr lang="en-US" altLang="ko-KR" dirty="0" smtClean="0"/>
            </a:br>
            <a:r>
              <a:rPr lang="en-US" altLang="ko-KR" dirty="0" smtClean="0"/>
              <a:t>- </a:t>
            </a:r>
            <a:r>
              <a:rPr lang="en-US" altLang="ko-KR" sz="3200" dirty="0" smtClean="0"/>
              <a:t>Practical Settings and Techniques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 smtClean="0"/>
                  <a:t>Sensor specification and configuration</a:t>
                </a:r>
              </a:p>
              <a:p>
                <a:pPr lvl="1"/>
                <a:r>
                  <a:rPr lang="en-US" altLang="ko-KR" dirty="0" smtClean="0"/>
                  <a:t>ADIS 1626x series</a:t>
                </a:r>
              </a:p>
              <a:p>
                <a:pPr lvl="1"/>
                <a:r>
                  <a:rPr lang="en-US" altLang="ko-KR" dirty="0" smtClean="0"/>
                  <a:t>AGD1 2022 FP6AQ </a:t>
                </a:r>
              </a:p>
              <a:p>
                <a:r>
                  <a:rPr lang="en-US" altLang="ko-KR" dirty="0" smtClean="0"/>
                  <a:t>Practical settings and techniques</a:t>
                </a:r>
              </a:p>
              <a:p>
                <a:pPr lvl="1"/>
                <a:r>
                  <a:rPr lang="en-US" altLang="ko-KR" dirty="0" smtClean="0"/>
                  <a:t>Default setting in smartphone, sampling </a:t>
                </a:r>
                <a:br>
                  <a:rPr lang="en-US" altLang="ko-KR" dirty="0" smtClean="0"/>
                </a:br>
                <a:r>
                  <a:rPr lang="en-US" altLang="ko-KR" dirty="0" smtClean="0"/>
                  <a:t>rate to be 660Hz (</a:t>
                </a:r>
                <a:r>
                  <a:rPr lang="en-US" altLang="ko-KR" dirty="0" err="1" smtClean="0"/>
                  <a:t>Nyquist</a:t>
                </a:r>
                <a:r>
                  <a:rPr lang="en-US" altLang="ko-KR" dirty="0" smtClean="0"/>
                  <a:t> theorem)</a:t>
                </a:r>
              </a:p>
              <a:p>
                <a:pPr lvl="1"/>
                <a:r>
                  <a:rPr lang="en-US" altLang="ko-KR" dirty="0" smtClean="0"/>
                  <a:t>Window size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endParaRPr lang="en-US" altLang="ko-KR" dirty="0" smtClean="0"/>
              </a:p>
              <a:p>
                <a:pPr lvl="2"/>
                <a:r>
                  <a:rPr lang="en-US" altLang="ko-KR" dirty="0" smtClean="0"/>
                  <a:t>Small: show finer granularity in </a:t>
                </a:r>
                <a:br>
                  <a:rPr lang="en-US" altLang="ko-KR" dirty="0" smtClean="0"/>
                </a:br>
                <a:r>
                  <a:rPr lang="en-US" altLang="ko-KR" dirty="0" smtClean="0"/>
                  <a:t>performing the integration</a:t>
                </a:r>
              </a:p>
              <a:p>
                <a:pPr lvl="2"/>
                <a:r>
                  <a:rPr lang="en-US" altLang="ko-KR" dirty="0" smtClean="0"/>
                  <a:t>Too small: lead aggressive computation</a:t>
                </a:r>
              </a:p>
              <a:p>
                <a:pPr lvl="1"/>
                <a:endParaRPr lang="en-US" altLang="ko-KR" dirty="0" smtClean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2015-01-09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4760-340E-408C-B1B3-FD753F7FB94A}" type="slidenum">
              <a:rPr lang="ko-KR" altLang="en-US" smtClean="0"/>
              <a:t>7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009" y="2341015"/>
            <a:ext cx="5021791" cy="3369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51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Understanding MEMS Gyroscope</a:t>
            </a:r>
            <a:br>
              <a:rPr lang="en-US" altLang="ko-KR" dirty="0" smtClean="0"/>
            </a:br>
            <a:r>
              <a:rPr lang="en-US" altLang="ko-KR" dirty="0" smtClean="0"/>
              <a:t>- </a:t>
            </a:r>
            <a:r>
              <a:rPr lang="en-US" altLang="ko-KR" sz="3200" dirty="0" smtClean="0"/>
              <a:t>Practical Settings and Techniques (cont'd)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Performance</a:t>
            </a:r>
          </a:p>
          <a:p>
            <a:pPr lvl="1"/>
            <a:r>
              <a:rPr lang="en-US" altLang="ko-KR" dirty="0" smtClean="0"/>
              <a:t>Samsung Galaxy S2 i9100</a:t>
            </a:r>
          </a:p>
          <a:p>
            <a:pPr lvl="1"/>
            <a:r>
              <a:rPr lang="en-US" altLang="ko-KR" dirty="0" smtClean="0"/>
              <a:t>1 minute and 5 minutes walk in the lab</a:t>
            </a:r>
          </a:p>
          <a:p>
            <a:pPr lvl="1"/>
            <a:r>
              <a:rPr lang="en-US" altLang="ko-KR" dirty="0" smtClean="0"/>
              <a:t>20 runs for each test</a:t>
            </a:r>
          </a:p>
          <a:p>
            <a:pPr lvl="1"/>
            <a:r>
              <a:rPr lang="en-US" altLang="ko-KR" dirty="0" smtClean="0"/>
              <a:t>Result</a:t>
            </a:r>
            <a:endParaRPr lang="en-US" altLang="ko-KR" dirty="0"/>
          </a:p>
          <a:p>
            <a:pPr lvl="1"/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2015-01-09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4760-340E-408C-B1B3-FD753F7FB94A}" type="slidenum">
              <a:rPr lang="ko-KR" altLang="en-US" smtClean="0"/>
              <a:t>8</a:t>
            </a:fld>
            <a:endParaRPr lang="ko-KR" altLang="en-US"/>
          </a:p>
        </p:txBody>
      </p:sp>
      <p:grpSp>
        <p:nvGrpSpPr>
          <p:cNvPr id="10" name="그룹 9"/>
          <p:cNvGrpSpPr/>
          <p:nvPr/>
        </p:nvGrpSpPr>
        <p:grpSpPr>
          <a:xfrm>
            <a:off x="6684340" y="2086248"/>
            <a:ext cx="5106265" cy="3830091"/>
            <a:chOff x="6493148" y="2319265"/>
            <a:chExt cx="5106265" cy="3830091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5211"/>
            <a:stretch/>
          </p:blipFill>
          <p:spPr>
            <a:xfrm>
              <a:off x="6493148" y="2319265"/>
              <a:ext cx="5106265" cy="318376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6704292" y="5503025"/>
              <a:ext cx="46839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smtClean="0">
                  <a:latin typeface="Times New Roman" panose="02020603050405020304" pitchFamily="18" charset="0"/>
                </a:rPr>
                <a:t>Figure 3: Phone attitude estimation results of </a:t>
              </a:r>
            </a:p>
            <a:p>
              <a:r>
                <a:rPr lang="en-US" altLang="ko-KR" b="1" dirty="0" smtClean="0">
                  <a:latin typeface="Times New Roman" panose="02020603050405020304" pitchFamily="18" charset="0"/>
                </a:rPr>
                <a:t>different methods.</a:t>
              </a:r>
              <a:endParaRPr lang="ko-KR" altLang="en-US" b="1" dirty="0"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2250254"/>
              </p:ext>
            </p:extLst>
          </p:nvPr>
        </p:nvGraphicFramePr>
        <p:xfrm>
          <a:off x="1828800" y="3684158"/>
          <a:ext cx="4218039" cy="1998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1725"/>
                <a:gridCol w="1170016"/>
                <a:gridCol w="1131788"/>
                <a:gridCol w="1054510"/>
              </a:tblGrid>
              <a:tr h="32349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 smtClean="0">
                          <a:solidFill>
                            <a:schemeClr val="tx1"/>
                          </a:solidFill>
                        </a:rPr>
                        <a:t>Time</a:t>
                      </a:r>
                      <a:endParaRPr lang="ko-KR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 smtClean="0">
                          <a:solidFill>
                            <a:schemeClr val="tx1"/>
                          </a:solidFill>
                        </a:rPr>
                        <a:t>Type</a:t>
                      </a:r>
                      <a:endParaRPr lang="ko-KR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 smtClean="0">
                          <a:solidFill>
                            <a:schemeClr val="tx1"/>
                          </a:solidFill>
                        </a:rPr>
                        <a:t>50%</a:t>
                      </a:r>
                      <a:endParaRPr lang="ko-KR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 smtClean="0">
                          <a:solidFill>
                            <a:schemeClr val="tx1"/>
                          </a:solidFill>
                        </a:rPr>
                        <a:t>90%</a:t>
                      </a:r>
                      <a:endParaRPr lang="ko-KR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8238">
                <a:tc rowSpan="2">
                  <a:txBody>
                    <a:bodyPr/>
                    <a:lstStyle/>
                    <a:p>
                      <a:pPr lvl="0" algn="ctr" latinLnBrk="1"/>
                      <a:r>
                        <a:rPr lang="en-US" altLang="ko-KR" b="0" dirty="0" smtClean="0">
                          <a:solidFill>
                            <a:schemeClr val="tx1"/>
                          </a:solidFill>
                        </a:rPr>
                        <a:t>1min</a:t>
                      </a:r>
                      <a:endParaRPr lang="ko-KR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="0" dirty="0" smtClean="0">
                          <a:solidFill>
                            <a:schemeClr val="tx1"/>
                          </a:solidFill>
                        </a:rPr>
                        <a:t>Euler</a:t>
                      </a:r>
                      <a:endParaRPr lang="ko-KR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b="0" dirty="0" smtClean="0">
                          <a:solidFill>
                            <a:schemeClr val="tx1"/>
                          </a:solidFill>
                        </a:rPr>
                        <a:t>3°</a:t>
                      </a:r>
                      <a:endParaRPr lang="ko-KR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b="0" dirty="0" smtClean="0">
                          <a:solidFill>
                            <a:schemeClr val="tx1"/>
                          </a:solidFill>
                        </a:rPr>
                        <a:t>7°</a:t>
                      </a:r>
                      <a:endParaRPr lang="ko-KR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8238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="0" dirty="0" smtClean="0">
                          <a:solidFill>
                            <a:schemeClr val="tx1"/>
                          </a:solidFill>
                        </a:rPr>
                        <a:t>Android</a:t>
                      </a:r>
                      <a:endParaRPr lang="ko-KR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b="0" dirty="0" smtClean="0">
                          <a:solidFill>
                            <a:schemeClr val="tx1"/>
                          </a:solidFill>
                        </a:rPr>
                        <a:t>19.8°</a:t>
                      </a:r>
                      <a:endParaRPr lang="ko-KR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b="0" dirty="0" smtClean="0">
                          <a:solidFill>
                            <a:schemeClr val="tx1"/>
                          </a:solidFill>
                        </a:rPr>
                        <a:t>27.5°</a:t>
                      </a:r>
                      <a:endParaRPr lang="ko-KR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8238">
                <a:tc rowSpan="2">
                  <a:txBody>
                    <a:bodyPr/>
                    <a:lstStyle/>
                    <a:p>
                      <a:pPr lvl="0" algn="ctr" latinLnBrk="1"/>
                      <a:r>
                        <a:rPr lang="en-US" altLang="ko-KR" b="0" dirty="0" smtClean="0">
                          <a:solidFill>
                            <a:schemeClr val="tx1"/>
                          </a:solidFill>
                        </a:rPr>
                        <a:t>5min</a:t>
                      </a:r>
                      <a:endParaRPr lang="ko-KR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="0" dirty="0" smtClean="0">
                          <a:solidFill>
                            <a:schemeClr val="tx1"/>
                          </a:solidFill>
                        </a:rPr>
                        <a:t>Euler</a:t>
                      </a:r>
                      <a:endParaRPr lang="ko-KR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b="0" dirty="0" smtClean="0">
                          <a:solidFill>
                            <a:schemeClr val="tx1"/>
                          </a:solidFill>
                        </a:rPr>
                        <a:t>22.3°</a:t>
                      </a:r>
                      <a:endParaRPr lang="ko-KR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b="0" dirty="0" smtClean="0">
                          <a:solidFill>
                            <a:schemeClr val="tx1"/>
                          </a:solidFill>
                        </a:rPr>
                        <a:t>31.2°</a:t>
                      </a:r>
                      <a:endParaRPr lang="ko-KR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8238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b="0" dirty="0" smtClean="0">
                          <a:solidFill>
                            <a:schemeClr val="tx1"/>
                          </a:solidFill>
                        </a:rPr>
                        <a:t>Android</a:t>
                      </a:r>
                      <a:endParaRPr lang="ko-KR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b="0" dirty="0" smtClean="0">
                          <a:solidFill>
                            <a:schemeClr val="tx1"/>
                          </a:solidFill>
                        </a:rPr>
                        <a:t>79°</a:t>
                      </a:r>
                      <a:endParaRPr lang="ko-KR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b="0" dirty="0" smtClean="0">
                          <a:solidFill>
                            <a:schemeClr val="tx1"/>
                          </a:solidFill>
                        </a:rPr>
                        <a:t>103°</a:t>
                      </a:r>
                      <a:endParaRPr lang="ko-KR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180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Understanding MEMS Gyroscope</a:t>
            </a:r>
            <a:br>
              <a:rPr lang="en-US" altLang="ko-KR" dirty="0" smtClean="0"/>
            </a:br>
            <a:r>
              <a:rPr lang="en-US" altLang="ko-KR" dirty="0" smtClean="0"/>
              <a:t>- Performance Characterization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Temperature</a:t>
            </a:r>
          </a:p>
          <a:p>
            <a:pPr lvl="1"/>
            <a:r>
              <a:rPr lang="en-US" altLang="ko-KR" dirty="0" smtClean="0"/>
              <a:t>Best MEMS gyroscope performance at 25°C</a:t>
            </a:r>
          </a:p>
          <a:p>
            <a:pPr lvl="1"/>
            <a:r>
              <a:rPr lang="en-US" altLang="ko-KR" dirty="0" smtClean="0"/>
              <a:t>Tested -20°C ~ +45°C, Error </a:t>
            </a:r>
            <a:r>
              <a:rPr lang="en-US" altLang="ko-KR" dirty="0"/>
              <a:t>&lt; 0.002</a:t>
            </a:r>
            <a:r>
              <a:rPr lang="en-US" altLang="ko-KR" dirty="0" smtClean="0"/>
              <a:t>°/sec/</a:t>
            </a:r>
            <a:r>
              <a:rPr lang="en-US" altLang="ko-KR" dirty="0"/>
              <a:t>°</a:t>
            </a:r>
            <a:r>
              <a:rPr lang="en-US" altLang="ko-KR" dirty="0" smtClean="0"/>
              <a:t>C</a:t>
            </a:r>
          </a:p>
          <a:p>
            <a:pPr lvl="1"/>
            <a:r>
              <a:rPr lang="en-US" altLang="ko-KR" dirty="0" smtClean="0"/>
              <a:t>Temperature is not a main influencing factor.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Time</a:t>
            </a:r>
          </a:p>
          <a:p>
            <a:pPr lvl="1"/>
            <a:r>
              <a:rPr lang="en-US" altLang="ko-KR" dirty="0" smtClean="0"/>
              <a:t>20~30 times</a:t>
            </a:r>
          </a:p>
          <a:p>
            <a:pPr lvl="1"/>
            <a:r>
              <a:rPr lang="en-US" altLang="ko-KR" dirty="0" smtClean="0"/>
              <a:t>10s, 1min, 5min, 10min</a:t>
            </a:r>
          </a:p>
          <a:p>
            <a:pPr lvl="1"/>
            <a:r>
              <a:rPr lang="en-US" altLang="ko-KR" dirty="0" smtClean="0"/>
              <a:t>Generally accurate for short time.</a:t>
            </a:r>
          </a:p>
          <a:p>
            <a:pPr lvl="1"/>
            <a:r>
              <a:rPr lang="en-US" altLang="ko-KR" dirty="0" smtClean="0"/>
              <a:t>Accumulate substantially with time.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2015-01-09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4760-340E-408C-B1B3-FD753F7FB94A}" type="slidenum">
              <a:rPr lang="ko-KR" altLang="en-US" smtClean="0"/>
              <a:t>9</a:t>
            </a:fld>
            <a:endParaRPr lang="ko-KR" altLang="en-US" dirty="0"/>
          </a:p>
        </p:txBody>
      </p:sp>
      <p:grpSp>
        <p:nvGrpSpPr>
          <p:cNvPr id="9" name="그룹 8"/>
          <p:cNvGrpSpPr/>
          <p:nvPr/>
        </p:nvGrpSpPr>
        <p:grpSpPr>
          <a:xfrm>
            <a:off x="6975532" y="2172929"/>
            <a:ext cx="4583726" cy="3350827"/>
            <a:chOff x="5886685" y="2834640"/>
            <a:chExt cx="4992760" cy="3683488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5306"/>
            <a:stretch/>
          </p:blipFill>
          <p:spPr>
            <a:xfrm>
              <a:off x="5886685" y="2834640"/>
              <a:ext cx="4992760" cy="2972991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6458220" y="5807631"/>
              <a:ext cx="3849689" cy="710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smtClean="0">
                  <a:latin typeface="Times New Roman" panose="02020603050405020304" pitchFamily="18" charset="0"/>
                </a:rPr>
                <a:t>Figure 4: MEMS gyroscope error </a:t>
              </a:r>
            </a:p>
            <a:p>
              <a:r>
                <a:rPr lang="en-US" altLang="ko-KR" b="1" dirty="0" smtClean="0">
                  <a:latin typeface="Times New Roman" panose="02020603050405020304" pitchFamily="18" charset="0"/>
                </a:rPr>
                <a:t>for different tracking time.</a:t>
              </a:r>
              <a:endParaRPr lang="ko-KR" altLang="en-US" b="1" dirty="0"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673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Understanding MEMS Gyroscope</a:t>
            </a:r>
            <a:br>
              <a:rPr lang="en-US" altLang="ko-KR" dirty="0" smtClean="0"/>
            </a:br>
            <a:r>
              <a:rPr lang="en-US" altLang="ko-KR" dirty="0" smtClean="0"/>
              <a:t>- Performance Characterization (cont'd)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 smtClean="0"/>
                  <a:t>Motion</a:t>
                </a:r>
              </a:p>
              <a:p>
                <a:pPr lvl="1"/>
                <a:r>
                  <a:rPr lang="en-US" altLang="ko-KR" dirty="0" smtClean="0"/>
                  <a:t>The smartphone motion is typically a combination </a:t>
                </a:r>
                <a:br>
                  <a:rPr lang="en-US" altLang="ko-KR" dirty="0" smtClean="0"/>
                </a:br>
                <a:r>
                  <a:rPr lang="en-US" altLang="ko-KR" dirty="0" smtClean="0"/>
                  <a:t>of rotational and translational motion</a:t>
                </a:r>
              </a:p>
              <a:p>
                <a:pPr lvl="1"/>
                <a:r>
                  <a:rPr lang="en-US" altLang="ko-KR" dirty="0" smtClean="0"/>
                  <a:t>Two motion factors</a:t>
                </a:r>
              </a:p>
              <a:p>
                <a:pPr lvl="2"/>
                <a:r>
                  <a:rPr lang="en-US" altLang="ko-KR" dirty="0" smtClean="0"/>
                  <a:t>Angular velocity </a:t>
                </a:r>
                <a14:m>
                  <m:oMath xmlns:m="http://schemas.openxmlformats.org/officeDocument/2006/math">
                    <m:r>
                      <a:rPr lang="ko-KR" altLang="en-US" i="1" smtClean="0">
                        <a:latin typeface="Cambria Math" panose="02040503050406030204" pitchFamily="18" charset="0"/>
                      </a:rPr>
                      <m:t>𝜔</m:t>
                    </m:r>
                  </m:oMath>
                </a14:m>
                <a:endParaRPr lang="en-US" altLang="ko-KR" dirty="0" smtClean="0"/>
              </a:p>
              <a:p>
                <a:pPr lvl="2"/>
                <a:r>
                  <a:rPr lang="en-US" altLang="ko-KR" dirty="0" smtClean="0"/>
                  <a:t>Linear acceleration </a:t>
                </a:r>
                <a14:m>
                  <m:oMath xmlns:m="http://schemas.openxmlformats.org/officeDocument/2006/math">
                    <m:r>
                      <a:rPr lang="ko-KR" altLang="en-US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Rotate the phone 30 rounds, 10 times</a:t>
                </a:r>
              </a:p>
              <a:p>
                <a:pPr lvl="1"/>
                <a:r>
                  <a:rPr lang="en-US" altLang="ko-KR" dirty="0" smtClean="0"/>
                  <a:t>Put the phone in a sloping track </a:t>
                </a:r>
                <a:br>
                  <a:rPr lang="en-US" altLang="ko-KR" dirty="0" smtClean="0"/>
                </a:br>
                <a:r>
                  <a:rPr lang="en-US" altLang="ko-KR" dirty="0" smtClean="0"/>
                  <a:t>and for it to speed</a:t>
                </a:r>
                <a:endParaRPr lang="ko-KR" altLang="en-US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2015-01-09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4760-340E-408C-B1B3-FD753F7FB94A}" type="slidenum">
              <a:rPr lang="ko-KR" altLang="en-US" smtClean="0"/>
              <a:t>10</a:t>
            </a:fld>
            <a:endParaRPr lang="ko-KR" altLang="en-US"/>
          </a:p>
        </p:txBody>
      </p:sp>
      <p:grpSp>
        <p:nvGrpSpPr>
          <p:cNvPr id="9" name="그룹 8"/>
          <p:cNvGrpSpPr/>
          <p:nvPr/>
        </p:nvGrpSpPr>
        <p:grpSpPr>
          <a:xfrm>
            <a:off x="7310082" y="2482682"/>
            <a:ext cx="4397679" cy="3037224"/>
            <a:chOff x="6464693" y="2745347"/>
            <a:chExt cx="4397679" cy="3037224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439" b="24766"/>
            <a:stretch/>
          </p:blipFill>
          <p:spPr>
            <a:xfrm>
              <a:off x="6629568" y="2745347"/>
              <a:ext cx="4067930" cy="2762864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6464693" y="5413239"/>
              <a:ext cx="43976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smtClean="0">
                  <a:latin typeface="Times New Roman" panose="02020603050405020304" pitchFamily="18" charset="0"/>
                </a:rPr>
                <a:t>Figure 5: Gyroscope measurement devices.</a:t>
              </a:r>
              <a:endParaRPr lang="ko-KR" altLang="en-US" b="1" dirty="0"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417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Understanding MEMS Gyroscope</a:t>
            </a:r>
            <a:br>
              <a:rPr lang="en-US" altLang="ko-KR" dirty="0" smtClean="0"/>
            </a:br>
            <a:r>
              <a:rPr lang="en-US" altLang="ko-KR" dirty="0" smtClean="0"/>
              <a:t>- Performance Characterization (cont'd)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 smtClean="0"/>
                  <a:t>Motion</a:t>
                </a:r>
              </a:p>
              <a:p>
                <a:pPr lvl="1"/>
                <a:r>
                  <a:rPr lang="en-US" altLang="ko-KR" dirty="0" smtClean="0"/>
                  <a:t>Angular velocity</a:t>
                </a:r>
              </a:p>
              <a:p>
                <a:pPr lvl="2"/>
                <a:r>
                  <a:rPr lang="en-US" altLang="ko-KR" dirty="0" smtClean="0"/>
                  <a:t>When </a:t>
                </a:r>
                <a14:m>
                  <m:oMath xmlns:m="http://schemas.openxmlformats.org/officeDocument/2006/math">
                    <m:r>
                      <a:rPr lang="ko-KR" altLang="en-US" i="1" smtClean="0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ko-KR" dirty="0" smtClean="0"/>
                  <a:t>&lt; 240°/sec, error accumulation </a:t>
                </a:r>
                <a:br>
                  <a:rPr lang="en-US" altLang="ko-KR" dirty="0" smtClean="0"/>
                </a:br>
                <a:r>
                  <a:rPr lang="en-US" altLang="ko-KR" dirty="0" smtClean="0"/>
                  <a:t>rate is small, stable, usually 0.08°/sec.</a:t>
                </a:r>
              </a:p>
              <a:p>
                <a:pPr lvl="2"/>
                <a:r>
                  <a:rPr lang="en-US" altLang="ko-KR" dirty="0" smtClean="0"/>
                  <a:t>When </a:t>
                </a:r>
                <a14:m>
                  <m:oMath xmlns:m="http://schemas.openxmlformats.org/officeDocument/2006/math">
                    <m:r>
                      <a:rPr lang="ko-KR" altLang="en-US" i="1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ko-KR" dirty="0" smtClean="0"/>
                  <a:t>&gt; 240</a:t>
                </a:r>
                <a:r>
                  <a:rPr lang="en-US" altLang="ko-KR" dirty="0"/>
                  <a:t>°/</a:t>
                </a:r>
                <a:r>
                  <a:rPr lang="en-US" altLang="ko-KR" dirty="0" smtClean="0"/>
                  <a:t>sec, rate jumps up.</a:t>
                </a:r>
              </a:p>
              <a:p>
                <a:pPr lvl="3"/>
                <a14:m>
                  <m:oMath xmlns:m="http://schemas.openxmlformats.org/officeDocument/2006/math">
                    <m:r>
                      <a:rPr lang="ko-KR" altLang="en-US" i="1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ko-KR" dirty="0" smtClean="0"/>
                  <a:t> 280</a:t>
                </a:r>
                <a:r>
                  <a:rPr lang="en-US" altLang="ko-KR" dirty="0"/>
                  <a:t>°/</a:t>
                </a:r>
                <a:r>
                  <a:rPr lang="en-US" altLang="ko-KR" dirty="0" smtClean="0"/>
                  <a:t>sec, error &gt; 0.2°/sec</a:t>
                </a:r>
              </a:p>
              <a:p>
                <a:pPr lvl="3"/>
                <a14:m>
                  <m:oMath xmlns:m="http://schemas.openxmlformats.org/officeDocument/2006/math">
                    <m:r>
                      <a:rPr lang="ko-KR" altLang="en-US" i="1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ko-KR" dirty="0"/>
                  <a:t> </a:t>
                </a:r>
                <a:r>
                  <a:rPr lang="en-US" altLang="ko-KR" dirty="0" smtClean="0"/>
                  <a:t>360</a:t>
                </a:r>
                <a:r>
                  <a:rPr lang="en-US" altLang="ko-KR" dirty="0"/>
                  <a:t>°/sec, error &gt; </a:t>
                </a:r>
                <a:r>
                  <a:rPr lang="en-US" altLang="ko-KR" dirty="0" smtClean="0"/>
                  <a:t>0.4°/</a:t>
                </a:r>
                <a:r>
                  <a:rPr lang="en-US" altLang="ko-KR" dirty="0"/>
                  <a:t>sec</a:t>
                </a:r>
              </a:p>
              <a:p>
                <a:pPr lvl="1"/>
                <a:r>
                  <a:rPr lang="en-US" altLang="ko-KR" dirty="0" smtClean="0"/>
                  <a:t>Linear acceleration</a:t>
                </a:r>
              </a:p>
              <a:p>
                <a:pPr lvl="2"/>
                <a:r>
                  <a:rPr lang="en-US" altLang="ko-KR" dirty="0" smtClean="0"/>
                  <a:t>When </a:t>
                </a:r>
                <a14:m>
                  <m:oMath xmlns:m="http://schemas.openxmlformats.org/officeDocument/2006/math">
                    <m:r>
                      <a:rPr lang="ko-KR" altLang="en-US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&lt;2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altLang="ko-KR" dirty="0" smtClean="0"/>
                  <a:t>, error accumulation rate</a:t>
                </a:r>
                <a:br>
                  <a:rPr lang="en-US" altLang="ko-KR" dirty="0" smtClean="0"/>
                </a:br>
                <a:r>
                  <a:rPr lang="en-US" altLang="ko-KR" dirty="0" smtClean="0"/>
                  <a:t>is relatively small, smaller than 0.2°/sec.</a:t>
                </a:r>
              </a:p>
              <a:p>
                <a:pPr lvl="2"/>
                <a:r>
                  <a:rPr lang="en-US" altLang="ko-KR" dirty="0" smtClean="0"/>
                  <a:t>When </a:t>
                </a:r>
                <a14:m>
                  <m:oMath xmlns:m="http://schemas.openxmlformats.org/officeDocument/2006/math">
                    <m:r>
                      <a:rPr lang="ko-KR" altLang="en-US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altLang="ko-KR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ko-KR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altLang="ko-KR" dirty="0" smtClean="0"/>
                  <a:t>, quickly rises, uncontrolled.</a:t>
                </a:r>
              </a:p>
              <a:p>
                <a:pPr lvl="3"/>
                <a14:m>
                  <m:oMath xmlns:m="http://schemas.openxmlformats.org/officeDocument/2006/math">
                    <m:r>
                      <a:rPr lang="ko-KR" altLang="en-US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ko-KR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.4</m:t>
                    </m:r>
                    <m:r>
                      <a:rPr lang="en-US" altLang="ko-KR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altLang="ko-KR" dirty="0" smtClean="0"/>
                  <a:t>, more than 0.5°/sec</a:t>
                </a:r>
              </a:p>
              <a:p>
                <a:pPr lvl="3"/>
                <a14:m>
                  <m:oMath xmlns:m="http://schemas.openxmlformats.org/officeDocument/2006/math">
                    <m:r>
                      <a:rPr lang="ko-KR" altLang="en-US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altLang="ko-K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altLang="ko-KR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ko-KR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altLang="ko-KR" dirty="0"/>
                  <a:t>, more than 0.75°/</a:t>
                </a:r>
                <a:r>
                  <a:rPr lang="en-US" altLang="ko-KR" dirty="0" smtClean="0"/>
                  <a:t>sec</a:t>
                </a:r>
                <a:endParaRPr lang="ko-KR" altLang="en-US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2015-01-09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4760-340E-408C-B1B3-FD753F7FB94A}" type="slidenum">
              <a:rPr lang="ko-KR" altLang="en-US" smtClean="0"/>
              <a:t>11</a:t>
            </a:fld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296" y="2306287"/>
            <a:ext cx="4965504" cy="3005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04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Instant Attitude Detection</a:t>
            </a:r>
            <a:br>
              <a:rPr lang="en-US" altLang="ko-KR" dirty="0" smtClean="0"/>
            </a:br>
            <a:r>
              <a:rPr lang="en-US" altLang="ko-KR" dirty="0" smtClean="0"/>
              <a:t>- Compass and Accelerometer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Compass</a:t>
            </a:r>
          </a:p>
          <a:p>
            <a:pPr lvl="1"/>
            <a:r>
              <a:rPr lang="en-US" altLang="ko-KR" dirty="0" smtClean="0"/>
              <a:t>Measure geomagnetic north from the detected geo-magnetic field.</a:t>
            </a:r>
          </a:p>
          <a:p>
            <a:pPr lvl="1"/>
            <a:r>
              <a:rPr lang="en-US" altLang="ko-KR" dirty="0" smtClean="0"/>
              <a:t>Unstable accuracy, indoors where steel structures and electrical applications distort the geo-magnetic field.</a:t>
            </a:r>
            <a:endParaRPr lang="en-US" altLang="ko-KR" dirty="0"/>
          </a:p>
          <a:p>
            <a:r>
              <a:rPr lang="en-US" altLang="ko-KR" dirty="0" smtClean="0"/>
              <a:t>Estimated earth north using the </a:t>
            </a:r>
            <a:br>
              <a:rPr lang="en-US" altLang="ko-KR" dirty="0" smtClean="0"/>
            </a:br>
            <a:r>
              <a:rPr lang="en-US" altLang="ko-KR" dirty="0" smtClean="0"/>
              <a:t>compass indoors and outdoors</a:t>
            </a:r>
          </a:p>
          <a:p>
            <a:pPr lvl="1"/>
            <a:r>
              <a:rPr lang="en-US" altLang="ko-KR" dirty="0" smtClean="0"/>
              <a:t>Outdoors: &lt;5°</a:t>
            </a:r>
          </a:p>
          <a:p>
            <a:pPr lvl="1"/>
            <a:r>
              <a:rPr lang="en-US" altLang="ko-KR" dirty="0" smtClean="0"/>
              <a:t>Indoors: &gt;50°</a:t>
            </a:r>
          </a:p>
          <a:p>
            <a:r>
              <a:rPr lang="en-US" altLang="ko-KR" dirty="0" smtClean="0"/>
              <a:t>Outdoor compass output is </a:t>
            </a:r>
            <a:br>
              <a:rPr lang="en-US" altLang="ko-KR" dirty="0" smtClean="0"/>
            </a:br>
            <a:r>
              <a:rPr lang="en-US" altLang="ko-KR" dirty="0" smtClean="0"/>
              <a:t>relatively reliable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2015-01-09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4760-340E-408C-B1B3-FD753F7FB94A}" type="slidenum">
              <a:rPr lang="ko-KR" altLang="en-US" smtClean="0"/>
              <a:t>12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8898" y="2964518"/>
            <a:ext cx="5594902" cy="3212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78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Instant Attitude Detection</a:t>
            </a:r>
            <a:br>
              <a:rPr lang="en-US" altLang="ko-KR" dirty="0" smtClean="0"/>
            </a:br>
            <a:r>
              <a:rPr lang="en-US" altLang="ko-KR" dirty="0" smtClean="0"/>
              <a:t>- Compass and </a:t>
            </a:r>
            <a:r>
              <a:rPr lang="en-US" altLang="ko-KR" dirty="0"/>
              <a:t>Accelerometer (cont'd)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 smtClean="0"/>
                  <a:t>Accelerometer</a:t>
                </a:r>
              </a:p>
              <a:p>
                <a:pPr lvl="1"/>
                <a:r>
                  <a:rPr lang="en-US" altLang="ko-KR" dirty="0" smtClean="0"/>
                  <a:t>With the help of the powerful Butterworth filter, the acceleration caused by phone motion can be filtered out and the frequency components of gravity can be extracted. </a:t>
                </a:r>
              </a:p>
              <a:p>
                <a:pPr lvl="1"/>
                <a:r>
                  <a:rPr lang="en-US" altLang="ko-KR" dirty="0" smtClean="0"/>
                  <a:t>Denote the component of gravity along the </a:t>
                </a:r>
                <a:r>
                  <a:rPr lang="en-US" altLang="ko-KR" i="1" dirty="0" smtClean="0"/>
                  <a:t>X</a:t>
                </a:r>
                <a:r>
                  <a:rPr lang="en-US" altLang="ko-KR" dirty="0" smtClean="0"/>
                  <a:t>,</a:t>
                </a:r>
                <a:r>
                  <a:rPr lang="en-US" altLang="ko-KR" i="1" dirty="0" smtClean="0"/>
                  <a:t> Y</a:t>
                </a:r>
                <a:r>
                  <a:rPr lang="en-US" altLang="ko-KR" dirty="0" smtClean="0"/>
                  <a:t>, and </a:t>
                </a:r>
                <a:r>
                  <a:rPr lang="en-US" altLang="ko-KR" i="1" dirty="0" smtClean="0"/>
                  <a:t>Z </a:t>
                </a:r>
                <a:r>
                  <a:rPr lang="en-US" altLang="ko-KR" dirty="0" smtClean="0"/>
                  <a:t>axis to be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en-US" altLang="ko-KR" dirty="0" smtClean="0"/>
                  <a:t>), where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ko-KR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en-US" altLang="ko-KR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  <m:sup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altLang="ko-KR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  <m:sup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altLang="ko-KR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sub>
                          <m:sup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rad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altLang="ko-KR" i="1" dirty="0" smtClean="0"/>
                  <a:t>.</a:t>
                </a:r>
              </a:p>
              <a:p>
                <a:pPr lvl="1"/>
                <a:r>
                  <a:rPr lang="en-US" altLang="ko-KR" dirty="0" smtClean="0"/>
                  <a:t>The filter cut-off frequency is normalized to 1 radian/sec and the frequency response (gain) is </a:t>
                </a:r>
                <a:br>
                  <a:rPr lang="en-US" altLang="ko-KR" dirty="0" smtClean="0"/>
                </a:b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1+ </m:t>
                            </m:r>
                            <m:sSubSup>
                              <m:sSubSupPr>
                                <m:ctrlPr>
                                  <a:rPr lang="en-US" altLang="ko-K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ko-KR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altLang="ko-KR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  <m:sup>
                                <m:r>
                                  <a:rPr lang="en-US" altLang="ko-K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altLang="ko-KR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bSup>
                          </m:den>
                        </m:f>
                      </m:e>
                    </m:rad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altLang="ko-KR" dirty="0" smtClean="0"/>
                  <a:t/>
                </a:r>
                <a:br>
                  <a:rPr lang="en-US" altLang="ko-KR" dirty="0" smtClean="0"/>
                </a:br>
                <a:r>
                  <a:rPr lang="en-US" altLang="ko-KR" dirty="0" smtClean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ko-KR" dirty="0" smtClean="0"/>
                  <a:t> is angular frequency and n is the number of poles in the filter.</a:t>
                </a:r>
                <a:endParaRPr lang="ko-KR" altLang="en-US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812" t="-1961" r="-87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2015-01-09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4760-340E-408C-B1B3-FD753F7FB94A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35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Instant Attitude Detection</a:t>
            </a:r>
            <a:br>
              <a:rPr lang="en-US" altLang="ko-KR" dirty="0" smtClean="0"/>
            </a:br>
            <a:r>
              <a:rPr lang="en-US" altLang="ko-KR" dirty="0" smtClean="0"/>
              <a:t>- Compass and Accelerometer (cont'd)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 smtClean="0"/>
                  <a:t>Attitude from compass and gravity</a:t>
                </a:r>
              </a:p>
              <a:p>
                <a:pPr lvl="1"/>
                <a:r>
                  <a:rPr lang="en-US" altLang="ko-KR" dirty="0" smtClean="0"/>
                  <a:t>The direction of gravity on the phone </a:t>
                </a:r>
                <a:br>
                  <a:rPr lang="en-US" altLang="ko-KR" dirty="0" smtClean="0"/>
                </a:br>
                <a:r>
                  <a:rPr lang="en-US" altLang="ko-KR" dirty="0" smtClean="0"/>
                  <a:t>body-frame, the phone attitude is </a:t>
                </a:r>
                <a:br>
                  <a:rPr lang="en-US" altLang="ko-KR" dirty="0" smtClean="0"/>
                </a:br>
                <a:r>
                  <a:rPr lang="en-US" altLang="ko-KR" dirty="0" smtClean="0"/>
                  <a:t>constrained on a conical surface in </a:t>
                </a:r>
                <a:br>
                  <a:rPr lang="en-US" altLang="ko-KR" dirty="0" smtClean="0"/>
                </a:br>
                <a:r>
                  <a:rPr lang="en-US" altLang="ko-KR" dirty="0" smtClean="0"/>
                  <a:t>the geo-frame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ko-KR" altLang="en-US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altLang="ko-KR" dirty="0" smtClean="0"/>
                  <a:t>: angle between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ko-KR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altLang="ko-KR" dirty="0" smtClean="0"/>
                  <a:t> axis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ko-KR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altLang="ko-KR" i="1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ko-KR" dirty="0" smtClean="0"/>
                  <a:t>: projection of </a:t>
                </a:r>
                <a14:m>
                  <m:oMath xmlns:m="http://schemas.openxmlformats.org/officeDocument/2006/math">
                    <m:r>
                      <a:rPr lang="en-US" altLang="ko-KR" i="1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altLang="ko-KR" dirty="0" smtClean="0"/>
                  <a:t> on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altLang="ko-KR" dirty="0" smtClean="0"/>
                  <a:t>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altLang="ko-KR" dirty="0" smtClean="0"/>
                  <a:t> plane</a:t>
                </a:r>
              </a:p>
              <a:p>
                <a:pPr lvl="1"/>
                <a:endParaRPr lang="en-US" altLang="ko-KR" dirty="0" smtClean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2015-01-09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4760-340E-408C-B1B3-FD753F7FB94A}" type="slidenum">
              <a:rPr lang="ko-KR" altLang="en-US" smtClean="0"/>
              <a:t>14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7600" y="1825625"/>
            <a:ext cx="5349403" cy="3372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5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Instant Attitude Detection</a:t>
            </a:r>
            <a:br>
              <a:rPr lang="en-US" altLang="ko-KR" dirty="0" smtClean="0"/>
            </a:br>
            <a:r>
              <a:rPr lang="en-US" altLang="ko-KR" dirty="0" smtClean="0"/>
              <a:t>- Compass and </a:t>
            </a:r>
            <a:r>
              <a:rPr lang="en-US" altLang="ko-KR" dirty="0"/>
              <a:t>Accelerometer (cont'd)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Compared with gyroscope</a:t>
            </a:r>
          </a:p>
          <a:p>
            <a:pPr lvl="1"/>
            <a:r>
              <a:rPr lang="en-US" altLang="ko-KR" dirty="0" smtClean="0"/>
              <a:t>Compass and accelerometer</a:t>
            </a:r>
          </a:p>
          <a:p>
            <a:pPr lvl="2"/>
            <a:r>
              <a:rPr lang="en-US" altLang="ko-KR" dirty="0" smtClean="0"/>
              <a:t>Instant status estimation unrelated </a:t>
            </a:r>
            <a:br>
              <a:rPr lang="en-US" altLang="ko-KR" dirty="0" smtClean="0"/>
            </a:br>
            <a:r>
              <a:rPr lang="en-US" altLang="ko-KR" dirty="0" smtClean="0"/>
              <a:t>to previous estimations</a:t>
            </a:r>
          </a:p>
          <a:p>
            <a:pPr lvl="1"/>
            <a:r>
              <a:rPr lang="en-US" altLang="ko-KR" dirty="0" smtClean="0"/>
              <a:t>Gyroscope</a:t>
            </a:r>
          </a:p>
          <a:p>
            <a:pPr lvl="2"/>
            <a:r>
              <a:rPr lang="en-US" altLang="ko-KR" dirty="0" smtClean="0"/>
              <a:t>Cumulative estimation by continuous </a:t>
            </a:r>
            <a:br>
              <a:rPr lang="en-US" altLang="ko-KR" dirty="0" smtClean="0"/>
            </a:br>
            <a:r>
              <a:rPr lang="en-US" altLang="ko-KR" dirty="0" smtClean="0"/>
              <a:t>integration on angular velocities</a:t>
            </a:r>
          </a:p>
          <a:p>
            <a:pPr lvl="1"/>
            <a:r>
              <a:rPr lang="en-US" altLang="ko-KR" dirty="0" smtClean="0"/>
              <a:t>8 minutes walk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2015-01-09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610600" y="6257356"/>
            <a:ext cx="2743200" cy="365125"/>
          </a:xfrm>
        </p:spPr>
        <p:txBody>
          <a:bodyPr/>
          <a:lstStyle/>
          <a:p>
            <a:fld id="{12074760-340E-408C-B1B3-FD753F7FB94A}" type="slidenum">
              <a:rPr lang="ko-KR" altLang="en-US" smtClean="0"/>
              <a:t>15</a:t>
            </a:fld>
            <a:endParaRPr lang="ko-KR" altLang="en-US"/>
          </a:p>
        </p:txBody>
      </p:sp>
      <p:grpSp>
        <p:nvGrpSpPr>
          <p:cNvPr id="9" name="그룹 8"/>
          <p:cNvGrpSpPr/>
          <p:nvPr/>
        </p:nvGrpSpPr>
        <p:grpSpPr>
          <a:xfrm>
            <a:off x="6247057" y="1825625"/>
            <a:ext cx="5289755" cy="3142447"/>
            <a:chOff x="6302477" y="2841087"/>
            <a:chExt cx="4837472" cy="2736733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3"/>
            <a:srcRect l="4638" r="4037" b="24241"/>
            <a:stretch/>
          </p:blipFill>
          <p:spPr>
            <a:xfrm>
              <a:off x="6302477" y="2841087"/>
              <a:ext cx="4837472" cy="2320414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6613357" y="5068544"/>
              <a:ext cx="4215710" cy="509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 smtClean="0">
                  <a:latin typeface="Times New Roman" panose="02020603050405020304" pitchFamily="18" charset="0"/>
                </a:rPr>
                <a:t>Figure 9: The performance of gyroscope, compass </a:t>
              </a:r>
            </a:p>
            <a:p>
              <a:r>
                <a:rPr lang="en-US" altLang="ko-KR" sz="1600" b="1" dirty="0" smtClean="0">
                  <a:latin typeface="Times New Roman" panose="02020603050405020304" pitchFamily="18" charset="0"/>
                </a:rPr>
                <a:t>and accelerometer in an instant trajectory.</a:t>
              </a:r>
              <a:endParaRPr lang="ko-KR" altLang="en-US" sz="1600" b="1" dirty="0"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173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Instant Attitude Detection</a:t>
            </a:r>
            <a:br>
              <a:rPr lang="en-US" altLang="ko-KR" dirty="0" smtClean="0"/>
            </a:br>
            <a:r>
              <a:rPr lang="en-US" altLang="ko-KR" dirty="0" smtClean="0"/>
              <a:t>- Putting </a:t>
            </a:r>
            <a:r>
              <a:rPr lang="en-US" altLang="ko-KR" dirty="0"/>
              <a:t>I</a:t>
            </a:r>
            <a:r>
              <a:rPr lang="en-US" altLang="ko-KR" dirty="0" smtClean="0"/>
              <a:t>t All Together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35457"/>
                <a:ext cx="10515600" cy="4351338"/>
              </a:xfrm>
            </p:spPr>
            <p:txBody>
              <a:bodyPr>
                <a:normAutofit lnSpcReduction="10000"/>
              </a:bodyPr>
              <a:lstStyle/>
              <a:p>
                <a:pPr>
                  <a:lnSpc>
                    <a:spcPct val="11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</m:oMath>
                </a14:m>
                <a:r>
                  <a:rPr lang="en-US" altLang="ko-KR" dirty="0" smtClean="0"/>
                  <a:t>: tracking error of the gyroscope</a:t>
                </a:r>
              </a:p>
              <a:p>
                <a:pPr lvl="1">
                  <a:lnSpc>
                    <a:spcPct val="110000"/>
                  </a:lnSpc>
                </a:pPr>
                <a:r>
                  <a:rPr lang="en-US" altLang="ko-KR" dirty="0" smtClean="0"/>
                  <a:t>Related to angular velocity </a:t>
                </a:r>
                <a14:m>
                  <m:oMath xmlns:m="http://schemas.openxmlformats.org/officeDocument/2006/math">
                    <m:r>
                      <a:rPr lang="ko-KR" altLang="en-US" b="0" i="1" smtClean="0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ko-KR" dirty="0" smtClean="0"/>
                  <a:t>and linear acceleration </a:t>
                </a:r>
                <a14:m>
                  <m:oMath xmlns:m="http://schemas.openxmlformats.org/officeDocument/2006/math">
                    <m:r>
                      <a:rPr lang="ko-KR" altLang="en-US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altLang="ko-KR" dirty="0" smtClean="0"/>
                  <a:t>.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altLang="ko-KR" dirty="0" smtClean="0"/>
                  <a:t>For each integration interval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ko-KR" dirty="0" smtClean="0"/>
                  <a:t>, the accumulated error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altLang="ko-KR" b="0" dirty="0" smtClean="0"/>
                  <a:t/>
                </a:r>
                <a:br>
                  <a:rPr lang="en-US" altLang="ko-KR" b="0" dirty="0" smtClean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ko-KR" altLang="en-US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sub>
                    </m:sSub>
                    <m:d>
                      <m:d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ko-K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ko-KR" altLang="en-US" b="0" i="1" smtClean="0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altLang="ko-K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ko-KR" altLang="en-US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d>
                      <m:d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ko-K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altLang="ko-K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altLang="ko-KR" dirty="0" smtClean="0"/>
                  <a:t/>
                </a:r>
                <a:br>
                  <a:rPr lang="en-US" altLang="ko-KR" dirty="0" smtClean="0"/>
                </a:br>
                <a:r>
                  <a:rPr lang="en-US" altLang="ko-KR" dirty="0" smtClean="0"/>
                  <a:t>functional relationship with angular velocity and linear acceleration.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altLang="ko-KR" dirty="0" smtClean="0"/>
                  <a:t>The gyroscope tracking error at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altLang="ko-KR" dirty="0" smtClean="0"/>
                  <a:t/>
                </a:r>
                <a:br>
                  <a:rPr lang="en-US" altLang="ko-KR" dirty="0" smtClean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  <m:d>
                      <m:d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e>
                    </m:d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chr m:val="∑"/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sup>
                      <m:e>
                        <m:sSub>
                          <m:sSubPr>
                            <m:ctrlP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sup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n-US" altLang="ko-K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ko-KR" altLang="en-US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sub>
                        </m:sSub>
                        <m:d>
                          <m:dPr>
                            <m:ctrlPr>
                              <a:rPr lang="en-US" altLang="ko-K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ko-K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ko-KR" altLang="en-US" i="1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altLang="ko-KR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US" altLang="ko-K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sSub>
                          <m:sSubPr>
                            <m:ctrlPr>
                              <a:rPr lang="en-US" altLang="ko-K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ko-K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ko-KR" altLang="en-US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</m:sSub>
                        <m:d>
                          <m:dPr>
                            <m:ctrlPr>
                              <a:rPr lang="en-US" altLang="ko-K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ko-K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ko-KR" altLang="en-US" i="1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altLang="ko-KR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US" altLang="ko-K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sSub>
                          <m:sSubPr>
                            <m:ctrlPr>
                              <a:rPr lang="en-US" altLang="ko-K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]</m:t>
                        </m:r>
                      </m:e>
                    </m:nary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altLang="ko-KR" dirty="0" smtClean="0"/>
                  <a:t/>
                </a:r>
                <a:br>
                  <a:rPr lang="en-US" altLang="ko-KR" dirty="0" smtClean="0"/>
                </a:br>
                <a:r>
                  <a:rPr lang="en-US" altLang="ko-KR" dirty="0" smtClean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ko-KR" dirty="0" smtClean="0"/>
                  <a:t> is the start point of current tracking.</a:t>
                </a:r>
                <a:endParaRPr lang="ko-KR" altLang="en-US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35457"/>
                <a:ext cx="10515600" cy="4351338"/>
              </a:xfrm>
              <a:blipFill rotWithShape="0">
                <a:blip r:embed="rId3"/>
                <a:stretch>
                  <a:fillRect l="-812" t="-126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2015-01-09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4760-340E-408C-B1B3-FD753F7FB94A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655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Instant Attitude Detection</a:t>
            </a:r>
            <a:br>
              <a:rPr lang="en-US" altLang="ko-KR" dirty="0" smtClean="0"/>
            </a:br>
            <a:r>
              <a:rPr lang="en-US" altLang="ko-KR" dirty="0" smtClean="0"/>
              <a:t>- Putting </a:t>
            </a:r>
            <a:r>
              <a:rPr lang="en-US" altLang="ko-KR" dirty="0"/>
              <a:t>I</a:t>
            </a:r>
            <a:r>
              <a:rPr lang="en-US" altLang="ko-KR" dirty="0" smtClean="0"/>
              <a:t>t All Together(cont'd)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 smtClean="0"/>
                  <a:t>Two major components</a:t>
                </a:r>
              </a:p>
              <a:p>
                <a:pPr lvl="1"/>
                <a:r>
                  <a:rPr lang="en-US" altLang="ko-KR" dirty="0" smtClean="0"/>
                  <a:t>Gyroscope tracking</a:t>
                </a:r>
              </a:p>
              <a:p>
                <a:pPr lvl="1"/>
                <a:r>
                  <a:rPr lang="en-US" altLang="ko-KR" dirty="0" smtClean="0"/>
                  <a:t>Calibration</a:t>
                </a:r>
              </a:p>
              <a:p>
                <a:r>
                  <a:rPr lang="en-US" altLang="ko-KR" dirty="0" smtClean="0"/>
                  <a:t>Angular velocity function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ko-KR" altLang="en-US" i="1" smtClean="0">
                            <a:latin typeface="Cambria Math" panose="02040503050406030204" pitchFamily="18" charset="0"/>
                          </a:rPr>
                          <m:t>𝜔</m:t>
                        </m:r>
                      </m:sub>
                    </m:sSub>
                    <m:d>
                      <m:d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ko-KR" altLang="en-US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{"/>
                        <m:endChr m:val=""/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0.0003</m:t>
                            </m:r>
                            <m:r>
                              <a:rPr lang="ko-KR" altLang="en-US" b="0" i="1" smtClean="0">
                                <a:latin typeface="Cambria Math" panose="02040503050406030204" pitchFamily="18" charset="0"/>
                              </a:rPr>
                              <m:t>𝜔</m:t>
                            </m:r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,          </m:t>
                            </m:r>
                            <m:r>
                              <a:rPr lang="en-US" altLang="ko-KR" i="1" dirty="0">
                                <a:latin typeface="Cambria Math" panose="02040503050406030204" pitchFamily="18" charset="0"/>
                              </a:rPr>
                              <m:t>𝑖𝑓</m:t>
                            </m:r>
                            <m:r>
                              <a:rPr lang="en-US" altLang="ko-KR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ko-KR" altLang="en-US" i="1" dirty="0">
                                <a:latin typeface="Cambria Math" panose="02040503050406030204" pitchFamily="18" charset="0"/>
                              </a:rPr>
                              <m:t>𝜔</m:t>
                            </m:r>
                            <m:r>
                              <a:rPr lang="en-US" altLang="ko-KR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ko-KR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&lt;</m:t>
                            </m:r>
                            <m:r>
                              <a:rPr lang="en-US" altLang="ko-KR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240°/</m:t>
                            </m:r>
                            <m:r>
                              <a:rPr lang="en-US" altLang="ko-KR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𝑠𝑒𝑐</m:t>
                            </m:r>
                          </m:e>
                          <m:e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𝑢𝑛𝑏𝑜𝑢𝑛𝑑𝑒𝑑</m:t>
                            </m:r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,    </m:t>
                            </m:r>
                            <m:r>
                              <a:rPr lang="en-US" altLang="ko-KR" i="1" dirty="0">
                                <a:latin typeface="Cambria Math" panose="02040503050406030204" pitchFamily="18" charset="0"/>
                              </a:rPr>
                              <m:t>𝑖𝑓</m:t>
                            </m:r>
                            <m:r>
                              <a:rPr lang="en-US" altLang="ko-KR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ko-KR" altLang="en-US" i="1" dirty="0">
                                <a:latin typeface="Cambria Math" panose="02040503050406030204" pitchFamily="18" charset="0"/>
                              </a:rPr>
                              <m:t>𝜔</m:t>
                            </m:r>
                            <m:r>
                              <a:rPr lang="en-US" altLang="ko-KR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ko-KR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≥240°/</m:t>
                            </m:r>
                            <m:r>
                              <a:rPr lang="en-US" altLang="ko-KR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𝑠𝑒𝑐</m:t>
                            </m:r>
                          </m:e>
                        </m:eqArr>
                      </m:e>
                    </m:d>
                  </m:oMath>
                </a14:m>
                <a:endParaRPr lang="en-US" altLang="ko-KR" dirty="0" smtClean="0"/>
              </a:p>
              <a:p>
                <a:r>
                  <a:rPr lang="en-US" altLang="ko-KR" dirty="0" smtClean="0"/>
                  <a:t>Linear acceleration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ko-KR" altLang="en-US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d>
                      <m:d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ko-KR" altLang="en-US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d>
                    <m:r>
                      <a:rPr lang="en-US" altLang="ko-KR" i="1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{"/>
                        <m:endChr m:val=""/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ko-KR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0.00</m:t>
                            </m:r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,  </m:t>
                            </m:r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       </m:t>
                            </m:r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    </m:t>
                            </m:r>
                            <m:r>
                              <a:rPr lang="en-US" altLang="ko-KR" i="1" dirty="0">
                                <a:latin typeface="Cambria Math" panose="02040503050406030204" pitchFamily="18" charset="0"/>
                              </a:rPr>
                              <m:t>𝑖𝑓</m:t>
                            </m:r>
                            <m:r>
                              <a:rPr lang="en-US" altLang="ko-KR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ko-KR" b="0" i="1" dirty="0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ko-KR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ko-KR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&lt;</m:t>
                            </m:r>
                            <m:r>
                              <a:rPr lang="en-US" altLang="ko-KR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ko-KR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</m:e>
                          <m:e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𝑢𝑛𝑏𝑜𝑢𝑛𝑑𝑒𝑑</m:t>
                            </m:r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,    </m:t>
                            </m:r>
                            <m:r>
                              <a:rPr lang="en-US" altLang="ko-KR" i="1" dirty="0">
                                <a:latin typeface="Cambria Math" panose="02040503050406030204" pitchFamily="18" charset="0"/>
                              </a:rPr>
                              <m:t>𝑖𝑓</m:t>
                            </m:r>
                            <m:r>
                              <a:rPr lang="en-US" altLang="ko-KR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ko-KR" altLang="en-US" i="1" dirty="0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  <m:r>
                              <a:rPr lang="en-US" altLang="ko-KR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ko-KR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≥</m:t>
                            </m:r>
                            <m:r>
                              <a:rPr lang="en-US" altLang="ko-KR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ko-KR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</m:e>
                        </m:eqArr>
                      </m:e>
                    </m:d>
                  </m:oMath>
                </a14:m>
                <a:endParaRPr lang="en-US" altLang="ko-KR" dirty="0" smtClean="0"/>
              </a:p>
              <a:p>
                <a:endParaRPr lang="ko-KR" altLang="en-US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2015-01-09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4760-340E-408C-B1B3-FD753F7FB94A}" type="slidenum">
              <a:rPr lang="ko-KR" altLang="en-US" smtClean="0"/>
              <a:t>17</a:t>
            </a:fld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3841" y="2371700"/>
            <a:ext cx="4813148" cy="325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35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Opportunistic Calibration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 smtClean="0"/>
                  <a:t>Gyroscope can provide very accurate </a:t>
                </a:r>
                <a:br>
                  <a:rPr lang="en-US" altLang="ko-KR" dirty="0" smtClean="0"/>
                </a:br>
                <a:r>
                  <a:rPr lang="en-US" altLang="ko-KR" dirty="0" smtClean="0"/>
                  <a:t>attitude tracking in short time periods </a:t>
                </a:r>
              </a:p>
              <a:p>
                <a:r>
                  <a:rPr lang="en-US" altLang="ko-KR" dirty="0" smtClean="0"/>
                  <a:t>Compass output of the earth north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US" altLang="ko-KR" dirty="0" smtClean="0"/>
              </a:p>
              <a:p>
                <a:r>
                  <a:rPr lang="en-US" altLang="ko-KR" dirty="0" smtClean="0"/>
                  <a:t>Gravity direction from accelerometer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altLang="ko-KR" dirty="0" smtClean="0"/>
              </a:p>
              <a:p>
                <a:r>
                  <a:rPr lang="en-US" altLang="ko-KR" dirty="0"/>
                  <a:t>Attitude estimation from the gyroscope </a:t>
                </a:r>
                <a14:m>
                  <m:oMath xmlns:m="http://schemas.openxmlformats.org/officeDocument/2006/math">
                    <m:r>
                      <a:rPr lang="en-US" altLang="ko-KR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endParaRPr lang="en-US" altLang="ko-KR" dirty="0" smtClean="0"/>
              </a:p>
              <a:p>
                <a:r>
                  <a:rPr lang="en-US" altLang="ko-KR" dirty="0" smtClean="0"/>
                  <a:t>For each detection window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altLang="ko-KR" i="1" dirty="0" smtClean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altLang="ko-KR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={</m:t>
                    </m:r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ko-KR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ko-K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ko-KR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ko-K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ko-K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ko-K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en-US" altLang="ko-KR" b="0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𝑉𝑎𝑟</m:t>
                            </m:r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altLang="ko-K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ko-KR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altLang="ko-KR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den>
                    </m:f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altLang="ko-KR" dirty="0" smtClean="0"/>
              </a:p>
              <a:p>
                <a:pPr lvl="1"/>
                <a:endParaRPr lang="ko-KR" altLang="en-US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2015-01-09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4760-340E-408C-B1B3-FD753F7FB94A}" type="slidenum">
              <a:rPr lang="ko-KR" altLang="en-US" smtClean="0"/>
              <a:t>18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7720" y="1433651"/>
            <a:ext cx="4502390" cy="483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35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Opportunistic Calibration(cont'd)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altLang="ko-KR" dirty="0" smtClean="0"/>
                  <a:t>To find valid calibration opportunities, </a:t>
                </a:r>
                <a:br>
                  <a:rPr lang="en-US" altLang="ko-KR" dirty="0" smtClean="0"/>
                </a:br>
                <a:r>
                  <a:rPr lang="en-US" altLang="ko-KR" dirty="0" smtClean="0"/>
                  <a:t>look at the values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altLang="ko-KR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</m:oMath>
                </a14:m>
                <a:endParaRPr lang="en-US" altLang="ko-KR" dirty="0" smtClean="0"/>
              </a:p>
              <a:p>
                <a:r>
                  <a:rPr lang="en-US" altLang="ko-KR" dirty="0" smtClean="0"/>
                  <a:t>Usage patterns </a:t>
                </a:r>
              </a:p>
              <a:p>
                <a:pPr lvl="1"/>
                <a:r>
                  <a:rPr lang="en-US" altLang="ko-KR" dirty="0" smtClean="0"/>
                  <a:t>Walking, running, and playing phone games.</a:t>
                </a:r>
              </a:p>
              <a:p>
                <a:pPr lvl="1"/>
                <a:r>
                  <a:rPr lang="en-US" altLang="ko-KR" dirty="0" smtClean="0"/>
                  <a:t>21 indoor and 9 outdoor sites.</a:t>
                </a:r>
              </a:p>
              <a:p>
                <a:pPr lvl="1"/>
                <a:r>
                  <a:rPr lang="en-US" altLang="ko-KR" dirty="0" smtClean="0"/>
                  <a:t>10 times experiment at each place.  </a:t>
                </a:r>
              </a:p>
              <a:p>
                <a:r>
                  <a:rPr lang="en-US" altLang="ko-KR" dirty="0" smtClean="0"/>
                  <a:t>Linear fitting function</a:t>
                </a:r>
              </a:p>
              <a:p>
                <a:pPr lvl="1"/>
                <a:r>
                  <a:rPr lang="en-US" altLang="ko-KR" dirty="0" smtClean="0"/>
                  <a:t>Error of compass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altLang="ko-KR" dirty="0" smtClean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=−32.14</m:t>
                    </m:r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+19.93</m:t>
                    </m:r>
                  </m:oMath>
                </a14:m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Error of gravity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altLang="ko-KR" dirty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=−12.86</m:t>
                    </m:r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+11.57</m:t>
                    </m:r>
                  </m:oMath>
                </a14:m>
                <a:endParaRPr lang="en-US" altLang="ko-KR" dirty="0" smtClean="0"/>
              </a:p>
              <a:p>
                <a:r>
                  <a:rPr lang="en-US" altLang="ko-KR" dirty="0" smtClean="0"/>
                  <a:t>Error of their combination,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ko-KR" b="0" i="0" smtClean="0"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{</m:t>
                        </m:r>
                        <m:sSub>
                          <m:sSubPr>
                            <m:ctrlP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}</m:t>
                        </m:r>
                      </m:e>
                    </m:func>
                  </m:oMath>
                </a14:m>
                <a:endParaRPr lang="en-US" altLang="ko-KR" dirty="0" smtClean="0"/>
              </a:p>
              <a:p>
                <a:endParaRPr lang="ko-KR" altLang="en-US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812" t="-280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2015-01-09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4760-340E-408C-B1B3-FD753F7FB94A}" type="slidenum">
              <a:rPr lang="ko-KR" altLang="en-US" smtClean="0"/>
              <a:t>19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0938" y="1825625"/>
            <a:ext cx="4532862" cy="3427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3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Opportunistic Calibration(cont'd)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2015-01-09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4760-340E-408C-B1B3-FD753F7FB94A}" type="slidenum">
              <a:rPr lang="ko-KR" altLang="en-US" smtClean="0"/>
              <a:t>20</a:t>
            </a:fld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6526" y="2307565"/>
            <a:ext cx="6008148" cy="3440772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547" y="2075824"/>
            <a:ext cx="4864105" cy="390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36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Evaluation</a:t>
            </a:r>
            <a:br>
              <a:rPr lang="en-US" altLang="ko-KR" dirty="0" smtClean="0"/>
            </a:br>
            <a:r>
              <a:rPr lang="en-US" altLang="ko-KR" dirty="0" smtClean="0"/>
              <a:t>- Experiment Devices and Settings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Smartphone</a:t>
            </a:r>
          </a:p>
          <a:p>
            <a:pPr lvl="1"/>
            <a:r>
              <a:rPr lang="en-US" altLang="ko-KR" dirty="0" smtClean="0"/>
              <a:t>HTC Sensation, galaxy s2 9100, google nexus 4</a:t>
            </a:r>
          </a:p>
          <a:p>
            <a:r>
              <a:rPr lang="en-US" altLang="ko-KR" dirty="0" smtClean="0"/>
              <a:t>Experiment settings</a:t>
            </a:r>
          </a:p>
          <a:p>
            <a:pPr lvl="1"/>
            <a:r>
              <a:rPr lang="en-US" altLang="ko-KR" dirty="0" smtClean="0"/>
              <a:t>Scenario</a:t>
            </a:r>
          </a:p>
          <a:p>
            <a:pPr lvl="2"/>
            <a:r>
              <a:rPr lang="en-US" altLang="ko-KR" dirty="0" smtClean="0"/>
              <a:t>Walking with the phone in hand</a:t>
            </a:r>
          </a:p>
          <a:p>
            <a:pPr lvl="2"/>
            <a:r>
              <a:rPr lang="en-US" altLang="ko-KR" dirty="0" smtClean="0"/>
              <a:t>Walking with the phone free in the pocket</a:t>
            </a:r>
          </a:p>
          <a:p>
            <a:pPr lvl="2"/>
            <a:r>
              <a:rPr lang="en-US" altLang="ko-KR" dirty="0" smtClean="0"/>
              <a:t>Running with the phone in hand</a:t>
            </a:r>
          </a:p>
          <a:p>
            <a:pPr lvl="1"/>
            <a:r>
              <a:rPr lang="en-US" altLang="ko-KR" dirty="0" smtClean="0"/>
              <a:t>Sites: office, home, airport, shopping mall, laboratory, etc.</a:t>
            </a:r>
          </a:p>
          <a:p>
            <a:r>
              <a:rPr lang="en-US" altLang="ko-KR" dirty="0" smtClean="0"/>
              <a:t>Comparison</a:t>
            </a:r>
          </a:p>
          <a:p>
            <a:pPr lvl="1"/>
            <a:r>
              <a:rPr lang="en-US" altLang="ko-KR" dirty="0" smtClean="0"/>
              <a:t>A</a:t>
            </a:r>
            <a:r>
              <a:rPr lang="en-US" altLang="ko-KR" baseline="30000" dirty="0" smtClean="0"/>
              <a:t>3</a:t>
            </a:r>
            <a:r>
              <a:rPr lang="en-US" altLang="ko-KR" dirty="0" smtClean="0"/>
              <a:t>, basic A</a:t>
            </a:r>
            <a:r>
              <a:rPr lang="en-US" altLang="ko-KR" baseline="30000" dirty="0" smtClean="0"/>
              <a:t>3</a:t>
            </a:r>
            <a:r>
              <a:rPr lang="en-US" altLang="ko-KR" dirty="0" smtClean="0"/>
              <a:t>, Android API, x-AHRS</a:t>
            </a:r>
          </a:p>
          <a:p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2015-01-09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4760-340E-408C-B1B3-FD753F7FB94A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995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Evaluation</a:t>
            </a:r>
            <a:br>
              <a:rPr lang="en-US" altLang="ko-KR" dirty="0" smtClean="0"/>
            </a:br>
            <a:r>
              <a:rPr lang="en-US" altLang="ko-KR" dirty="0" smtClean="0"/>
              <a:t>- Performance in Different Conditions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2015-01-09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4760-340E-408C-B1B3-FD753F7FB94A}" type="slidenum">
              <a:rPr lang="ko-KR" altLang="en-US" smtClean="0"/>
              <a:t>22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014" y="1956716"/>
            <a:ext cx="5258133" cy="378522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9147" y="2014905"/>
            <a:ext cx="6061798" cy="4075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20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Evaluation</a:t>
            </a:r>
            <a:br>
              <a:rPr lang="en-US" altLang="ko-KR" dirty="0" smtClean="0"/>
            </a:br>
            <a:r>
              <a:rPr lang="en-US" altLang="ko-KR" dirty="0" smtClean="0"/>
              <a:t>- Performance in Different Conditions (cont'd)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2015-01-09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4760-340E-408C-B1B3-FD753F7FB94A}" type="slidenum">
              <a:rPr lang="ko-KR" altLang="en-US" smtClean="0"/>
              <a:t>23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657" y="2116294"/>
            <a:ext cx="3904379" cy="360374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5848" y="2129079"/>
            <a:ext cx="3798488" cy="3578176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0149" y="2116294"/>
            <a:ext cx="3847085" cy="360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39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Evaluation</a:t>
            </a:r>
            <a:br>
              <a:rPr lang="en-US" altLang="ko-KR" dirty="0" smtClean="0"/>
            </a:br>
            <a:r>
              <a:rPr lang="en-US" altLang="ko-KR" dirty="0" smtClean="0"/>
              <a:t>- Application in Heading Estimation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The detected phone attitude can be</a:t>
            </a:r>
            <a:br>
              <a:rPr lang="en-US" altLang="ko-KR" dirty="0" smtClean="0"/>
            </a:br>
            <a:r>
              <a:rPr lang="en-US" altLang="ko-KR" dirty="0" smtClean="0"/>
              <a:t>directly used to estimate the user </a:t>
            </a:r>
            <a:br>
              <a:rPr lang="en-US" altLang="ko-KR" dirty="0" smtClean="0"/>
            </a:br>
            <a:r>
              <a:rPr lang="en-US" altLang="ko-KR" dirty="0" smtClean="0"/>
              <a:t>heading in dead-reckoning.</a:t>
            </a:r>
          </a:p>
          <a:p>
            <a:r>
              <a:rPr lang="en-US" altLang="ko-KR" dirty="0" smtClean="0"/>
              <a:t>58m circular path in the lab.</a:t>
            </a:r>
          </a:p>
          <a:p>
            <a:r>
              <a:rPr lang="en-US" altLang="ko-KR" dirty="0" smtClean="0"/>
              <a:t>After 7 minutes walking on the path 4</a:t>
            </a:r>
            <a:br>
              <a:rPr lang="en-US" altLang="ko-KR" dirty="0" smtClean="0"/>
            </a:br>
            <a:r>
              <a:rPr lang="en-US" altLang="ko-KR" dirty="0" smtClean="0"/>
              <a:t>rounds, tracking error is merely 1.3m.</a:t>
            </a:r>
          </a:p>
          <a:p>
            <a:r>
              <a:rPr lang="en-US" altLang="ko-KR" dirty="0" smtClean="0"/>
              <a:t>After walking only one round, tracking</a:t>
            </a:r>
            <a:br>
              <a:rPr lang="en-US" altLang="ko-KR" dirty="0" smtClean="0"/>
            </a:br>
            <a:r>
              <a:rPr lang="en-US" altLang="ko-KR" dirty="0" smtClean="0"/>
              <a:t>error accumulates to 13.2m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2015-01-09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4760-340E-408C-B1B3-FD753F7FB94A}" type="slidenum">
              <a:rPr lang="ko-KR" altLang="en-US" smtClean="0"/>
              <a:t>24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6378" y="1646238"/>
            <a:ext cx="4847422" cy="441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88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Evaluation</a:t>
            </a:r>
            <a:br>
              <a:rPr lang="en-US" altLang="ko-KR" dirty="0" smtClean="0"/>
            </a:br>
            <a:r>
              <a:rPr lang="en-US" altLang="ko-KR" dirty="0" smtClean="0"/>
              <a:t>- Comparison with Popular Apps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Many smartphone apps and games detect and take the phone attitude changes as input.</a:t>
            </a:r>
          </a:p>
          <a:p>
            <a:r>
              <a:rPr lang="en-US" altLang="ko-KR" dirty="0" smtClean="0"/>
              <a:t>Test the performance of the apps</a:t>
            </a:r>
          </a:p>
          <a:p>
            <a:pPr lvl="1"/>
            <a:r>
              <a:rPr lang="en-US" altLang="ko-KR" dirty="0" smtClean="0"/>
              <a:t>Time: 1min, 5min, 10min</a:t>
            </a:r>
          </a:p>
          <a:p>
            <a:pPr lvl="1"/>
            <a:r>
              <a:rPr lang="en-US" altLang="ko-KR" dirty="0" smtClean="0"/>
              <a:t>10 runs each then calculate average</a:t>
            </a:r>
          </a:p>
          <a:p>
            <a:pPr lvl="1"/>
            <a:r>
              <a:rPr lang="en-US" altLang="ko-KR" dirty="0"/>
              <a:t>A</a:t>
            </a:r>
            <a:r>
              <a:rPr lang="en-US" altLang="ko-KR" baseline="30000" dirty="0"/>
              <a:t>3</a:t>
            </a:r>
            <a:r>
              <a:rPr lang="en-US" altLang="ko-KR" dirty="0" smtClean="0"/>
              <a:t> is running background </a:t>
            </a:r>
            <a:br>
              <a:rPr lang="en-US" altLang="ko-KR" dirty="0" smtClean="0"/>
            </a:br>
            <a:r>
              <a:rPr lang="en-US" altLang="ko-KR" dirty="0" smtClean="0"/>
              <a:t>simultaneously with the app. </a:t>
            </a:r>
            <a:endParaRPr lang="ko-KR" altLang="en-US" baseline="3000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2015-01-09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4760-340E-408C-B1B3-FD753F7FB94A}" type="slidenum">
              <a:rPr lang="ko-KR" altLang="en-US" smtClean="0"/>
              <a:t>25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1527" y="2860787"/>
            <a:ext cx="5442273" cy="2765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32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Evaluation</a:t>
            </a:r>
            <a:br>
              <a:rPr lang="en-US" altLang="ko-KR" dirty="0" smtClean="0"/>
            </a:br>
            <a:r>
              <a:rPr lang="en-US" altLang="ko-KR" dirty="0" smtClean="0"/>
              <a:t>- Power Consumption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283"/>
          <a:stretch/>
        </p:blipFill>
        <p:spPr>
          <a:xfrm>
            <a:off x="749390" y="1690688"/>
            <a:ext cx="10693219" cy="4768301"/>
          </a:xfrm>
          <a:prstGeom prst="rect">
            <a:avLst/>
          </a:prstGeom>
        </p:spPr>
      </p:pic>
      <p:sp>
        <p:nvSpPr>
          <p:cNvPr id="8" name="날짜 개체 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2015-01-09</a:t>
            </a:r>
            <a:endParaRPr lang="ko-KR" altLang="en-US"/>
          </a:p>
        </p:txBody>
      </p:sp>
      <p:sp>
        <p:nvSpPr>
          <p:cNvPr id="9" name="바닥글 개체 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</a:t>
            </a:r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4760-340E-408C-B1B3-FD753F7FB94A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125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Related Work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Orientation and attitude estimation</a:t>
            </a:r>
          </a:p>
          <a:p>
            <a:pPr lvl="1"/>
            <a:r>
              <a:rPr lang="en-US" altLang="ko-KR" sz="2000" dirty="0" err="1" smtClean="0"/>
              <a:t>Kalman</a:t>
            </a:r>
            <a:r>
              <a:rPr lang="en-US" altLang="ko-KR" sz="2000" dirty="0" smtClean="0"/>
              <a:t> filter was widely used in those works to fuse different sensor input.</a:t>
            </a:r>
          </a:p>
          <a:p>
            <a:pPr lvl="1"/>
            <a:r>
              <a:rPr lang="en-US" altLang="ko-KR" dirty="0" smtClean="0"/>
              <a:t>Simple parameter optimization of </a:t>
            </a:r>
            <a:r>
              <a:rPr lang="en-US" altLang="ko-KR" dirty="0" err="1" smtClean="0"/>
              <a:t>Kalman</a:t>
            </a:r>
            <a:r>
              <a:rPr lang="en-US" altLang="ko-KR" dirty="0" smtClean="0"/>
              <a:t>-based approaches will not address the problem because it is based on the frequency responses of different sensors.</a:t>
            </a:r>
            <a:endParaRPr lang="en-US" altLang="ko-KR" sz="2000" dirty="0" smtClean="0"/>
          </a:p>
          <a:p>
            <a:r>
              <a:rPr lang="en-US" altLang="ko-KR" dirty="0" smtClean="0"/>
              <a:t>Heading estimation</a:t>
            </a:r>
          </a:p>
          <a:p>
            <a:pPr lvl="1"/>
            <a:r>
              <a:rPr lang="en-US" altLang="ko-KR" dirty="0" smtClean="0"/>
              <a:t>User heading information for indoor localization, navigation and tracking, etc.</a:t>
            </a:r>
          </a:p>
          <a:p>
            <a:pPr lvl="1"/>
            <a:r>
              <a:rPr lang="en-US" altLang="ko-KR" dirty="0" smtClean="0"/>
              <a:t>Using computer vision-based pattern detection techniques to provide directional references</a:t>
            </a:r>
          </a:p>
          <a:p>
            <a:r>
              <a:rPr lang="en-US" altLang="ko-KR" sz="2400" dirty="0" smtClean="0"/>
              <a:t>Attitude based application</a:t>
            </a:r>
          </a:p>
          <a:p>
            <a:pPr lvl="1"/>
            <a:r>
              <a:rPr lang="en-US" altLang="ko-KR" sz="2000" dirty="0" smtClean="0"/>
              <a:t>Image stabilization, 3D photography, phone apps.</a:t>
            </a:r>
          </a:p>
          <a:p>
            <a:pPr lvl="1"/>
            <a:r>
              <a:rPr lang="en-US" altLang="ko-KR" dirty="0" smtClean="0"/>
              <a:t>Video stabilization and rolling shutter correction using the gyroscope.</a:t>
            </a:r>
            <a:endParaRPr lang="en-US" altLang="ko-KR" sz="2000" dirty="0" smtClean="0"/>
          </a:p>
          <a:p>
            <a:pPr lvl="1"/>
            <a:endParaRPr lang="ko-KR" altLang="en-US" sz="200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2015-01-09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4760-340E-408C-B1B3-FD753F7FB94A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391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ko-KR" dirty="0" smtClean="0"/>
              <a:t>Present A</a:t>
            </a:r>
            <a:r>
              <a:rPr lang="en-US" altLang="ko-KR" baseline="30000" dirty="0" smtClean="0"/>
              <a:t>3</a:t>
            </a:r>
            <a:r>
              <a:rPr lang="en-US" altLang="ko-KR" dirty="0" smtClean="0"/>
              <a:t> for accurate phone attitude detection.</a:t>
            </a:r>
          </a:p>
          <a:p>
            <a:pPr>
              <a:lnSpc>
                <a:spcPct val="100000"/>
              </a:lnSpc>
            </a:pPr>
            <a:r>
              <a:rPr lang="en-US" altLang="ko-KR" dirty="0" smtClean="0"/>
              <a:t>Make it possible to estimate the mobile phone attitude in free motion, using gyroscope and other IMU sensors.</a:t>
            </a:r>
          </a:p>
          <a:p>
            <a:pPr>
              <a:lnSpc>
                <a:spcPct val="100000"/>
              </a:lnSpc>
            </a:pPr>
            <a:r>
              <a:rPr lang="en-US" altLang="ko-KR" dirty="0" smtClean="0"/>
              <a:t>Provide far better tracking accuracy than other possible competitors and maintains the high accuracy during long runs.</a:t>
            </a:r>
          </a:p>
          <a:p>
            <a:pPr>
              <a:lnSpc>
                <a:spcPct val="100000"/>
              </a:lnSpc>
            </a:pPr>
            <a:r>
              <a:rPr lang="en-US" altLang="ko-KR" dirty="0" smtClean="0"/>
              <a:t>Apply to localization, tracking, mobile gaming, etc.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2015-01-09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WIDEN, Korea Univ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74760-340E-408C-B1B3-FD753F7FB94A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710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3660</TotalTime>
  <Words>943</Words>
  <Application>Microsoft Office PowerPoint</Application>
  <PresentationFormat>와이드스크린</PresentationFormat>
  <Paragraphs>332</Paragraphs>
  <Slides>28</Slides>
  <Notes>28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34" baseType="lpstr">
      <vt:lpstr>맑은 고딕</vt:lpstr>
      <vt:lpstr>Arial</vt:lpstr>
      <vt:lpstr>Cambria Math</vt:lpstr>
      <vt:lpstr>Times New Roman</vt:lpstr>
      <vt:lpstr>Wingdings</vt:lpstr>
      <vt:lpstr>Office 테마</vt:lpstr>
      <vt:lpstr>Use It Free: Instantly Knowing Your Phone Attitude</vt:lpstr>
      <vt:lpstr>Contents</vt:lpstr>
      <vt:lpstr>Introduction</vt:lpstr>
      <vt:lpstr>Background and Motivation</vt:lpstr>
      <vt:lpstr>Background and Motivation(cont'd)</vt:lpstr>
      <vt:lpstr>Understanding MEMS Gyroscope - Angular Velocity Integration</vt:lpstr>
      <vt:lpstr>Understanding MEMS Gyroscope - Practical Settings and Techniques</vt:lpstr>
      <vt:lpstr>Understanding MEMS Gyroscope - Practical Settings and Techniques (cont'd)</vt:lpstr>
      <vt:lpstr>Understanding MEMS Gyroscope - Performance Characterization</vt:lpstr>
      <vt:lpstr>Understanding MEMS Gyroscope - Performance Characterization (cont'd)</vt:lpstr>
      <vt:lpstr>Understanding MEMS Gyroscope - Performance Characterization (cont'd)</vt:lpstr>
      <vt:lpstr>Instant Attitude Detection - Compass and Accelerometer</vt:lpstr>
      <vt:lpstr>Instant Attitude Detection - Compass and Accelerometer (cont'd)</vt:lpstr>
      <vt:lpstr>Instant Attitude Detection - Compass and Accelerometer (cont'd)</vt:lpstr>
      <vt:lpstr>Instant Attitude Detection - Compass and Accelerometer (cont'd)</vt:lpstr>
      <vt:lpstr>Instant Attitude Detection - Putting It All Together</vt:lpstr>
      <vt:lpstr>Instant Attitude Detection - Putting It All Together(cont'd)</vt:lpstr>
      <vt:lpstr>Opportunistic Calibration</vt:lpstr>
      <vt:lpstr>Opportunistic Calibration(cont'd)</vt:lpstr>
      <vt:lpstr>Opportunistic Calibration(cont'd)</vt:lpstr>
      <vt:lpstr>Evaluation - Experiment Devices and Settings</vt:lpstr>
      <vt:lpstr>Evaluation - Performance in Different Conditions</vt:lpstr>
      <vt:lpstr>Evaluation - Performance in Different Conditions (cont'd)</vt:lpstr>
      <vt:lpstr>Evaluation - Application in Heading Estimation</vt:lpstr>
      <vt:lpstr>Evaluation - Comparison with Popular Apps</vt:lpstr>
      <vt:lpstr>Evaluation - Power Consumption</vt:lpstr>
      <vt:lpstr>Related Work</vt:lpstr>
      <vt:lpstr>Conclusion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Han</dc:creator>
  <cp:lastModifiedBy>Han</cp:lastModifiedBy>
  <cp:revision>355</cp:revision>
  <cp:lastPrinted>2015-01-08T02:20:23Z</cp:lastPrinted>
  <dcterms:created xsi:type="dcterms:W3CDTF">2015-01-05T12:50:21Z</dcterms:created>
  <dcterms:modified xsi:type="dcterms:W3CDTF">2015-01-16T06:01:32Z</dcterms:modified>
</cp:coreProperties>
</file>