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31"/>
  </p:notesMasterIdLst>
  <p:handoutMasterIdLst>
    <p:handoutMasterId r:id="rId32"/>
  </p:handoutMasterIdLst>
  <p:sldIdLst>
    <p:sldId id="256" r:id="rId3"/>
    <p:sldId id="322" r:id="rId4"/>
    <p:sldId id="328" r:id="rId5"/>
    <p:sldId id="281" r:id="rId6"/>
    <p:sldId id="330" r:id="rId7"/>
    <p:sldId id="355" r:id="rId8"/>
    <p:sldId id="331" r:id="rId9"/>
    <p:sldId id="333" r:id="rId10"/>
    <p:sldId id="334" r:id="rId11"/>
    <p:sldId id="337" r:id="rId12"/>
    <p:sldId id="329" r:id="rId13"/>
    <p:sldId id="335" r:id="rId14"/>
    <p:sldId id="338" r:id="rId15"/>
    <p:sldId id="356" r:id="rId16"/>
    <p:sldId id="343" r:id="rId17"/>
    <p:sldId id="340" r:id="rId18"/>
    <p:sldId id="339" r:id="rId19"/>
    <p:sldId id="341" r:id="rId20"/>
    <p:sldId id="344" r:id="rId21"/>
    <p:sldId id="345" r:id="rId22"/>
    <p:sldId id="346" r:id="rId23"/>
    <p:sldId id="351" r:id="rId24"/>
    <p:sldId id="347" r:id="rId25"/>
    <p:sldId id="349" r:id="rId26"/>
    <p:sldId id="350" r:id="rId27"/>
    <p:sldId id="352" r:id="rId28"/>
    <p:sldId id="353" r:id="rId29"/>
    <p:sldId id="354" r:id="rId30"/>
  </p:sldIdLst>
  <p:sldSz cx="9144000" cy="6858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73263" autoAdjust="0"/>
  </p:normalViewPr>
  <p:slideViewPr>
    <p:cSldViewPr>
      <p:cViewPr varScale="1">
        <p:scale>
          <a:sx n="82" d="100"/>
          <a:sy n="82" d="100"/>
        </p:scale>
        <p:origin x="-181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25" d="100"/>
          <a:sy n="125" d="100"/>
        </p:scale>
        <p:origin x="-2292" y="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2E631-C069-4999-9FD6-D59386881E8E}" type="datetimeFigureOut">
              <a:rPr lang="en-US" smtClean="0"/>
              <a:pPr/>
              <a:t>5/31/2013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1E05E-4C8C-44A1-8B47-A81FA3C4FC1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08F24-1D63-4D59-B81F-80281798BA2A}" type="datetimeFigureOut">
              <a:rPr lang="ko-KR" altLang="en-US" smtClean="0"/>
              <a:pPr/>
              <a:t>2013-05-31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D3688-00CE-4E1D-B26B-B9D83F5B3B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10763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altLang="ko-KR" sz="1200" dirty="0" smtClean="0"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4817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Char char="-"/>
            </a:pPr>
            <a:endParaRPr lang="en-US" altLang="ko-KR" sz="1200" dirty="0" smtClean="0"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Arial" pitchFamily="34" charset="0"/>
              <a:buChar char="•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endParaRPr lang="en-US" sz="1200" b="1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Char char="-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en-US" altLang="ko-KR" sz="1200" b="1" dirty="0"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04608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FontTx/>
              <a:buChar char="-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FontTx/>
              <a:buChar char="-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FontTx/>
              <a:buChar char="-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FontTx/>
              <a:buChar char="-"/>
            </a:pPr>
            <a:endParaRPr lang="en-US" sz="1200" b="0" baseline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FontTx/>
              <a:buChar char="-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FontTx/>
              <a:buChar char="-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FontTx/>
              <a:buChar char="-"/>
            </a:pPr>
            <a:endParaRPr lang="en-US" sz="1200" b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FontTx/>
              <a:buChar char="-"/>
            </a:pPr>
            <a:endParaRPr lang="en-US" sz="1200" b="0" baseline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FontTx/>
              <a:buChar char="-"/>
            </a:pPr>
            <a:endParaRPr lang="en-US" sz="1200" b="0" baseline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FontTx/>
              <a:buChar char="-"/>
            </a:pPr>
            <a:endParaRPr lang="en-US" sz="1200" b="0" baseline="0" dirty="0" smtClean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D3688-00CE-4E1D-B26B-B9D83F5B3B2B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04608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ko-KR" smtClean="0"/>
              <a:t>Click to edit Master subtitle style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5B0AEE-055F-45BA-844C-E4603462A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64505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 b="1"/>
            </a:lvl1pPr>
            <a:lvl2pPr>
              <a:defRPr sz="2000" b="0"/>
            </a:lvl2pPr>
            <a:lvl3pPr>
              <a:defRPr sz="1600" b="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5B0AEE-055F-45BA-844C-E4603462A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30764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5B0AEE-055F-45BA-844C-E4603462A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85023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5800" y="1484313"/>
            <a:ext cx="3865563" cy="4611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03763" y="1484313"/>
            <a:ext cx="3867150" cy="4611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5B0AEE-055F-45BA-844C-E4603462A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43922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5B0AEE-055F-45BA-844C-E4603462A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05627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5B0AEE-055F-45BA-844C-E4603462A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54329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5B0AEE-055F-45BA-844C-E4603462A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26755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5B0AEE-055F-45BA-844C-E4603462A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18893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 smtClean="0"/>
              <a:t>Click icon to add picture</a:t>
            </a:r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5B0AEE-055F-45BA-844C-E4603462A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51057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5B0AEE-055F-45BA-844C-E4603462A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1537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99238" y="404813"/>
            <a:ext cx="1971675" cy="5691187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4213" y="404813"/>
            <a:ext cx="5762625" cy="5691187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5B0AEE-055F-45BA-844C-E4603462A1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15102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64378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9234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19251312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5800" y="1484313"/>
            <a:ext cx="3865563" cy="4611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03763" y="1484313"/>
            <a:ext cx="3867150" cy="4611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96926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81488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154048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6050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5137919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xmlns="" val="7431276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309425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99238" y="404813"/>
            <a:ext cx="1971675" cy="569118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4213" y="404813"/>
            <a:ext cx="5762625" cy="569118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32893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404813"/>
            <a:ext cx="6840537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Heading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4313"/>
            <a:ext cx="7885113" cy="461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Bullet Points</a:t>
            </a:r>
          </a:p>
          <a:p>
            <a:pPr lvl="1"/>
            <a:r>
              <a:rPr lang="en-US" altLang="ko-KR" smtClean="0"/>
              <a:t>Second Level Heading</a:t>
            </a:r>
          </a:p>
          <a:p>
            <a:pPr lvl="2"/>
            <a:r>
              <a:rPr lang="en-US" altLang="ko-KR" smtClean="0"/>
              <a:t>Third Level Heading</a:t>
            </a:r>
          </a:p>
          <a:p>
            <a:pPr lvl="3"/>
            <a:r>
              <a:rPr lang="en-US" altLang="ko-KR" smtClean="0"/>
              <a:t>Fourth Level Heading</a:t>
            </a:r>
          </a:p>
          <a:p>
            <a:pPr lvl="4"/>
            <a:r>
              <a:rPr lang="en-US" altLang="ko-KR" smtClean="0"/>
              <a:t>Fifth Level Heading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0688" y="629285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sz="1400" b="1">
                <a:solidFill>
                  <a:schemeClr val="bg2"/>
                </a:solidFill>
                <a:latin typeface="+mn-lt"/>
                <a:ea typeface="+mn-ea"/>
              </a:defRPr>
            </a:lvl1pPr>
          </a:lstStyle>
          <a:p>
            <a:fld id="{7C5B0AEE-055F-45BA-844C-E4603462A18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685800" y="6172200"/>
            <a:ext cx="8001000" cy="0"/>
          </a:xfrm>
          <a:prstGeom prst="line">
            <a:avLst/>
          </a:prstGeom>
          <a:noFill/>
          <a:ln w="38100">
            <a:solidFill>
              <a:srgbClr val="9966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1030" name="Picture 6" descr="lo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776288"/>
            <a:ext cx="623888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7983538" y="698500"/>
            <a:ext cx="887412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9pPr>
          </a:lstStyle>
          <a:p>
            <a:pPr>
              <a:defRPr/>
            </a:pPr>
            <a:r>
              <a:rPr kumimoji="0" lang="en-US" altLang="ko-KR" sz="1200" b="1" i="1" smtClean="0">
                <a:solidFill>
                  <a:srgbClr val="663300"/>
                </a:solidFill>
                <a:latin typeface="Times New Roman" pitchFamily="18" charset="0"/>
              </a:rPr>
              <a:t>Internet</a:t>
            </a:r>
          </a:p>
          <a:p>
            <a:pPr>
              <a:defRPr/>
            </a:pPr>
            <a:r>
              <a:rPr kumimoji="0" lang="en-US" altLang="ko-KR" sz="1200" b="1" i="1" smtClean="0">
                <a:solidFill>
                  <a:srgbClr val="663300"/>
                </a:solidFill>
                <a:latin typeface="Times New Roman" pitchFamily="18" charset="0"/>
              </a:rPr>
              <a:t>Computing</a:t>
            </a:r>
          </a:p>
          <a:p>
            <a:pPr>
              <a:defRPr/>
            </a:pPr>
            <a:r>
              <a:rPr kumimoji="0" lang="en-US" altLang="ko-KR" sz="1200" b="1" i="1" smtClean="0">
                <a:solidFill>
                  <a:srgbClr val="663300"/>
                </a:solidFill>
                <a:latin typeface="Times New Roman" pitchFamily="18" charset="0"/>
              </a:rPr>
              <a:t>Laboratory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85800" y="6172200"/>
            <a:ext cx="8001000" cy="0"/>
          </a:xfrm>
          <a:prstGeom prst="line">
            <a:avLst/>
          </a:prstGeom>
          <a:noFill/>
          <a:ln w="38100">
            <a:solidFill>
              <a:srgbClr val="9966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1033" name="Picture 9" descr="lo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776288"/>
            <a:ext cx="623888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685800" y="6172200"/>
            <a:ext cx="8001000" cy="0"/>
          </a:xfrm>
          <a:prstGeom prst="line">
            <a:avLst/>
          </a:prstGeom>
          <a:noFill/>
          <a:ln w="38100">
            <a:solidFill>
              <a:srgbClr val="8B002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1035" name="Picture 11" descr="lo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776288"/>
            <a:ext cx="623888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6" name="Line 12"/>
          <p:cNvSpPr>
            <a:spLocks noChangeShapeType="1"/>
          </p:cNvSpPr>
          <p:nvPr/>
        </p:nvSpPr>
        <p:spPr bwMode="auto">
          <a:xfrm>
            <a:off x="609600" y="1385888"/>
            <a:ext cx="8001000" cy="0"/>
          </a:xfrm>
          <a:prstGeom prst="line">
            <a:avLst/>
          </a:prstGeom>
          <a:noFill/>
          <a:ln w="25400">
            <a:solidFill>
              <a:srgbClr val="8B002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auto">
          <a:xfrm>
            <a:off x="609600" y="1385888"/>
            <a:ext cx="5475288" cy="0"/>
          </a:xfrm>
          <a:prstGeom prst="line">
            <a:avLst/>
          </a:prstGeom>
          <a:noFill/>
          <a:ln w="76200">
            <a:solidFill>
              <a:srgbClr val="7B00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grpSp>
        <p:nvGrpSpPr>
          <p:cNvPr id="1038" name="Group 14"/>
          <p:cNvGrpSpPr>
            <a:grpSpLocks noChangeAspect="1"/>
          </p:cNvGrpSpPr>
          <p:nvPr/>
        </p:nvGrpSpPr>
        <p:grpSpPr bwMode="auto">
          <a:xfrm>
            <a:off x="3779838" y="6381750"/>
            <a:ext cx="1366837" cy="409575"/>
            <a:chOff x="2277" y="3948"/>
            <a:chExt cx="1147" cy="344"/>
          </a:xfrm>
        </p:grpSpPr>
        <p:pic>
          <p:nvPicPr>
            <p:cNvPr id="1039" name="Picture 15" descr="globalsymbol_home_large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7" y="3948"/>
              <a:ext cx="256" cy="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Picture 16" descr="logo_e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8" y="3948"/>
              <a:ext cx="836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SzPct val="80000"/>
        <a:buFont typeface="Wingdings" pitchFamily="2" charset="2"/>
        <a:buChar char="n"/>
        <a:defRPr kumimoji="1" sz="24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 sz="2000">
          <a:solidFill>
            <a:schemeClr val="tx2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>
          <a:solidFill>
            <a:schemeClr val="tx2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>
          <a:solidFill>
            <a:schemeClr val="tx2"/>
          </a:solidFill>
          <a:latin typeface="+mn-lt"/>
          <a:ea typeface="+mn-ea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>
          <a:solidFill>
            <a:schemeClr val="tx2"/>
          </a:solidFill>
          <a:latin typeface="+mn-lt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>
          <a:solidFill>
            <a:schemeClr val="tx2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>
          <a:solidFill>
            <a:schemeClr val="tx2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>
          <a:solidFill>
            <a:schemeClr val="tx2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Line 4"/>
          <p:cNvSpPr>
            <a:spLocks noChangeShapeType="1"/>
          </p:cNvSpPr>
          <p:nvPr/>
        </p:nvSpPr>
        <p:spPr bwMode="auto">
          <a:xfrm>
            <a:off x="609600" y="2420938"/>
            <a:ext cx="8001000" cy="0"/>
          </a:xfrm>
          <a:prstGeom prst="line">
            <a:avLst/>
          </a:prstGeom>
          <a:noFill/>
          <a:ln w="25400">
            <a:solidFill>
              <a:srgbClr val="8B002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051" name="Line 5"/>
          <p:cNvSpPr>
            <a:spLocks noChangeShapeType="1"/>
          </p:cNvSpPr>
          <p:nvPr/>
        </p:nvSpPr>
        <p:spPr bwMode="auto">
          <a:xfrm>
            <a:off x="609600" y="2420938"/>
            <a:ext cx="4899025" cy="0"/>
          </a:xfrm>
          <a:prstGeom prst="line">
            <a:avLst/>
          </a:prstGeom>
          <a:noFill/>
          <a:ln w="76200">
            <a:solidFill>
              <a:srgbClr val="66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052" name="Line 6"/>
          <p:cNvSpPr>
            <a:spLocks noChangeShapeType="1"/>
          </p:cNvSpPr>
          <p:nvPr/>
        </p:nvSpPr>
        <p:spPr bwMode="auto">
          <a:xfrm>
            <a:off x="609600" y="2420938"/>
            <a:ext cx="6399213" cy="0"/>
          </a:xfrm>
          <a:prstGeom prst="line">
            <a:avLst/>
          </a:prstGeom>
          <a:noFill/>
          <a:ln w="76200">
            <a:solidFill>
              <a:srgbClr val="7B00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2053" name="Picture 7" descr="lo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776288"/>
            <a:ext cx="623888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 Box 8"/>
          <p:cNvSpPr txBox="1">
            <a:spLocks noChangeArrowheads="1"/>
          </p:cNvSpPr>
          <p:nvPr/>
        </p:nvSpPr>
        <p:spPr bwMode="auto">
          <a:xfrm>
            <a:off x="7983538" y="698500"/>
            <a:ext cx="887412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굴림" charset="-127"/>
              </a:defRPr>
            </a:lvl9pPr>
          </a:lstStyle>
          <a:p>
            <a:pPr>
              <a:defRPr/>
            </a:pPr>
            <a:r>
              <a:rPr kumimoji="0" lang="en-US" altLang="ko-KR" sz="1200" b="1" i="1" smtClean="0">
                <a:solidFill>
                  <a:srgbClr val="663300"/>
                </a:solidFill>
                <a:latin typeface="Times New Roman" pitchFamily="18" charset="0"/>
              </a:rPr>
              <a:t>Internet</a:t>
            </a:r>
          </a:p>
          <a:p>
            <a:pPr>
              <a:defRPr/>
            </a:pPr>
            <a:r>
              <a:rPr kumimoji="0" lang="en-US" altLang="ko-KR" sz="1200" b="1" i="1" smtClean="0">
                <a:solidFill>
                  <a:srgbClr val="663300"/>
                </a:solidFill>
                <a:latin typeface="Times New Roman" pitchFamily="18" charset="0"/>
              </a:rPr>
              <a:t>Computing</a:t>
            </a:r>
          </a:p>
          <a:p>
            <a:pPr>
              <a:defRPr/>
            </a:pPr>
            <a:r>
              <a:rPr kumimoji="0" lang="en-US" altLang="ko-KR" sz="1200" b="1" i="1" smtClean="0">
                <a:solidFill>
                  <a:srgbClr val="663300"/>
                </a:solidFill>
                <a:latin typeface="Times New Roman" pitchFamily="18" charset="0"/>
              </a:rPr>
              <a:t>Laboratory</a:t>
            </a:r>
          </a:p>
        </p:txBody>
      </p:sp>
      <p:pic>
        <p:nvPicPr>
          <p:cNvPr id="2055" name="Picture 9" descr="lo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776288"/>
            <a:ext cx="623888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0" descr="lo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776288"/>
            <a:ext cx="623888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7" name="Group 11"/>
          <p:cNvGrpSpPr>
            <a:grpSpLocks noChangeAspect="1"/>
          </p:cNvGrpSpPr>
          <p:nvPr/>
        </p:nvGrpSpPr>
        <p:grpSpPr bwMode="auto">
          <a:xfrm>
            <a:off x="3779838" y="6381750"/>
            <a:ext cx="1366837" cy="409575"/>
            <a:chOff x="2277" y="3948"/>
            <a:chExt cx="1147" cy="344"/>
          </a:xfrm>
        </p:grpSpPr>
        <p:pic>
          <p:nvPicPr>
            <p:cNvPr id="2061" name="Picture 12" descr="globalsymbol_home_large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7" y="3948"/>
              <a:ext cx="256" cy="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2" name="Picture 13" descr="logo_e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8" y="3948"/>
              <a:ext cx="836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1331913" y="2636838"/>
            <a:ext cx="64801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 marL="742950" indent="-285750" algn="l" fontAlgn="base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fontAlgn="base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fontAlgn="base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 fontAlgn="base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fontAlgn="base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0"/>
              </a:spcAft>
              <a:defRPr/>
            </a:pPr>
            <a:endParaRPr kumimoji="0" lang="zh-CN" altLang="zh-CN" b="1">
              <a:latin typeface="Times New Roman" pitchFamily="18" charset="0"/>
              <a:ea typeface="+mn-ea"/>
            </a:endParaRPr>
          </a:p>
        </p:txBody>
      </p:sp>
      <p:sp>
        <p:nvSpPr>
          <p:cNvPr id="205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404813"/>
            <a:ext cx="6840537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Heading</a:t>
            </a:r>
          </a:p>
        </p:txBody>
      </p:sp>
      <p:sp>
        <p:nvSpPr>
          <p:cNvPr id="20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4313"/>
            <a:ext cx="7885113" cy="461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Bullet Points</a:t>
            </a:r>
          </a:p>
          <a:p>
            <a:pPr lvl="1"/>
            <a:r>
              <a:rPr lang="en-US" altLang="ko-KR" smtClean="0"/>
              <a:t>Second Level Heading</a:t>
            </a:r>
          </a:p>
          <a:p>
            <a:pPr lvl="2"/>
            <a:r>
              <a:rPr lang="en-US" altLang="ko-KR" smtClean="0"/>
              <a:t>Third Level Heading</a:t>
            </a:r>
          </a:p>
          <a:p>
            <a:pPr lvl="3"/>
            <a:r>
              <a:rPr lang="en-US" altLang="ko-KR" smtClean="0"/>
              <a:t>Fourth Level Heading</a:t>
            </a:r>
          </a:p>
          <a:p>
            <a:pPr lvl="4"/>
            <a:r>
              <a:rPr lang="en-US" altLang="ko-KR" smtClean="0"/>
              <a:t>Fifth Level Heading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3800">
          <a:solidFill>
            <a:srgbClr val="7B0017"/>
          </a:solidFill>
          <a:latin typeface="Franklin Gothic Medium" pitchFamily="34" charset="0"/>
          <a:ea typeface="굴림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SzPct val="80000"/>
        <a:buFont typeface="Wingdings" pitchFamily="2" charset="2"/>
        <a:buChar char="n"/>
        <a:defRPr kumimoji="1" sz="24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 sz="2000">
          <a:solidFill>
            <a:schemeClr val="tx2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>
          <a:solidFill>
            <a:schemeClr val="tx2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>
          <a:solidFill>
            <a:schemeClr val="tx2"/>
          </a:solidFill>
          <a:latin typeface="+mn-lt"/>
          <a:ea typeface="+mn-ea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>
          <a:solidFill>
            <a:schemeClr val="tx2"/>
          </a:solidFill>
          <a:latin typeface="+mn-lt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>
          <a:solidFill>
            <a:schemeClr val="tx2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>
          <a:solidFill>
            <a:schemeClr val="tx2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>
          <a:solidFill>
            <a:schemeClr val="tx2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lr>
          <a:srgbClr val="8B0029"/>
        </a:buClr>
        <a:buFont typeface="Wingdings" pitchFamily="2" charset="2"/>
        <a:buChar char="§"/>
        <a:defRPr kumimoji="1"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516216" y="5251648"/>
            <a:ext cx="1841998" cy="677682"/>
          </a:xfrm>
        </p:spPr>
        <p:txBody>
          <a:bodyPr/>
          <a:lstStyle/>
          <a:p>
            <a:r>
              <a:rPr lang="en-US" altLang="ko-KR" sz="1800" b="1" dirty="0" smtClean="0">
                <a:latin typeface="Corbel" pitchFamily="34" charset="0"/>
              </a:rPr>
              <a:t>Anthony Karoki</a:t>
            </a:r>
          </a:p>
          <a:p>
            <a:r>
              <a:rPr lang="en-US" altLang="ko-KR" sz="1800" b="1" dirty="0" smtClean="0">
                <a:latin typeface="Corbel" pitchFamily="34" charset="0"/>
              </a:rPr>
              <a:t>2013. 06. 11</a:t>
            </a:r>
            <a:endParaRPr lang="ko-KR" altLang="en-US" sz="1800" b="1" dirty="0">
              <a:latin typeface="Corbel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71472" y="2000240"/>
            <a:ext cx="8201028" cy="242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itchFamily="34" charset="0"/>
                <a:ea typeface="+mj-ea"/>
                <a:cs typeface="+mj-cs"/>
              </a:rPr>
              <a:t>A Database in Every Sensor</a:t>
            </a:r>
            <a:r>
              <a:rPr kumimoji="1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7B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itchFamily="34" charset="0"/>
                <a:ea typeface="+mj-ea"/>
                <a:cs typeface="+mj-cs"/>
              </a:rPr>
              <a:t/>
            </a:r>
            <a:br>
              <a:rPr kumimoji="1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7B00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itchFamily="34" charset="0"/>
                <a:ea typeface="+mj-ea"/>
                <a:cs typeface="+mj-cs"/>
              </a:rPr>
            </a:br>
            <a:r>
              <a:rPr kumimoji="1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rbel" pitchFamily="34" charset="0"/>
                <a:ea typeface="+mj-ea"/>
                <a:cs typeface="+mj-cs"/>
              </a:rPr>
              <a:t>Nicholas Tsiftes &amp; Adam Dunkels (SenSys’ 2011)</a:t>
            </a:r>
            <a:endParaRPr kumimoji="1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orbel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41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2071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Outline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1500174"/>
            <a:ext cx="25003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000" b="1" dirty="0" smtClean="0">
                <a:latin typeface="Comic Sans MS" pitchFamily="66" charset="0"/>
              </a:rPr>
              <a:t>Introduction</a:t>
            </a:r>
          </a:p>
          <a:p>
            <a:pPr>
              <a:buFont typeface="Arial" pitchFamily="34" charset="0"/>
              <a:buChar char="•"/>
            </a:pPr>
            <a:endParaRPr lang="en-GB" sz="2000" b="1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000" b="1" dirty="0" smtClean="0">
                <a:latin typeface="Comic Sans MS" pitchFamily="66" charset="0"/>
              </a:rPr>
              <a:t>Contribution</a:t>
            </a:r>
          </a:p>
          <a:p>
            <a:pPr>
              <a:buFont typeface="Arial" pitchFamily="34" charset="0"/>
              <a:buChar char="•"/>
            </a:pPr>
            <a:endParaRPr lang="en-GB" sz="2000" b="1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000" b="1" dirty="0" smtClean="0">
                <a:latin typeface="Comic Sans MS" pitchFamily="66" charset="0"/>
              </a:rPr>
              <a:t>Proposed Model</a:t>
            </a:r>
          </a:p>
          <a:p>
            <a:pPr>
              <a:buFont typeface="Arial" pitchFamily="34" charset="0"/>
              <a:buChar char="•"/>
            </a:pPr>
            <a:endParaRPr lang="en-GB" sz="2000" b="1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000" b="1" dirty="0" smtClean="0">
                <a:latin typeface="Comic Sans MS" pitchFamily="66" charset="0"/>
              </a:rPr>
              <a:t>Motivation</a:t>
            </a:r>
          </a:p>
          <a:p>
            <a:pPr>
              <a:buFont typeface="Arial" pitchFamily="34" charset="0"/>
              <a:buChar char="•"/>
            </a:pPr>
            <a:endParaRPr lang="en-GB" sz="2000" b="1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000" b="1" dirty="0" smtClean="0">
                <a:latin typeface="Comic Sans MS" pitchFamily="66" charset="0"/>
              </a:rPr>
              <a:t>Antelope DBMS</a:t>
            </a:r>
          </a:p>
          <a:p>
            <a:pPr>
              <a:buFont typeface="Arial" pitchFamily="34" charset="0"/>
              <a:buChar char="•"/>
            </a:pPr>
            <a:endParaRPr lang="en-GB" sz="2000" b="1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000" b="1" dirty="0" smtClean="0">
                <a:latin typeface="Comic Sans MS" pitchFamily="66" charset="0"/>
              </a:rPr>
              <a:t>Implementation</a:t>
            </a:r>
          </a:p>
          <a:p>
            <a:pPr>
              <a:buFont typeface="Arial" pitchFamily="34" charset="0"/>
              <a:buChar char="•"/>
            </a:pPr>
            <a:endParaRPr lang="en-GB" sz="2000" b="1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000" b="1" dirty="0" smtClean="0">
                <a:latin typeface="Comic Sans MS" pitchFamily="66" charset="0"/>
              </a:rPr>
              <a:t>Evaluation</a:t>
            </a:r>
          </a:p>
          <a:p>
            <a:pPr>
              <a:buFont typeface="Arial" pitchFamily="34" charset="0"/>
              <a:buChar char="•"/>
            </a:pPr>
            <a:endParaRPr lang="en-GB" sz="2000" b="1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000" b="1" dirty="0" smtClean="0">
                <a:latin typeface="Comic Sans MS" pitchFamily="66" charset="0"/>
              </a:rPr>
              <a:t>Conclusion</a:t>
            </a:r>
            <a:endParaRPr lang="en-GB" sz="20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27146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Introduction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43636" y="2357430"/>
            <a:ext cx="264320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2000" b="1" dirty="0" err="1" smtClean="0">
                <a:solidFill>
                  <a:schemeClr val="tx2"/>
                </a:solidFill>
                <a:latin typeface="Comic Sans MS" pitchFamily="66" charset="0"/>
              </a:rPr>
              <a:t>TinyDB</a:t>
            </a:r>
            <a:r>
              <a:rPr lang="en-US" altLang="ko-KR" sz="2000" dirty="0" smtClean="0">
                <a:solidFill>
                  <a:schemeClr val="tx2"/>
                </a:solidFill>
                <a:latin typeface="Comic Sans MS" pitchFamily="66" charset="0"/>
              </a:rPr>
              <a:t> and </a:t>
            </a:r>
            <a:r>
              <a:rPr lang="en-US" altLang="ko-KR" sz="2000" b="1" dirty="0" smtClean="0">
                <a:solidFill>
                  <a:schemeClr val="tx2"/>
                </a:solidFill>
                <a:latin typeface="Comic Sans MS" pitchFamily="66" charset="0"/>
              </a:rPr>
              <a:t>Cougar</a:t>
            </a:r>
          </a:p>
          <a:p>
            <a:pPr lvl="1">
              <a:buFont typeface="Arial" pitchFamily="34" charset="0"/>
              <a:buChar char="•"/>
            </a:pPr>
            <a:endParaRPr lang="en-US" altLang="ko-KR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altLang="ko-KR" dirty="0" smtClean="0">
                <a:solidFill>
                  <a:schemeClr val="tx2"/>
                </a:solidFill>
                <a:latin typeface="Comic Sans MS" pitchFamily="66" charset="0"/>
              </a:rPr>
              <a:t>Sensor network </a:t>
            </a:r>
            <a:r>
              <a:rPr lang="en-US" altLang="ko-KR" b="1" dirty="0" smtClean="0">
                <a:solidFill>
                  <a:srgbClr val="FF0000"/>
                </a:solidFill>
                <a:latin typeface="Comic Sans MS" pitchFamily="66" charset="0"/>
              </a:rPr>
              <a:t>database models</a:t>
            </a:r>
          </a:p>
          <a:p>
            <a:pPr lvl="1">
              <a:buFont typeface="Arial" pitchFamily="34" charset="0"/>
              <a:buChar char="•"/>
            </a:pPr>
            <a:endParaRPr lang="en-US" altLang="ko-KR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altLang="ko-KR" dirty="0" smtClean="0">
                <a:solidFill>
                  <a:schemeClr val="tx2"/>
                </a:solidFill>
                <a:latin typeface="Comic Sans MS" pitchFamily="66" charset="0"/>
              </a:rPr>
              <a:t>DB front-end at </a:t>
            </a:r>
            <a:r>
              <a:rPr lang="en-US" altLang="ko-KR" b="1" dirty="0" smtClean="0">
                <a:solidFill>
                  <a:srgbClr val="FF0000"/>
                </a:solidFill>
                <a:latin typeface="Comic Sans MS" pitchFamily="66" charset="0"/>
              </a:rPr>
              <a:t>sink</a:t>
            </a:r>
          </a:p>
          <a:p>
            <a:pPr lvl="1">
              <a:buFont typeface="Arial" pitchFamily="34" charset="0"/>
              <a:buChar char="•"/>
            </a:pPr>
            <a:endParaRPr lang="en-GB" altLang="ko-KR" sz="20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GB" altLang="ko-KR" dirty="0" smtClean="0">
                <a:solidFill>
                  <a:schemeClr val="tx2"/>
                </a:solidFill>
                <a:latin typeface="Comic Sans MS" pitchFamily="66" charset="0"/>
              </a:rPr>
              <a:t>No data stored at node</a:t>
            </a:r>
          </a:p>
        </p:txBody>
      </p:sp>
      <p:pic>
        <p:nvPicPr>
          <p:cNvPr id="7" name="Picture 6" descr="WSN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571612"/>
            <a:ext cx="5572164" cy="4095830"/>
          </a:xfrm>
          <a:prstGeom prst="rect">
            <a:avLst/>
          </a:prstGeom>
        </p:spPr>
      </p:pic>
      <p:sp>
        <p:nvSpPr>
          <p:cNvPr id="8" name="모서리가 둥근 직사각형 16"/>
          <p:cNvSpPr/>
          <p:nvPr/>
        </p:nvSpPr>
        <p:spPr>
          <a:xfrm>
            <a:off x="1571604" y="2643182"/>
            <a:ext cx="500066" cy="50006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762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27860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Introduction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4348" y="1571612"/>
            <a:ext cx="7929618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2200" b="1" dirty="0" smtClean="0">
                <a:solidFill>
                  <a:schemeClr val="tx2"/>
                </a:solidFill>
                <a:latin typeface="Comic Sans MS" pitchFamily="66" charset="0"/>
              </a:rPr>
              <a:t>Low-power flash memory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dirty="0" smtClean="0">
                <a:solidFill>
                  <a:schemeClr val="tx2"/>
                </a:solidFill>
                <a:latin typeface="Comic Sans MS" pitchFamily="66" charset="0"/>
              </a:rPr>
              <a:t>Cost dropped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dirty="0" smtClean="0">
                <a:solidFill>
                  <a:schemeClr val="tx2"/>
                </a:solidFill>
                <a:latin typeface="Comic Sans MS" pitchFamily="66" charset="0"/>
              </a:rPr>
              <a:t>Storage increased</a:t>
            </a:r>
          </a:p>
          <a:p>
            <a:pPr lvl="1">
              <a:buFont typeface="Arial" pitchFamily="34" charset="0"/>
              <a:buChar char="•"/>
            </a:pPr>
            <a:endParaRPr lang="en-US" altLang="ko-KR" sz="20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tx2"/>
                </a:solidFill>
                <a:latin typeface="Comic Sans MS" pitchFamily="66" charset="0"/>
              </a:rPr>
              <a:t>Therefore, opportunity for </a:t>
            </a:r>
            <a:r>
              <a:rPr lang="en-GB" sz="2200" b="1" dirty="0" smtClean="0">
                <a:solidFill>
                  <a:srgbClr val="FF0000"/>
                </a:solidFill>
                <a:latin typeface="Comic Sans MS" pitchFamily="66" charset="0"/>
              </a:rPr>
              <a:t>new sensor network model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dirty="0" smtClean="0">
                <a:solidFill>
                  <a:schemeClr val="tx2"/>
                </a:solidFill>
                <a:latin typeface="Comic Sans MS" pitchFamily="66" charset="0"/>
              </a:rPr>
              <a:t>Nodes store data in local flash storage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dirty="0" smtClean="0">
                <a:solidFill>
                  <a:schemeClr val="tx2"/>
                </a:solidFill>
                <a:latin typeface="Comic Sans MS" pitchFamily="66" charset="0"/>
              </a:rPr>
              <a:t>Provide energy-efficient means for querying</a:t>
            </a:r>
          </a:p>
          <a:p>
            <a:pPr lvl="1">
              <a:buFont typeface="Arial" pitchFamily="34" charset="0"/>
              <a:buChar char="•"/>
            </a:pPr>
            <a:endParaRPr lang="en-US" altLang="ko-KR" sz="20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2200" b="1" dirty="0" smtClean="0">
                <a:solidFill>
                  <a:schemeClr val="tx2"/>
                </a:solidFill>
                <a:latin typeface="Comic Sans MS" pitchFamily="66" charset="0"/>
              </a:rPr>
              <a:t>Emerging applications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dirty="0" smtClean="0">
                <a:solidFill>
                  <a:schemeClr val="tx2"/>
                </a:solidFill>
                <a:latin typeface="Comic Sans MS" pitchFamily="66" charset="0"/>
              </a:rPr>
              <a:t>Data from individual sensors more interesting</a:t>
            </a:r>
          </a:p>
          <a:p>
            <a:pPr lvl="1">
              <a:buFont typeface="Arial" pitchFamily="34" charset="0"/>
              <a:buChar char="•"/>
            </a:pPr>
            <a:endParaRPr lang="en-US" altLang="ko-KR" sz="20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2200" b="1" dirty="0" smtClean="0">
                <a:solidFill>
                  <a:schemeClr val="tx2"/>
                </a:solidFill>
                <a:latin typeface="Comic Sans MS" pitchFamily="66" charset="0"/>
              </a:rPr>
              <a:t>Required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dirty="0" smtClean="0">
                <a:solidFill>
                  <a:schemeClr val="tx2"/>
                </a:solidFill>
                <a:latin typeface="Comic Sans MS" pitchFamily="66" charset="0"/>
              </a:rPr>
              <a:t>Efficient querying mechanisms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dirty="0" smtClean="0">
                <a:solidFill>
                  <a:schemeClr val="tx2"/>
                </a:solidFill>
                <a:latin typeface="Comic Sans MS" pitchFamily="66" charset="0"/>
              </a:rPr>
              <a:t>Simple mechanisms</a:t>
            </a:r>
          </a:p>
        </p:txBody>
      </p:sp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42862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Paper Contribution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1472" y="2285992"/>
            <a:ext cx="80724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2"/>
                </a:solidFill>
                <a:latin typeface="Comic Sans MS" pitchFamily="66" charset="0"/>
              </a:rPr>
              <a:t>Present Antelope</a:t>
            </a:r>
          </a:p>
          <a:p>
            <a:pPr marL="457200" indent="-457200">
              <a:buFont typeface="+mj-lt"/>
              <a:buAutoNum type="arabicPeriod"/>
            </a:pPr>
            <a:endParaRPr lang="en-US" sz="24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2"/>
                </a:solidFill>
                <a:latin typeface="Comic Sans MS" pitchFamily="66" charset="0"/>
              </a:rPr>
              <a:t>Evaluate Antelope from a macro perspective in a network environment</a:t>
            </a:r>
            <a:endParaRPr lang="en-GB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32861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Proposed Model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72198" y="2000240"/>
            <a:ext cx="2714644" cy="3571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2200" b="1" dirty="0" smtClean="0">
                <a:solidFill>
                  <a:srgbClr val="FF0000"/>
                </a:solidFill>
                <a:latin typeface="Comic Sans MS" pitchFamily="66" charset="0"/>
              </a:rPr>
              <a:t>Antelope</a:t>
            </a:r>
            <a:r>
              <a:rPr lang="en-US" altLang="ko-KR" sz="2200" b="1" dirty="0" smtClean="0">
                <a:solidFill>
                  <a:schemeClr val="tx2"/>
                </a:solidFill>
                <a:latin typeface="Comic Sans MS" pitchFamily="66" charset="0"/>
              </a:rPr>
              <a:t> DBMS</a:t>
            </a:r>
          </a:p>
          <a:p>
            <a:pPr lvl="1">
              <a:buFont typeface="Arial" pitchFamily="34" charset="0"/>
              <a:buChar char="•"/>
            </a:pPr>
            <a:endParaRPr lang="en-US" altLang="ko-KR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altLang="ko-KR" dirty="0" smtClean="0">
                <a:solidFill>
                  <a:schemeClr val="tx2"/>
                </a:solidFill>
                <a:latin typeface="Comic Sans MS" pitchFamily="66" charset="0"/>
              </a:rPr>
              <a:t>DBMS for nodes</a:t>
            </a:r>
            <a:endParaRPr lang="en-US" altLang="ko-KR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lvl="1">
              <a:buFont typeface="Arial" pitchFamily="34" charset="0"/>
              <a:buChar char="•"/>
            </a:pPr>
            <a:endParaRPr lang="en-US" altLang="ko-KR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altLang="ko-KR" dirty="0" smtClean="0">
                <a:solidFill>
                  <a:schemeClr val="tx2"/>
                </a:solidFill>
                <a:latin typeface="Comic Sans MS" pitchFamily="66" charset="0"/>
              </a:rPr>
              <a:t>Nodes store own data</a:t>
            </a:r>
            <a:endParaRPr lang="en-US" altLang="ko-KR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lvl="1">
              <a:buFont typeface="Arial" pitchFamily="34" charset="0"/>
              <a:buChar char="•"/>
            </a:pPr>
            <a:endParaRPr lang="en-GB" altLang="ko-KR" sz="20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GB" altLang="ko-KR" dirty="0" smtClean="0">
                <a:solidFill>
                  <a:schemeClr val="tx2"/>
                </a:solidFill>
                <a:latin typeface="Comic Sans MS" pitchFamily="66" charset="0"/>
              </a:rPr>
              <a:t>Queries made to individual nodes</a:t>
            </a:r>
          </a:p>
          <a:p>
            <a:pPr lvl="1">
              <a:buFont typeface="Arial" pitchFamily="34" charset="0"/>
              <a:buChar char="•"/>
            </a:pPr>
            <a:endParaRPr lang="en-GB" altLang="ko-KR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GB" altLang="ko-KR" dirty="0" smtClean="0">
                <a:solidFill>
                  <a:schemeClr val="tx2"/>
                </a:solidFill>
                <a:latin typeface="Comic Sans MS" pitchFamily="66" charset="0"/>
              </a:rPr>
              <a:t>Historical data querying possible</a:t>
            </a:r>
          </a:p>
        </p:txBody>
      </p:sp>
      <p:pic>
        <p:nvPicPr>
          <p:cNvPr id="7" name="Picture 6" descr="WSN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571612"/>
            <a:ext cx="5572164" cy="4095830"/>
          </a:xfrm>
          <a:prstGeom prst="rect">
            <a:avLst/>
          </a:prstGeom>
        </p:spPr>
      </p:pic>
      <p:sp>
        <p:nvSpPr>
          <p:cNvPr id="9" name="모서리가 둥근 직사각형 16"/>
          <p:cNvSpPr/>
          <p:nvPr/>
        </p:nvSpPr>
        <p:spPr>
          <a:xfrm>
            <a:off x="2786050" y="2786058"/>
            <a:ext cx="357190" cy="3571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0" name="모서리가 둥근 직사각형 16"/>
          <p:cNvSpPr/>
          <p:nvPr/>
        </p:nvSpPr>
        <p:spPr>
          <a:xfrm>
            <a:off x="5143504" y="3714752"/>
            <a:ext cx="357190" cy="3571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1" name="모서리가 둥근 직사각형 16"/>
          <p:cNvSpPr/>
          <p:nvPr/>
        </p:nvSpPr>
        <p:spPr>
          <a:xfrm>
            <a:off x="5072066" y="2928934"/>
            <a:ext cx="357190" cy="3571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2" name="모서리가 둥근 직사각형 16"/>
          <p:cNvSpPr/>
          <p:nvPr/>
        </p:nvSpPr>
        <p:spPr>
          <a:xfrm>
            <a:off x="4429124" y="3000372"/>
            <a:ext cx="357190" cy="3571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3" name="모서리가 둥근 직사각형 16"/>
          <p:cNvSpPr/>
          <p:nvPr/>
        </p:nvSpPr>
        <p:spPr>
          <a:xfrm>
            <a:off x="3786182" y="2857496"/>
            <a:ext cx="357190" cy="3571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4" name="모서리가 둥근 직사각형 16"/>
          <p:cNvSpPr/>
          <p:nvPr/>
        </p:nvSpPr>
        <p:spPr>
          <a:xfrm>
            <a:off x="4500562" y="4286256"/>
            <a:ext cx="357190" cy="3571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5" name="모서리가 둥근 직사각형 16"/>
          <p:cNvSpPr/>
          <p:nvPr/>
        </p:nvSpPr>
        <p:spPr>
          <a:xfrm>
            <a:off x="3286116" y="3000372"/>
            <a:ext cx="357190" cy="3571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6" name="모서리가 둥근 직사각형 16"/>
          <p:cNvSpPr/>
          <p:nvPr/>
        </p:nvSpPr>
        <p:spPr>
          <a:xfrm>
            <a:off x="2428860" y="3643314"/>
            <a:ext cx="357190" cy="3571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143240" y="3643314"/>
            <a:ext cx="357190" cy="3571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8" name="모서리가 둥근 직사각형 16"/>
          <p:cNvSpPr/>
          <p:nvPr/>
        </p:nvSpPr>
        <p:spPr>
          <a:xfrm>
            <a:off x="4071934" y="3429000"/>
            <a:ext cx="357190" cy="3571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9" name="모서리가 둥근 직사각형 16"/>
          <p:cNvSpPr/>
          <p:nvPr/>
        </p:nvSpPr>
        <p:spPr>
          <a:xfrm>
            <a:off x="2714612" y="4357694"/>
            <a:ext cx="357190" cy="3571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20" name="모서리가 둥근 직사각형 16"/>
          <p:cNvSpPr/>
          <p:nvPr/>
        </p:nvSpPr>
        <p:spPr>
          <a:xfrm>
            <a:off x="3643306" y="4572008"/>
            <a:ext cx="357190" cy="3571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21" name="모서리가 둥근 직사각형 16"/>
          <p:cNvSpPr/>
          <p:nvPr/>
        </p:nvSpPr>
        <p:spPr>
          <a:xfrm>
            <a:off x="4643438" y="3786190"/>
            <a:ext cx="357190" cy="3571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22" name="모서리가 둥근 직사각형 16"/>
          <p:cNvSpPr/>
          <p:nvPr/>
        </p:nvSpPr>
        <p:spPr>
          <a:xfrm>
            <a:off x="3714744" y="4000504"/>
            <a:ext cx="357190" cy="3571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23" name="Picture 22" descr="x_cros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166" y="2643182"/>
            <a:ext cx="571497" cy="57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23574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Motivation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7158" y="1571612"/>
            <a:ext cx="857256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en-GB" sz="2400" b="1" dirty="0" smtClean="0">
                <a:solidFill>
                  <a:schemeClr val="tx2"/>
                </a:solidFill>
                <a:latin typeface="Comic Sans MS" pitchFamily="66" charset="0"/>
              </a:rPr>
              <a:t>Energy Cost</a:t>
            </a:r>
          </a:p>
          <a:p>
            <a:pPr marL="457200" indent="-457200">
              <a:buFont typeface="Wingdings" pitchFamily="2" charset="2"/>
              <a:buChar char="ü"/>
            </a:pPr>
            <a:endParaRPr lang="en-GB" sz="24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Communication is costly in SNs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Transceivers,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 need duty cycling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Flash memory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, can stay in low-power sleep mode – no I/O</a:t>
            </a:r>
            <a:endParaRPr lang="en-GB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3143248"/>
            <a:ext cx="457203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23574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Motivation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8596" y="2214554"/>
            <a:ext cx="707236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GB" sz="2200" b="1" dirty="0" smtClean="0">
                <a:solidFill>
                  <a:schemeClr val="tx2"/>
                </a:solidFill>
                <a:latin typeface="Comic Sans MS" pitchFamily="66" charset="0"/>
              </a:rPr>
              <a:t>Application Directions</a:t>
            </a:r>
          </a:p>
          <a:p>
            <a:pPr marL="342900" indent="-342900">
              <a:buFont typeface="Arial" pitchFamily="34" charset="0"/>
              <a:buChar char="•"/>
            </a:pPr>
            <a:endParaRPr lang="en-GB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Aggregation rarely used in practice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Identity and position of each device is important</a:t>
            </a:r>
          </a:p>
          <a:p>
            <a:pPr marL="1257300" lvl="2" indent="-3429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1257300" lvl="2" indent="-342900">
              <a:buFont typeface="Arial" pitchFamily="34" charset="0"/>
              <a:buChar char="•"/>
            </a:pPr>
            <a:r>
              <a:rPr lang="en-GB" sz="1700" dirty="0" smtClean="0">
                <a:solidFill>
                  <a:schemeClr val="tx2"/>
                </a:solidFill>
                <a:latin typeface="Comic Sans MS" pitchFamily="66" charset="0"/>
              </a:rPr>
              <a:t>Daylight harvesting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n-GB" sz="1700" dirty="0" smtClean="0">
                <a:solidFill>
                  <a:schemeClr val="tx2"/>
                </a:solidFill>
                <a:latin typeface="Comic Sans MS" pitchFamily="66" charset="0"/>
              </a:rPr>
              <a:t>Energy accounting</a:t>
            </a:r>
          </a:p>
        </p:txBody>
      </p:sp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24288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Motivation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5720" y="2214554"/>
            <a:ext cx="857256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GB" sz="2400" b="1" dirty="0" smtClean="0">
                <a:solidFill>
                  <a:schemeClr val="tx2"/>
                </a:solidFill>
                <a:latin typeface="Comic Sans MS" pitchFamily="66" charset="0"/>
              </a:rPr>
              <a:t>Technology Directions</a:t>
            </a:r>
          </a:p>
          <a:p>
            <a:pPr marL="342900" indent="-342900"/>
            <a:endParaRPr lang="en-GB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Energy and power are limited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Bandwidth is limited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Storage is unlimited</a:t>
            </a:r>
            <a:endParaRPr lang="en-GB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371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Antelope DBMS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910" y="1500174"/>
            <a:ext cx="821537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tx2"/>
                </a:solidFill>
                <a:latin typeface="Comic Sans MS" pitchFamily="66" charset="0"/>
              </a:rPr>
              <a:t>DBMS for resource-constrained sensor devices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Allows dynamic creation of DBs and complex data querying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tx2"/>
                </a:solidFill>
                <a:latin typeface="Comic Sans MS" pitchFamily="66" charset="0"/>
              </a:rPr>
              <a:t>Each sensor nodes holds a DB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Dynamic querying possible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Run-time data insertion possible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tx2"/>
                </a:solidFill>
                <a:latin typeface="Comic Sans MS" pitchFamily="66" charset="0"/>
              </a:rPr>
              <a:t>Contains flexible data indexing mechanisms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3 different index algorithms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tx2"/>
                </a:solidFill>
                <a:latin typeface="Comic Sans MS" pitchFamily="66" charset="0"/>
              </a:rPr>
              <a:t>Leverages on Coffee File System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For storage abstraction (portability &amp; flash complexities)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tx2"/>
                </a:solidFill>
                <a:latin typeface="Comic Sans MS" pitchFamily="66" charset="0"/>
              </a:rPr>
              <a:t>Uses AQL query language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Building and querying DBs</a:t>
            </a:r>
          </a:p>
        </p:txBody>
      </p:sp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371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Antelope DBMS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0034" y="1500174"/>
            <a:ext cx="835824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altLang="ko-KR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2400" b="1" dirty="0" smtClean="0">
                <a:solidFill>
                  <a:schemeClr val="tx2"/>
                </a:solidFill>
                <a:latin typeface="Comic Sans MS" pitchFamily="66" charset="0"/>
              </a:rPr>
              <a:t>Features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sz="2000" dirty="0" smtClean="0">
                <a:solidFill>
                  <a:schemeClr val="tx2"/>
                </a:solidFill>
                <a:latin typeface="Comic Sans MS" pitchFamily="66" charset="0"/>
              </a:rPr>
              <a:t>Energy-efficient querying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sz="2000" dirty="0" smtClean="0">
                <a:solidFill>
                  <a:schemeClr val="tx2"/>
                </a:solidFill>
                <a:latin typeface="Comic Sans MS" pitchFamily="66" charset="0"/>
              </a:rPr>
              <a:t>High-level data modeling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sz="2000" dirty="0" smtClean="0">
                <a:solidFill>
                  <a:schemeClr val="tx2"/>
                </a:solidFill>
                <a:latin typeface="Comic Sans MS" pitchFamily="66" charset="0"/>
              </a:rPr>
              <a:t>Index-independent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sz="2000" dirty="0" smtClean="0">
                <a:solidFill>
                  <a:schemeClr val="tx2"/>
                </a:solidFill>
                <a:latin typeface="Comic Sans MS" pitchFamily="66" charset="0"/>
              </a:rPr>
              <a:t>Hides low-level I/O details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sz="2000" dirty="0" smtClean="0">
                <a:solidFill>
                  <a:schemeClr val="tx2"/>
                </a:solidFill>
                <a:latin typeface="Comic Sans MS" pitchFamily="66" charset="0"/>
              </a:rPr>
              <a:t>Uses LogicVM (novel virtual machine architecture)</a:t>
            </a:r>
          </a:p>
          <a:p>
            <a:pPr>
              <a:buFont typeface="Arial" pitchFamily="34" charset="0"/>
              <a:buChar char="•"/>
            </a:pPr>
            <a:endParaRPr lang="en-US" altLang="ko-KR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2400" b="1" dirty="0" smtClean="0">
                <a:solidFill>
                  <a:schemeClr val="tx2"/>
                </a:solidFill>
                <a:latin typeface="Comic Sans MS" pitchFamily="66" charset="0"/>
              </a:rPr>
              <a:t>MaxHeap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sz="2000" dirty="0" smtClean="0">
                <a:solidFill>
                  <a:schemeClr val="tx2"/>
                </a:solidFill>
                <a:latin typeface="Comic Sans MS" pitchFamily="66" charset="0"/>
              </a:rPr>
              <a:t>New flash indexing method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sz="2000" dirty="0" smtClean="0">
                <a:solidFill>
                  <a:schemeClr val="tx2"/>
                </a:solidFill>
                <a:latin typeface="Comic Sans MS" pitchFamily="66" charset="0"/>
              </a:rPr>
              <a:t>Enables fast insertions and queries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sz="2000" dirty="0" smtClean="0">
                <a:solidFill>
                  <a:schemeClr val="tx2"/>
                </a:solidFill>
                <a:latin typeface="Comic Sans MS" pitchFamily="66" charset="0"/>
              </a:rPr>
              <a:t>Low energy cost</a:t>
            </a:r>
            <a:endParaRPr lang="en-GB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32861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Antelope DBMS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910" y="1643050"/>
            <a:ext cx="821537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sz="2200" b="1" dirty="0" smtClean="0">
                <a:solidFill>
                  <a:schemeClr val="tx2"/>
                </a:solidFill>
                <a:latin typeface="Comic Sans MS" pitchFamily="66" charset="0"/>
              </a:rPr>
              <a:t>Challenges</a:t>
            </a:r>
          </a:p>
          <a:p>
            <a:pPr marL="342900" indent="-342900">
              <a:buFont typeface="Arial" pitchFamily="34" charset="0"/>
              <a:buChar char="•"/>
            </a:pPr>
            <a:endParaRPr lang="en-GB" sz="22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+mj-lt"/>
              <a:buAutoNum type="alphaLcPeriod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Energy-efficient querying and storage</a:t>
            </a:r>
          </a:p>
          <a:p>
            <a:pPr marL="800100" lvl="1" indent="-342900">
              <a:buFont typeface="+mj-lt"/>
              <a:buAutoNum type="alphaLcPeriod"/>
            </a:pPr>
            <a:endParaRPr lang="en-GB" dirty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+mj-lt"/>
              <a:buAutoNum type="alphaLcPeriod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Physical storage semantics</a:t>
            </a:r>
          </a:p>
          <a:p>
            <a:pPr marL="1257300" lvl="2" indent="-342900">
              <a:buFont typeface="+mj-lt"/>
              <a:buAutoNum type="alphaLcPeriod"/>
            </a:pPr>
            <a:r>
              <a:rPr lang="en-GB" sz="1600" dirty="0" smtClean="0">
                <a:solidFill>
                  <a:schemeClr val="tx2"/>
                </a:solidFill>
                <a:latin typeface="Comic Sans MS" pitchFamily="66" charset="0"/>
              </a:rPr>
              <a:t>Storage structures</a:t>
            </a:r>
          </a:p>
          <a:p>
            <a:pPr marL="1257300" lvl="2" indent="-342900">
              <a:buFont typeface="+mj-lt"/>
              <a:buAutoNum type="alphaLcPeriod"/>
            </a:pPr>
            <a:r>
              <a:rPr lang="en-GB" sz="1600" dirty="0" smtClean="0">
                <a:solidFill>
                  <a:schemeClr val="tx2"/>
                </a:solidFill>
                <a:latin typeface="Comic Sans MS" pitchFamily="66" charset="0"/>
              </a:rPr>
              <a:t>Different variants of flash memory</a:t>
            </a:r>
          </a:p>
        </p:txBody>
      </p:sp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371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Antelope DBMS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214554"/>
            <a:ext cx="7643866" cy="379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785786" y="1643050"/>
            <a:ext cx="3360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Consists of 8 components</a:t>
            </a:r>
          </a:p>
        </p:txBody>
      </p:sp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371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Antelope DBMS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910" y="1500175"/>
            <a:ext cx="82153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tx2"/>
                </a:solidFill>
                <a:latin typeface="Comic Sans MS" pitchFamily="66" charset="0"/>
              </a:rPr>
              <a:t>Database Kernel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Comic Sans MS" pitchFamily="66" charset="0"/>
              </a:rPr>
              <a:t>Evaluates all relational DB ops of AQL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Comic Sans MS" pitchFamily="66" charset="0"/>
              </a:rPr>
              <a:t>Invoked by the query execution module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643182"/>
            <a:ext cx="6786610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371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Antelope DBMS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910" y="1500175"/>
            <a:ext cx="821537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b="1" dirty="0" err="1" smtClean="0">
                <a:solidFill>
                  <a:schemeClr val="tx2"/>
                </a:solidFill>
                <a:latin typeface="Comic Sans MS" pitchFamily="66" charset="0"/>
              </a:rPr>
              <a:t>LogicVM</a:t>
            </a:r>
            <a:endParaRPr lang="en-GB" sz="24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GB" sz="24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Comic Sans MS" pitchFamily="66" charset="0"/>
              </a:rPr>
              <a:t>Evaluates </a:t>
            </a:r>
            <a:r>
              <a:rPr lang="en-GB" sz="2000" dirty="0" smtClean="0">
                <a:solidFill>
                  <a:schemeClr val="tx2"/>
                </a:solidFill>
                <a:latin typeface="Comic Sans MS" pitchFamily="66" charset="0"/>
              </a:rPr>
              <a:t>propositional </a:t>
            </a:r>
            <a:r>
              <a:rPr lang="en-GB" sz="2000" dirty="0" smtClean="0">
                <a:solidFill>
                  <a:schemeClr val="tx2"/>
                </a:solidFill>
                <a:latin typeface="Comic Sans MS" pitchFamily="66" charset="0"/>
              </a:rPr>
              <a:t>logic</a:t>
            </a:r>
            <a:endParaRPr lang="en-GB" sz="20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Comic Sans MS" pitchFamily="66" charset="0"/>
              </a:rPr>
              <a:t>Enhances the performance of relational SELECT </a:t>
            </a:r>
            <a:r>
              <a:rPr lang="en-GB" sz="2000" dirty="0" smtClean="0">
                <a:solidFill>
                  <a:schemeClr val="tx2"/>
                </a:solidFill>
                <a:latin typeface="Comic Sans MS" pitchFamily="66" charset="0"/>
              </a:rPr>
              <a:t>op</a:t>
            </a:r>
            <a:endParaRPr lang="en-GB" sz="20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Comic Sans MS" pitchFamily="66" charset="0"/>
              </a:rPr>
              <a:t>Logic expressed compactly in </a:t>
            </a:r>
            <a:r>
              <a:rPr lang="en-GB" sz="2000" dirty="0" err="1" smtClean="0">
                <a:solidFill>
                  <a:schemeClr val="tx2"/>
                </a:solidFill>
                <a:latin typeface="Comic Sans MS" pitchFamily="66" charset="0"/>
              </a:rPr>
              <a:t>bytecode</a:t>
            </a:r>
            <a:endParaRPr lang="en-GB" sz="20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Comic Sans MS" pitchFamily="66" charset="0"/>
              </a:rPr>
              <a:t>Bytecode language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Evaluate logical connectives, relational operators, and arithmetic operators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Comic Sans MS" pitchFamily="66" charset="0"/>
              </a:rPr>
              <a:t>Execution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Stack-based execution model, memory allocation more precise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Comic Sans MS" pitchFamily="66" charset="0"/>
              </a:rPr>
              <a:t>Attribute range inference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Logic analysis in LogicVM</a:t>
            </a:r>
          </a:p>
          <a:p>
            <a:pPr marL="1257300" lvl="2" indent="-3429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1257300" lvl="2" indent="-3429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371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Antelope DBMS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1857364"/>
            <a:ext cx="646747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371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Antelope DBMS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910" y="1500174"/>
            <a:ext cx="821537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tx2"/>
                </a:solidFill>
                <a:latin typeface="Comic Sans MS" pitchFamily="66" charset="0"/>
              </a:rPr>
              <a:t>Defining and Populating a DB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Define a </a:t>
            </a: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relation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 using a set of </a:t>
            </a:r>
            <a:r>
              <a:rPr lang="en-GB" dirty="0" err="1" smtClean="0">
                <a:solidFill>
                  <a:schemeClr val="tx2"/>
                </a:solidFill>
                <a:latin typeface="Comic Sans MS" pitchFamily="66" charset="0"/>
              </a:rPr>
              <a:t>catalog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 operations</a:t>
            </a:r>
          </a:p>
          <a:p>
            <a:pPr marL="1257300" lvl="2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Set of </a:t>
            </a: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attributes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 and the </a:t>
            </a: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domains (data types)</a:t>
            </a:r>
          </a:p>
          <a:p>
            <a:pPr marL="1257300" lvl="2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Set of </a:t>
            </a: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constraints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 on the tuples</a:t>
            </a:r>
          </a:p>
          <a:p>
            <a:pPr marL="1257300" lvl="2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Set of </a:t>
            </a: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indexes</a:t>
            </a: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3500438"/>
            <a:ext cx="627697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371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Antelope DBMS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910" y="1500174"/>
            <a:ext cx="821537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tx2"/>
                </a:solidFill>
                <a:latin typeface="Comic Sans MS" pitchFamily="66" charset="0"/>
              </a:rPr>
              <a:t>Querying a DB</a:t>
            </a:r>
          </a:p>
          <a:p>
            <a:pPr marL="342900" indent="-342900"/>
            <a:endParaRPr lang="en-GB" sz="24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Wingdings" pitchFamily="2" charset="2"/>
              <a:buChar char="ü"/>
            </a:pP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Operations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SELECT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JOIN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REMOVE</a:t>
            </a:r>
          </a:p>
          <a:p>
            <a:pPr marL="342900" indent="-342900">
              <a:buFont typeface="Arial" pitchFamily="34" charset="0"/>
              <a:buChar char="•"/>
            </a:pPr>
            <a:endParaRPr lang="en-GB" sz="24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Wingdings" pitchFamily="2" charset="2"/>
              <a:buChar char="ü"/>
            </a:pP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Done in two parts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Preparation part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Iteration part</a:t>
            </a:r>
          </a:p>
          <a:p>
            <a:pPr marL="800100" lvl="1" indent="-342900">
              <a:buFont typeface="+mj-lt"/>
              <a:buAutoNum type="alphaLcPeriod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Wingdings" pitchFamily="2" charset="2"/>
              <a:buChar char="ü"/>
            </a:pP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Minimum amount of processing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Reading the tuple from storage into the RAM buffer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Usually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: send to serial port, send over radio, or compute statistics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Default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: query result assigned to virtual result relation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32861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Data Indexing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910" y="1500174"/>
            <a:ext cx="821537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Required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Small memory footprint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Simple/fast I/O access pattern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Flash memory indexes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err="1" smtClean="0">
                <a:solidFill>
                  <a:schemeClr val="tx2"/>
                </a:solidFill>
                <a:latin typeface="Comic Sans MS" pitchFamily="66" charset="0"/>
              </a:rPr>
              <a:t>FlashDB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, Lazy-Adaptive Tree, </a:t>
            </a:r>
            <a:r>
              <a:rPr lang="en-GB" dirty="0" err="1" smtClean="0">
                <a:solidFill>
                  <a:schemeClr val="tx2"/>
                </a:solidFill>
                <a:latin typeface="Comic Sans MS" pitchFamily="66" charset="0"/>
              </a:rPr>
              <a:t>MicroHash</a:t>
            </a: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Antelope indexes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Implement a generic interface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Constructed and deconstructed dynamically at runtime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4572008"/>
            <a:ext cx="5572164" cy="1785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55007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Implementation </a:t>
            </a:r>
            <a:endParaRPr lang="en-GB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910" y="1857364"/>
            <a:ext cx="585791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Comic Sans MS" pitchFamily="66" charset="0"/>
              </a:rPr>
              <a:t>Antelope implemented using </a:t>
            </a: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C</a:t>
            </a:r>
          </a:p>
          <a:p>
            <a:pPr marL="342900" indent="-342900">
              <a:buFont typeface="Arial" pitchFamily="34" charset="0"/>
              <a:buChar char="•"/>
            </a:pPr>
            <a:endParaRPr lang="en-GB" sz="2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OS-level services provided by </a:t>
            </a:r>
            <a:r>
              <a:rPr lang="en-GB" b="1" dirty="0" err="1" smtClean="0">
                <a:solidFill>
                  <a:schemeClr val="tx2"/>
                </a:solidFill>
                <a:latin typeface="Comic Sans MS" pitchFamily="66" charset="0"/>
              </a:rPr>
              <a:t>Contiki</a:t>
            </a: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 OS</a:t>
            </a:r>
          </a:p>
          <a:p>
            <a:pPr marL="342900" indent="-342900">
              <a:buFont typeface="Arial" pitchFamily="34" charset="0"/>
              <a:buChar char="•"/>
            </a:pPr>
            <a:endParaRPr lang="en-GB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b="1" dirty="0" err="1" smtClean="0">
                <a:solidFill>
                  <a:schemeClr val="tx2"/>
                </a:solidFill>
                <a:latin typeface="Comic Sans MS" pitchFamily="66" charset="0"/>
              </a:rPr>
              <a:t>Tmote</a:t>
            </a: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 Sky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 derivatives with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1 MB ST M25P80 NOR flash memory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MSB-430 devices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Multi-gigabyte SD cards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342900" indent="-342900">
              <a:buFont typeface="+mj-lt"/>
              <a:buAutoNum type="alphaLcPeriod"/>
            </a:pP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Storage layout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Portable over a host of file systems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Abstraction: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 Coffee File System</a:t>
            </a:r>
          </a:p>
          <a:p>
            <a:pPr marL="342900" indent="-342900"/>
            <a:endParaRPr lang="en-GB" b="1" dirty="0" smtClean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32147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Implementation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5" y="1714488"/>
            <a:ext cx="4629625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1714488"/>
            <a:ext cx="6048375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2286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Evaluation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910" y="2143116"/>
            <a:ext cx="464347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Node-Level Evaluation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Relational Selection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Energy Efficiency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Execution Time Efficiency</a:t>
            </a:r>
          </a:p>
          <a:p>
            <a:pPr marL="914400" lvl="1" indent="-457200"/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914400" lvl="1" indent="-457200"/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457200" indent="-457200"/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2. Network-Level Evaluation</a:t>
            </a:r>
          </a:p>
          <a:p>
            <a:pPr lvl="2" indent="-4572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Local Querying</a:t>
            </a:r>
          </a:p>
          <a:p>
            <a:pPr lvl="2" indent="-4572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Remote Querying</a:t>
            </a:r>
          </a:p>
        </p:txBody>
      </p:sp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4857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Node-Level Evaluation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910" y="1500174"/>
            <a:ext cx="821537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Relational Selection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Range Search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E.g. Find all tuples inserted between two dates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Used a relation with </a:t>
            </a: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50,000 tuples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Each tuple composed of an attribute of LONG domain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3000372"/>
            <a:ext cx="4319599" cy="3162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46434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Node-Level Evaluation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910" y="1500174"/>
            <a:ext cx="82153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Energy Efficiency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926617"/>
            <a:ext cx="6329361" cy="4155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46434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Node-Level Evaluation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2910" y="1500174"/>
            <a:ext cx="82153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Execution Time Efficiency</a:t>
            </a:r>
          </a:p>
        </p:txBody>
      </p:sp>
      <p:sp>
        <p:nvSpPr>
          <p:cNvPr id="7" name="Rectangle 6"/>
          <p:cNvSpPr/>
          <p:nvPr/>
        </p:nvSpPr>
        <p:spPr>
          <a:xfrm>
            <a:off x="6572264" y="2928934"/>
            <a:ext cx="22860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solidFill>
                  <a:schemeClr val="tx2"/>
                </a:solidFill>
                <a:latin typeface="Comic Sans MS" pitchFamily="66" charset="0"/>
              </a:rPr>
              <a:t>Texas Instruments </a:t>
            </a:r>
            <a:r>
              <a:rPr lang="en-US" altLang="ko-KR" b="1" dirty="0" smtClean="0">
                <a:solidFill>
                  <a:srgbClr val="FF0000"/>
                </a:solidFill>
                <a:latin typeface="Comic Sans MS" pitchFamily="66" charset="0"/>
              </a:rPr>
              <a:t>MSP430F1611 </a:t>
            </a:r>
            <a:r>
              <a:rPr lang="en-US" altLang="ko-KR" dirty="0" smtClean="0">
                <a:solidFill>
                  <a:schemeClr val="tx2"/>
                </a:solidFill>
                <a:latin typeface="Comic Sans MS" pitchFamily="66" charset="0"/>
              </a:rPr>
              <a:t>processor using a clock frequency of </a:t>
            </a:r>
            <a:r>
              <a:rPr lang="en-US" altLang="ko-KR" b="1" dirty="0" smtClean="0">
                <a:solidFill>
                  <a:srgbClr val="FF0000"/>
                </a:solidFill>
                <a:latin typeface="Comic Sans MS" pitchFamily="66" charset="0"/>
              </a:rPr>
              <a:t>3.9 MHz</a:t>
            </a:r>
            <a:endParaRPr lang="en-GB" altLang="ko-KR" b="1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000240"/>
            <a:ext cx="5572164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55007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Network-Level Evaluation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4282" y="1500174"/>
            <a:ext cx="400052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Local Querying</a:t>
            </a:r>
          </a:p>
          <a:p>
            <a:pPr marL="457200" indent="-457200">
              <a:buAutoNum type="arabicPeriod"/>
            </a:pPr>
            <a:endParaRPr lang="en-GB" sz="2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Simulation</a:t>
            </a:r>
          </a:p>
          <a:p>
            <a:pPr marL="914400" lvl="1" indent="-457200">
              <a:buFont typeface="Arial" pitchFamily="34" charset="0"/>
              <a:buChar char="•"/>
            </a:pPr>
            <a:endParaRPr lang="en-GB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App. that monitors </a:t>
            </a: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avg. temp. 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for each </a:t>
            </a:r>
          </a:p>
          <a:p>
            <a:pPr marL="1371600" lvl="2" indent="-457200"/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	sensor</a:t>
            </a:r>
          </a:p>
          <a:p>
            <a:pPr marL="1371600" lvl="2" indent="-457200"/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40 nodes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, multi-hop</a:t>
            </a:r>
          </a:p>
          <a:p>
            <a:pPr marL="1371600" lvl="2" indent="-4572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3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 different </a:t>
            </a: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setups</a:t>
            </a:r>
          </a:p>
          <a:p>
            <a:pPr marL="1371600" lvl="2" indent="-457200">
              <a:buFont typeface="Arial" pitchFamily="34" charset="0"/>
              <a:buChar char="•"/>
            </a:pPr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Measured power </a:t>
            </a:r>
          </a:p>
          <a:p>
            <a:pPr marL="1371600" lvl="2" indent="-457200"/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	consumption of all </a:t>
            </a:r>
          </a:p>
          <a:p>
            <a:pPr marL="1371600" lvl="2" indent="-457200"/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	nodes using </a:t>
            </a:r>
            <a:r>
              <a:rPr lang="en-GB" b="1" dirty="0" err="1" smtClean="0">
                <a:solidFill>
                  <a:schemeClr val="tx2"/>
                </a:solidFill>
                <a:latin typeface="Comic Sans MS" pitchFamily="66" charset="0"/>
              </a:rPr>
              <a:t>Contiki’s</a:t>
            </a: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</a:p>
          <a:p>
            <a:pPr marL="1371600" lvl="2" indent="-457200"/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	</a:t>
            </a:r>
            <a:r>
              <a:rPr lang="en-GB" b="1" dirty="0" err="1" smtClean="0">
                <a:solidFill>
                  <a:schemeClr val="tx2"/>
                </a:solidFill>
                <a:latin typeface="Comic Sans MS" pitchFamily="66" charset="0"/>
              </a:rPr>
              <a:t>Powertrace</a:t>
            </a:r>
            <a:endParaRPr lang="en-GB" b="1" dirty="0" smtClean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1500174"/>
            <a:ext cx="4829187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55007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Network-Level Evaluation</a:t>
            </a:r>
            <a:endParaRPr lang="en-GB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5720" y="1643050"/>
            <a:ext cx="4357718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2. Remote Querying</a:t>
            </a:r>
          </a:p>
          <a:p>
            <a:pPr marL="457200" indent="-457200"/>
            <a:endParaRPr lang="en-GB" sz="2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Built and used </a:t>
            </a:r>
            <a:r>
              <a:rPr lang="en-GB" b="1" dirty="0" err="1" smtClean="0">
                <a:solidFill>
                  <a:schemeClr val="tx2"/>
                </a:solidFill>
                <a:latin typeface="Comic Sans MS" pitchFamily="66" charset="0"/>
              </a:rPr>
              <a:t>NetDB</a:t>
            </a:r>
            <a:endParaRPr lang="en-GB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Client – 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sink node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Servers – other nodes</a:t>
            </a:r>
          </a:p>
          <a:p>
            <a:pPr marL="914400" lvl="1" indent="-457200">
              <a:buFont typeface="Arial" pitchFamily="34" charset="0"/>
              <a:buChar char="•"/>
            </a:pPr>
            <a:endParaRPr lang="en-GB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Real network - 20 </a:t>
            </a:r>
            <a:r>
              <a:rPr lang="en-GB" b="1" dirty="0" err="1" smtClean="0">
                <a:solidFill>
                  <a:schemeClr val="tx2"/>
                </a:solidFill>
                <a:latin typeface="Comic Sans MS" pitchFamily="66" charset="0"/>
              </a:rPr>
              <a:t>Tmote</a:t>
            </a:r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</a:p>
          <a:p>
            <a:pPr marL="914400" lvl="1" indent="-457200"/>
            <a:r>
              <a:rPr lang="en-GB" b="1" dirty="0" smtClean="0">
                <a:solidFill>
                  <a:schemeClr val="tx2"/>
                </a:solidFill>
                <a:latin typeface="Comic Sans MS" pitchFamily="66" charset="0"/>
              </a:rPr>
              <a:t>	Sky 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nodes (</a:t>
            </a:r>
            <a:r>
              <a:rPr lang="en-GB" dirty="0" err="1" smtClean="0">
                <a:solidFill>
                  <a:schemeClr val="tx2"/>
                </a:solidFill>
                <a:latin typeface="Comic Sans MS" pitchFamily="66" charset="0"/>
              </a:rPr>
              <a:t>Contiki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)</a:t>
            </a:r>
          </a:p>
          <a:p>
            <a:pPr marL="914400" lvl="1" indent="-457200"/>
            <a:endParaRPr lang="en-GB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GB" dirty="0" err="1" smtClean="0">
                <a:solidFill>
                  <a:schemeClr val="tx2"/>
                </a:solidFill>
                <a:latin typeface="Comic Sans MS" pitchFamily="66" charset="0"/>
              </a:rPr>
              <a:t>NetDB</a:t>
            </a:r>
            <a:r>
              <a:rPr lang="en-GB" dirty="0" smtClean="0">
                <a:solidFill>
                  <a:schemeClr val="tx2"/>
                </a:solidFill>
                <a:latin typeface="Comic Sans MS" pitchFamily="66" charset="0"/>
              </a:rPr>
              <a:t> used the Mesh module for multi-hop communication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5643578"/>
            <a:ext cx="5724525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2071678"/>
            <a:ext cx="4178261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0AEE-055F-45BA-844C-E4603462A186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642910" y="714356"/>
            <a:ext cx="22145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Conclusion</a:t>
            </a:r>
            <a:endParaRPr lang="en-GB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4348" y="1857364"/>
            <a:ext cx="72866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Presented </a:t>
            </a: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DBMS (</a:t>
            </a:r>
            <a:r>
              <a:rPr lang="en-GB" sz="2000" b="1" dirty="0" smtClean="0">
                <a:solidFill>
                  <a:srgbClr val="FF0000"/>
                </a:solidFill>
                <a:latin typeface="Comic Sans MS" pitchFamily="66" charset="0"/>
              </a:rPr>
              <a:t>Antelope</a:t>
            </a: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) </a:t>
            </a: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for resource-constrained sensor </a:t>
            </a: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devices</a:t>
            </a:r>
            <a:endParaRPr lang="en-GB" sz="2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GB" sz="2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Showed that each </a:t>
            </a: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sensor can store any kind of data</a:t>
            </a:r>
          </a:p>
          <a:p>
            <a:pPr marL="457200" indent="-457200">
              <a:buFont typeface="Arial" pitchFamily="34" charset="0"/>
              <a:buChar char="•"/>
            </a:pPr>
            <a:endParaRPr lang="en-GB" sz="2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GB" sz="2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Showed that querying </a:t>
            </a: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can either occur locally or remotely</a:t>
            </a:r>
          </a:p>
          <a:p>
            <a:pPr marL="457200" indent="-457200">
              <a:buFont typeface="Arial" pitchFamily="34" charset="0"/>
              <a:buChar char="•"/>
            </a:pPr>
            <a:endParaRPr lang="en-GB" sz="2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GB" sz="2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GB" sz="2000" b="1" dirty="0" smtClean="0">
                <a:solidFill>
                  <a:schemeClr val="tx2"/>
                </a:solidFill>
                <a:latin typeface="Comic Sans MS" pitchFamily="66" charset="0"/>
              </a:rPr>
              <a:t>Demonstrated aggregate queries can reduce network power consumption</a:t>
            </a:r>
          </a:p>
        </p:txBody>
      </p:sp>
    </p:spTree>
    <p:extLst>
      <p:ext uri="{BB962C8B-B14F-4D97-AF65-F5344CB8AC3E}">
        <p14:creationId xmlns:p14="http://schemas.microsoft.com/office/powerpoint/2010/main" xmlns="" val="1915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bout Kenya &amp; Self-Intro - 8th April 2013">
  <a:themeElements>
    <a:clrScheme name="사암 1">
      <a:dk1>
        <a:srgbClr val="333333"/>
      </a:dk1>
      <a:lt1>
        <a:srgbClr val="BAB9A0"/>
      </a:lt1>
      <a:dk2>
        <a:srgbClr val="000000"/>
      </a:dk2>
      <a:lt2>
        <a:srgbClr val="333329"/>
      </a:lt2>
      <a:accent1>
        <a:srgbClr val="F4F3D9"/>
      </a:accent1>
      <a:accent2>
        <a:srgbClr val="E09142"/>
      </a:accent2>
      <a:accent3>
        <a:srgbClr val="D9D9CD"/>
      </a:accent3>
      <a:accent4>
        <a:srgbClr val="2A2A2A"/>
      </a:accent4>
      <a:accent5>
        <a:srgbClr val="F8F8E9"/>
      </a:accent5>
      <a:accent6>
        <a:srgbClr val="CB833B"/>
      </a:accent6>
      <a:hlink>
        <a:srgbClr val="AE4828"/>
      </a:hlink>
      <a:folHlink>
        <a:srgbClr val="6A6954"/>
      </a:folHlink>
    </a:clrScheme>
    <a:fontScheme name="사암">
      <a:majorFont>
        <a:latin typeface="Franklin Gothic Medium"/>
        <a:ea typeface="굴림"/>
        <a:cs typeface=""/>
      </a:majorFont>
      <a:minorFont>
        <a:latin typeface="Tahoma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5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742950" marR="0" indent="-285750" algn="ctr" defTabSz="914400" rtl="0" eaLnBrk="1" fontAlgn="t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folHlink"/>
          </a:buClr>
          <a:buSzPct val="80000"/>
          <a:buFont typeface="Wingdings" pitchFamily="2" charset="2"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5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742950" marR="0" indent="-285750" algn="ctr" defTabSz="914400" rtl="0" eaLnBrk="1" fontAlgn="t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folHlink"/>
          </a:buClr>
          <a:buSzPct val="80000"/>
          <a:buFont typeface="Wingdings" pitchFamily="2" charset="2"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  <a:ea typeface="굴림" charset="-127"/>
          </a:defRPr>
        </a:defPPr>
      </a:lstStyle>
    </a:lnDef>
  </a:objectDefaults>
  <a:extraClrSchemeLst>
    <a:extraClrScheme>
      <a:clrScheme name="사암 1">
        <a:dk1>
          <a:srgbClr val="333333"/>
        </a:dk1>
        <a:lt1>
          <a:srgbClr val="BAB9A0"/>
        </a:lt1>
        <a:dk2>
          <a:srgbClr val="000000"/>
        </a:dk2>
        <a:lt2>
          <a:srgbClr val="333329"/>
        </a:lt2>
        <a:accent1>
          <a:srgbClr val="F4F3D9"/>
        </a:accent1>
        <a:accent2>
          <a:srgbClr val="E09142"/>
        </a:accent2>
        <a:accent3>
          <a:srgbClr val="D9D9CD"/>
        </a:accent3>
        <a:accent4>
          <a:srgbClr val="2A2A2A"/>
        </a:accent4>
        <a:accent5>
          <a:srgbClr val="F8F8E9"/>
        </a:accent5>
        <a:accent6>
          <a:srgbClr val="CB833B"/>
        </a:accent6>
        <a:hlink>
          <a:srgbClr val="AE4828"/>
        </a:hlink>
        <a:folHlink>
          <a:srgbClr val="6A69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사암 2">
        <a:dk1>
          <a:srgbClr val="333333"/>
        </a:dk1>
        <a:lt1>
          <a:srgbClr val="BDB9BF"/>
        </a:lt1>
        <a:dk2>
          <a:srgbClr val="000000"/>
        </a:dk2>
        <a:lt2>
          <a:srgbClr val="333329"/>
        </a:lt2>
        <a:accent1>
          <a:srgbClr val="F4F3D9"/>
        </a:accent1>
        <a:accent2>
          <a:srgbClr val="E09142"/>
        </a:accent2>
        <a:accent3>
          <a:srgbClr val="DBD9DC"/>
        </a:accent3>
        <a:accent4>
          <a:srgbClr val="2A2A2A"/>
        </a:accent4>
        <a:accent5>
          <a:srgbClr val="F8F8E9"/>
        </a:accent5>
        <a:accent6>
          <a:srgbClr val="CB833B"/>
        </a:accent6>
        <a:hlink>
          <a:srgbClr val="AE4828"/>
        </a:hlink>
        <a:folHlink>
          <a:srgbClr val="6A69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사암 3">
        <a:dk1>
          <a:srgbClr val="3D3D3D"/>
        </a:dk1>
        <a:lt1>
          <a:srgbClr val="EAEAEA"/>
        </a:lt1>
        <a:dk2>
          <a:srgbClr val="000000"/>
        </a:dk2>
        <a:lt2>
          <a:srgbClr val="333333"/>
        </a:lt2>
        <a:accent1>
          <a:srgbClr val="FFFFFF"/>
        </a:accent1>
        <a:accent2>
          <a:srgbClr val="969696"/>
        </a:accent2>
        <a:accent3>
          <a:srgbClr val="F3F3F3"/>
        </a:accent3>
        <a:accent4>
          <a:srgbClr val="333333"/>
        </a:accent4>
        <a:accent5>
          <a:srgbClr val="FFFFFF"/>
        </a:accent5>
        <a:accent6>
          <a:srgbClr val="878787"/>
        </a:accent6>
        <a:hlink>
          <a:srgbClr val="4D4D4D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사암">
  <a:themeElements>
    <a:clrScheme name="1_사암 1">
      <a:dk1>
        <a:srgbClr val="333333"/>
      </a:dk1>
      <a:lt1>
        <a:srgbClr val="BAB9A0"/>
      </a:lt1>
      <a:dk2>
        <a:srgbClr val="000000"/>
      </a:dk2>
      <a:lt2>
        <a:srgbClr val="333329"/>
      </a:lt2>
      <a:accent1>
        <a:srgbClr val="F4F3D9"/>
      </a:accent1>
      <a:accent2>
        <a:srgbClr val="E09142"/>
      </a:accent2>
      <a:accent3>
        <a:srgbClr val="D9D9CD"/>
      </a:accent3>
      <a:accent4>
        <a:srgbClr val="2A2A2A"/>
      </a:accent4>
      <a:accent5>
        <a:srgbClr val="F8F8E9"/>
      </a:accent5>
      <a:accent6>
        <a:srgbClr val="CB833B"/>
      </a:accent6>
      <a:hlink>
        <a:srgbClr val="AE4828"/>
      </a:hlink>
      <a:folHlink>
        <a:srgbClr val="6A6954"/>
      </a:folHlink>
    </a:clrScheme>
    <a:fontScheme name="1_사암">
      <a:majorFont>
        <a:latin typeface="Franklin Gothic Medium"/>
        <a:ea typeface="굴림"/>
        <a:cs typeface=""/>
      </a:majorFont>
      <a:minorFont>
        <a:latin typeface="Tahoma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5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742950" marR="0" indent="-285750" algn="ctr" defTabSz="914400" rtl="0" eaLnBrk="1" fontAlgn="t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folHlink"/>
          </a:buClr>
          <a:buSzPct val="80000"/>
          <a:buFont typeface="Wingdings" pitchFamily="2" charset="2"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5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742950" marR="0" indent="-285750" algn="ctr" defTabSz="914400" rtl="0" eaLnBrk="1" fontAlgn="t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chemeClr val="folHlink"/>
          </a:buClr>
          <a:buSzPct val="80000"/>
          <a:buFont typeface="Wingdings" pitchFamily="2" charset="2"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  <a:ea typeface="굴림" charset="-127"/>
          </a:defRPr>
        </a:defPPr>
      </a:lstStyle>
    </a:lnDef>
  </a:objectDefaults>
  <a:extraClrSchemeLst>
    <a:extraClrScheme>
      <a:clrScheme name="1_사암 1">
        <a:dk1>
          <a:srgbClr val="333333"/>
        </a:dk1>
        <a:lt1>
          <a:srgbClr val="BAB9A0"/>
        </a:lt1>
        <a:dk2>
          <a:srgbClr val="000000"/>
        </a:dk2>
        <a:lt2>
          <a:srgbClr val="333329"/>
        </a:lt2>
        <a:accent1>
          <a:srgbClr val="F4F3D9"/>
        </a:accent1>
        <a:accent2>
          <a:srgbClr val="E09142"/>
        </a:accent2>
        <a:accent3>
          <a:srgbClr val="D9D9CD"/>
        </a:accent3>
        <a:accent4>
          <a:srgbClr val="2A2A2A"/>
        </a:accent4>
        <a:accent5>
          <a:srgbClr val="F8F8E9"/>
        </a:accent5>
        <a:accent6>
          <a:srgbClr val="CB833B"/>
        </a:accent6>
        <a:hlink>
          <a:srgbClr val="AE4828"/>
        </a:hlink>
        <a:folHlink>
          <a:srgbClr val="6A69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사암 2">
        <a:dk1>
          <a:srgbClr val="333333"/>
        </a:dk1>
        <a:lt1>
          <a:srgbClr val="BDB9BF"/>
        </a:lt1>
        <a:dk2>
          <a:srgbClr val="000000"/>
        </a:dk2>
        <a:lt2>
          <a:srgbClr val="333329"/>
        </a:lt2>
        <a:accent1>
          <a:srgbClr val="F4F3D9"/>
        </a:accent1>
        <a:accent2>
          <a:srgbClr val="E09142"/>
        </a:accent2>
        <a:accent3>
          <a:srgbClr val="DBD9DC"/>
        </a:accent3>
        <a:accent4>
          <a:srgbClr val="2A2A2A"/>
        </a:accent4>
        <a:accent5>
          <a:srgbClr val="F8F8E9"/>
        </a:accent5>
        <a:accent6>
          <a:srgbClr val="CB833B"/>
        </a:accent6>
        <a:hlink>
          <a:srgbClr val="AE4828"/>
        </a:hlink>
        <a:folHlink>
          <a:srgbClr val="6A69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사암 3">
        <a:dk1>
          <a:srgbClr val="3D3D3D"/>
        </a:dk1>
        <a:lt1>
          <a:srgbClr val="EAEAEA"/>
        </a:lt1>
        <a:dk2>
          <a:srgbClr val="000000"/>
        </a:dk2>
        <a:lt2>
          <a:srgbClr val="333333"/>
        </a:lt2>
        <a:accent1>
          <a:srgbClr val="FFFFFF"/>
        </a:accent1>
        <a:accent2>
          <a:srgbClr val="969696"/>
        </a:accent2>
        <a:accent3>
          <a:srgbClr val="F3F3F3"/>
        </a:accent3>
        <a:accent4>
          <a:srgbClr val="333333"/>
        </a:accent4>
        <a:accent5>
          <a:srgbClr val="FFFFFF"/>
        </a:accent5>
        <a:accent6>
          <a:srgbClr val="878787"/>
        </a:accent6>
        <a:hlink>
          <a:srgbClr val="4D4D4D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About Kenya &amp; Self-Intro - 8th April 2013</Template>
  <TotalTime>1435</TotalTime>
  <Words>716</Words>
  <Application>Microsoft Office PowerPoint</Application>
  <PresentationFormat>On-screen Show (4:3)</PresentationFormat>
  <Paragraphs>296</Paragraphs>
  <Slides>28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About Kenya &amp; Self-Intro - 8th April 2013</vt:lpstr>
      <vt:lpstr>1_사암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Karoki</dc:creator>
  <cp:lastModifiedBy>Karoki</cp:lastModifiedBy>
  <cp:revision>342</cp:revision>
  <cp:lastPrinted>2012-10-23T13:27:45Z</cp:lastPrinted>
  <dcterms:created xsi:type="dcterms:W3CDTF">2013-05-01T11:49:36Z</dcterms:created>
  <dcterms:modified xsi:type="dcterms:W3CDTF">2013-05-31T01:25:36Z</dcterms:modified>
</cp:coreProperties>
</file>