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50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84F2D-3B6A-4378-90CB-99F2C77D5BC4}" type="datetimeFigureOut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92662-18D4-4833-A69C-227A9AB15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?>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?>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722" y="1122363"/>
            <a:ext cx="10104698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56DC4D54-7714-4EA8-BFF3-F29257992404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1304" y="229028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9"/>
            <a:ext cx="10515600" cy="861791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8329"/>
            <a:ext cx="10515600" cy="4498634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2400">
                <a:solidFill>
                  <a:srgbClr val="002060"/>
                </a:solidFill>
                <a:latin typeface="+mj-lt"/>
              </a:defRPr>
            </a:lvl1pPr>
            <a:lvl2pPr marL="6858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+mj-lt"/>
              </a:defRPr>
            </a:lvl2pPr>
            <a:lvl3pPr marL="1143000" indent="-228600">
              <a:spcAft>
                <a:spcPts val="600"/>
              </a:spcAft>
              <a:buFont typeface="Wingdings" panose="05000000000000000000" pitchFamily="2" charset="2"/>
              <a:buChar char="ü"/>
              <a:defRPr sz="1800">
                <a:solidFill>
                  <a:srgbClr val="002060"/>
                </a:solidFill>
                <a:latin typeface="+mj-lt"/>
              </a:defRPr>
            </a:lvl3pPr>
            <a:lvl4pPr marL="1600200" indent="-228600">
              <a:spcAft>
                <a:spcPts val="600"/>
              </a:spcAft>
              <a:buFont typeface="Wingdings" panose="05000000000000000000" pitchFamily="2" charset="2"/>
              <a:buChar char="v"/>
              <a:defRPr sz="1600">
                <a:solidFill>
                  <a:srgbClr val="002060"/>
                </a:solidFill>
                <a:latin typeface="+mj-lt"/>
              </a:defRPr>
            </a:lvl4pPr>
            <a:lvl5pPr>
              <a:spcAft>
                <a:spcPts val="600"/>
              </a:spcAft>
              <a:defRPr sz="1600"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734586E-AB4C-4850-8CE3-AB21845B69A3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altLang="ko-KR" dirty="0" smtClean="0"/>
              <a:t>COSE441 Internet Protocols, 2023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341" y="229811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AAE0-7095-405F-BED0-6F65E278891C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6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B0F4-D9DD-406E-BAC0-736A0C94C463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DD6A-B15A-407A-95D5-B2AAF87DB59F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22FA-C945-4DF4-899C-95BDF738FEE1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D2C2-84E7-4C85-8845-8044F2FF1F4A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4409-61FB-43A7-B79C-6AA01925A675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F57-567E-4A1C-A227-AC7390FBDB23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9ADC-3E61-4589-8F05-0DC2EB8E3CD0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5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CBCBC-A46D-4A3F-A154-7750B358C733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40420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C172-9B6D-4EBA-8625-9E9F573D9976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?>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?>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?>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?>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?>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?>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Data Link Layer and Interface</a:t>
            </a:r>
            <a:endParaRPr lang="ko-KR" alt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6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IP</a:t>
            </a:r>
            <a:r>
              <a:rPr lang="ko-KR" altLang="en-US" dirty="0" smtClean="0"/>
              <a:t>, the layer directly below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However</a:t>
            </a:r>
            <a:r>
              <a:rPr lang="en-US" altLang="ko-KR" dirty="0" smtClean="0"/>
              <a:t>, IP</a:t>
            </a:r>
            <a:r>
              <a:rPr lang="ko-KR" altLang="en-US" dirty="0" smtClean="0"/>
              <a:t/>
            </a:r>
            <a:r>
              <a:rPr lang="ko-KR" altLang="en-US" u="sng" dirty="0" smtClean="0"/>
              <a:t/>
            </a:r>
            <a:r>
              <a:rPr lang="ko-KR" altLang="en-US" dirty="0" smtClean="0"/>
              <a:t xml:space="preserve"> was not originally developed for it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r>
              <a:rPr lang="ko-KR" altLang="en-US" dirty="0" smtClean="0"/>
              <a:t>Inherent roles of the data link layer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Framing</a:t>
            </a:r>
          </a:p>
          <a:p>
            <a:pPr lvl="1"/>
            <a:r>
              <a:rPr lang="ko-KR" altLang="en-US" dirty="0" smtClean="0"/>
              <a:t xml:space="preserve">Error control </a:t>
            </a:r>
            <a:r>
              <a:rPr lang="en-US" altLang="ko-KR" dirty="0" smtClean="0"/>
              <a:t>(error control)</a:t>
            </a:r>
          </a:p>
          <a:p>
            <a:pPr lvl="1"/>
            <a:r>
              <a:rPr lang="ko-KR" altLang="en-US" dirty="0" smtClean="0"/>
              <a:t xml:space="preserve">Flow control </a:t>
            </a:r>
            <a:r>
              <a:rPr lang="en-US" altLang="ko-KR" dirty="0" smtClean="0"/>
              <a:t>(flow control)</a:t>
            </a:r>
          </a:p>
          <a:p>
            <a:pPr lvl="1"/>
            <a:r>
              <a:rPr lang="en-US" altLang="ko-KR" dirty="0" smtClean="0"/>
              <a:t>(</a:t>
            </a:r>
            <a:r>
              <a:rPr lang="ko-KR" altLang="en-US" dirty="0" err="1" smtClean="0"/>
              <a:t>Shared</a:t>
            </a:r>
            <a:r>
              <a:rPr lang="ko-KR" altLang="en-US" dirty="0" smtClean="0"/>
              <a:t xml:space="preserve"> link</a:t>
            </a:r>
            <a:r>
              <a:rPr lang="en-US" altLang="ko-KR" dirty="0" smtClean="0"/>
              <a:t xml:space="preserve">) </a:t>
            </a:r>
            <a:r>
              <a:rPr lang="ko-KR" altLang="en-US" dirty="0" smtClean="0"/>
              <a:t xml:space="preserve">Medium access control </a:t>
            </a:r>
            <a:r>
              <a:rPr lang="en-US" altLang="ko-KR" dirty="0" smtClean="0"/>
              <a:t>(medium access control; MAC)</a:t>
            </a:r>
          </a:p>
          <a:p>
            <a:pPr lvl="2"/>
            <a:r>
              <a:rPr lang="en-US" altLang="ko-KR" dirty="0" smtClean="0"/>
              <a:t xml:space="preserve">MAC </a:t>
            </a:r>
            <a:r>
              <a:rPr lang="ko-KR" altLang="en-US" dirty="0" smtClean="0"/>
              <a:t>Address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en-US" altLang="ko-KR" dirty="0" smtClean="0"/>
              <a:t xml:space="preserve">.1 </a:t>
            </a:r>
            <a:r>
              <a:rPr lang="ko-KR" altLang="en-US" dirty="0" smtClean="0"/>
              <a:t>Functions of the Data Link Layer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6970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ko-KR" dirty="0" smtClean="0"/>
                  <a:t>IP</a:t>
                </a:r>
                <a:r>
                  <a:rPr lang="ko-KR" altLang="en-US" dirty="0" smtClean="0"/>
                  <a:t/>
                </a:r>
                <a:r>
                  <a:rPr lang="en-US" altLang="ko-KR" dirty="0" smtClean="0"/>
                  <a:t xml:space="preserve"> </a:t>
                </a:r>
                <a:r>
                  <a:rPr lang="ko-KR" altLang="en-US" dirty="0" smtClean="0"/>
                  <a:t>does not need to know the inherent data link layer functions</a:t>
                </a:r>
                <a:endParaRPr lang="en-US" altLang="ko-KR" dirty="0" smtClean="0"/>
              </a:p>
              <a:p>
                <a:pPr lvl="1"/>
                <a:endParaRPr lang="en-US" altLang="ko-KR" dirty="0"/>
              </a:p>
              <a:p>
                <a:r>
                  <a:rPr lang="en-US" altLang="ko-KR" dirty="0" smtClean="0"/>
                  <a:t>IP</a:t>
                </a:r>
                <a:r>
                  <a:rPr lang="ko-KR" altLang="en-US" dirty="0" smtClean="0"/>
                  <a:t xml:space="preserve"> requirements from the data link layer</a:t>
                </a:r>
                <a:endParaRPr lang="en-US" altLang="ko-KR" dirty="0" smtClean="0"/>
              </a:p>
              <a:p>
                <a:pPr lvl="1"/>
                <a:r>
                  <a:rPr lang="ko-KR" altLang="en-US" dirty="0" smtClean="0"/>
                  <a:t>Encapsulation</a:t>
                </a:r>
                <a:endParaRPr lang="en-US" altLang="ko-KR" dirty="0" smtClean="0"/>
              </a:p>
              <a:p>
                <a:pPr lvl="1"/>
                <a:r>
                  <a:rPr lang="ko-KR" altLang="en-US" dirty="0" smtClean="0"/>
                  <a:t xml:space="preserve">Address Resolution Protocol </a:t>
                </a:r>
                <a:r>
                  <a:rPr lang="en-US" altLang="ko-KR" dirty="0" smtClean="0"/>
                  <a:t>(Address Resolution Protocol)</a:t>
                </a:r>
              </a:p>
              <a:p>
                <a:pPr lvl="2"/>
                <a:r>
                  <a:rPr lang="en-US" altLang="ko-KR" dirty="0" smtClean="0"/>
                  <a:t>IP</a:t>
                </a:r>
                <a14:m>
                  <m:oMath xmlns:m="http://schemas.openxmlformats.org/officeDocument/2006/math">
                    <m:r>
                      <a:rPr lang="en-US" altLang="ko-K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ko-KR" dirty="0" smtClean="0"/>
                  <a:t xml:space="preserve"> MAC </a:t>
                </a:r>
                <a:r>
                  <a:rPr lang="ko-KR" altLang="en-US" dirty="0" smtClean="0"/>
                  <a:t xml:space="preserve">address translation </a:t>
                </a:r>
                <a:endParaRPr lang="en-US" altLang="ko-KR" dirty="0"/>
              </a:p>
              <a:p>
                <a:pPr lvl="2"/>
                <a:r>
                  <a:rPr lang="ko-KR" altLang="en-US" dirty="0" err="1" smtClean="0"/>
                  <a:t>Shared</a:t>
                </a:r>
                <a:r>
                  <a:rPr lang="ko-KR" altLang="en-US" dirty="0" smtClean="0"/>
                  <a:t xml:space="preserve"> link case</a:t>
                </a:r>
                <a:endParaRPr lang="en-US" altLang="ko-KR" dirty="0" smtClean="0"/>
              </a:p>
              <a:p>
                <a:pPr lvl="1"/>
                <a:r>
                  <a:rPr lang="ko-KR" altLang="en-US" dirty="0" smtClean="0"/>
                  <a:t xml:space="preserve">Management Information Base </a:t>
                </a:r>
                <a:r>
                  <a:rPr lang="en-US" altLang="ko-KR" dirty="0" smtClean="0"/>
                  <a:t>(Management Information Base; MIB)</a:t>
                </a:r>
              </a:p>
              <a:p>
                <a:pPr lvl="2"/>
                <a:r>
                  <a:rPr lang="en-US" altLang="ko-KR" dirty="0" smtClean="0"/>
                  <a:t>14</a:t>
                </a:r>
                <a:r>
                  <a:rPr lang="ko-KR" altLang="en-US" dirty="0" smtClean="0"/>
                  <a:t/>
                </a:r>
                <a:endParaRPr lang="en-US" altLang="ko-KR" dirty="0" smtClean="0"/>
              </a:p>
              <a:p>
                <a:pPr lvl="1"/>
                <a:endParaRPr lang="en-US" altLang="ko-KR" dirty="0" smtClean="0"/>
              </a:p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84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.2 IP</a:t>
            </a:r>
            <a:r>
              <a:rPr lang="ko-KR" altLang="en-US" dirty="0" smtClean="0"/>
              <a:t/>
            </a:r>
            <a:r>
              <a:rPr lang="en-US" altLang="ko-KR" dirty="0" smtClean="0"/>
              <a:t xml:space="preserve"> </a:t>
            </a:r>
            <a:r>
              <a:rPr lang="ko-KR" altLang="en-US" dirty="0" smtClean="0"/>
              <a:t>Requirements from the Data Link Layer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7E82-D80C-4A1A-A70E-EC28F7C7F02F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213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Encapsulation</a:t>
            </a:r>
            <a:endParaRPr lang="en-US" altLang="ko-KR" dirty="0" smtClean="0"/>
          </a:p>
          <a:p>
            <a:pPr lvl="1"/>
            <a:r>
              <a:rPr lang="ko-KR" altLang="en-US" dirty="0" smtClean="0"/>
              <a:t xml:space="preserve">Indicates that the payload field of a frame contains </a:t>
            </a:r>
            <a:r>
              <a:rPr lang="en-US" altLang="ko-KR" dirty="0" smtClean="0"/>
              <a:t xml:space="preserve">IP </a:t>
            </a:r>
            <a:r>
              <a:rPr lang="ko-KR" altLang="en-US" dirty="0" err="1" smtClean="0"/>
              <a:t>datagram</a:t>
            </a:r>
            <a:r>
              <a:rPr lang="ko-KR" altLang="en-US" dirty="0" smtClean="0"/>
              <a:t xml:space="preserve"> 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err="1" smtClean="0"/>
              <a:t>On transmission</a:t>
            </a:r>
            <a:r>
              <a:rPr lang="en-US" altLang="ko-KR" dirty="0" smtClean="0"/>
              <a:t>: IP</a:t>
            </a:r>
            <a:r>
              <a:rPr lang="ko-KR" altLang="en-US" dirty="0" smtClean="0"/>
              <a:t xml:space="preserve">from </a:t>
            </a:r>
            <a:r>
              <a:rPr lang="en-US" altLang="ko-KR" dirty="0" smtClean="0"/>
              <a:t xml:space="preserve">IP </a:t>
            </a:r>
            <a:r>
              <a:rPr lang="ko-KR" altLang="en-US" dirty="0" err="1" smtClean="0"/>
              <a:t>datagram</a:t>
            </a:r>
            <a:r>
              <a:rPr lang="ko-KR" altLang="en-US" dirty="0" smtClean="0"/>
              <a:t xml:space="preserve">, records the corresponding </a:t>
            </a:r>
            <a:r>
              <a:rPr lang="en-US" altLang="ko-KR" dirty="0" smtClean="0"/>
              <a:t>IP</a:t>
            </a:r>
            <a:r>
              <a:rPr lang="ko-KR" altLang="en-US" dirty="0" smtClean="0"/>
              <a:t xml:space="preserve"> protocol number in the header</a:t>
            </a:r>
            <a:endParaRPr lang="en-US" altLang="ko-KR" dirty="0" smtClean="0"/>
          </a:p>
          <a:p>
            <a:pPr lvl="2"/>
            <a:r>
              <a:rPr lang="ko-KR" altLang="en-US" dirty="0" err="1" smtClean="0"/>
              <a:t>On reception</a:t>
            </a:r>
            <a:r>
              <a:rPr lang="en-US" altLang="ko-KR" dirty="0" smtClean="0"/>
              <a:t xml:space="preserve">: </a:t>
            </a:r>
            <a:r>
              <a:rPr lang="ko-KR" altLang="en-US" dirty="0" smtClean="0"/>
              <a:t xml:space="preserve">reads the number, recognizes </a:t>
            </a:r>
            <a:r>
              <a:rPr lang="en-US" altLang="ko-KR" dirty="0" smtClean="0"/>
              <a:t>IP</a:t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 xml:space="preserve"> and delivers the payload to </a:t>
            </a:r>
            <a:r>
              <a:rPr lang="en-US" altLang="ko-KR" dirty="0" smtClean="0"/>
              <a:t>IP</a:t>
            </a:r>
            <a:r>
              <a:rPr lang="ko-KR" altLang="en-US" dirty="0" smtClean="0"/>
              <a:t>IP for processing</a:t>
            </a:r>
            <a:endParaRPr lang="en-US" altLang="ko-KR" dirty="0"/>
          </a:p>
          <a:p>
            <a:pPr lvl="2"/>
            <a:endParaRPr lang="en-US" altLang="ko-KR" dirty="0"/>
          </a:p>
          <a:p>
            <a:pPr lvl="1"/>
            <a:r>
              <a:rPr lang="ko-KR" altLang="en-US" dirty="0" smtClean="0"/>
              <a:t>Example</a:t>
            </a:r>
            <a:r>
              <a:rPr lang="en-US" altLang="ko-KR" dirty="0" smtClean="0"/>
              <a:t xml:space="preserve">: Ethernet </a:t>
            </a:r>
            <a:r>
              <a:rPr lang="ko-KR" altLang="en-US" dirty="0" smtClean="0"/>
              <a:t xml:space="preserve">Protocol type fields written in the Ethernet frame header </a:t>
            </a:r>
            <a:r>
              <a:rPr lang="en-US" altLang="ko-KR" dirty="0" smtClean="0"/>
              <a:t xml:space="preserve">(Linux </a:t>
            </a:r>
            <a:r>
              <a:rPr lang="ko-KR" altLang="en-US" dirty="0" smtClean="0"/>
              <a:t>kernel)</a:t>
            </a:r>
            <a:r>
              <a:rPr lang="en-US" altLang="ko-KR" dirty="0" smtClean="0"/>
              <a:t>)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.2 IP</a:t>
            </a:r>
            <a:r>
              <a:rPr lang="ko-KR" altLang="en-US" dirty="0" smtClean="0"/>
              <a:t/>
            </a:r>
            <a:r>
              <a:rPr lang="en-US" altLang="ko-KR" dirty="0" smtClean="0"/>
              <a:t xml:space="preserve"> </a:t>
            </a:r>
            <a:r>
              <a:rPr lang="ko-KR" altLang="en-US" dirty="0" smtClean="0"/>
              <a:t>Requirements from the Data Link Layer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36A5-9388-4A6A-A753-60D12E88F32A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878260"/>
              </p:ext>
            </p:extLst>
          </p:nvPr>
        </p:nvGraphicFramePr>
        <p:xfrm>
          <a:off x="3176885" y="4466427"/>
          <a:ext cx="5838230" cy="1320914"/>
        </p:xfrm>
        <a:graphic>
          <a:graphicData uri="http://schemas.openxmlformats.org/drawingml/2006/table">
            <a:tbl>
              <a:tblPr/>
              <a:tblGrid>
                <a:gridCol w="5838230">
                  <a:extLst>
                    <a:ext uri="{9D8B030D-6E8A-4147-A177-3AD203B41FA5}">
                      <a16:colId xmlns:a16="http://schemas.microsoft.com/office/drawing/2014/main" val="2197587045"/>
                    </a:ext>
                  </a:extLst>
                </a:gridCol>
              </a:tblGrid>
              <a:tr h="1320914">
                <a:tc>
                  <a:txBody>
                    <a:bodyPr/>
                    <a:lstStyle/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4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#define ETH_P_IP 0x0800 /* Internet Protocol packet */</a:t>
                      </a:r>
                      <a:endParaRPr lang="en-US" sz="14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4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#define ETH_P_X25 0x0805 /* CCITT X.25 */</a:t>
                      </a:r>
                      <a:endParaRPr lang="en-US" sz="14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4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#define ETH_P_ARP 0x0806 /* Address Resolution packet */ </a:t>
                      </a:r>
                      <a:endParaRPr lang="en-US" sz="14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59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41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Encapsulation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.2 IP</a:t>
            </a:r>
            <a:r>
              <a:rPr lang="ko-KR" altLang="en-US" dirty="0" smtClean="0"/>
              <a:t/>
            </a:r>
            <a:r>
              <a:rPr lang="en-US" altLang="ko-KR" dirty="0" smtClean="0"/>
              <a:t xml:space="preserve"> </a:t>
            </a:r>
            <a:r>
              <a:rPr lang="ko-KR" altLang="en-US" dirty="0" smtClean="0"/>
              <a:t>Requirements from the Data Link Layer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36A5-9388-4A6A-A753-60D12E88F32A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049" name="_x274075152" descr="EMB00002264ba3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3"/>
          <a:stretch>
            <a:fillRect/>
          </a:stretch>
        </p:blipFill>
        <p:spPr bwMode="auto">
          <a:xfrm>
            <a:off x="2591715" y="2250112"/>
            <a:ext cx="7008567" cy="257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_x274076592" descr="EMB00002264ba3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411" y="4999775"/>
            <a:ext cx="5885389" cy="97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직선 연결선 10"/>
          <p:cNvCxnSpPr/>
          <p:nvPr/>
        </p:nvCxnSpPr>
        <p:spPr>
          <a:xfrm flipH="1">
            <a:off x="5468411" y="4401879"/>
            <a:ext cx="1878687" cy="8187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9100614" y="4401879"/>
            <a:ext cx="2253183" cy="8187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07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 xml:space="preserve">Address Resolution Protocol </a:t>
            </a:r>
            <a:r>
              <a:rPr lang="en-US" altLang="ko-KR" dirty="0" smtClean="0"/>
              <a:t>(ARP)</a:t>
            </a:r>
          </a:p>
          <a:p>
            <a:pPr lvl="1"/>
            <a:r>
              <a:rPr lang="ko-KR" altLang="en-US" dirty="0" err="1" smtClean="0"/>
              <a:t>Shared</a:t>
            </a:r>
            <a:r>
              <a:rPr lang="ko-KR" altLang="en-US" dirty="0" smtClean="0"/>
              <a:t xml:space="preserve"> link </a:t>
            </a:r>
            <a:r>
              <a:rPr lang="en-US" altLang="ko-KR" dirty="0" smtClean="0"/>
              <a:t>(shared medium)</a:t>
            </a:r>
            <a:r>
              <a:rPr lang="ko-KR" altLang="en-US" dirty="0" smtClean="0"/>
              <a:t>required</a:t>
            </a:r>
            <a:endParaRPr lang="en-US" altLang="ko-KR" dirty="0" smtClean="0"/>
          </a:p>
          <a:p>
            <a:pPr lvl="2"/>
            <a:r>
              <a:rPr lang="ko-KR" altLang="en-US" dirty="0" err="1" smtClean="0"/>
              <a:t>Point-to-point</a:t>
            </a:r>
            <a:r>
              <a:rPr lang="ko-KR" altLang="en-US" dirty="0" smtClean="0"/>
              <a:t xml:space="preserve"> link </a:t>
            </a:r>
            <a:r>
              <a:rPr lang="en-US" altLang="ko-KR" dirty="0" smtClean="0"/>
              <a:t>(point-to-point link)</a:t>
            </a:r>
            <a:r>
              <a:rPr lang="ko-KR" altLang="en-US" dirty="0" smtClean="0"/>
              <a:t>not required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IP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MAC </a:t>
            </a:r>
            <a:r>
              <a:rPr lang="ko-KR" altLang="en-US" dirty="0" smtClean="0">
                <a:sym typeface="Symbol" panose="05050102010706020507" pitchFamily="18" charset="2"/>
              </a:rPr>
              <a:t>address translation protocol needed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1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Ch. </a:t>
            </a:r>
            <a:r>
              <a:rPr lang="en-US" altLang="ko-KR" dirty="0" smtClean="0">
                <a:sym typeface="Symbol" panose="05050102010706020507" pitchFamily="18" charset="2"/>
              </a:rPr>
              <a:t>“</a:t>
            </a:r>
            <a:r>
              <a:rPr lang="ko-KR" altLang="en-US" dirty="0" smtClean="0">
                <a:sym typeface="Symbol" panose="05050102010706020507" pitchFamily="18" charset="2"/>
              </a:rPr>
              <a:t>Delivery Segment</a:t>
            </a:r>
            <a:r>
              <a:rPr lang="en-US" altLang="ko-KR" dirty="0" smtClean="0">
                <a:sym typeface="Symbol" panose="05050102010706020507" pitchFamily="18" charset="2"/>
              </a:rPr>
              <a:t>”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(see)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endParaRPr lang="en-US" altLang="ko-KR" dirty="0">
              <a:sym typeface="Symbol" panose="05050102010706020507" pitchFamily="18" charset="2"/>
            </a:endParaRPr>
          </a:p>
          <a:p>
            <a:r>
              <a:rPr lang="ko-KR" altLang="en-US" dirty="0"/>
              <a:t xml:space="preserve">Management Information Base </a:t>
            </a:r>
            <a:r>
              <a:rPr lang="en-US" altLang="ko-KR" dirty="0"/>
              <a:t>(MIB)</a:t>
            </a:r>
          </a:p>
          <a:p>
            <a:pPr lvl="1"/>
            <a:r>
              <a:rPr lang="ko-KR" altLang="en-US" dirty="0"/>
              <a:t xml:space="preserve">Internet remote management </a:t>
            </a:r>
            <a:r>
              <a:rPr lang="ko-KR" altLang="en-US" dirty="0" smtClean="0"/>
              <a:t>standard</a:t>
            </a:r>
            <a:endParaRPr lang="en-US" altLang="ko-KR" dirty="0" smtClean="0"/>
          </a:p>
          <a:p>
            <a:pPr lvl="2"/>
            <a:r>
              <a:rPr lang="ko-KR" altLang="en-US" dirty="0" smtClean="0"/>
              <a:t xml:space="preserve">Can manage not only the internet but anything connected to it </a:t>
            </a:r>
            <a:r>
              <a:rPr lang="en-US" altLang="ko-KR" dirty="0" smtClean="0"/>
              <a:t>(</a:t>
            </a:r>
            <a:r>
              <a:rPr lang="ko-KR" altLang="en-US" dirty="0" smtClean="0"/>
              <a:t>e.g.</a:t>
            </a:r>
            <a:r>
              <a:rPr lang="en-US" altLang="ko-KR" dirty="0" smtClean="0"/>
              <a:t xml:space="preserve">: </a:t>
            </a:r>
            <a:r>
              <a:rPr lang="ko-KR" altLang="en-US" dirty="0" smtClean="0"/>
              <a:t xml:space="preserve">internet-connected </a:t>
            </a:r>
            <a:r>
              <a:rPr lang="en-US" altLang="ko-KR" dirty="0" smtClean="0"/>
              <a:t>CCTV)</a:t>
            </a:r>
            <a:endParaRPr lang="en-US" altLang="ko-KR" dirty="0"/>
          </a:p>
          <a:p>
            <a:pPr marL="914400" lvl="2" indent="0">
              <a:buNone/>
            </a:pPr>
            <a:endParaRPr lang="en-US" altLang="ko-KR" dirty="0"/>
          </a:p>
          <a:p>
            <a:pPr lvl="1"/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.2 IP</a:t>
            </a:r>
            <a:r>
              <a:rPr lang="ko-KR" altLang="en-US" dirty="0" smtClean="0"/>
              <a:t/>
            </a:r>
            <a:r>
              <a:rPr lang="en-US" altLang="ko-KR" dirty="0" smtClean="0"/>
              <a:t xml:space="preserve"> </a:t>
            </a:r>
            <a:r>
              <a:rPr lang="ko-KR" altLang="en-US" dirty="0" smtClean="0"/>
              <a:t>Requirements from the Data Link Layer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7E82-D80C-4A1A-A70E-EC28F7C7F02F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375012"/>
              </p:ext>
            </p:extLst>
          </p:nvPr>
        </p:nvGraphicFramePr>
        <p:xfrm>
          <a:off x="7704957" y="1678329"/>
          <a:ext cx="4129080" cy="3601784"/>
        </p:xfrm>
        <a:graphic>
          <a:graphicData uri="http://schemas.openxmlformats.org/drawingml/2006/table">
            <a:tbl>
              <a:tblPr/>
              <a:tblGrid>
                <a:gridCol w="4129080">
                  <a:extLst>
                    <a:ext uri="{9D8B030D-6E8A-4147-A177-3AD203B41FA5}">
                      <a16:colId xmlns:a16="http://schemas.microsoft.com/office/drawing/2014/main" val="984025288"/>
                    </a:ext>
                  </a:extLst>
                </a:gridCol>
              </a:tblGrid>
              <a:tr h="2614930">
                <a:tc>
                  <a:txBody>
                    <a:bodyPr/>
                    <a:lstStyle/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C:\Users\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User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&gt;</a:t>
                      </a:r>
                      <a:r>
                        <a:rPr lang="en-US" altLang="ko-KR" sz="12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arp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 -a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Interface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: 172.30.1.59 --- 0x14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Internet Address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Physical Address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Type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172.30.1.37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44-cb-8b-e4-01-64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dynamic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172.30.1.43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48-e2-44-27-c7-21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dynamic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172.30.1.128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90-f8-91-89-ba-6a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dynamic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172.30.1.254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00-07-89-82-0d-aa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dynamic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172.30.1.255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2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ff-ff-ff-ff-ff-ff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224.0.0.2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01-00-5e-00-00-02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224.0.0.22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01-00-5e-00-00-16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224.0.0.251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01-00-5e-00-00-fb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224.0.0.252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01-00-5e-00-00-fc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239.255.255.250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01-00-5e-7f-ff-fa 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255.255.255.255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2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ff-ff-ff-ff-ff-ff</a:t>
                      </a:r>
                      <a:r>
                        <a:rPr lang="ko-KR" altLang="en-US" sz="12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2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026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33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 xml:space="preserve">A computer </a:t>
            </a:r>
            <a:r>
              <a:rPr lang="en-US" altLang="ko-KR" dirty="0" smtClean="0"/>
              <a:t>(</a:t>
            </a:r>
            <a:r>
              <a:rPr lang="ko-KR" altLang="en-US" dirty="0" smtClean="0"/>
              <a:t>including smartphones</a:t>
            </a:r>
            <a:r>
              <a:rPr lang="en-US" altLang="ko-KR" dirty="0" smtClean="0"/>
              <a:t>)</a:t>
            </a:r>
            <a:r>
              <a:rPr lang="ko-KR" altLang="en-US" dirty="0" smtClean="0"/>
              <a:t xml:space="preserve"> connects to the internet via hardware, but the interface is </a:t>
            </a:r>
            <a:r>
              <a:rPr lang="en-US" altLang="ko-KR" dirty="0" smtClean="0"/>
              <a:t xml:space="preserve">HW …. </a:t>
            </a:r>
            <a:r>
              <a:rPr lang="ko-KR" altLang="en-US" dirty="0" smtClean="0"/>
              <a:t>not that hardware itself</a:t>
            </a:r>
            <a:endParaRPr lang="en-US" altLang="ko-KR" dirty="0" smtClean="0"/>
          </a:p>
          <a:p>
            <a:r>
              <a:rPr lang="ko-KR" altLang="en-US" dirty="0" smtClean="0"/>
              <a:t xml:space="preserve">Rather, it is </a:t>
            </a:r>
            <a:r>
              <a:rPr lang="en-US" altLang="ko-KR" dirty="0" smtClean="0"/>
              <a:t>kernel</a:t>
            </a:r>
            <a:r>
              <a:rPr lang="ko-KR" altLang="en-US" dirty="0" smtClean="0"/>
              <a:t xml:space="preserve"> the data structure representing it inside the kernel</a:t>
            </a:r>
            <a:endParaRPr lang="en-US" altLang="ko-KR" dirty="0" smtClean="0"/>
          </a:p>
          <a:p>
            <a:pPr lvl="1"/>
            <a:r>
              <a:rPr lang="ko-KR" altLang="en-US" dirty="0" smtClean="0"/>
              <a:t xml:space="preserve">Network </a:t>
            </a:r>
            <a:r>
              <a:rPr lang="en-US" altLang="ko-KR" dirty="0" smtClean="0"/>
              <a:t xml:space="preserve">HW </a:t>
            </a:r>
            <a:r>
              <a:rPr lang="ko-KR" altLang="en-US" dirty="0" smtClean="0"/>
              <a:t xml:space="preserve">technology info that </a:t>
            </a:r>
            <a:r>
              <a:rPr lang="en-US" altLang="ko-KR" dirty="0" smtClean="0"/>
              <a:t>IP</a:t>
            </a:r>
            <a:r>
              <a:rPr lang="ko-KR" altLang="en-US" dirty="0" smtClean="0"/>
              <a:t xml:space="preserve"> must know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e.g.</a:t>
            </a:r>
            <a:r>
              <a:rPr lang="en-US" altLang="ko-KR" dirty="0" smtClean="0"/>
              <a:t>: maximum transmission unit (MTU)</a:t>
            </a:r>
          </a:p>
          <a:p>
            <a:pPr lvl="1"/>
            <a:r>
              <a:rPr lang="ko-KR" altLang="en-US" dirty="0" smtClean="0"/>
              <a:t>Device driver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en-US" altLang="ko-KR" dirty="0" smtClean="0"/>
              <a:t>IP</a:t>
            </a:r>
            <a:r>
              <a:rPr lang="ko-KR" altLang="en-US" dirty="0" smtClean="0"/>
              <a:t xml:space="preserve"> abstracts all internet connection technologies as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"Interface"</a:t>
            </a:r>
            <a:r>
              <a:rPr lang="en-US" altLang="ko-KR" dirty="0" smtClean="0"/>
              <a:t>”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e.g.</a:t>
            </a:r>
            <a:r>
              <a:rPr lang="en-US" altLang="ko-KR" dirty="0" smtClean="0"/>
              <a:t>: 5G, Ethernet, Wi-Fi, …</a:t>
            </a:r>
          </a:p>
          <a:p>
            <a:endParaRPr lang="ko-KR" altLang="en-US" dirty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2.3 </a:t>
            </a:r>
            <a:r>
              <a:rPr lang="ko-KR" altLang="en-US" dirty="0" smtClean="0"/>
              <a:t>"Interface"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7E82-D80C-4A1A-A70E-EC28F7C7F02F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4491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 xml:space="preserve">Android </a:t>
            </a:r>
            <a:r>
              <a:rPr lang="ko-KR" altLang="en-US" dirty="0" smtClean="0"/>
              <a:t xml:space="preserve">smartphone </a:t>
            </a:r>
            <a:r>
              <a:rPr lang="en-US" altLang="ko-KR" dirty="0" smtClean="0"/>
              <a:t>Wi-Fi</a:t>
            </a:r>
            <a:r>
              <a:rPr lang="ko-KR" altLang="en-US" dirty="0" smtClean="0"/>
              <a:t xml:space="preserve">and </a:t>
            </a:r>
            <a:r>
              <a:rPr lang="en-US" altLang="ko-KR" dirty="0" smtClean="0"/>
              <a:t>LTE “</a:t>
            </a:r>
            <a:r>
              <a:rPr lang="ko-KR" altLang="en-US" dirty="0" smtClean="0"/>
              <a:t>"Interface"</a:t>
            </a:r>
            <a:r>
              <a:rPr lang="en-US" altLang="ko-KR" dirty="0" smtClean="0"/>
              <a:t>”</a:t>
            </a:r>
            <a:r>
              <a:rPr lang="ko-KR" altLang="en-US" dirty="0" smtClean="0"/>
              <a:t xml:space="preserve"> examples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ifconfig</a:t>
            </a:r>
            <a:r>
              <a:rPr lang="en-US" altLang="ko-KR" dirty="0" smtClean="0"/>
              <a:t xml:space="preserve">, </a:t>
            </a:r>
            <a:r>
              <a:rPr lang="en-US" altLang="ko-KR" dirty="0" err="1" smtClean="0"/>
              <a:t>netstat</a:t>
            </a:r>
            <a:r>
              <a:rPr lang="en-US" altLang="ko-KR" dirty="0" smtClean="0"/>
              <a:t xml:space="preserve"> -</a:t>
            </a:r>
            <a:r>
              <a:rPr lang="en-US" altLang="ko-KR" dirty="0" err="1" smtClean="0"/>
              <a:t>i</a:t>
            </a:r>
            <a:r>
              <a:rPr lang="en-US" altLang="ko-KR" dirty="0" smtClean="0"/>
              <a:t xml:space="preserve"> (Linux) </a:t>
            </a:r>
            <a:r>
              <a:rPr lang="ko-KR" altLang="en-US" dirty="0" smtClean="0"/>
              <a:t xml:space="preserve"> </a:t>
            </a:r>
            <a:endParaRPr lang="en-US" altLang="ko-KR" dirty="0" smtClean="0"/>
          </a:p>
          <a:p>
            <a:pPr lvl="1"/>
            <a:r>
              <a:rPr lang="en-US" altLang="ko-KR" dirty="0" err="1"/>
              <a:t>n</a:t>
            </a:r>
            <a:r>
              <a:rPr lang="en-US" altLang="ko-KR" dirty="0" err="1" smtClean="0"/>
              <a:t>etsh</a:t>
            </a:r>
            <a:r>
              <a:rPr lang="en-US" altLang="ko-KR" dirty="0" smtClean="0"/>
              <a:t xml:space="preserve"> interface ipv4 show interfaces</a:t>
            </a:r>
            <a:endParaRPr lang="ko-KR" altLang="en-US" dirty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2.3 </a:t>
            </a:r>
            <a:r>
              <a:rPr lang="ko-KR" altLang="en-US" dirty="0" smtClean="0"/>
              <a:t>"Interface"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7E82-D80C-4A1A-A70E-EC28F7C7F02F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4097" name="_x274076032" descr="EMB00002264ba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992" y="3285467"/>
            <a:ext cx="6581109" cy="138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_x274075472" descr="EMB00002264ba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163" y="4847086"/>
            <a:ext cx="6334768" cy="130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54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 xml:space="preserve">Not all interfaces </a:t>
            </a:r>
            <a:r>
              <a:rPr lang="en-US" altLang="ko-KR" dirty="0" smtClean="0"/>
              <a:t>HW</a:t>
            </a:r>
            <a:r>
              <a:rPr lang="ko-KR" altLang="en-US" dirty="0" smtClean="0"/>
              <a:t xml:space="preserve">and </a:t>
            </a:r>
            <a:r>
              <a:rPr lang="en-US" altLang="ko-KR" dirty="0" smtClean="0"/>
              <a:t xml:space="preserve">1:1 </a:t>
            </a:r>
            <a:r>
              <a:rPr lang="ko-KR" altLang="en-US" dirty="0" smtClean="0"/>
              <a:t>correspond 1:1</a:t>
            </a:r>
            <a:endParaRPr lang="en-US" altLang="ko-KR" dirty="0" smtClean="0"/>
          </a:p>
          <a:p>
            <a:r>
              <a:rPr lang="en-US" altLang="ko-KR" dirty="0" smtClean="0"/>
              <a:t xml:space="preserve">Local loopback </a:t>
            </a:r>
            <a:r>
              <a:rPr lang="ko-KR" altLang="en-US" dirty="0" smtClean="0"/>
              <a:t>Interface</a:t>
            </a:r>
            <a:endParaRPr lang="en-US" altLang="ko-KR" dirty="0" smtClean="0"/>
          </a:p>
          <a:p>
            <a:pPr lvl="1"/>
            <a:r>
              <a:rPr lang="ko-KR" altLang="en-US" dirty="0" smtClean="0"/>
              <a:t xml:space="preserve">A purely logical interface for </a:t>
            </a:r>
            <a:r>
              <a:rPr lang="en-US" altLang="ko-KR" dirty="0" smtClean="0"/>
              <a:t>IPC</a:t>
            </a:r>
            <a:r>
              <a:rPr lang="ko-KR" altLang="en-US" dirty="0" smtClean="0"/>
              <a:t xml:space="preserve"> (IPC) within the same computer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HW</a:t>
            </a:r>
            <a:r>
              <a:rPr lang="ko-KR" altLang="en-US" dirty="0" smtClean="0"/>
              <a:t xml:space="preserve">Fewer </a:t>
            </a:r>
            <a:r>
              <a:rPr lang="ko-KR" altLang="en-US" dirty="0" err="1" smtClean="0"/>
              <a:t>limitations</a:t>
            </a:r>
            <a:r>
              <a:rPr lang="ko-KR" altLang="en-US" dirty="0" smtClean="0"/>
              <a:t xml:space="preserve"> </a:t>
            </a:r>
            <a:r>
              <a:rPr lang="en-US" altLang="ko-KR" dirty="0" smtClean="0"/>
              <a:t>(</a:t>
            </a:r>
            <a:r>
              <a:rPr lang="ko-KR" altLang="en-US" dirty="0" smtClean="0"/>
              <a:t>e.g.</a:t>
            </a:r>
            <a:r>
              <a:rPr lang="en-US" altLang="ko-KR" dirty="0" smtClean="0"/>
              <a:t xml:space="preserve">: MTU) </a:t>
            </a:r>
            <a:r>
              <a:rPr lang="ko-KR" altLang="en-US" dirty="0" smtClean="0"/>
              <a:t/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2.3 </a:t>
            </a:r>
            <a:r>
              <a:rPr lang="ko-KR" altLang="en-US" dirty="0" smtClean="0"/>
              <a:t>Interface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7E82-D80C-4A1A-A70E-EC28F7C7F02F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6145" name="_x274074192" descr="EMB00002264ba4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678329"/>
            <a:ext cx="3551273" cy="321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_x274074192" descr="EMB00002264ba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281" y="4319559"/>
            <a:ext cx="6713512" cy="1634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17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MTU</a:t>
            </a:r>
          </a:p>
          <a:p>
            <a:pPr lvl="1"/>
            <a:r>
              <a:rPr lang="ko-KR" altLang="en-US" dirty="0" smtClean="0"/>
              <a:t xml:space="preserve">Maximum size of the </a:t>
            </a:r>
            <a:r>
              <a:rPr lang="en-US" altLang="ko-KR" dirty="0" smtClean="0"/>
              <a:t>payload</a:t>
            </a:r>
            <a:r>
              <a:rPr lang="ko-KR" altLang="en-US" dirty="0" smtClean="0"/>
              <a:t xml:space="preserve"> field in a given data link layer frame</a:t>
            </a:r>
            <a:endParaRPr lang="en-US" altLang="ko-KR" dirty="0" smtClean="0"/>
          </a:p>
          <a:p>
            <a:pPr lvl="1"/>
            <a:r>
              <a:rPr lang="en-US" altLang="ko-KR" dirty="0" smtClean="0"/>
              <a:t xml:space="preserve">IP </a:t>
            </a:r>
            <a:r>
              <a:rPr lang="ko-KR" altLang="en-US" dirty="0" err="1" smtClean="0"/>
              <a:t>datagram</a:t>
            </a:r>
            <a:r>
              <a:rPr lang="ko-KR" altLang="en-US" dirty="0" smtClean="0"/>
              <a:t xml:space="preserve"> size determination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IP</a:t>
            </a:r>
            <a:r>
              <a:rPr lang="ko-KR" altLang="en-US" dirty="0" smtClean="0"/>
              <a:t xml:space="preserve">When IP segments data from upper layers into </a:t>
            </a:r>
            <a:r>
              <a:rPr lang="en-US" altLang="ko-KR" dirty="0" smtClean="0"/>
              <a:t xml:space="preserve">IP </a:t>
            </a:r>
            <a:r>
              <a:rPr lang="ko-KR" altLang="en-US" dirty="0" err="1" smtClean="0"/>
              <a:t>datagrams</a:t>
            </a:r>
            <a:r>
              <a:rPr lang="ko-KR" altLang="en-US" dirty="0" smtClean="0"/>
              <a:t xml:space="preserve"> to be carried in frames,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 xml:space="preserve">if data exceeds </a:t>
            </a:r>
            <a:r>
              <a:rPr lang="en-US" altLang="ko-KR" dirty="0" smtClean="0"/>
              <a:t>MTU</a:t>
            </a:r>
            <a:r>
              <a:rPr lang="ko-KR" altLang="en-US" dirty="0" smtClean="0"/>
              <a:t xml:space="preserve">, it is fragmented </a:t>
            </a:r>
            <a:r>
              <a:rPr lang="en-US" altLang="ko-KR" dirty="0" smtClean="0"/>
              <a:t>(fragmentation)</a:t>
            </a:r>
            <a:r>
              <a:rPr lang="ko-KR" altLang="en-US" dirty="0" smtClean="0"/>
              <a:t xml:space="preserve">into multiple </a:t>
            </a:r>
            <a:r>
              <a:rPr lang="ko-KR" altLang="en-US" dirty="0" err="1" smtClean="0"/>
              <a:t>datagrams</a:t>
            </a:r>
            <a:r>
              <a:rPr lang="ko-KR" altLang="en-US" dirty="0" smtClean="0"/>
              <a:t xml:space="preserve"> for transmission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2.3 </a:t>
            </a:r>
            <a:r>
              <a:rPr lang="ko-KR" altLang="en-US" dirty="0" smtClean="0"/>
              <a:t>Interface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7E82-D80C-4A1A-A70E-EC28F7C7F02F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699" y="4389541"/>
            <a:ext cx="3816602" cy="178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1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MTU</a:t>
            </a:r>
            <a:r>
              <a:rPr lang="ko-KR" altLang="en-US" dirty="0" smtClean="0"/>
              <a:t xml:space="preserve">-limited </a:t>
            </a:r>
            <a:r>
              <a:rPr lang="en-US" altLang="ko-KR" dirty="0" smtClean="0"/>
              <a:t xml:space="preserve">IP </a:t>
            </a:r>
            <a:r>
              <a:rPr lang="ko-KR" altLang="en-US" dirty="0" err="1" smtClean="0"/>
              <a:t>datagram</a:t>
            </a:r>
            <a:r>
              <a:rPr lang="ko-KR" altLang="en-US" dirty="0" smtClean="0"/>
              <a:t xml:space="preserve"> size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Ethernet</a:t>
            </a:r>
            <a:r>
              <a:rPr lang="ko-KR" altLang="en-US" dirty="0" smtClean="0"/>
              <a:t xml:space="preserve"> is the de facto limiting factor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2.3 </a:t>
            </a:r>
            <a:r>
              <a:rPr lang="ko-KR" altLang="en-US" dirty="0" smtClean="0"/>
              <a:t>Interface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7E82-D80C-4A1A-A70E-EC28F7C7F02F}" type="datetime1">
              <a:rPr lang="ko-KR" altLang="en-US" smtClean="0"/>
              <a:t>2023-01-03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8193" name="_x274076352" descr="EMB00002264ba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5" b="1857"/>
          <a:stretch>
            <a:fillRect/>
          </a:stretch>
        </p:blipFill>
        <p:spPr bwMode="auto">
          <a:xfrm>
            <a:off x="5465135" y="2042995"/>
            <a:ext cx="6426464" cy="4313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86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687</TotalTime>
  <Words>526</Words>
  <Application>Microsoft Office PowerPoint</Application>
  <PresentationFormat>와이드스크린</PresentationFormat>
  <Paragraphs>116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21" baseType="lpstr">
      <vt:lpstr>나눔고딕</vt:lpstr>
      <vt:lpstr>맑은 고딕</vt:lpstr>
      <vt:lpstr>Arial</vt:lpstr>
      <vt:lpstr>Calibri</vt:lpstr>
      <vt:lpstr>Calibri Light</vt:lpstr>
      <vt:lpstr>Cambria Math</vt:lpstr>
      <vt:lpstr>Courier New</vt:lpstr>
      <vt:lpstr>Symbol</vt:lpstr>
      <vt:lpstr>Wingdings</vt:lpstr>
      <vt:lpstr>Office Theme</vt:lpstr>
      <vt:lpstr>데이터링크 계층과 인터페이스</vt:lpstr>
      <vt:lpstr>2.1 데이터링크 계층의 기능</vt:lpstr>
      <vt:lpstr>2.2 IP가 데이터링크 계층에 요구하는 것</vt:lpstr>
      <vt:lpstr>2.2 IP가 데이터링크 계층에 요구하는 것</vt:lpstr>
      <vt:lpstr>2.2 IP가 데이터링크 계층에 요구하는 것</vt:lpstr>
      <vt:lpstr>2.2 IP가 데이터링크 계층에 요구하는 것</vt:lpstr>
      <vt:lpstr>2.3 인터페이스</vt:lpstr>
      <vt:lpstr>2.3 인터페이스</vt:lpstr>
      <vt:lpstr>2.3 인터페이스</vt:lpstr>
      <vt:lpstr>2.3 인터페이스</vt:lpstr>
      <vt:lpstr>2.3 인터페이스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김효곤[ 교수 / 컴퓨터학과 ]</dc:creator>
  <cp:lastModifiedBy>김효곤[ 교수 / 컴퓨터학과 ]</cp:lastModifiedBy>
  <cp:revision>224</cp:revision>
  <dcterms:created xsi:type="dcterms:W3CDTF">2022-12-30T23:03:05Z</dcterms:created>
  <dcterms:modified xsi:type="dcterms:W3CDTF">2023-01-02T23:32:50Z</dcterms:modified>
</cp:coreProperties>
</file>