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3"/>
  </p:notesMasterIdLst>
  <p:handoutMasterIdLst>
    <p:handoutMasterId r:id="rId44"/>
  </p:handoutMasterIdLst>
  <p:sldIdLst>
    <p:sldId id="263" r:id="rId2"/>
    <p:sldId id="257" r:id="rId3"/>
    <p:sldId id="310" r:id="rId4"/>
    <p:sldId id="305" r:id="rId5"/>
    <p:sldId id="309" r:id="rId6"/>
    <p:sldId id="312" r:id="rId7"/>
    <p:sldId id="313" r:id="rId8"/>
    <p:sldId id="314" r:id="rId9"/>
    <p:sldId id="315" r:id="rId10"/>
    <p:sldId id="317" r:id="rId11"/>
    <p:sldId id="319" r:id="rId12"/>
    <p:sldId id="318" r:id="rId13"/>
    <p:sldId id="308" r:id="rId14"/>
    <p:sldId id="320" r:id="rId15"/>
    <p:sldId id="311" r:id="rId16"/>
    <p:sldId id="321" r:id="rId17"/>
    <p:sldId id="322" r:id="rId18"/>
    <p:sldId id="324" r:id="rId19"/>
    <p:sldId id="352" r:id="rId20"/>
    <p:sldId id="327" r:id="rId21"/>
    <p:sldId id="328" r:id="rId22"/>
    <p:sldId id="329" r:id="rId23"/>
    <p:sldId id="331" r:id="rId24"/>
    <p:sldId id="333" r:id="rId25"/>
    <p:sldId id="334" r:id="rId26"/>
    <p:sldId id="336" r:id="rId27"/>
    <p:sldId id="337" r:id="rId28"/>
    <p:sldId id="335" r:id="rId29"/>
    <p:sldId id="339" r:id="rId30"/>
    <p:sldId id="338" r:id="rId31"/>
    <p:sldId id="340" r:id="rId32"/>
    <p:sldId id="341" r:id="rId33"/>
    <p:sldId id="342" r:id="rId34"/>
    <p:sldId id="343" r:id="rId35"/>
    <p:sldId id="345" r:id="rId36"/>
    <p:sldId id="346" r:id="rId37"/>
    <p:sldId id="347" r:id="rId38"/>
    <p:sldId id="349" r:id="rId39"/>
    <p:sldId id="350" r:id="rId40"/>
    <p:sldId id="351" r:id="rId41"/>
    <p:sldId id="353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C9B1"/>
    <a:srgbClr val="F1EB99"/>
    <a:srgbClr val="790013"/>
    <a:srgbClr val="262626"/>
    <a:srgbClr val="F9F9F9"/>
    <a:srgbClr val="E6E6E6"/>
    <a:srgbClr val="E0E0E0"/>
    <a:srgbClr val="E8E8E8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 autoAdjust="0"/>
    <p:restoredTop sz="89038" autoAdjust="0"/>
  </p:normalViewPr>
  <p:slideViewPr>
    <p:cSldViewPr snapToGrid="0">
      <p:cViewPr>
        <p:scale>
          <a:sx n="75" d="100"/>
          <a:sy n="75" d="100"/>
        </p:scale>
        <p:origin x="2028" y="5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31DE7-6514-4BA4-8693-AC9C21D49EF8}" type="datetimeFigureOut">
              <a:rPr lang="ko-KR" altLang="en-US" smtClean="0"/>
              <a:t>2018-10-30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EB2A5-883F-45EF-8ABE-5F6E3B1AE3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3385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84856-FC31-4BD5-A78C-D31AF5DBB5B3}" type="datetimeFigureOut">
              <a:rPr lang="ko-KR" altLang="en-US" smtClean="0"/>
              <a:t>2018-10-30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072F4-38D8-429C-BAFE-4EEEFDC51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33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pattFill prst="ltVert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A7029ED3-CCEC-4078-9840-961935140503}"/>
              </a:ext>
            </a:extLst>
          </p:cNvPr>
          <p:cNvSpPr/>
          <p:nvPr userDrawn="1"/>
        </p:nvSpPr>
        <p:spPr>
          <a:xfrm>
            <a:off x="0" y="1317072"/>
            <a:ext cx="12192000" cy="5297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9247523-A682-41A8-BF57-294C314825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18807"/>
          </a:xfrm>
          <a:prstGeom prst="rect">
            <a:avLst/>
          </a:prstGeom>
        </p:spPr>
      </p:pic>
      <p:pic>
        <p:nvPicPr>
          <p:cNvPr id="8" name="Picture 2" descr="E:\Downloads\logo_ui(8)\crimson1positive.gif">
            <a:extLst>
              <a:ext uri="{FF2B5EF4-FFF2-40B4-BE49-F238E27FC236}">
                <a16:creationId xmlns:a16="http://schemas.microsoft.com/office/drawing/2014/main" id="{3F4E9889-C716-4239-8CBC-2D8B398337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277600" y="56527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934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bg>
      <p:bgPr>
        <a:pattFill prst="ltVert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955025"/>
            <a:ext cx="12192000" cy="5652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77" y="1065164"/>
            <a:ext cx="11016623" cy="5383261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§"/>
              <a:defRPr sz="28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 sz="18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 sz="18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22" name="제목 21"/>
          <p:cNvSpPr>
            <a:spLocks noGrp="1"/>
          </p:cNvSpPr>
          <p:nvPr>
            <p:ph type="title"/>
          </p:nvPr>
        </p:nvSpPr>
        <p:spPr>
          <a:xfrm>
            <a:off x="558160" y="0"/>
            <a:ext cx="10515600" cy="955024"/>
          </a:xfrm>
        </p:spPr>
        <p:txBody>
          <a:bodyPr anchor="ctr">
            <a:noAutofit/>
          </a:bodyPr>
          <a:lstStyle>
            <a:lvl1pPr>
              <a:defRPr sz="3200" b="1" i="0" spc="-150">
                <a:solidFill>
                  <a:srgbClr val="790013"/>
                </a:solidFill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5" name="Rectangle 6"/>
          <p:cNvSpPr/>
          <p:nvPr userDrawn="1"/>
        </p:nvSpPr>
        <p:spPr>
          <a:xfrm>
            <a:off x="1" y="110142"/>
            <a:ext cx="73025" cy="734743"/>
          </a:xfrm>
          <a:prstGeom prst="rect">
            <a:avLst/>
          </a:prstGeom>
          <a:solidFill>
            <a:srgbClr val="79001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11500" b="1" dirty="0">
              <a:solidFill>
                <a:schemeClr val="tx1"/>
              </a:solidFill>
            </a:endParaRPr>
          </a:p>
        </p:txBody>
      </p:sp>
      <p:pic>
        <p:nvPicPr>
          <p:cNvPr id="26" name="Picture 2" descr="E:\Downloads\logo_ui(8)\crimson1positiv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132177" y="16579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604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11D0AC5-F304-4DCE-BD94-831ECB22C0FC}"/>
              </a:ext>
            </a:extLst>
          </p:cNvPr>
          <p:cNvSpPr/>
          <p:nvPr userDrawn="1"/>
        </p:nvSpPr>
        <p:spPr>
          <a:xfrm>
            <a:off x="0" y="955025"/>
            <a:ext cx="12192000" cy="5652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07ECB80-6B7A-4943-8298-DB751D18E503}"/>
              </a:ext>
            </a:extLst>
          </p:cNvPr>
          <p:cNvSpPr/>
          <p:nvPr userDrawn="1"/>
        </p:nvSpPr>
        <p:spPr>
          <a:xfrm>
            <a:off x="1" y="110142"/>
            <a:ext cx="73025" cy="734743"/>
          </a:xfrm>
          <a:prstGeom prst="rect">
            <a:avLst/>
          </a:prstGeom>
          <a:solidFill>
            <a:srgbClr val="79001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11500" b="1" dirty="0">
              <a:solidFill>
                <a:schemeClr val="tx1"/>
              </a:solidFill>
            </a:endParaRPr>
          </a:p>
        </p:txBody>
      </p:sp>
      <p:pic>
        <p:nvPicPr>
          <p:cNvPr id="9" name="Picture 2" descr="E:\Downloads\logo_ui(8)\crimson1positive.gif">
            <a:extLst>
              <a:ext uri="{FF2B5EF4-FFF2-40B4-BE49-F238E27FC236}">
                <a16:creationId xmlns:a16="http://schemas.microsoft.com/office/drawing/2014/main" id="{6FD9D3AC-E068-472F-B4BE-55A176D9DF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132177" y="16579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942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97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0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359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8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4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5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0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945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54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bg>
      <p:bgPr>
        <a:pattFill prst="ltVert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1317072"/>
            <a:ext cx="12192000" cy="5540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352" y="1711533"/>
            <a:ext cx="6666957" cy="4414947"/>
          </a:xfrm>
        </p:spPr>
        <p:txBody>
          <a:bodyPr>
            <a:normAutofit/>
          </a:bodyPr>
          <a:lstStyle>
            <a:lvl1pPr marL="228600" indent="-228600">
              <a:spcBef>
                <a:spcPts val="2400"/>
              </a:spcBef>
              <a:buFontTx/>
              <a:buBlip>
                <a:blip r:embed="rId2"/>
              </a:buBlip>
              <a:defRPr sz="1800"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400"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22" name="제목 21"/>
          <p:cNvSpPr>
            <a:spLocks noGrp="1"/>
          </p:cNvSpPr>
          <p:nvPr>
            <p:ph type="title"/>
          </p:nvPr>
        </p:nvSpPr>
        <p:spPr>
          <a:xfrm>
            <a:off x="901291" y="1711533"/>
            <a:ext cx="3988440" cy="683864"/>
          </a:xfrm>
        </p:spPr>
        <p:txBody>
          <a:bodyPr anchor="t">
            <a:noAutofit/>
          </a:bodyPr>
          <a:lstStyle>
            <a:lvl1pPr>
              <a:defRPr sz="3600" b="0" i="0" spc="-150">
                <a:solidFill>
                  <a:srgbClr val="790013"/>
                </a:solidFill>
                <a:latin typeface="Arial" panose="020B0604020202020204" pitchFamily="34" charset="0"/>
                <a:ea typeface="바른돋움OTF 2" panose="02110600000000000000" pitchFamily="50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18807"/>
          </a:xfrm>
          <a:prstGeom prst="rect">
            <a:avLst/>
          </a:prstGeom>
        </p:spPr>
      </p:pic>
      <p:pic>
        <p:nvPicPr>
          <p:cNvPr id="6" name="Picture 2" descr="E:\Downloads\logo_ui(8)\crimson1positive.gif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277600" y="56527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7877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pattFill prst="ltVert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70561" y="1440995"/>
            <a:ext cx="8551025" cy="1138855"/>
          </a:xfrm>
        </p:spPr>
        <p:txBody>
          <a:bodyPr anchor="t">
            <a:normAutofit/>
          </a:bodyPr>
          <a:lstStyle>
            <a:lvl1pPr algn="l">
              <a:defRPr sz="4400" b="1" i="0" spc="0"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spc="-150"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18807"/>
          </a:xfrm>
          <a:prstGeom prst="rect">
            <a:avLst/>
          </a:prstGeom>
        </p:spPr>
      </p:pic>
      <p:pic>
        <p:nvPicPr>
          <p:cNvPr id="13" name="Picture 2" descr="E:\Downloads\logo_ui(8)\crimson1positive.g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277600" y="56527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917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EA4AE7-37DD-474E-A0BE-E13610003213}"/>
              </a:ext>
            </a:extLst>
          </p:cNvPr>
          <p:cNvGrpSpPr/>
          <p:nvPr userDrawn="1"/>
        </p:nvGrpSpPr>
        <p:grpSpPr>
          <a:xfrm>
            <a:off x="0" y="6608618"/>
            <a:ext cx="12192000" cy="249382"/>
            <a:chOff x="0" y="6608618"/>
            <a:chExt cx="9144000" cy="249382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84F8370-A438-4A45-8F4D-C1E396C2D2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7" y="6608618"/>
              <a:ext cx="8424863" cy="249382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793387-B733-4CA8-95AA-2ABCC39990B9}"/>
                </a:ext>
              </a:extLst>
            </p:cNvPr>
            <p:cNvSpPr/>
            <p:nvPr userDrawn="1"/>
          </p:nvSpPr>
          <p:spPr>
            <a:xfrm>
              <a:off x="0" y="6608618"/>
              <a:ext cx="971550" cy="249382"/>
            </a:xfrm>
            <a:prstGeom prst="rect">
              <a:avLst/>
            </a:prstGeom>
            <a:solidFill>
              <a:srgbClr val="790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F337973-65DE-4822-BBA6-B2B5D02CD3CE}"/>
              </a:ext>
            </a:extLst>
          </p:cNvPr>
          <p:cNvSpPr txBox="1">
            <a:spLocks/>
          </p:cNvSpPr>
          <p:nvPr userDrawn="1"/>
        </p:nvSpPr>
        <p:spPr>
          <a:xfrm>
            <a:off x="10849123" y="6521774"/>
            <a:ext cx="769707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1B3145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6F1C346-55E7-4194-832C-73081165A428}" type="slidenum"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44282E2-BAFC-4D3F-92AB-6FD584A96310}"/>
              </a:ext>
            </a:extLst>
          </p:cNvPr>
          <p:cNvSpPr txBox="1">
            <a:spLocks/>
          </p:cNvSpPr>
          <p:nvPr userDrawn="1"/>
        </p:nvSpPr>
        <p:spPr>
          <a:xfrm>
            <a:off x="6676695" y="6558462"/>
            <a:ext cx="4181700" cy="33575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200" b="1" spc="-60" dirty="0">
                <a:solidFill>
                  <a:schemeClr val="bg1">
                    <a:lumMod val="75000"/>
                  </a:schemeClr>
                </a:solidFill>
                <a:latin typeface="+mn-lt"/>
                <a:ea typeface="Adobe Heiti Std R" panose="020B0400000000000000" pitchFamily="34" charset="-128"/>
                <a:cs typeface="Arial" panose="020B0604020202020204" pitchFamily="34" charset="0"/>
              </a:rPr>
              <a:t>Korea University,</a:t>
            </a:r>
            <a:r>
              <a:rPr lang="en-US" altLang="ko-KR" sz="1200" b="1" spc="-60" baseline="0" dirty="0">
                <a:solidFill>
                  <a:schemeClr val="bg1">
                    <a:lumMod val="75000"/>
                  </a:schemeClr>
                </a:solidFill>
                <a:latin typeface="+mn-lt"/>
                <a:ea typeface="Adobe Heiti Std R" panose="020B0400000000000000" pitchFamily="34" charset="-128"/>
                <a:cs typeface="Arial" panose="020B0604020202020204" pitchFamily="34" charset="0"/>
              </a:rPr>
              <a:t> College of Informatics</a:t>
            </a:r>
            <a:endParaRPr lang="ko-KR" altLang="en-US" sz="1200" b="1" spc="-60" dirty="0">
              <a:solidFill>
                <a:schemeClr val="bg1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C3D71B7-DCD4-4745-A8A0-CBC04A4D48C4}"/>
              </a:ext>
            </a:extLst>
          </p:cNvPr>
          <p:cNvSpPr txBox="1">
            <a:spLocks/>
          </p:cNvSpPr>
          <p:nvPr userDrawn="1"/>
        </p:nvSpPr>
        <p:spPr>
          <a:xfrm>
            <a:off x="-5119" y="6560370"/>
            <a:ext cx="2601037" cy="30603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i="0" kern="1800" spc="-60" baseline="0" dirty="0">
                <a:solidFill>
                  <a:srgbClr val="D7C9B1"/>
                </a:solidFill>
                <a:latin typeface="+mn-lt"/>
                <a:ea typeface="Adobe Heiti Std R" panose="020B0400000000000000" pitchFamily="34" charset="-128"/>
                <a:cs typeface="Arial" panose="020B0604020202020204" pitchFamily="34" charset="0"/>
              </a:rPr>
              <a:t>Operating Systems Lab.</a:t>
            </a:r>
            <a:endParaRPr lang="ko-KR" altLang="en-US" sz="1200" b="1" i="0" kern="1800" spc="-60" baseline="0" dirty="0">
              <a:solidFill>
                <a:srgbClr val="D7C9B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599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2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61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rgbClr val="EEEEEE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altLang="ko-KR" sz="3600" b="1" spc="-150" dirty="0" err="1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BlueBee</a:t>
            </a:r>
            <a:r>
              <a:rPr lang="en-US" altLang="ko-KR" sz="3600" b="1" spc="-15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10,000x Faster Cross-Technology Communication via PHY Emulation</a:t>
            </a:r>
            <a:endParaRPr lang="ko-KR" altLang="en-US" sz="3600" b="1" spc="-15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1524000" y="4959047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ko-KR" sz="2000" b="1" spc="0" dirty="0"/>
              <a:t>Bong-</a:t>
            </a:r>
            <a:r>
              <a:rPr lang="en-US" altLang="ko-KR" sz="2000" b="1" spc="0" dirty="0" err="1"/>
              <a:t>yeol</a:t>
            </a:r>
            <a:r>
              <a:rPr lang="en-US" altLang="ko-KR" sz="2000" b="1" spc="0" dirty="0"/>
              <a:t> Yu</a:t>
            </a:r>
          </a:p>
          <a:p>
            <a:r>
              <a:rPr lang="en-US" altLang="ko-KR" sz="2000" spc="0" dirty="0"/>
              <a:t>Operating Systems Lab.</a:t>
            </a:r>
          </a:p>
          <a:p>
            <a:r>
              <a:rPr lang="en-US" altLang="ko-KR" sz="2000" dirty="0"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rPr>
              <a:t>2018. 10. 30.</a:t>
            </a:r>
            <a:endParaRPr lang="en-US" altLang="ko-KR" sz="2000" spc="0" dirty="0"/>
          </a:p>
          <a:p>
            <a:endParaRPr lang="en-US" altLang="ko-KR" sz="2000" spc="0" dirty="0"/>
          </a:p>
          <a:p>
            <a:endParaRPr lang="ko-KR" altLang="en-US" sz="2000" spc="0" dirty="0"/>
          </a:p>
        </p:txBody>
      </p:sp>
      <p:sp>
        <p:nvSpPr>
          <p:cNvPr id="7" name="부제목 3">
            <a:extLst>
              <a:ext uri="{FF2B5EF4-FFF2-40B4-BE49-F238E27FC236}">
                <a16:creationId xmlns:a16="http://schemas.microsoft.com/office/drawing/2014/main" id="{599BC5F0-677B-4642-969B-387014AAB4B4}"/>
              </a:ext>
            </a:extLst>
          </p:cNvPr>
          <p:cNvSpPr txBox="1">
            <a:spLocks/>
          </p:cNvSpPr>
          <p:nvPr/>
        </p:nvSpPr>
        <p:spPr>
          <a:xfrm>
            <a:off x="2781281" y="3097763"/>
            <a:ext cx="6629438" cy="2067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-150">
                <a:solidFill>
                  <a:schemeClr val="tx1"/>
                </a:solidFill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spc="0" dirty="0"/>
              <a:t>Jiang, W., et al.</a:t>
            </a:r>
          </a:p>
          <a:p>
            <a:r>
              <a:rPr lang="en-US" altLang="ko-KR" sz="2000" spc="0" dirty="0"/>
              <a:t>University of Minnesota</a:t>
            </a:r>
          </a:p>
          <a:p>
            <a:endParaRPr lang="en-US" altLang="ko-KR" sz="2000" b="1" spc="0" dirty="0"/>
          </a:p>
          <a:p>
            <a:r>
              <a:rPr lang="en-US" altLang="ko-KR" sz="2000" b="1" spc="0" dirty="0"/>
              <a:t>Sensys`17</a:t>
            </a:r>
            <a:endParaRPr lang="ko-KR" altLang="en-US" sz="2000" spc="0" dirty="0"/>
          </a:p>
        </p:txBody>
      </p:sp>
    </p:spTree>
    <p:extLst>
      <p:ext uri="{BB962C8B-B14F-4D97-AF65-F5344CB8AC3E}">
        <p14:creationId xmlns:p14="http://schemas.microsoft.com/office/powerpoint/2010/main" val="257522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26595" y="1837369"/>
            <a:ext cx="5000218" cy="4631525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Motivation</a:t>
            </a:r>
          </a:p>
          <a:p>
            <a:r>
              <a:rPr lang="en-US" altLang="ko-KR" sz="2400" dirty="0" err="1"/>
              <a:t>BlueBee</a:t>
            </a:r>
            <a:r>
              <a:rPr lang="en-US" altLang="ko-KR" sz="2400" dirty="0"/>
              <a:t> Overview</a:t>
            </a:r>
          </a:p>
          <a:p>
            <a:r>
              <a:rPr lang="en-US" altLang="ko-KR" sz="2400" dirty="0"/>
              <a:t>Background</a:t>
            </a:r>
          </a:p>
          <a:p>
            <a:r>
              <a:rPr lang="en-US" altLang="ko-KR" sz="2400" dirty="0" err="1"/>
              <a:t>BlueBee</a:t>
            </a:r>
            <a:r>
              <a:rPr lang="en-US" altLang="ko-KR" sz="2400" dirty="0"/>
              <a:t> design</a:t>
            </a:r>
          </a:p>
          <a:p>
            <a:r>
              <a:rPr lang="en-US" altLang="ko-KR" sz="2400" dirty="0"/>
              <a:t>Evaluation</a:t>
            </a:r>
          </a:p>
          <a:p>
            <a:r>
              <a:rPr lang="en-US" altLang="ko-KR" sz="2400" dirty="0"/>
              <a:t>Conclusion</a:t>
            </a:r>
          </a:p>
          <a:p>
            <a:r>
              <a:rPr lang="en-US" altLang="ko-KR" sz="2400" dirty="0"/>
              <a:t>Critique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9968" y="2038704"/>
            <a:ext cx="2991330" cy="683864"/>
          </a:xfrm>
        </p:spPr>
        <p:txBody>
          <a:bodyPr>
            <a:normAutofit/>
          </a:bodyPr>
          <a:lstStyle/>
          <a:p>
            <a:r>
              <a:rPr lang="en-US" altLang="ko-KR" b="1" dirty="0">
                <a:solidFill>
                  <a:srgbClr val="262626"/>
                </a:solidFill>
                <a:latin typeface="Arial" panose="020B0604020202020204" pitchFamily="34" charset="0"/>
              </a:rPr>
              <a:t>Contents</a:t>
            </a:r>
            <a:endParaRPr lang="ko-KR" altLang="en-US" b="1" dirty="0">
              <a:solidFill>
                <a:srgbClr val="262626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5"/>
          <p:cNvSpPr/>
          <p:nvPr/>
        </p:nvSpPr>
        <p:spPr>
          <a:xfrm>
            <a:off x="4602498" y="1652630"/>
            <a:ext cx="5400484" cy="4631525"/>
          </a:xfrm>
          <a:prstGeom prst="rect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084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F3DB7BBF-91BE-4E10-91AD-A57D8C870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Explosive increase of Internet of Things (IoT)</a:t>
            </a:r>
          </a:p>
          <a:p>
            <a:pPr lvl="1"/>
            <a:r>
              <a:rPr lang="en-US" altLang="ko-KR" dirty="0"/>
              <a:t>Problems in ISM band</a:t>
            </a:r>
          </a:p>
          <a:p>
            <a:pPr lvl="2"/>
            <a:r>
              <a:rPr lang="en-US" altLang="ko-KR" dirty="0"/>
              <a:t>Cross-technology interference (CTI)</a:t>
            </a:r>
          </a:p>
          <a:p>
            <a:pPr lvl="2"/>
            <a:r>
              <a:rPr lang="en-US" altLang="ko-KR" dirty="0"/>
              <a:t>Channel inefficiency</a:t>
            </a:r>
          </a:p>
          <a:p>
            <a:pPr lvl="1"/>
            <a:r>
              <a:rPr lang="en-US" altLang="ko-KR" dirty="0"/>
              <a:t>Need effective channel use</a:t>
            </a:r>
          </a:p>
          <a:p>
            <a:r>
              <a:rPr lang="en-US" altLang="ko-KR" dirty="0"/>
              <a:t>Traditional approach: Multi-radio gateway</a:t>
            </a:r>
          </a:p>
          <a:p>
            <a:pPr lvl="1"/>
            <a:r>
              <a:rPr lang="en-US" altLang="ko-KR" dirty="0"/>
              <a:t>Bridge multi-technology communication</a:t>
            </a:r>
          </a:p>
          <a:p>
            <a:pPr lvl="1"/>
            <a:r>
              <a:rPr lang="en-US" altLang="ko-KR" b="1" dirty="0"/>
              <a:t>Drawbacks</a:t>
            </a:r>
          </a:p>
          <a:p>
            <a:pPr lvl="2"/>
            <a:r>
              <a:rPr lang="en-US" altLang="ko-KR" dirty="0"/>
              <a:t>Additional hardware cost</a:t>
            </a:r>
          </a:p>
          <a:p>
            <a:pPr lvl="2"/>
            <a:r>
              <a:rPr lang="en-US" altLang="ko-KR" dirty="0"/>
              <a:t>Complicated network structure</a:t>
            </a:r>
          </a:p>
          <a:p>
            <a:pPr lvl="2"/>
            <a:r>
              <a:rPr lang="en-US" altLang="ko-KR" dirty="0"/>
              <a:t>Increased traffic overhead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1871CD4-244A-4E72-B90F-70F7CDE5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8700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F3DB7BBF-91BE-4E10-91AD-A57D8C870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Cross-technology communication (CTC)</a:t>
            </a:r>
          </a:p>
          <a:p>
            <a:pPr lvl="1"/>
            <a:r>
              <a:rPr lang="en-US" altLang="ko-KR" dirty="0"/>
              <a:t>Direct communication with incompatible PHY layer</a:t>
            </a:r>
          </a:p>
          <a:p>
            <a:pPr lvl="1"/>
            <a:r>
              <a:rPr lang="en-US" altLang="ko-KR" dirty="0"/>
              <a:t>Make explicit channel coordination available</a:t>
            </a:r>
          </a:p>
          <a:p>
            <a:pPr lvl="1"/>
            <a:r>
              <a:rPr lang="en-US" altLang="ko-KR" dirty="0"/>
              <a:t>Existing CTC design shows </a:t>
            </a:r>
            <a:r>
              <a:rPr lang="en-US" altLang="ko-KR" b="1" dirty="0"/>
              <a:t>low performance</a:t>
            </a:r>
          </a:p>
          <a:p>
            <a:pPr lvl="2"/>
            <a:r>
              <a:rPr lang="en-US" altLang="ko-KR" dirty="0"/>
              <a:t>E.g., </a:t>
            </a:r>
            <a:r>
              <a:rPr lang="en-US" altLang="ko-KR" b="1" dirty="0"/>
              <a:t>18 bps</a:t>
            </a:r>
            <a:r>
              <a:rPr lang="en-US" altLang="ko-KR" dirty="0"/>
              <a:t> in the-state-of-the-art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1871CD4-244A-4E72-B90F-70F7CDE5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2DECB96-1150-4C0F-B711-EEED0DBE3CEA}"/>
              </a:ext>
            </a:extLst>
          </p:cNvPr>
          <p:cNvGrpSpPr/>
          <p:nvPr/>
        </p:nvGrpSpPr>
        <p:grpSpPr>
          <a:xfrm>
            <a:off x="2976979" y="3994262"/>
            <a:ext cx="6238042" cy="2170538"/>
            <a:chOff x="695926" y="4870755"/>
            <a:chExt cx="6238042" cy="2170538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A5BAE56D-4B7A-4FB7-926B-B483593CB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8324" y="4870755"/>
              <a:ext cx="2495644" cy="2170538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B0883A62-4BDA-4F06-AB0E-5B3DC9F79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926" y="4878348"/>
              <a:ext cx="2976283" cy="21629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1545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45C93ED-DAE1-4CC2-AAB2-4BBEDE93A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High data-rate CTC from </a:t>
            </a:r>
            <a:r>
              <a:rPr lang="en-US" altLang="ko-KR" b="1" dirty="0"/>
              <a:t>BLE*</a:t>
            </a:r>
            <a:r>
              <a:rPr lang="en-US" altLang="ko-KR" dirty="0"/>
              <a:t> to </a:t>
            </a:r>
            <a:r>
              <a:rPr lang="en-US" altLang="ko-KR" b="1" dirty="0"/>
              <a:t>ZigBee</a:t>
            </a:r>
          </a:p>
          <a:p>
            <a:r>
              <a:rPr lang="en-US" altLang="ko-KR" dirty="0"/>
              <a:t>PHY emulation</a:t>
            </a:r>
          </a:p>
          <a:p>
            <a:pPr lvl="1"/>
            <a:r>
              <a:rPr lang="en-US" altLang="ko-KR" dirty="0"/>
              <a:t>Payload part is detected via preamble and demodulated</a:t>
            </a:r>
          </a:p>
          <a:p>
            <a:pPr lvl="1"/>
            <a:r>
              <a:rPr lang="en-US" altLang="ko-KR" dirty="0"/>
              <a:t>Header and trailer of the BLE frame are disregarded</a:t>
            </a:r>
          </a:p>
          <a:p>
            <a:r>
              <a:rPr lang="en-US" altLang="ko-KR" dirty="0"/>
              <a:t>Two key technical insights</a:t>
            </a:r>
          </a:p>
          <a:p>
            <a:pPr lvl="1"/>
            <a:r>
              <a:rPr lang="en-US" altLang="ko-KR" dirty="0"/>
              <a:t>Similarity of (de)modulation techniques</a:t>
            </a:r>
          </a:p>
          <a:p>
            <a:pPr marL="457200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 Phase shift</a:t>
            </a:r>
            <a:endParaRPr lang="en-US" altLang="ko-KR" dirty="0"/>
          </a:p>
          <a:p>
            <a:pPr lvl="1"/>
            <a:r>
              <a:rPr lang="en-US" altLang="ko-KR" dirty="0"/>
              <a:t>Error tolerance of ZigBee demodulation</a:t>
            </a:r>
          </a:p>
          <a:p>
            <a:pPr marL="457200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 DSSS</a:t>
            </a:r>
            <a:endParaRPr lang="en-US" altLang="ko-KR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027AA35-AB97-4A8D-9569-FC1C840CF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BlueBee</a:t>
            </a:r>
            <a:r>
              <a:rPr lang="en-US" altLang="ko-KR" dirty="0"/>
              <a:t> Overview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6F7868-7ED9-4FDB-B3BF-907BEA61E754}"/>
              </a:ext>
            </a:extLst>
          </p:cNvPr>
          <p:cNvSpPr txBox="1"/>
          <p:nvPr/>
        </p:nvSpPr>
        <p:spPr>
          <a:xfrm>
            <a:off x="24760" y="6196013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*BLE: Bluetooth Low energy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1DD6861-8348-4C8F-9621-2CB391743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985" y="3135035"/>
            <a:ext cx="50101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6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45C93ED-DAE1-4CC2-AAB2-4BBEDE93A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Unique Features</a:t>
            </a:r>
          </a:p>
          <a:p>
            <a:pPr lvl="1"/>
            <a:r>
              <a:rPr lang="en-US" altLang="ko-KR" dirty="0"/>
              <a:t>Does not incur deployment cost or additional traffic</a:t>
            </a:r>
          </a:p>
          <a:p>
            <a:pPr lvl="1"/>
            <a:r>
              <a:rPr lang="en-US" altLang="ko-KR" dirty="0"/>
              <a:t>Multi-channel concurrent CTC</a:t>
            </a:r>
          </a:p>
          <a:p>
            <a:pPr lvl="1"/>
            <a:r>
              <a:rPr lang="en-US" altLang="ko-KR" dirty="0"/>
              <a:t>Neither hardware nor firmware change</a:t>
            </a:r>
          </a:p>
          <a:p>
            <a:pPr lvl="1"/>
            <a:r>
              <a:rPr lang="en-US" altLang="ko-KR" dirty="0"/>
              <a:t>Dual-standard compliance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027AA35-AB97-4A8D-9569-FC1C840CF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BlueBee</a:t>
            </a:r>
            <a:r>
              <a:rPr lang="en-US" altLang="ko-KR" dirty="0"/>
              <a:t> Overview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734E02E-A6EA-4D5D-84E9-7103204CB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963" y="3756794"/>
            <a:ext cx="634365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89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32A2842-474F-472F-A5AB-AC98C490D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BLE transmitter</a:t>
            </a:r>
          </a:p>
          <a:p>
            <a:pPr lvl="1"/>
            <a:r>
              <a:rPr lang="en-US" altLang="ko-KR" dirty="0"/>
              <a:t>Use Gaussian Frequency Shift Keying (GFSK) modulation</a:t>
            </a:r>
          </a:p>
          <a:p>
            <a:pPr lvl="2"/>
            <a:r>
              <a:rPr lang="en-US" altLang="ko-KR" dirty="0"/>
              <a:t>GFSK realized by phase shift over time</a:t>
            </a:r>
          </a:p>
          <a:p>
            <a:pPr lvl="2"/>
            <a:endParaRPr lang="en-US" altLang="ko-KR" dirty="0"/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CC3BF0F-C6FD-4006-B897-5C6DACA1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1151F11-0A84-4FEC-8646-4A8AF9672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085" y="3657600"/>
            <a:ext cx="7051749" cy="2436262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33DBB233-3001-4AF7-B373-334C9621C2C8}"/>
              </a:ext>
            </a:extLst>
          </p:cNvPr>
          <p:cNvGrpSpPr/>
          <p:nvPr/>
        </p:nvGrpSpPr>
        <p:grpSpPr>
          <a:xfrm>
            <a:off x="2137858" y="2486025"/>
            <a:ext cx="7356202" cy="375224"/>
            <a:chOff x="1202009" y="2961363"/>
            <a:chExt cx="7356202" cy="375224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0444D966-01DC-493B-85FA-B5CD92F9B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3786" y="2961363"/>
              <a:ext cx="4924425" cy="375224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5AE518F5-FDEE-40F7-B83B-D5D8612F4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2009" y="2961363"/>
              <a:ext cx="2847975" cy="375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0741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32A2842-474F-472F-A5AB-AC98C490D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159433" cy="5383261"/>
          </a:xfrm>
        </p:spPr>
        <p:txBody>
          <a:bodyPr/>
          <a:lstStyle/>
          <a:p>
            <a:r>
              <a:rPr lang="en-US" altLang="ko-KR" dirty="0"/>
              <a:t>BLE transmission procedure</a:t>
            </a:r>
          </a:p>
          <a:p>
            <a:pPr marL="914400" lvl="1" indent="-457200">
              <a:buFont typeface="+mj-ea"/>
              <a:buAutoNum type="circleNumDbPlain"/>
            </a:pPr>
            <a:r>
              <a:rPr lang="en-US" altLang="ko-KR" dirty="0"/>
              <a:t>BLE bits go through a non-return-to-zero (NRZ) module</a:t>
            </a:r>
          </a:p>
          <a:p>
            <a:pPr lvl="2"/>
            <a:r>
              <a:rPr lang="en-US" altLang="ko-KR" dirty="0"/>
              <a:t>Modulates series of BLE bits to series of square waves with amplitudes of either -1 or 1</a:t>
            </a:r>
          </a:p>
          <a:p>
            <a:pPr marL="914400" lvl="1" indent="-457200">
              <a:buFont typeface="+mj-ea"/>
              <a:buAutoNum type="circleNumDbPlain"/>
            </a:pPr>
            <a:r>
              <a:rPr lang="en-US" altLang="ko-KR" dirty="0"/>
              <a:t>Wave passes through the Gaussian low pass filter</a:t>
            </a:r>
          </a:p>
          <a:p>
            <a:pPr lvl="2"/>
            <a:r>
              <a:rPr lang="en-US" altLang="ko-KR" dirty="0"/>
              <a:t>Shapes the waves into a band-limited signal</a:t>
            </a:r>
          </a:p>
          <a:p>
            <a:pPr lvl="2"/>
            <a:r>
              <a:rPr lang="en-US" altLang="ko-KR" dirty="0"/>
              <a:t>Phase shifts of ±</a:t>
            </a:r>
            <a:r>
              <a:rPr lang="el-GR" altLang="ko-KR" dirty="0"/>
              <a:t>π</a:t>
            </a:r>
            <a:r>
              <a:rPr lang="en-US" altLang="ko-KR" dirty="0"/>
              <a:t>/2 when multiplied to the carrier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CC3BF0F-C6FD-4006-B897-5C6DACA1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1151F11-0A84-4FEC-8646-4A8AF9672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288" y="3756794"/>
            <a:ext cx="7267809" cy="251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55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32A2842-474F-472F-A5AB-AC98C490D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178094" cy="5383261"/>
          </a:xfrm>
        </p:spPr>
        <p:txBody>
          <a:bodyPr/>
          <a:lstStyle/>
          <a:p>
            <a:r>
              <a:rPr lang="en-US" altLang="ko-KR" dirty="0"/>
              <a:t>BLE transmitter</a:t>
            </a:r>
          </a:p>
          <a:p>
            <a:pPr marL="914400" lvl="1" indent="-457200">
              <a:buFont typeface="+mj-ea"/>
              <a:buAutoNum type="circleNumDbPlain" startAt="3"/>
            </a:pPr>
            <a:r>
              <a:rPr lang="en-US" altLang="ko-KR" dirty="0"/>
              <a:t>Taking integral of the series of waves to t yields phase with respect to time</a:t>
            </a:r>
          </a:p>
          <a:p>
            <a:pPr lvl="2"/>
            <a:r>
              <a:rPr lang="en-US" altLang="ko-KR" dirty="0"/>
              <a:t>Time-domain representation of the accumulated phase shifts from the previous step</a:t>
            </a:r>
          </a:p>
          <a:p>
            <a:pPr marL="914400" lvl="1" indent="-457200">
              <a:buFont typeface="+mj-ea"/>
              <a:buAutoNum type="circleNumDbPlain" startAt="3"/>
            </a:pPr>
            <a:r>
              <a:rPr lang="en-US" altLang="ko-KR" dirty="0"/>
              <a:t>In-phase and Quadrature (I/Q) signal is calculated through the cosine and sine of the instant phase</a:t>
            </a:r>
          </a:p>
          <a:p>
            <a:pPr lvl="2"/>
            <a:r>
              <a:rPr lang="en-US" altLang="ko-KR" dirty="0"/>
              <a:t>Multiplied to the carrier and pushed into the air through the BLE RF front-end</a:t>
            </a:r>
          </a:p>
          <a:p>
            <a:pPr marL="914400" lvl="1" indent="-457200">
              <a:buFont typeface="+mj-ea"/>
              <a:buAutoNum type="circleNumDbPlain" startAt="3"/>
            </a:pPr>
            <a:endParaRPr lang="en-US" altLang="ko-KR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CC3BF0F-C6FD-4006-B897-5C6DACA1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1151F11-0A84-4FEC-8646-4A8AF9672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288" y="3756794"/>
            <a:ext cx="7267809" cy="251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32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3C04B97B-A082-49D8-A9A4-A309F38F8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016623" cy="5383261"/>
          </a:xfrm>
        </p:spPr>
        <p:txBody>
          <a:bodyPr/>
          <a:lstStyle/>
          <a:p>
            <a:r>
              <a:rPr lang="en-US" altLang="ko-KR" dirty="0"/>
              <a:t>ZigBee receiver</a:t>
            </a:r>
          </a:p>
          <a:p>
            <a:pPr lvl="1"/>
            <a:r>
              <a:rPr lang="en-US" altLang="ko-KR" dirty="0"/>
              <a:t>Use the standard Offset Quadrature Phase Shift Keying (OQPSK) demodulation</a:t>
            </a:r>
          </a:p>
          <a:p>
            <a:r>
              <a:rPr lang="en-US" altLang="ko-KR" dirty="0"/>
              <a:t>ZigBee receiver procedure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altLang="ko-KR" dirty="0"/>
              <a:t>Analog-to-digital converter (ADC) captures BLE signals on the overlapping 2.4GHz</a:t>
            </a:r>
          </a:p>
          <a:p>
            <a:pPr lvl="2"/>
            <a:r>
              <a:rPr lang="en-US" altLang="ko-KR" dirty="0"/>
              <a:t>A pair of I/Q samples are often referred to as a complex sample </a:t>
            </a:r>
            <a:r>
              <a:rPr lang="en-US" altLang="ko-KR" i="1" dirty="0"/>
              <a:t>s(n) = I(n) + </a:t>
            </a:r>
            <a:r>
              <a:rPr lang="en-US" altLang="ko-KR" i="1" dirty="0" err="1"/>
              <a:t>jQ</a:t>
            </a:r>
            <a:r>
              <a:rPr lang="en-US" altLang="ko-KR" i="1" dirty="0"/>
              <a:t>(n)</a:t>
            </a:r>
            <a:endParaRPr lang="ko-KR" altLang="en-US" i="1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322D15D-05B7-496F-8EC7-F6F4B73D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40E453E-D49C-4D75-A3B3-355500658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637" y="4410075"/>
            <a:ext cx="5800725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68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3C04B97B-A082-49D8-A9A4-A309F38F8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016623" cy="5383261"/>
          </a:xfrm>
        </p:spPr>
        <p:txBody>
          <a:bodyPr/>
          <a:lstStyle/>
          <a:p>
            <a:r>
              <a:rPr lang="en-US" altLang="ko-KR" dirty="0"/>
              <a:t>ZigBee receiver procedure</a:t>
            </a:r>
          </a:p>
          <a:p>
            <a:pPr marL="914400" lvl="1" indent="-457200">
              <a:buFont typeface="+mj-lt"/>
              <a:buAutoNum type="alphaLcPeriod" startAt="2"/>
            </a:pPr>
            <a:r>
              <a:rPr lang="en-US" altLang="ko-KR" dirty="0"/>
              <a:t>Phase shifts between consecutive complex samples </a:t>
            </a:r>
          </a:p>
          <a:p>
            <a:pPr lvl="2"/>
            <a:r>
              <a:rPr lang="en-US" altLang="ko-KR" i="1" dirty="0" err="1"/>
              <a:t>arctan</a:t>
            </a:r>
            <a:r>
              <a:rPr lang="en-US" altLang="ko-KR" i="1" dirty="0"/>
              <a:t>(s(n) x s*(n-1))</a:t>
            </a:r>
            <a:r>
              <a:rPr lang="en-US" altLang="ko-KR" dirty="0"/>
              <a:t>, where </a:t>
            </a:r>
            <a:r>
              <a:rPr lang="en-US" altLang="ko-KR" i="1" dirty="0"/>
              <a:t>s*(n-1) </a:t>
            </a:r>
            <a:r>
              <a:rPr lang="en-US" altLang="ko-KR" dirty="0"/>
              <a:t>is the conjugate of </a:t>
            </a:r>
            <a:r>
              <a:rPr lang="en-US" altLang="ko-KR" i="1" dirty="0"/>
              <a:t>s(n-1)</a:t>
            </a:r>
          </a:p>
          <a:p>
            <a:pPr marL="914400" lvl="1" indent="-457200">
              <a:buFont typeface="+mj-lt"/>
              <a:buAutoNum type="alphaLcPeriod" startAt="2"/>
            </a:pPr>
            <a:r>
              <a:rPr lang="en-US" altLang="ko-KR" dirty="0"/>
              <a:t>positive and negative phase shifts are quantized to be 1 and -1, corresponding to ZigBee chips 1 and 0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322D15D-05B7-496F-8EC7-F6F4B73D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40E453E-D49C-4D75-A3B3-355500658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473" y="3756794"/>
            <a:ext cx="7640630" cy="268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13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3C04B97B-A082-49D8-A9A4-A309F38F8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016623" cy="5383261"/>
          </a:xfrm>
        </p:spPr>
        <p:txBody>
          <a:bodyPr/>
          <a:lstStyle/>
          <a:p>
            <a:r>
              <a:rPr lang="en-US" altLang="ko-KR" dirty="0"/>
              <a:t>ZigBee receiver procedure</a:t>
            </a:r>
          </a:p>
          <a:p>
            <a:pPr marL="914400" lvl="1" indent="-457200">
              <a:buFont typeface="+mj-lt"/>
              <a:buAutoNum type="alphaLcPeriod" startAt="2"/>
            </a:pPr>
            <a:r>
              <a:rPr lang="en-US" altLang="ko-KR" dirty="0"/>
              <a:t>Looking up a symbol-to-chip mapping table predefined in DSSS</a:t>
            </a:r>
          </a:p>
          <a:p>
            <a:pPr lvl="2"/>
            <a:r>
              <a:rPr lang="en-US" altLang="ko-KR" dirty="0"/>
              <a:t>32 ZigBee chips are mapped to a ZigBee symbol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322D15D-05B7-496F-8EC7-F6F4B73D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F0126BF-1516-4CC1-AFD8-FC515D92A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266" y="3501344"/>
            <a:ext cx="6529044" cy="220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221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F47889FB-FCF8-4D20-A86E-CC53D0A6B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Two key technical insights</a:t>
            </a:r>
          </a:p>
          <a:p>
            <a:pPr lvl="1"/>
            <a:r>
              <a:rPr lang="en-US" altLang="ko-KR" dirty="0"/>
              <a:t>Similarity of (de)modulation techniques of BLE and ZigBee</a:t>
            </a:r>
          </a:p>
          <a:p>
            <a:pPr lvl="2"/>
            <a:r>
              <a:rPr lang="en-US" altLang="ko-KR" dirty="0"/>
              <a:t>GFSK and ZigBee’s OQPSK utilize </a:t>
            </a:r>
            <a:r>
              <a:rPr lang="en-US" altLang="ko-KR" b="1" dirty="0"/>
              <a:t>phase shifts</a:t>
            </a:r>
            <a:r>
              <a:rPr lang="en-US" altLang="ko-KR" dirty="0"/>
              <a:t> between consecutive samples to indicate symbols</a:t>
            </a:r>
          </a:p>
          <a:p>
            <a:pPr lvl="1"/>
            <a:r>
              <a:rPr lang="en-US" altLang="ko-KR" dirty="0"/>
              <a:t>ZigBee only considers sign (+ or -) of the phase</a:t>
            </a:r>
          </a:p>
          <a:p>
            <a:pPr lvl="2"/>
            <a:r>
              <a:rPr lang="en-US" altLang="ko-KR" dirty="0"/>
              <a:t>Offers great flexibility in emulation</a:t>
            </a:r>
          </a:p>
          <a:p>
            <a:r>
              <a:rPr lang="en-US" altLang="ko-KR" dirty="0"/>
              <a:t>Challenges</a:t>
            </a:r>
          </a:p>
          <a:p>
            <a:pPr lvl="1"/>
            <a:r>
              <a:rPr lang="en-US" altLang="ko-KR" dirty="0"/>
              <a:t>Bandwidth of BLE (1MHz) is only half of that of ZigBee (2MHz)</a:t>
            </a:r>
          </a:p>
          <a:p>
            <a:pPr lvl="2"/>
            <a:r>
              <a:rPr lang="en-US" altLang="ko-KR" dirty="0"/>
              <a:t>Phase shifts in BLE are not sufficiently fast to express all ZigBee chips</a:t>
            </a:r>
          </a:p>
          <a:p>
            <a:pPr lvl="2"/>
            <a:r>
              <a:rPr lang="en-US" altLang="ko-KR" dirty="0"/>
              <a:t>Lead to inevitable errors in emulation</a:t>
            </a: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858B92C-6985-48F7-B0B6-0850849C8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Opportunities and Challenges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467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F47889FB-FCF8-4D20-A86E-CC53D0A6B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/>
              <a:t>Tolerance margin </a:t>
            </a:r>
          </a:p>
          <a:p>
            <a:pPr lvl="1"/>
            <a:r>
              <a:rPr lang="en-US" altLang="ko-KR" dirty="0"/>
              <a:t>For robustness against noise and interference in DSSS</a:t>
            </a:r>
          </a:p>
          <a:p>
            <a:pPr lvl="1"/>
            <a:r>
              <a:rPr lang="en-US" altLang="ko-KR" dirty="0"/>
              <a:t>ZigBee symbol can be correctly decoded</a:t>
            </a:r>
          </a:p>
          <a:p>
            <a:pPr lvl="1"/>
            <a:r>
              <a:rPr lang="en-US" altLang="ko-KR" dirty="0"/>
              <a:t>Recover from the inevitable error caused by the bandwidth asymmetry</a:t>
            </a:r>
          </a:p>
          <a:p>
            <a:pPr lvl="1"/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858B92C-6985-48F7-B0B6-0850849C8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Opportunities and Challenges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3438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1706EAF8-E89A-40AA-956A-5CB68A894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Emulation process </a:t>
            </a:r>
          </a:p>
          <a:p>
            <a:pPr lvl="1"/>
            <a:r>
              <a:rPr lang="en-US" altLang="ko-KR" dirty="0"/>
              <a:t>Cut the sequence into two-chips pieces</a:t>
            </a:r>
          </a:p>
          <a:p>
            <a:pPr lvl="2"/>
            <a:r>
              <a:rPr lang="en-US" altLang="ko-KR" dirty="0"/>
              <a:t>In-phase chip and Quadrature chip with durations of 1</a:t>
            </a:r>
            <a:r>
              <a:rPr lang="en-US" altLang="ko-KR" i="1" dirty="0"/>
              <a:t>µs</a:t>
            </a:r>
          </a:p>
          <a:p>
            <a:pPr lvl="1"/>
            <a:r>
              <a:rPr lang="en-US" altLang="ko-KR" dirty="0"/>
              <a:t>Each piece is emulated to be a BLE symbol</a:t>
            </a:r>
          </a:p>
          <a:p>
            <a:r>
              <a:rPr lang="en-US" altLang="ko-KR" dirty="0"/>
              <a:t>Only involves setting bit pattern of BLE packet payload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B86739A1-5B37-4EAF-9892-C4A6B5802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OQPSK Emulation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3EAF5C5-0129-40D7-A930-9AB6CBC0B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560" y="3709897"/>
            <a:ext cx="3763784" cy="284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93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F397EB0-8C7B-4137-B706-7C9C3D51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OQPSK Emulation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E47D30C-4398-46DC-B128-53F1A7BF2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198" y="4231735"/>
            <a:ext cx="4017523" cy="2114550"/>
          </a:xfrm>
          <a:prstGeom prst="rect">
            <a:avLst/>
          </a:prstGeom>
        </p:spPr>
      </p:pic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D6C0DEF-CC05-4FAD-A97B-5F9F34E07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OQPSK in ZigBee</a:t>
            </a:r>
          </a:p>
          <a:p>
            <a:pPr lvl="1"/>
            <a:r>
              <a:rPr lang="en-US" altLang="ko-KR" dirty="0"/>
              <a:t>Phase shift signs are translated to chips of -1 and 1</a:t>
            </a:r>
          </a:p>
          <a:p>
            <a:pPr lvl="1"/>
            <a:r>
              <a:rPr lang="en-US" altLang="ko-KR" dirty="0"/>
              <a:t>ZigBee sampling rate: 0.5 </a:t>
            </a:r>
            <a:r>
              <a:rPr lang="en-US" altLang="ko-KR" i="1" dirty="0"/>
              <a:t>µs</a:t>
            </a:r>
          </a:p>
          <a:p>
            <a:pPr lvl="1"/>
            <a:r>
              <a:rPr lang="en-US" altLang="ko-KR" dirty="0"/>
              <a:t>Example</a:t>
            </a:r>
          </a:p>
          <a:p>
            <a:pPr lvl="2"/>
            <a:r>
              <a:rPr lang="en-US" altLang="ko-KR" dirty="0"/>
              <a:t>ZigBee signal containing two chips of ’11’</a:t>
            </a:r>
          </a:p>
          <a:p>
            <a:pPr lvl="2"/>
            <a:r>
              <a:rPr lang="en-US" altLang="ko-KR" dirty="0"/>
              <a:t>Time difference: 1 </a:t>
            </a:r>
            <a:r>
              <a:rPr lang="en-US" altLang="ko-KR" i="1" dirty="0"/>
              <a:t>µs (</a:t>
            </a:r>
            <a:r>
              <a:rPr lang="en-US" altLang="ko-KR" dirty="0"/>
              <a:t>T1 - T3)</a:t>
            </a:r>
          </a:p>
          <a:p>
            <a:pPr lvl="3"/>
            <a:r>
              <a:rPr lang="en-US" altLang="ko-KR" dirty="0"/>
              <a:t>Timings of three consecutive samples every 0.5 </a:t>
            </a:r>
            <a:r>
              <a:rPr lang="en-US" altLang="ko-KR" i="1" dirty="0"/>
              <a:t>µs</a:t>
            </a:r>
          </a:p>
          <a:p>
            <a:pPr lvl="3"/>
            <a:r>
              <a:rPr lang="en-US" altLang="ko-KR" dirty="0"/>
              <a:t>Phase shift between the arrows of T1 and T2 is </a:t>
            </a:r>
            <a:r>
              <a:rPr lang="el-GR" altLang="ko-KR" dirty="0"/>
              <a:t>π</a:t>
            </a:r>
            <a:r>
              <a:rPr lang="en-US" altLang="ko-KR" dirty="0"/>
              <a:t>/2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8017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F397EB0-8C7B-4137-B706-7C9C3D51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OQPSK Emulation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2CDA4D5-004F-44D3-9C50-4A68DACD9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157" y="4318000"/>
            <a:ext cx="3856593" cy="2130425"/>
          </a:xfrm>
          <a:prstGeom prst="rect">
            <a:avLst/>
          </a:prstGeom>
        </p:spPr>
      </p:pic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D6C0DEF-CC05-4FAD-A97B-5F9F34E07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Emulated ZigBee signal</a:t>
            </a:r>
          </a:p>
          <a:p>
            <a:pPr lvl="1"/>
            <a:r>
              <a:rPr lang="en-US" altLang="ko-KR" dirty="0"/>
              <a:t>Bandwidth of BLE being only half of ZigBee</a:t>
            </a:r>
          </a:p>
          <a:p>
            <a:pPr lvl="2"/>
            <a:r>
              <a:rPr lang="en-US" altLang="ko-KR" dirty="0"/>
              <a:t>i.e., the sinusoidal curves indicating I/Q signals have half the frequency, or equivalently, double the period</a:t>
            </a:r>
          </a:p>
          <a:p>
            <a:pPr lvl="1"/>
            <a:r>
              <a:rPr lang="en-US" altLang="ko-KR" dirty="0"/>
              <a:t>Example</a:t>
            </a:r>
          </a:p>
          <a:p>
            <a:pPr lvl="2"/>
            <a:r>
              <a:rPr lang="en-US" altLang="ko-KR" dirty="0"/>
              <a:t>Sampled at T1-T3</a:t>
            </a:r>
          </a:p>
          <a:p>
            <a:pPr lvl="2"/>
            <a:r>
              <a:rPr lang="en-US" altLang="ko-KR" dirty="0"/>
              <a:t>Phase shift between T1 and T2 is </a:t>
            </a:r>
            <a:r>
              <a:rPr lang="el-GR" altLang="ko-KR" dirty="0"/>
              <a:t>π</a:t>
            </a:r>
            <a:r>
              <a:rPr lang="en-US" altLang="ko-KR" dirty="0"/>
              <a:t>/4 </a:t>
            </a:r>
            <a:r>
              <a:rPr lang="en-US" altLang="ko-KR" dirty="0">
                <a:sym typeface="Wingdings" panose="05000000000000000000" pitchFamily="2" charset="2"/>
              </a:rPr>
              <a:t></a:t>
            </a:r>
            <a:r>
              <a:rPr lang="en-US" altLang="ko-KR" dirty="0"/>
              <a:t> chip of ‘1’</a:t>
            </a:r>
          </a:p>
          <a:p>
            <a:pPr lvl="2"/>
            <a:r>
              <a:rPr lang="en-US" altLang="ko-KR" dirty="0"/>
              <a:t>Yield the same chip sequence of ‘11’ at the ZigBee receiver</a:t>
            </a:r>
          </a:p>
          <a:p>
            <a:pPr lvl="1"/>
            <a:r>
              <a:rPr lang="en-US" altLang="ko-KR" dirty="0"/>
              <a:t>ZigBee signal is successfully emulated by the BLE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7058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F397EB0-8C7B-4137-B706-7C9C3D51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OQPSK Emulation</a:t>
            </a:r>
            <a:endParaRPr lang="ko-KR" altLang="en-US" dirty="0"/>
          </a:p>
        </p:txBody>
      </p:sp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D6C0DEF-CC05-4FAD-A97B-5F9F34E07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461123" cy="5383261"/>
          </a:xfrm>
        </p:spPr>
        <p:txBody>
          <a:bodyPr/>
          <a:lstStyle/>
          <a:p>
            <a:r>
              <a:rPr lang="en-US" altLang="ko-KR" dirty="0"/>
              <a:t>Single phase shift in BLE is interpreted as two phases shifts in ZigBee</a:t>
            </a:r>
          </a:p>
          <a:p>
            <a:r>
              <a:rPr lang="en-US" altLang="ko-KR" dirty="0"/>
              <a:t>BLE has lower degree of freedom</a:t>
            </a:r>
          </a:p>
          <a:p>
            <a:pPr lvl="1"/>
            <a:r>
              <a:rPr lang="en-US" altLang="ko-KR" dirty="0"/>
              <a:t>Change phase shifts (- </a:t>
            </a:r>
            <a:r>
              <a:rPr lang="en-US" altLang="ko-KR" dirty="0">
                <a:sym typeface="Wingdings" panose="05000000000000000000" pitchFamily="2" charset="2"/>
              </a:rPr>
              <a:t>↔ +) every 1 </a:t>
            </a:r>
            <a:r>
              <a:rPr lang="en-US" altLang="ko-KR" i="1" dirty="0"/>
              <a:t>µs</a:t>
            </a:r>
            <a:r>
              <a:rPr lang="en-US" altLang="ko-KR" dirty="0">
                <a:sym typeface="Wingdings" panose="05000000000000000000" pitchFamily="2" charset="2"/>
              </a:rPr>
              <a:t> whereas it is 0.5 </a:t>
            </a:r>
            <a:r>
              <a:rPr lang="en-US" altLang="ko-KR" i="1" dirty="0"/>
              <a:t>µs</a:t>
            </a:r>
            <a:r>
              <a:rPr lang="en-US" altLang="ko-KR" dirty="0">
                <a:sym typeface="Wingdings" panose="05000000000000000000" pitchFamily="2" charset="2"/>
              </a:rPr>
              <a:t> for ZigBee</a:t>
            </a:r>
          </a:p>
          <a:p>
            <a:r>
              <a:rPr lang="en-US" altLang="ko-KR" dirty="0"/>
              <a:t>A chip error is inevitable</a:t>
            </a: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BLE can not generate ‘01’ or ’10’</a:t>
            </a:r>
          </a:p>
          <a:p>
            <a:pPr lvl="1"/>
            <a:r>
              <a:rPr lang="en-US" altLang="ko-KR" dirty="0"/>
              <a:t>Due to the nature of BLE’s narrower bandwidth</a:t>
            </a:r>
          </a:p>
        </p:txBody>
      </p:sp>
    </p:spTree>
    <p:extLst>
      <p:ext uri="{BB962C8B-B14F-4D97-AF65-F5344CB8AC3E}">
        <p14:creationId xmlns:p14="http://schemas.microsoft.com/office/powerpoint/2010/main" val="3922461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F397EB0-8C7B-4137-B706-7C9C3D51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OQPSK Emulation</a:t>
            </a:r>
            <a:endParaRPr lang="ko-KR" altLang="en-US" dirty="0"/>
          </a:p>
        </p:txBody>
      </p:sp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D6C0DEF-CC05-4FAD-A97B-5F9F34E07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296023" cy="5383261"/>
          </a:xfrm>
        </p:spPr>
        <p:txBody>
          <a:bodyPr/>
          <a:lstStyle/>
          <a:p>
            <a:r>
              <a:rPr lang="en-US" altLang="ko-KR" dirty="0"/>
              <a:t>Example</a:t>
            </a: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‘11’ or ‘00’ can be perfectly emulated</a:t>
            </a: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’01’ or ’10’ incurring 1 chip error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Solutions</a:t>
            </a:r>
          </a:p>
          <a:p>
            <a:pPr lvl="1"/>
            <a:r>
              <a:rPr lang="en-US" altLang="ko-KR" dirty="0"/>
              <a:t>Can be significantly reduced depending on the BLE phase shift</a:t>
            </a:r>
          </a:p>
          <a:p>
            <a:pPr lvl="1"/>
            <a:r>
              <a:rPr lang="en-US" altLang="ko-KR" dirty="0"/>
              <a:t>Optimize DSSS mapping</a:t>
            </a:r>
          </a:p>
          <a:p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D272348-8D56-4596-AD25-C903061E2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985" y="4629150"/>
            <a:ext cx="3609975" cy="181927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31750CB-6884-4B1C-9EF6-82EFD5881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053" y="4552950"/>
            <a:ext cx="343852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5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8A57B0FC-8EE6-4533-9AA3-99C710E7C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Minimize the impact of the inevitable chip error</a:t>
            </a:r>
          </a:p>
          <a:p>
            <a:pPr lvl="1"/>
            <a:r>
              <a:rPr lang="en-US" altLang="ko-KR" dirty="0"/>
              <a:t>Simplified walk-through example</a:t>
            </a:r>
          </a:p>
          <a:p>
            <a:pPr lvl="2"/>
            <a:r>
              <a:rPr lang="en-US" altLang="ko-KR" dirty="0"/>
              <a:t>Emulation in the 4-bit hamming space</a:t>
            </a:r>
          </a:p>
          <a:p>
            <a:pPr lvl="3"/>
            <a:r>
              <a:rPr lang="en-US" altLang="ko-KR" dirty="0"/>
              <a:t>Ideal symbols: need to be emulated</a:t>
            </a:r>
          </a:p>
          <a:p>
            <a:pPr lvl="3"/>
            <a:r>
              <a:rPr lang="en-US" altLang="ko-KR" dirty="0" err="1"/>
              <a:t>Emulatable</a:t>
            </a:r>
            <a:r>
              <a:rPr lang="en-US" altLang="ko-KR" dirty="0"/>
              <a:t> symbol: can be emulated by </a:t>
            </a:r>
            <a:r>
              <a:rPr lang="en-US" altLang="ko-KR" dirty="0" err="1"/>
              <a:t>BlueBee</a:t>
            </a:r>
            <a:endParaRPr lang="en-US" altLang="ko-KR" dirty="0"/>
          </a:p>
          <a:p>
            <a:pPr lvl="3"/>
            <a:r>
              <a:rPr lang="en-US" altLang="ko-KR" dirty="0"/>
              <a:t>Others: cannot be represented in </a:t>
            </a:r>
            <a:r>
              <a:rPr lang="en-US" altLang="ko-KR" dirty="0" err="1"/>
              <a:t>BlueBee</a:t>
            </a:r>
            <a:endParaRPr lang="en-US" altLang="ko-KR" dirty="0"/>
          </a:p>
          <a:p>
            <a:pPr lvl="2"/>
            <a:r>
              <a:rPr lang="en-US" altLang="ko-KR" dirty="0" err="1"/>
              <a:t>BlueBee</a:t>
            </a:r>
            <a:r>
              <a:rPr lang="en-US" altLang="ko-KR" dirty="0"/>
              <a:t> can only generate a limited number of emulation symbols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0879265-FB5F-4510-8465-F9B8037A2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Optimal DSSS Emulation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CD429E4-378E-44FC-A889-FEC2928EC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147" y="3876067"/>
            <a:ext cx="5467706" cy="257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51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8A57B0FC-8EE6-4533-9AA3-99C710E7C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Two symbol distances*</a:t>
            </a:r>
          </a:p>
          <a:p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b="1" dirty="0"/>
              <a:t>S</a:t>
            </a:r>
            <a:r>
              <a:rPr lang="en-US" altLang="ko-KR" b="1" baseline="-25000" dirty="0"/>
              <a:t>i</a:t>
            </a:r>
            <a:r>
              <a:rPr lang="en-US" altLang="ko-KR" dirty="0"/>
              <a:t> denote the </a:t>
            </a:r>
            <a:r>
              <a:rPr lang="en-US" altLang="ko-KR" dirty="0" err="1"/>
              <a:t>i</a:t>
            </a:r>
            <a:r>
              <a:rPr lang="en-US" altLang="ko-KR" baseline="30000" dirty="0" err="1"/>
              <a:t>th</a:t>
            </a:r>
            <a:r>
              <a:rPr lang="en-US" altLang="ko-KR" dirty="0"/>
              <a:t> ideal symbol, and </a:t>
            </a:r>
            <a:r>
              <a:rPr lang="en-US" altLang="ko-KR" b="1" dirty="0" err="1"/>
              <a:t>E</a:t>
            </a:r>
            <a:r>
              <a:rPr lang="en-US" altLang="ko-KR" b="1" baseline="-25000" dirty="0" err="1"/>
              <a:t>i</a:t>
            </a:r>
            <a:r>
              <a:rPr lang="en-US" altLang="ko-KR" dirty="0"/>
              <a:t> to denote the </a:t>
            </a:r>
            <a:r>
              <a:rPr lang="en-US" altLang="ko-KR" dirty="0" err="1"/>
              <a:t>i</a:t>
            </a:r>
            <a:r>
              <a:rPr lang="en-US" altLang="ko-KR" baseline="30000" dirty="0" err="1"/>
              <a:t>th</a:t>
            </a:r>
            <a:r>
              <a:rPr lang="en-US" altLang="ko-KR" dirty="0"/>
              <a:t> emulated symbol</a:t>
            </a:r>
          </a:p>
          <a:p>
            <a:pPr lvl="1"/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0879265-FB5F-4510-8465-F9B8037A2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Optimal DSSS Emulation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FC8CF7-689C-43D4-BE60-949C19F3B6AC}"/>
              </a:ext>
            </a:extLst>
          </p:cNvPr>
          <p:cNvSpPr txBox="1"/>
          <p:nvPr/>
        </p:nvSpPr>
        <p:spPr>
          <a:xfrm>
            <a:off x="1465929" y="1782660"/>
            <a:ext cx="9241717" cy="15286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000" b="1" i="1" dirty="0"/>
              <a:t>Definition 4.1. </a:t>
            </a:r>
            <a:r>
              <a:rPr lang="en-US" altLang="ko-KR" sz="2000" dirty="0"/>
              <a:t>Intra symbol </a:t>
            </a:r>
            <a:r>
              <a:rPr lang="en-US" altLang="ko-KR" sz="2000" dirty="0" err="1"/>
              <a:t>dstance</a:t>
            </a:r>
            <a:r>
              <a:rPr lang="en-US" altLang="ko-KR" sz="2000" dirty="0"/>
              <a:t> </a:t>
            </a:r>
            <a:r>
              <a:rPr lang="en-US" altLang="ko-KR" sz="2000" b="1" dirty="0" err="1"/>
              <a:t>Dist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E</a:t>
            </a:r>
            <a:r>
              <a:rPr lang="en-US" altLang="ko-KR" sz="2000" b="1" baseline="-25000" dirty="0" err="1"/>
              <a:t>i</a:t>
            </a:r>
            <a:r>
              <a:rPr lang="en-US" altLang="ko-KR" sz="2000" b="1" dirty="0"/>
              <a:t>, S</a:t>
            </a:r>
            <a:r>
              <a:rPr lang="en-US" altLang="ko-KR" sz="2000" b="1" baseline="-25000" dirty="0"/>
              <a:t>i</a:t>
            </a:r>
            <a:r>
              <a:rPr lang="en-US" altLang="ko-KR" sz="2000" b="1" dirty="0"/>
              <a:t>) </a:t>
            </a:r>
            <a:r>
              <a:rPr lang="en-US" altLang="ko-KR" sz="2000" dirty="0"/>
              <a:t>is hamming distance from the emulation symbol </a:t>
            </a:r>
            <a:r>
              <a:rPr lang="en-US" altLang="ko-KR" sz="2000" i="1" dirty="0" err="1"/>
              <a:t>E</a:t>
            </a:r>
            <a:r>
              <a:rPr lang="en-US" altLang="ko-KR" sz="2000" i="1" baseline="-25000" dirty="0" err="1"/>
              <a:t>i</a:t>
            </a:r>
            <a:r>
              <a:rPr lang="en-US" altLang="ko-KR" sz="2000" dirty="0"/>
              <a:t> to the ideal symbol </a:t>
            </a:r>
            <a:r>
              <a:rPr lang="en-US" altLang="ko-KR" sz="2000" i="1" dirty="0"/>
              <a:t>S</a:t>
            </a:r>
            <a:r>
              <a:rPr lang="en-US" altLang="ko-KR" sz="2000" i="1" baseline="-25000" dirty="0"/>
              <a:t>i</a:t>
            </a:r>
          </a:p>
          <a:p>
            <a:endParaRPr lang="en-US" altLang="ko-KR" sz="2000" baseline="-25000" dirty="0"/>
          </a:p>
          <a:p>
            <a:r>
              <a:rPr lang="en-US" altLang="ko-KR" sz="2000" b="1" i="1" dirty="0"/>
              <a:t>Definition 4.2. </a:t>
            </a:r>
            <a:r>
              <a:rPr lang="en-US" altLang="ko-KR" sz="2000" dirty="0"/>
              <a:t>Inter symbol distance </a:t>
            </a:r>
            <a:r>
              <a:rPr lang="en-US" altLang="ko-KR" sz="2000" b="1" dirty="0" err="1"/>
              <a:t>Dist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E</a:t>
            </a:r>
            <a:r>
              <a:rPr lang="en-US" altLang="ko-KR" sz="2000" b="1" baseline="-25000" dirty="0" err="1"/>
              <a:t>i</a:t>
            </a:r>
            <a:r>
              <a:rPr lang="en-US" altLang="ko-KR" sz="2000" b="1" dirty="0"/>
              <a:t>, </a:t>
            </a:r>
            <a:r>
              <a:rPr lang="en-US" altLang="ko-KR" sz="2000" b="1" dirty="0" err="1"/>
              <a:t>S</a:t>
            </a:r>
            <a:r>
              <a:rPr lang="en-US" altLang="ko-KR" sz="2000" b="1" baseline="-25000" dirty="0" err="1"/>
              <a:t>j</a:t>
            </a:r>
            <a:r>
              <a:rPr lang="en-US" altLang="ko-KR" sz="2000" b="1" dirty="0"/>
              <a:t>) </a:t>
            </a:r>
            <a:r>
              <a:rPr lang="en-US" altLang="ko-KR" sz="2000" dirty="0"/>
              <a:t>is hamming distance from the emulation symbol </a:t>
            </a:r>
            <a:r>
              <a:rPr lang="en-US" altLang="ko-KR" sz="2000" i="1" dirty="0" err="1"/>
              <a:t>E</a:t>
            </a:r>
            <a:r>
              <a:rPr lang="en-US" altLang="ko-KR" sz="2000" i="1" baseline="-25000" dirty="0" err="1"/>
              <a:t>i</a:t>
            </a:r>
            <a:r>
              <a:rPr lang="en-US" altLang="ko-KR" sz="2000" dirty="0"/>
              <a:t> to the ideal symbol </a:t>
            </a:r>
            <a:r>
              <a:rPr lang="en-US" altLang="ko-KR" sz="2000" dirty="0" err="1"/>
              <a:t>S</a:t>
            </a:r>
            <a:r>
              <a:rPr lang="en-US" altLang="ko-KR" sz="2000" baseline="-25000" dirty="0" err="1"/>
              <a:t>j</a:t>
            </a:r>
            <a:r>
              <a:rPr lang="en-US" altLang="ko-KR" sz="2000" dirty="0"/>
              <a:t>, where </a:t>
            </a:r>
            <a:r>
              <a:rPr lang="en-US" altLang="ko-KR" sz="2000" i="1" dirty="0"/>
              <a:t>J </a:t>
            </a:r>
            <a:r>
              <a:rPr lang="el-GR" altLang="ko-KR" sz="2000" dirty="0"/>
              <a:t>≠</a:t>
            </a:r>
            <a:r>
              <a:rPr lang="en-US" altLang="ko-KR" sz="2000" dirty="0"/>
              <a:t> </a:t>
            </a:r>
            <a:r>
              <a:rPr lang="en-US" altLang="ko-KR" sz="2000" i="1" dirty="0" err="1"/>
              <a:t>i</a:t>
            </a:r>
            <a:endParaRPr lang="ko-KR" altLang="en-US" sz="2000" i="1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27F9243-A961-4DCF-BD96-2136FEC137F8}"/>
              </a:ext>
            </a:extLst>
          </p:cNvPr>
          <p:cNvSpPr/>
          <p:nvPr/>
        </p:nvSpPr>
        <p:spPr>
          <a:xfrm>
            <a:off x="217251" y="552509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>
                <a:solidFill>
                  <a:srgbClr val="222222"/>
                </a:solidFill>
                <a:latin typeface="Arial" panose="020B0604020202020204" pitchFamily="34" charset="0"/>
              </a:rPr>
              <a:t>*the </a:t>
            </a:r>
            <a:r>
              <a:rPr lang="en-US" altLang="ko-KR" b="1" dirty="0">
                <a:solidFill>
                  <a:srgbClr val="222222"/>
                </a:solidFill>
                <a:latin typeface="Arial" panose="020B0604020202020204" pitchFamily="34" charset="0"/>
              </a:rPr>
              <a:t>Hamming distance</a:t>
            </a:r>
            <a:r>
              <a:rPr lang="en-US" altLang="ko-KR" dirty="0">
                <a:solidFill>
                  <a:srgbClr val="222222"/>
                </a:solidFill>
                <a:latin typeface="Arial" panose="020B0604020202020204" pitchFamily="34" charset="0"/>
              </a:rPr>
              <a:t> between two </a:t>
            </a:r>
            <a:r>
              <a:rPr lang="en-US" altLang="ko-KR" dirty="0">
                <a:solidFill>
                  <a:srgbClr val="0B0080"/>
                </a:solidFill>
                <a:latin typeface="Arial" panose="020B0604020202020204" pitchFamily="34" charset="0"/>
              </a:rPr>
              <a:t>strings</a:t>
            </a:r>
            <a:r>
              <a:rPr lang="en-US" altLang="ko-KR" dirty="0">
                <a:solidFill>
                  <a:srgbClr val="222222"/>
                </a:solidFill>
                <a:latin typeface="Arial" panose="020B0604020202020204" pitchFamily="34" charset="0"/>
              </a:rPr>
              <a:t> of equal length is the number of positions at which the corresponding </a:t>
            </a:r>
            <a:r>
              <a:rPr lang="en-US" altLang="ko-KR" dirty="0">
                <a:solidFill>
                  <a:srgbClr val="0B0080"/>
                </a:solidFill>
                <a:latin typeface="Arial" panose="020B0604020202020204" pitchFamily="34" charset="0"/>
              </a:rPr>
              <a:t>symbols</a:t>
            </a:r>
            <a:r>
              <a:rPr lang="en-US" altLang="ko-KR" dirty="0">
                <a:solidFill>
                  <a:srgbClr val="222222"/>
                </a:solidFill>
                <a:latin typeface="Arial" panose="020B0604020202020204" pitchFamily="34" charset="0"/>
              </a:rPr>
              <a:t> are different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842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8A57B0FC-8EE6-4533-9AA3-99C710E7C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Example: to emulate the ideal symbol ‘1110’</a:t>
            </a:r>
          </a:p>
          <a:p>
            <a:pPr lvl="1"/>
            <a:r>
              <a:rPr lang="en-US" altLang="ko-KR" dirty="0"/>
              <a:t>Possible two </a:t>
            </a:r>
            <a:r>
              <a:rPr lang="en-US" altLang="ko-KR" dirty="0" err="1"/>
              <a:t>emulatable</a:t>
            </a:r>
            <a:r>
              <a:rPr lang="en-US" altLang="ko-KR" dirty="0"/>
              <a:t> symbols ‘1100’ and ‘1111’</a:t>
            </a:r>
          </a:p>
          <a:p>
            <a:pPr lvl="1"/>
            <a:r>
              <a:rPr lang="en-US" altLang="ko-KR" dirty="0"/>
              <a:t>Intra symbol distance: both 1</a:t>
            </a:r>
          </a:p>
          <a:p>
            <a:pPr lvl="1"/>
            <a:r>
              <a:rPr lang="en-US" altLang="ko-KR" dirty="0"/>
              <a:t>Inter symbol distance: </a:t>
            </a:r>
          </a:p>
          <a:p>
            <a:pPr lvl="2"/>
            <a:r>
              <a:rPr lang="en-US" altLang="ko-KR" dirty="0"/>
              <a:t>For ‘1100’, 3 to ‘0100’ and ‘0010’</a:t>
            </a:r>
          </a:p>
          <a:p>
            <a:pPr lvl="2"/>
            <a:r>
              <a:rPr lang="en-US" altLang="ko-KR" dirty="0"/>
              <a:t>For ‘1111’, 3 to ‘0100’ and ‘0010’</a:t>
            </a:r>
          </a:p>
          <a:p>
            <a:pPr lvl="1"/>
            <a:r>
              <a:rPr lang="en-US" altLang="ko-KR" dirty="0"/>
              <a:t>Choose the maximum margin</a:t>
            </a:r>
          </a:p>
          <a:p>
            <a:pPr lvl="2"/>
            <a:r>
              <a:rPr lang="en-US" altLang="ko-KR" dirty="0"/>
              <a:t>maximum value of the minimum inter symbol distance</a:t>
            </a:r>
          </a:p>
          <a:p>
            <a:pPr lvl="2"/>
            <a:r>
              <a:rPr lang="en-US" altLang="ko-KR" dirty="0"/>
              <a:t>Choose ‘1111’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0879265-FB5F-4510-8465-F9B8037A2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Optimal DSSS Emulation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CD429E4-378E-44FC-A889-FEC2928EC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674" y="4606047"/>
            <a:ext cx="3916086" cy="184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44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E26B19E5-01B7-48AD-930C-4601A2D9F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BlueBee</a:t>
            </a:r>
            <a:r>
              <a:rPr lang="en-US" altLang="ko-KR" dirty="0"/>
              <a:t> optimizes the DSSS emulation</a:t>
            </a:r>
          </a:p>
          <a:p>
            <a:pPr lvl="1"/>
            <a:r>
              <a:rPr lang="en-US" altLang="ko-KR" dirty="0"/>
              <a:t>Inter Symbol Distance</a:t>
            </a:r>
          </a:p>
          <a:p>
            <a:pPr lvl="2"/>
            <a:r>
              <a:rPr lang="en-US" altLang="ko-KR" dirty="0"/>
              <a:t>Increase the inter symbol distance for improving the reliability</a:t>
            </a:r>
          </a:p>
          <a:p>
            <a:pPr lvl="2"/>
            <a:r>
              <a:rPr lang="en-US" altLang="ko-KR" dirty="0"/>
              <a:t>’01’ can be emulated via either ‘00’ or ‘11’</a:t>
            </a:r>
          </a:p>
          <a:p>
            <a:pPr lvl="2"/>
            <a:r>
              <a:rPr lang="en-US" altLang="ko-KR" dirty="0"/>
              <a:t>ZigBee symbol can be emulated in 2</a:t>
            </a:r>
            <a:r>
              <a:rPr lang="en-US" altLang="ko-KR" baseline="30000" dirty="0"/>
              <a:t>Dist(</a:t>
            </a:r>
            <a:r>
              <a:rPr lang="en-US" altLang="ko-KR" baseline="30000" dirty="0" err="1"/>
              <a:t>Ei</a:t>
            </a:r>
            <a:r>
              <a:rPr lang="en-US" altLang="ko-KR" baseline="30000" dirty="0"/>
              <a:t>, Si)</a:t>
            </a:r>
            <a:r>
              <a:rPr lang="en-US" altLang="ko-KR" dirty="0"/>
              <a:t> different sequences</a:t>
            </a:r>
          </a:p>
          <a:p>
            <a:pPr lvl="2"/>
            <a:r>
              <a:rPr lang="en-US" altLang="ko-KR" dirty="0"/>
              <a:t>Chooses the emulation symbol with the maximum minimum inter-symbol hamming distance</a:t>
            </a:r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1"/>
            <a:r>
              <a:rPr lang="en-US" altLang="ko-KR" dirty="0"/>
              <a:t>It can be precomputed and loaded on the device prior to running </a:t>
            </a:r>
            <a:r>
              <a:rPr lang="en-US" altLang="ko-KR" dirty="0" err="1"/>
              <a:t>BlueBee</a:t>
            </a:r>
            <a:endParaRPr lang="en-US" altLang="ko-KR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3DA161C-591F-4AAC-AB90-8E05C1DC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Optimal DSSS Emulation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AF3B82F-FBCF-4BC9-85BB-D0A7E6AAD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005" y="3945038"/>
            <a:ext cx="3849990" cy="60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68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D75C565B-77FE-4959-9108-821D46DBB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Frequency hopping</a:t>
            </a:r>
          </a:p>
          <a:p>
            <a:pPr lvl="1"/>
            <a:r>
              <a:rPr lang="en-US" altLang="ko-KR" dirty="0"/>
              <a:t>Helps BLE devices to avoid busy channels</a:t>
            </a:r>
          </a:p>
          <a:p>
            <a:r>
              <a:rPr lang="en-US" altLang="ko-KR" dirty="0"/>
              <a:t>Hop among the 2.4GHz band</a:t>
            </a:r>
          </a:p>
          <a:p>
            <a:r>
              <a:rPr lang="en-US" altLang="ko-KR" dirty="0"/>
              <a:t>Communicate with multiple ZigBee devices at different channels</a:t>
            </a:r>
          </a:p>
          <a:p>
            <a:r>
              <a:rPr lang="en-US" altLang="ko-KR" dirty="0"/>
              <a:t>Control BLE frequency hopping sequence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A3BC44C-F846-4066-B5DB-DB681B8FE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Concurrent communication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4071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F7EA6B2-FF1A-4C12-AC69-3EBB34D4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BLE Frequency Hopping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078" y="4372185"/>
            <a:ext cx="5724509" cy="2186380"/>
          </a:xfrm>
          <a:prstGeom prst="rect">
            <a:avLst/>
          </a:prstGeom>
        </p:spPr>
      </p:pic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428F4277-05B9-4B43-B922-D5BA9EE97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BLE has 40 2MHz wide channels (0~39)</a:t>
            </a:r>
          </a:p>
          <a:p>
            <a:pPr lvl="1"/>
            <a:r>
              <a:rPr lang="en-US" altLang="ko-KR" dirty="0"/>
              <a:t>37~39: advertising channels</a:t>
            </a:r>
          </a:p>
          <a:p>
            <a:pPr lvl="1"/>
            <a:r>
              <a:rPr lang="en-US" altLang="ko-KR" dirty="0"/>
              <a:t>Others: data channels</a:t>
            </a:r>
          </a:p>
          <a:p>
            <a:pPr lvl="1"/>
            <a:r>
              <a:rPr lang="en-US" altLang="ko-KR" dirty="0"/>
              <a:t> </a:t>
            </a:r>
            <a:r>
              <a:rPr lang="en-US" altLang="ko-KR" b="1" i="1" dirty="0" err="1"/>
              <a:t>C</a:t>
            </a:r>
            <a:r>
              <a:rPr lang="en-US" altLang="ko-KR" b="1" i="1" baseline="-25000" dirty="0" err="1"/>
              <a:t>next</a:t>
            </a:r>
            <a:r>
              <a:rPr lang="en-US" altLang="ko-KR" b="1" i="1" dirty="0"/>
              <a:t> = </a:t>
            </a:r>
            <a:r>
              <a:rPr lang="en-US" altLang="ko-KR" b="1" i="1" dirty="0" err="1"/>
              <a:t>C</a:t>
            </a:r>
            <a:r>
              <a:rPr lang="en-US" altLang="ko-KR" b="1" i="1" baseline="-25000" dirty="0" err="1"/>
              <a:t>current</a:t>
            </a:r>
            <a:r>
              <a:rPr lang="en-US" altLang="ko-KR" b="1" i="1" baseline="-25000" dirty="0"/>
              <a:t> </a:t>
            </a:r>
            <a:r>
              <a:rPr lang="en-US" altLang="ko-KR" b="1" i="1" dirty="0"/>
              <a:t>+ </a:t>
            </a:r>
            <a:r>
              <a:rPr lang="en-US" altLang="ko-KR" b="1" i="1" dirty="0" err="1"/>
              <a:t>hoppingInc</a:t>
            </a:r>
            <a:r>
              <a:rPr lang="en-US" altLang="ko-KR" b="1" i="1" dirty="0"/>
              <a:t> (mod 37)</a:t>
            </a:r>
          </a:p>
          <a:p>
            <a:r>
              <a:rPr lang="en-US" altLang="ko-KR" dirty="0"/>
              <a:t>BLE adaptive frequency hopping (AFH)</a:t>
            </a:r>
          </a:p>
          <a:p>
            <a:pPr lvl="1"/>
            <a:r>
              <a:rPr lang="en-US" altLang="ko-KR" dirty="0"/>
              <a:t>Maintain the channel link quality by a 37-bit channel map</a:t>
            </a:r>
          </a:p>
          <a:p>
            <a:pPr lvl="1"/>
            <a:r>
              <a:rPr lang="en-US" altLang="ko-KR" dirty="0" err="1"/>
              <a:t>S</a:t>
            </a:r>
            <a:r>
              <a:rPr lang="en-US" altLang="ko-KR" baseline="-25000" dirty="0" err="1"/>
              <a:t>good</a:t>
            </a:r>
            <a:r>
              <a:rPr lang="en-US" altLang="ko-KR" dirty="0"/>
              <a:t> and </a:t>
            </a:r>
            <a:r>
              <a:rPr lang="en-US" altLang="ko-KR" dirty="0" err="1"/>
              <a:t>S</a:t>
            </a:r>
            <a:r>
              <a:rPr lang="en-US" altLang="ko-KR" baseline="-25000" dirty="0" err="1"/>
              <a:t>bad</a:t>
            </a:r>
            <a:r>
              <a:rPr lang="en-US" altLang="ko-KR" dirty="0"/>
              <a:t> indicate the good and bad channel sets, respectively</a:t>
            </a:r>
          </a:p>
          <a:p>
            <a:pPr lvl="1"/>
            <a:r>
              <a:rPr lang="en-US" altLang="ko-KR" dirty="0"/>
              <a:t>If next channel is bad,</a:t>
            </a:r>
          </a:p>
          <a:p>
            <a:pPr marL="457200" lvl="1" indent="0">
              <a:buNone/>
            </a:pPr>
            <a:r>
              <a:rPr lang="en-US" altLang="ko-KR" b="1" i="1" dirty="0"/>
              <a:t>	</a:t>
            </a:r>
            <a:r>
              <a:rPr lang="en-US" altLang="ko-KR" b="1" i="1" dirty="0" err="1"/>
              <a:t>remapIndex</a:t>
            </a:r>
            <a:r>
              <a:rPr lang="en-US" altLang="ko-KR" b="1" i="1" dirty="0"/>
              <a:t> = </a:t>
            </a:r>
            <a:r>
              <a:rPr lang="en-US" altLang="ko-KR" b="1" i="1" dirty="0" err="1"/>
              <a:t>C</a:t>
            </a:r>
            <a:r>
              <a:rPr lang="en-US" altLang="ko-KR" b="1" i="1" baseline="-25000" dirty="0" err="1"/>
              <a:t>next</a:t>
            </a:r>
            <a:r>
              <a:rPr lang="en-US" altLang="ko-KR" b="1" i="1" dirty="0"/>
              <a:t> mod |</a:t>
            </a:r>
            <a:r>
              <a:rPr lang="en-US" altLang="ko-KR" b="1" i="1" dirty="0" err="1"/>
              <a:t>S</a:t>
            </a:r>
            <a:r>
              <a:rPr lang="en-US" altLang="ko-KR" b="1" i="1" baseline="-25000" dirty="0" err="1"/>
              <a:t>good</a:t>
            </a:r>
            <a:r>
              <a:rPr lang="en-US" altLang="ko-KR" b="1" i="1" dirty="0"/>
              <a:t>|</a:t>
            </a:r>
          </a:p>
          <a:p>
            <a:pPr marL="457200" lvl="1" indent="0">
              <a:buNone/>
            </a:pPr>
            <a:r>
              <a:rPr lang="en-US" altLang="ko-KR" b="1" i="1" dirty="0"/>
              <a:t>	</a:t>
            </a:r>
            <a:r>
              <a:rPr lang="en-US" altLang="ko-KR" b="1" i="1" dirty="0" err="1"/>
              <a:t>C</a:t>
            </a:r>
            <a:r>
              <a:rPr lang="en-US" altLang="ko-KR" b="1" i="1" baseline="-25000" dirty="0" err="1"/>
              <a:t>next</a:t>
            </a:r>
            <a:r>
              <a:rPr lang="en-US" altLang="ko-KR" b="1" i="1" dirty="0"/>
              <a:t> = </a:t>
            </a:r>
            <a:r>
              <a:rPr lang="en-US" altLang="ko-KR" b="1" i="1" dirty="0" err="1"/>
              <a:t>S</a:t>
            </a:r>
            <a:r>
              <a:rPr lang="en-US" altLang="ko-KR" b="1" i="1" baseline="-25000" dirty="0" err="1"/>
              <a:t>good</a:t>
            </a:r>
            <a:r>
              <a:rPr lang="en-US" altLang="ko-KR" b="1" i="1" dirty="0"/>
              <a:t>(</a:t>
            </a:r>
            <a:r>
              <a:rPr lang="en-US" altLang="ko-KR" b="1" i="1" dirty="0" err="1"/>
              <a:t>remapIndex</a:t>
            </a:r>
            <a:r>
              <a:rPr lang="en-US" altLang="ko-KR" b="1" i="1" dirty="0"/>
              <a:t>)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5740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AFH in </a:t>
            </a:r>
            <a:r>
              <a:rPr lang="en-US" altLang="ko-KR" dirty="0" err="1"/>
              <a:t>BlueBee</a:t>
            </a:r>
            <a:endParaRPr lang="en-US" altLang="ko-KR" dirty="0"/>
          </a:p>
          <a:p>
            <a:pPr lvl="1"/>
            <a:r>
              <a:rPr lang="en-US" altLang="ko-KR" b="1" dirty="0"/>
              <a:t>Unfair services</a:t>
            </a:r>
            <a:r>
              <a:rPr lang="en-US" altLang="ko-KR" dirty="0"/>
              <a:t> to ZigBee nodes at BLE-ZigBee overlapped channels</a:t>
            </a:r>
          </a:p>
          <a:p>
            <a:pPr lvl="2"/>
            <a:r>
              <a:rPr lang="en-US" altLang="ko-KR" dirty="0"/>
              <a:t>E.g., channel 0 will only be visited once during one hopping period</a:t>
            </a:r>
          </a:p>
          <a:p>
            <a:r>
              <a:rPr lang="en-US" altLang="ko-KR" dirty="0"/>
              <a:t>BLE supports the update of the channel bit map</a:t>
            </a:r>
          </a:p>
          <a:p>
            <a:pPr lvl="1"/>
            <a:r>
              <a:rPr lang="en-US" altLang="ko-KR" dirty="0"/>
              <a:t>For adapting to the fast-changing network environment</a:t>
            </a:r>
          </a:p>
          <a:p>
            <a:pPr lvl="1"/>
            <a:r>
              <a:rPr lang="en-US" altLang="ko-KR" dirty="0"/>
              <a:t>Control the hopping behavior of BLE by only updating the channel bit map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BlueBee</a:t>
            </a:r>
            <a:r>
              <a:rPr lang="en-US" altLang="ko-KR" dirty="0"/>
              <a:t> channel scheduling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7983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65164"/>
            <a:ext cx="9666535" cy="5383261"/>
          </a:xfrm>
        </p:spPr>
        <p:txBody>
          <a:bodyPr/>
          <a:lstStyle/>
          <a:p>
            <a:r>
              <a:rPr lang="en-US" altLang="ko-KR" dirty="0"/>
              <a:t>Maximum-throughput solution</a:t>
            </a:r>
          </a:p>
          <a:p>
            <a:pPr lvl="1"/>
            <a:r>
              <a:rPr lang="en-US" altLang="ko-KR" dirty="0"/>
              <a:t>Leave the ZigBee-BLE overlapped channels in channel bit map</a:t>
            </a:r>
          </a:p>
          <a:p>
            <a:pPr lvl="1"/>
            <a:r>
              <a:rPr lang="en-US" altLang="ko-KR" dirty="0"/>
              <a:t>Blacklist the non-overlapped channels</a:t>
            </a:r>
          </a:p>
          <a:p>
            <a:pPr lvl="1"/>
            <a:r>
              <a:rPr lang="en-US" altLang="ko-KR" dirty="0"/>
              <a:t>No guarantee a load balanced CTC</a:t>
            </a:r>
          </a:p>
          <a:p>
            <a:r>
              <a:rPr lang="en-US" altLang="ko-KR" dirty="0"/>
              <a:t>Load balanced solution</a:t>
            </a:r>
          </a:p>
          <a:p>
            <a:pPr lvl="1"/>
            <a:r>
              <a:rPr lang="en-US" altLang="ko-KR" dirty="0"/>
              <a:t>Balance the BLE’s frequency hopping</a:t>
            </a:r>
          </a:p>
          <a:p>
            <a:pPr lvl="1"/>
            <a:r>
              <a:rPr lang="en-US" altLang="ko-KR" dirty="0"/>
              <a:t>Steps</a:t>
            </a:r>
          </a:p>
          <a:p>
            <a:pPr lvl="2"/>
            <a:r>
              <a:rPr lang="en-US" altLang="ko-KR" dirty="0"/>
              <a:t>Find another channel c` in </a:t>
            </a:r>
            <a:r>
              <a:rPr lang="en-US" altLang="ko-KR" dirty="0" err="1"/>
              <a:t>S</a:t>
            </a:r>
            <a:r>
              <a:rPr lang="en-US" altLang="ko-KR" baseline="-25000" dirty="0" err="1"/>
              <a:t>good</a:t>
            </a:r>
            <a:endParaRPr lang="en-US" altLang="ko-KR" baseline="-25000" dirty="0"/>
          </a:p>
          <a:p>
            <a:pPr lvl="2"/>
            <a:r>
              <a:rPr lang="en-US" altLang="ko-KR" dirty="0"/>
              <a:t>Mark c` as a bad channel</a:t>
            </a:r>
          </a:p>
          <a:p>
            <a:pPr lvl="2"/>
            <a:r>
              <a:rPr lang="en-US" altLang="ko-KR" dirty="0"/>
              <a:t>One </a:t>
            </a:r>
            <a:r>
              <a:rPr lang="en-US" altLang="ko-KR" dirty="0" err="1"/>
              <a:t>S</a:t>
            </a:r>
            <a:r>
              <a:rPr lang="en-US" altLang="ko-KR" baseline="-25000" dirty="0" err="1"/>
              <a:t>bad</a:t>
            </a:r>
            <a:r>
              <a:rPr lang="en-US" altLang="ko-KR" dirty="0"/>
              <a:t> channel mark as a good channel (heuristic) to</a:t>
            </a:r>
            <a:br>
              <a:rPr lang="en-US" altLang="ko-KR" dirty="0"/>
            </a:br>
            <a:r>
              <a:rPr lang="en-US" altLang="ko-KR" dirty="0"/>
              <a:t>maintain </a:t>
            </a:r>
            <a:r>
              <a:rPr lang="en-US" altLang="ko-KR" i="1" dirty="0"/>
              <a:t>|</a:t>
            </a:r>
            <a:r>
              <a:rPr lang="en-US" altLang="ko-KR" i="1" dirty="0" err="1"/>
              <a:t>S</a:t>
            </a:r>
            <a:r>
              <a:rPr lang="en-US" altLang="ko-KR" i="1" baseline="-25000" dirty="0" err="1"/>
              <a:t>good</a:t>
            </a:r>
            <a:r>
              <a:rPr lang="en-US" altLang="ko-KR" i="1" dirty="0"/>
              <a:t>|</a:t>
            </a:r>
          </a:p>
          <a:p>
            <a:pPr lvl="2"/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BlueBee</a:t>
            </a:r>
            <a:r>
              <a:rPr lang="en-US" altLang="ko-KR" dirty="0"/>
              <a:t> channel scheduling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49232" b="7046"/>
          <a:stretch/>
        </p:blipFill>
        <p:spPr>
          <a:xfrm>
            <a:off x="8773930" y="4323299"/>
            <a:ext cx="3074150" cy="223526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r="51094"/>
          <a:stretch/>
        </p:blipFill>
        <p:spPr>
          <a:xfrm>
            <a:off x="8773930" y="2039143"/>
            <a:ext cx="2898666" cy="228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62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Frame Retransmission</a:t>
            </a:r>
          </a:p>
          <a:p>
            <a:pPr lvl="1"/>
            <a:r>
              <a:rPr lang="en-US" altLang="ko-KR" dirty="0"/>
              <a:t>Transmit the same Bluetooth packet multiple times</a:t>
            </a:r>
          </a:p>
          <a:p>
            <a:pPr lvl="1"/>
            <a:r>
              <a:rPr lang="en-US" altLang="ko-KR" dirty="0"/>
              <a:t>Compatible with the ZigBee protocol at the receiver side</a:t>
            </a:r>
          </a:p>
          <a:p>
            <a:pPr lvl="2"/>
            <a:r>
              <a:rPr lang="en-US" altLang="ko-KR" dirty="0"/>
              <a:t>Automatically ignore retransmitted ZigBee frames – 802.15.4 standard</a:t>
            </a:r>
          </a:p>
          <a:p>
            <a:pPr lvl="1"/>
            <a:r>
              <a:rPr lang="en-US" altLang="ko-KR" dirty="0"/>
              <a:t>Probability to receive at least one ZigBee frame</a:t>
            </a:r>
          </a:p>
          <a:p>
            <a:pPr lvl="2"/>
            <a:r>
              <a:rPr lang="en-US" altLang="ko-KR" b="1" i="1" dirty="0"/>
              <a:t>Probability = 1 – (1 – FRR)</a:t>
            </a:r>
            <a:r>
              <a:rPr lang="en-US" altLang="ko-KR" b="1" i="1" baseline="30000" dirty="0"/>
              <a:t>k</a:t>
            </a:r>
          </a:p>
          <a:p>
            <a:pPr lvl="3"/>
            <a:r>
              <a:rPr lang="en-US" altLang="ko-KR" dirty="0"/>
              <a:t>FRR: frame reception ratio</a:t>
            </a:r>
          </a:p>
          <a:p>
            <a:pPr lvl="3"/>
            <a:r>
              <a:rPr lang="en-US" altLang="ko-KR" dirty="0"/>
              <a:t>k: the number of copies</a:t>
            </a:r>
          </a:p>
          <a:p>
            <a:pPr lvl="1"/>
            <a:r>
              <a:rPr lang="en-US" altLang="ko-KR" dirty="0"/>
              <a:t>99.9% reception rate, when FRR = 70% and k = 6</a:t>
            </a:r>
          </a:p>
          <a:p>
            <a:pPr lvl="1"/>
            <a:r>
              <a:rPr lang="en-US" altLang="ko-KR" dirty="0"/>
              <a:t>Improve the transmission reliability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Link Layer Protection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5502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Repeated Preamble</a:t>
            </a:r>
          </a:p>
          <a:p>
            <a:pPr lvl="1"/>
            <a:r>
              <a:rPr lang="en-US" altLang="ko-KR" dirty="0"/>
              <a:t>Utilize the repeated preamble technique</a:t>
            </a:r>
          </a:p>
          <a:p>
            <a:pPr lvl="1"/>
            <a:r>
              <a:rPr lang="en-US" altLang="ko-KR" dirty="0"/>
              <a:t>ZigBee preamble</a:t>
            </a:r>
          </a:p>
          <a:p>
            <a:pPr lvl="2"/>
            <a:r>
              <a:rPr lang="en-US" altLang="ko-KR" dirty="0"/>
              <a:t>Eight ‘0’ symbols followed by the symbols ‘a7’</a:t>
            </a:r>
          </a:p>
          <a:p>
            <a:pPr lvl="1"/>
            <a:r>
              <a:rPr lang="en-US" altLang="ko-KR" dirty="0"/>
              <a:t>If the first preamble is received, the ZigBee will discard the remaining preambles in the upper layer decoding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Link Layer Protection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272" y="4116257"/>
            <a:ext cx="490537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982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Platform setting</a:t>
            </a:r>
          </a:p>
          <a:p>
            <a:pPr lvl="1"/>
            <a:r>
              <a:rPr lang="en-US" altLang="ko-KR" dirty="0" err="1"/>
              <a:t>BlueBee</a:t>
            </a:r>
            <a:r>
              <a:rPr lang="en-US" altLang="ko-KR" dirty="0"/>
              <a:t> sender</a:t>
            </a:r>
          </a:p>
          <a:p>
            <a:pPr lvl="2"/>
            <a:r>
              <a:rPr lang="en-US" altLang="ko-KR" dirty="0"/>
              <a:t>USRP-N210 platform</a:t>
            </a:r>
          </a:p>
          <a:p>
            <a:pPr lvl="3"/>
            <a:r>
              <a:rPr lang="en-US" altLang="ko-KR" dirty="0"/>
              <a:t>Convenience to change parameters</a:t>
            </a:r>
          </a:p>
          <a:p>
            <a:pPr lvl="2"/>
            <a:r>
              <a:rPr lang="en-US" altLang="ko-KR" dirty="0"/>
              <a:t>Commodity BLE development kit (CC2540)</a:t>
            </a:r>
          </a:p>
          <a:p>
            <a:pPr lvl="2"/>
            <a:r>
              <a:rPr lang="en-US" altLang="ko-KR" dirty="0"/>
              <a:t>Commodity smartphone Nexus 5X</a:t>
            </a:r>
          </a:p>
          <a:p>
            <a:pPr lvl="1"/>
            <a:r>
              <a:rPr lang="en-US" altLang="ko-KR" dirty="0"/>
              <a:t>Receiver</a:t>
            </a:r>
          </a:p>
          <a:p>
            <a:pPr lvl="2"/>
            <a:r>
              <a:rPr lang="en-US" altLang="ko-KR" dirty="0"/>
              <a:t>Commodity BLE (CC2540)</a:t>
            </a:r>
          </a:p>
          <a:p>
            <a:pPr lvl="2"/>
            <a:r>
              <a:rPr lang="en-US" altLang="ko-KR" dirty="0"/>
              <a:t>Commodity ZigBee (CC2530 and CC2420)</a:t>
            </a:r>
          </a:p>
          <a:p>
            <a:pPr lvl="2"/>
            <a:r>
              <a:rPr lang="en-US" altLang="ko-KR" dirty="0"/>
              <a:t>USRP-N210 platform</a:t>
            </a:r>
          </a:p>
          <a:p>
            <a:pPr lvl="1"/>
            <a:r>
              <a:rPr lang="en-US" altLang="ko-KR" dirty="0"/>
              <a:t>Broadcast frames from </a:t>
            </a:r>
            <a:r>
              <a:rPr lang="en-US" altLang="ko-KR" dirty="0" err="1"/>
              <a:t>BlueBee</a:t>
            </a:r>
            <a:r>
              <a:rPr lang="en-US" altLang="ko-KR" dirty="0"/>
              <a:t> to receiver</a:t>
            </a:r>
          </a:p>
          <a:p>
            <a:endParaRPr lang="en-US" altLang="ko-KR" dirty="0"/>
          </a:p>
          <a:p>
            <a:pPr lvl="2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850" y="1718638"/>
            <a:ext cx="50101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204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CTC Throughput</a:t>
            </a:r>
          </a:p>
          <a:p>
            <a:pPr lvl="1"/>
            <a:r>
              <a:rPr lang="en-US" altLang="ko-KR" dirty="0"/>
              <a:t>Compare with </a:t>
            </a:r>
            <a:r>
              <a:rPr lang="en-US" altLang="ko-KR" dirty="0" err="1"/>
              <a:t>FreeBee</a:t>
            </a:r>
            <a:endParaRPr lang="en-US" altLang="ko-KR" dirty="0"/>
          </a:p>
          <a:p>
            <a:pPr lvl="2"/>
            <a:r>
              <a:rPr lang="en-US" altLang="ko-KR" dirty="0" err="1"/>
              <a:t>BlueBee</a:t>
            </a:r>
            <a:r>
              <a:rPr lang="en-US" altLang="ko-KR" dirty="0"/>
              <a:t>: 225 kbps / </a:t>
            </a:r>
            <a:r>
              <a:rPr lang="en-US" altLang="ko-KR" dirty="0" err="1"/>
              <a:t>FreeBee</a:t>
            </a:r>
            <a:r>
              <a:rPr lang="en-US" altLang="ko-KR" dirty="0"/>
              <a:t>: 17 bps</a:t>
            </a:r>
          </a:p>
          <a:p>
            <a:pPr lvl="2"/>
            <a:r>
              <a:rPr lang="en-US" altLang="ko-KR" dirty="0"/>
              <a:t>13,000 times the throughput of </a:t>
            </a:r>
            <a:r>
              <a:rPr lang="en-US" altLang="ko-KR" dirty="0" err="1"/>
              <a:t>FreeBee</a:t>
            </a:r>
            <a:endParaRPr lang="en-US" altLang="ko-KR" dirty="0"/>
          </a:p>
          <a:p>
            <a:pPr lvl="1"/>
            <a:r>
              <a:rPr lang="en-US" altLang="ko-KR" dirty="0"/>
              <a:t>Compare with Other Packet-Level CTC</a:t>
            </a:r>
          </a:p>
          <a:p>
            <a:pPr lvl="2"/>
            <a:r>
              <a:rPr lang="en-US" altLang="ko-KR" dirty="0" err="1"/>
              <a:t>Esense</a:t>
            </a:r>
            <a:r>
              <a:rPr lang="en-US" altLang="ko-KR" dirty="0"/>
              <a:t> (</a:t>
            </a:r>
            <a:r>
              <a:rPr lang="en-US" altLang="ko-KR" dirty="0" err="1"/>
              <a:t>WiFi</a:t>
            </a:r>
            <a:r>
              <a:rPr lang="en-US" altLang="ko-KR" dirty="0"/>
              <a:t> </a:t>
            </a:r>
            <a:r>
              <a:rPr lang="en-US" altLang="ko-KR" dirty="0">
                <a:sym typeface="Wingdings" panose="05000000000000000000" pitchFamily="2" charset="2"/>
              </a:rPr>
              <a:t> ZigBee), B2W2 (BLE  </a:t>
            </a:r>
            <a:r>
              <a:rPr lang="en-US" altLang="ko-KR" dirty="0" err="1">
                <a:sym typeface="Wingdings" panose="05000000000000000000" pitchFamily="2" charset="2"/>
              </a:rPr>
              <a:t>WiFi</a:t>
            </a:r>
            <a:r>
              <a:rPr lang="en-US" altLang="ko-KR" dirty="0">
                <a:sym typeface="Wingdings" panose="05000000000000000000" pitchFamily="2" charset="2"/>
              </a:rPr>
              <a:t>)</a:t>
            </a:r>
          </a:p>
          <a:p>
            <a:pPr lvl="2"/>
            <a:r>
              <a:rPr lang="en-US" altLang="ko-KR" dirty="0">
                <a:sym typeface="Wingdings" panose="05000000000000000000" pitchFamily="2" charset="2"/>
              </a:rPr>
              <a:t>70~100 times the throughput of packet-level CTC</a:t>
            </a:r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790" y="4142792"/>
            <a:ext cx="4141401" cy="229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09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Emulation Reliability</a:t>
            </a:r>
          </a:p>
          <a:p>
            <a:pPr lvl="1"/>
            <a:r>
              <a:rPr lang="en-US" altLang="ko-KR" dirty="0"/>
              <a:t>Emulated Signals</a:t>
            </a:r>
          </a:p>
          <a:p>
            <a:pPr lvl="2"/>
            <a:r>
              <a:rPr lang="en-US" altLang="ko-KR" dirty="0"/>
              <a:t>Compare the phase shift of received ZigBee symbol and an ideal ZigBee symbol</a:t>
            </a:r>
          </a:p>
          <a:p>
            <a:pPr lvl="2"/>
            <a:r>
              <a:rPr lang="en-US" altLang="ko-KR" dirty="0"/>
              <a:t>Failing to emulate inconsistent phase shifts</a:t>
            </a:r>
          </a:p>
          <a:p>
            <a:pPr lvl="2"/>
            <a:r>
              <a:rPr lang="en-US" altLang="ko-KR" dirty="0"/>
              <a:t>Most Hamming distances are in the range of [6,10]</a:t>
            </a:r>
          </a:p>
          <a:p>
            <a:pPr lvl="2"/>
            <a:r>
              <a:rPr lang="en-US" altLang="ko-KR" dirty="0"/>
              <a:t>The number of error chips is small and within the tolerance of ZigBee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703" y="3890164"/>
            <a:ext cx="5026170" cy="254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28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Emulation Reliability</a:t>
            </a:r>
          </a:p>
          <a:p>
            <a:pPr lvl="1"/>
            <a:r>
              <a:rPr lang="en-US" altLang="ko-KR" dirty="0"/>
              <a:t>Dual-standard compliance</a:t>
            </a:r>
          </a:p>
          <a:p>
            <a:pPr lvl="2"/>
            <a:r>
              <a:rPr lang="en-US" altLang="ko-KR" dirty="0"/>
              <a:t>99% FRR is achieved among commodity devices</a:t>
            </a:r>
          </a:p>
          <a:p>
            <a:pPr lvl="2"/>
            <a:r>
              <a:rPr lang="en-US" altLang="ko-KR" dirty="0"/>
              <a:t>Achieve cross-technology broadcast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380" y="3607970"/>
            <a:ext cx="4770816" cy="283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609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Emulation Reliability</a:t>
            </a:r>
          </a:p>
          <a:p>
            <a:pPr lvl="1"/>
            <a:r>
              <a:rPr lang="en-US" altLang="ko-KR" dirty="0"/>
              <a:t>Impact of distance</a:t>
            </a:r>
          </a:p>
          <a:p>
            <a:pPr lvl="2"/>
            <a:r>
              <a:rPr lang="en-US" altLang="ko-KR" dirty="0"/>
              <a:t>BLE sends out frames on both USRP and commodity CC2540</a:t>
            </a:r>
          </a:p>
          <a:p>
            <a:pPr lvl="2"/>
            <a:r>
              <a:rPr lang="en-US" altLang="ko-KR" dirty="0"/>
              <a:t>Transmission power is 0dBm, maximum energy level</a:t>
            </a:r>
          </a:p>
          <a:p>
            <a:pPr lvl="2"/>
            <a:r>
              <a:rPr lang="en-US" altLang="ko-KR" dirty="0"/>
              <a:t>Average FRR is within 92% to 86% on commodity devices</a:t>
            </a:r>
          </a:p>
          <a:p>
            <a:pPr lvl="2"/>
            <a:r>
              <a:rPr lang="en-US" altLang="ko-KR" dirty="0"/>
              <a:t>FRR decreases with the increasing of distance, due to the lower SNR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387" y="4006570"/>
            <a:ext cx="4826802" cy="24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03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435723" cy="5383261"/>
          </a:xfrm>
        </p:spPr>
        <p:txBody>
          <a:bodyPr/>
          <a:lstStyle/>
          <a:p>
            <a:r>
              <a:rPr lang="en-US" altLang="ko-KR" dirty="0"/>
              <a:t>Emulation Reliability</a:t>
            </a:r>
          </a:p>
          <a:p>
            <a:pPr lvl="1"/>
            <a:r>
              <a:rPr lang="en-US" altLang="ko-KR" dirty="0"/>
              <a:t>Impact of </a:t>
            </a:r>
            <a:r>
              <a:rPr lang="en-US" altLang="ko-KR" dirty="0" err="1"/>
              <a:t>Tx</a:t>
            </a:r>
            <a:r>
              <a:rPr lang="en-US" altLang="ko-KR" dirty="0"/>
              <a:t> power and </a:t>
            </a:r>
            <a:r>
              <a:rPr lang="en-US" altLang="ko-KR" dirty="0" err="1"/>
              <a:t>Tx</a:t>
            </a:r>
            <a:r>
              <a:rPr lang="en-US" altLang="ko-KR" dirty="0"/>
              <a:t> distance</a:t>
            </a:r>
          </a:p>
          <a:p>
            <a:pPr lvl="2"/>
            <a:r>
              <a:rPr lang="en-US" altLang="ko-KR" dirty="0"/>
              <a:t>Impact of various </a:t>
            </a:r>
            <a:r>
              <a:rPr lang="en-US" altLang="ko-KR" dirty="0" err="1"/>
              <a:t>Tx</a:t>
            </a:r>
            <a:r>
              <a:rPr lang="en-US" altLang="ko-KR" dirty="0"/>
              <a:t> power and distance from USRP to CC2530</a:t>
            </a:r>
          </a:p>
          <a:p>
            <a:pPr lvl="2"/>
            <a:r>
              <a:rPr lang="en-US" altLang="ko-KR" dirty="0"/>
              <a:t>When </a:t>
            </a:r>
            <a:r>
              <a:rPr lang="en-US" altLang="ko-KR" dirty="0" err="1"/>
              <a:t>Tx</a:t>
            </a:r>
            <a:r>
              <a:rPr lang="en-US" altLang="ko-KR" dirty="0"/>
              <a:t> power increases (-2dbm </a:t>
            </a:r>
            <a:r>
              <a:rPr lang="en-US" altLang="ko-KR" dirty="0">
                <a:sym typeface="Wingdings" panose="05000000000000000000" pitchFamily="2" charset="2"/>
              </a:rPr>
              <a:t> 2dbm)</a:t>
            </a:r>
            <a:r>
              <a:rPr lang="en-US" altLang="ko-KR" dirty="0"/>
              <a:t>, the FRR also increases (85% </a:t>
            </a:r>
            <a:r>
              <a:rPr lang="en-US" altLang="ko-KR" dirty="0">
                <a:sym typeface="Wingdings" panose="05000000000000000000" pitchFamily="2" charset="2"/>
              </a:rPr>
              <a:t> 90%)</a:t>
            </a:r>
          </a:p>
          <a:p>
            <a:pPr lvl="2"/>
            <a:r>
              <a:rPr lang="en-US" altLang="ko-KR" dirty="0">
                <a:sym typeface="Wingdings" panose="05000000000000000000" pitchFamily="2" charset="2"/>
              </a:rPr>
              <a:t>When distance is 10m, the FRR is over 80%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546" y="3191078"/>
            <a:ext cx="3929185" cy="324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430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Emulation Reliability</a:t>
            </a:r>
          </a:p>
          <a:p>
            <a:pPr lvl="1"/>
            <a:r>
              <a:rPr lang="en-US" altLang="ko-KR" dirty="0"/>
              <a:t>Protection in the link layer-multiple header</a:t>
            </a:r>
          </a:p>
          <a:p>
            <a:pPr lvl="2"/>
            <a:r>
              <a:rPr lang="en-US" altLang="ko-KR" dirty="0"/>
              <a:t>Performance of link layer protection by repeated preambles</a:t>
            </a:r>
          </a:p>
          <a:p>
            <a:pPr lvl="2"/>
            <a:r>
              <a:rPr lang="en-US" altLang="ko-KR" dirty="0"/>
              <a:t>Change the length of ZigBee preamble from 4 to 16 symbols</a:t>
            </a:r>
          </a:p>
          <a:p>
            <a:pPr lvl="2"/>
            <a:r>
              <a:rPr lang="en-US" altLang="ko-KR" dirty="0"/>
              <a:t>When increase the preamble length, the FRR also jumps</a:t>
            </a:r>
          </a:p>
          <a:p>
            <a:pPr lvl="2"/>
            <a:r>
              <a:rPr lang="en-US" altLang="ko-KR" dirty="0"/>
              <a:t>Shows the effectiveness of multiple preamble technique</a:t>
            </a:r>
          </a:p>
          <a:p>
            <a:pPr lvl="2"/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811" y="3862873"/>
            <a:ext cx="3786298" cy="245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84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 err="1"/>
              <a:t>BlueBee</a:t>
            </a:r>
            <a:r>
              <a:rPr lang="en-US" altLang="ko-KR" dirty="0"/>
              <a:t> channel scheduling</a:t>
            </a:r>
          </a:p>
          <a:p>
            <a:pPr lvl="1"/>
            <a:r>
              <a:rPr lang="en-US" altLang="ko-KR" dirty="0"/>
              <a:t>Performance of the </a:t>
            </a:r>
            <a:r>
              <a:rPr lang="en-US" altLang="ko-KR" dirty="0" err="1"/>
              <a:t>BlueBee</a:t>
            </a:r>
            <a:r>
              <a:rPr lang="en-US" altLang="ko-KR" dirty="0"/>
              <a:t> scheduling algorithm</a:t>
            </a:r>
          </a:p>
          <a:p>
            <a:pPr lvl="1"/>
            <a:r>
              <a:rPr lang="en-US" altLang="ko-KR" dirty="0"/>
              <a:t>BLE sends a total number of 999 emulation frames</a:t>
            </a:r>
          </a:p>
          <a:p>
            <a:pPr lvl="1"/>
            <a:r>
              <a:rPr lang="en-US" altLang="ko-KR" dirty="0"/>
              <a:t>ZigBee channel 22, 24, and 26</a:t>
            </a:r>
          </a:p>
          <a:p>
            <a:pPr lvl="1"/>
            <a:r>
              <a:rPr lang="en-US" altLang="ko-KR" dirty="0"/>
              <a:t>Different ZigBee receive the similar number of frames (only 1% difference)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997" y="3786582"/>
            <a:ext cx="4301582" cy="265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611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Mobility Support</a:t>
            </a:r>
          </a:p>
          <a:p>
            <a:pPr lvl="1"/>
            <a:r>
              <a:rPr lang="en-US" altLang="ko-KR" dirty="0"/>
              <a:t>BLE radios are widely used in mobile scenario</a:t>
            </a:r>
          </a:p>
          <a:p>
            <a:pPr lvl="1"/>
            <a:r>
              <a:rPr lang="en-US" altLang="ko-KR" dirty="0"/>
              <a:t>A person carrying a ZigBee node is walking, jogging, and running</a:t>
            </a:r>
          </a:p>
          <a:p>
            <a:pPr lvl="1"/>
            <a:r>
              <a:rPr lang="en-US" altLang="ko-KR" dirty="0"/>
              <a:t>With different speed at about 10m away</a:t>
            </a:r>
          </a:p>
          <a:p>
            <a:pPr lvl="1"/>
            <a:r>
              <a:rPr lang="en-US" altLang="ko-KR" dirty="0"/>
              <a:t>Even at speed 8m/s, about 90% FRR is achieved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139" y="3718006"/>
            <a:ext cx="3981298" cy="27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18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New PHY layer cross-technology communication technique</a:t>
            </a:r>
          </a:p>
          <a:p>
            <a:r>
              <a:rPr lang="en-US" altLang="ko-KR" dirty="0" err="1"/>
              <a:t>BlueBee</a:t>
            </a:r>
            <a:r>
              <a:rPr lang="en-US" altLang="ko-KR" dirty="0"/>
              <a:t> emulates legitimate ZigBee frames using BLE radio</a:t>
            </a:r>
          </a:p>
          <a:p>
            <a:r>
              <a:rPr lang="en-US" altLang="ko-KR" dirty="0"/>
              <a:t>10,000x the throughput compared to the state-of-the-art CTC</a:t>
            </a:r>
          </a:p>
          <a:p>
            <a:r>
              <a:rPr lang="en-US" altLang="ko-KR" dirty="0"/>
              <a:t>Does not require any hardware and firmware changes</a:t>
            </a:r>
          </a:p>
          <a:p>
            <a:r>
              <a:rPr lang="en-US" altLang="ko-KR" dirty="0"/>
              <a:t>Comprehensive testbed shows 99% accuracy with reliability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8521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016623" cy="5383261"/>
          </a:xfrm>
        </p:spPr>
        <p:txBody>
          <a:bodyPr/>
          <a:lstStyle/>
          <a:p>
            <a:r>
              <a:rPr lang="en-US" altLang="ko-KR" dirty="0"/>
              <a:t>Pros</a:t>
            </a:r>
          </a:p>
          <a:p>
            <a:pPr lvl="1"/>
            <a:r>
              <a:rPr lang="ko-KR" altLang="en-US" dirty="0"/>
              <a:t>이종 기술들의 통신 특성을 분석하고</a:t>
            </a:r>
            <a:r>
              <a:rPr lang="en-US" altLang="ko-KR" dirty="0"/>
              <a:t>, </a:t>
            </a:r>
            <a:r>
              <a:rPr lang="ko-KR" altLang="en-US" dirty="0"/>
              <a:t>이를 </a:t>
            </a:r>
            <a:r>
              <a:rPr lang="en-US" altLang="ko-KR" dirty="0"/>
              <a:t>PHY layer</a:t>
            </a:r>
            <a:r>
              <a:rPr lang="ko-KR" altLang="en-US" dirty="0"/>
              <a:t>가 아니라</a:t>
            </a:r>
            <a:br>
              <a:rPr lang="en-US" altLang="ko-KR" dirty="0"/>
            </a:br>
            <a:r>
              <a:rPr lang="en-US" altLang="ko-KR" dirty="0"/>
              <a:t>Emulation</a:t>
            </a:r>
            <a:r>
              <a:rPr lang="ko-KR" altLang="en-US" dirty="0"/>
              <a:t>을 통해 해결한 점</a:t>
            </a:r>
            <a:endParaRPr lang="en-US" altLang="ko-KR" dirty="0"/>
          </a:p>
          <a:p>
            <a:pPr lvl="1"/>
            <a:r>
              <a:rPr lang="ko-KR" altLang="en-US" dirty="0"/>
              <a:t>기존 연구에 비해 </a:t>
            </a:r>
            <a:r>
              <a:rPr lang="en-US" altLang="ko-KR" dirty="0"/>
              <a:t>10,000</a:t>
            </a:r>
            <a:r>
              <a:rPr lang="ko-KR" altLang="en-US" dirty="0"/>
              <a:t>배 빠른 성능</a:t>
            </a:r>
            <a:endParaRPr lang="en-US" altLang="ko-KR" dirty="0"/>
          </a:p>
          <a:p>
            <a:pPr lvl="1"/>
            <a:r>
              <a:rPr lang="en-US" altLang="ko-KR" dirty="0"/>
              <a:t>Reliability</a:t>
            </a:r>
            <a:r>
              <a:rPr lang="ko-KR" altLang="en-US" dirty="0"/>
              <a:t>를 보이기 위해서 많은 실험을 함</a:t>
            </a:r>
            <a:endParaRPr lang="en-US" altLang="ko-KR" dirty="0"/>
          </a:p>
          <a:p>
            <a:pPr lvl="1"/>
            <a:r>
              <a:rPr lang="ko-KR" altLang="en-US" dirty="0"/>
              <a:t>반대 방향의 통신도 </a:t>
            </a:r>
            <a:r>
              <a:rPr lang="en-US" altLang="ko-KR" dirty="0"/>
              <a:t>(ZigBee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en-US" altLang="ko-KR" dirty="0" err="1">
                <a:sym typeface="Wingdings" panose="05000000000000000000" pitchFamily="2" charset="2"/>
              </a:rPr>
              <a:t>BlueBee</a:t>
            </a:r>
            <a:r>
              <a:rPr lang="en-US" altLang="ko-KR" dirty="0">
                <a:sym typeface="Wingdings" panose="05000000000000000000" pitchFamily="2" charset="2"/>
              </a:rPr>
              <a:t>) </a:t>
            </a:r>
            <a:r>
              <a:rPr lang="ko-KR" altLang="en-US" dirty="0">
                <a:sym typeface="Wingdings" panose="05000000000000000000" pitchFamily="2" charset="2"/>
              </a:rPr>
              <a:t>다음 논문에서 해결함 </a:t>
            </a:r>
            <a:r>
              <a:rPr lang="en-US" altLang="ko-KR" dirty="0">
                <a:sym typeface="Wingdings" panose="05000000000000000000" pitchFamily="2" charset="2"/>
              </a:rPr>
              <a:t>[Mobicom`18]</a:t>
            </a:r>
            <a:endParaRPr lang="en-US" altLang="ko-KR" dirty="0"/>
          </a:p>
          <a:p>
            <a:r>
              <a:rPr lang="en-US" altLang="ko-KR" dirty="0"/>
              <a:t>Cons</a:t>
            </a:r>
          </a:p>
          <a:p>
            <a:pPr lvl="1"/>
            <a:r>
              <a:rPr lang="ko-KR" altLang="en-US" dirty="0"/>
              <a:t>표현될 수 있는 심볼이 제한적임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데이터 표현에 제약이 없는지</a:t>
            </a:r>
            <a:r>
              <a:rPr lang="en-US" altLang="ko-KR" dirty="0">
                <a:sym typeface="Wingdings" panose="05000000000000000000" pitchFamily="2" charset="2"/>
              </a:rPr>
              <a:t>…</a:t>
            </a:r>
          </a:p>
          <a:p>
            <a:pPr lvl="1"/>
            <a:r>
              <a:rPr lang="ko-KR" altLang="en-US" dirty="0">
                <a:sym typeface="Wingdings" panose="05000000000000000000" pitchFamily="2" charset="2"/>
              </a:rPr>
              <a:t>트래픽 오버헤드를 해결이 </a:t>
            </a:r>
            <a:r>
              <a:rPr lang="ko-KR" altLang="en-US" dirty="0" err="1">
                <a:sym typeface="Wingdings" panose="05000000000000000000" pitchFamily="2" charset="2"/>
              </a:rPr>
              <a:t>모티베이션인데</a:t>
            </a:r>
            <a:r>
              <a:rPr lang="en-US" altLang="ko-KR" dirty="0">
                <a:sym typeface="Wingdings" panose="05000000000000000000" pitchFamily="2" charset="2"/>
              </a:rPr>
              <a:t>, Retransmission </a:t>
            </a:r>
            <a:r>
              <a:rPr lang="ko-KR" altLang="en-US" dirty="0">
                <a:sym typeface="Wingdings" panose="05000000000000000000" pitchFamily="2" charset="2"/>
              </a:rPr>
              <a:t>기법을 사용함</a:t>
            </a:r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Critique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1114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44991CBA-8930-451F-8125-164B86A9A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ko-KR" sz="6000" dirty="0"/>
              <a:t>Thank you!</a:t>
            </a:r>
            <a:endParaRPr lang="ko-KR" altLang="en-US" sz="6000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49B12BE-83F1-4BA8-A32E-537FF8110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00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4265</TotalTime>
  <Words>1906</Words>
  <Application>Microsoft Office PowerPoint</Application>
  <PresentationFormat>와이드스크린</PresentationFormat>
  <Paragraphs>311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52" baseType="lpstr">
      <vt:lpstr>Adobe Heiti Std R</vt:lpstr>
      <vt:lpstr>나눔바른고딕</vt:lpstr>
      <vt:lpstr>맑은 고딕</vt:lpstr>
      <vt:lpstr>바른돋움OTF 1</vt:lpstr>
      <vt:lpstr>바른돋움OTF 2</vt:lpstr>
      <vt:lpstr>-윤고딕330</vt:lpstr>
      <vt:lpstr>Arial</vt:lpstr>
      <vt:lpstr>Calibri</vt:lpstr>
      <vt:lpstr>Calibri Light</vt:lpstr>
      <vt:lpstr>Wingdings</vt:lpstr>
      <vt:lpstr>Office 테마</vt:lpstr>
      <vt:lpstr>BlueBee: a 10,000x Faster Cross-Technology Communication via PHY Emulation</vt:lpstr>
      <vt:lpstr>Contents</vt:lpstr>
      <vt:lpstr>MOTIVATION</vt:lpstr>
      <vt:lpstr>MOTIVATION</vt:lpstr>
      <vt:lpstr>BlueBee Overview</vt:lpstr>
      <vt:lpstr>BlueBee Overview</vt:lpstr>
      <vt:lpstr>Background</vt:lpstr>
      <vt:lpstr>Background</vt:lpstr>
      <vt:lpstr>Background</vt:lpstr>
      <vt:lpstr>Background</vt:lpstr>
      <vt:lpstr>Background</vt:lpstr>
      <vt:lpstr>Background</vt:lpstr>
      <vt:lpstr>Opportunities and Challenges</vt:lpstr>
      <vt:lpstr>Opportunities and Challenges</vt:lpstr>
      <vt:lpstr>OQPSK Emulation</vt:lpstr>
      <vt:lpstr>OQPSK Emulation</vt:lpstr>
      <vt:lpstr>OQPSK Emulation</vt:lpstr>
      <vt:lpstr>OQPSK Emulation</vt:lpstr>
      <vt:lpstr>OQPSK Emulation</vt:lpstr>
      <vt:lpstr>Optimal DSSS Emulation</vt:lpstr>
      <vt:lpstr>Optimal DSSS Emulation</vt:lpstr>
      <vt:lpstr>Optimal DSSS Emulation</vt:lpstr>
      <vt:lpstr>Optimal DSSS Emulation</vt:lpstr>
      <vt:lpstr>Concurrent communication</vt:lpstr>
      <vt:lpstr>BLE Frequency Hopping</vt:lpstr>
      <vt:lpstr>BlueBee channel scheduling</vt:lpstr>
      <vt:lpstr>BlueBee channel scheduling</vt:lpstr>
      <vt:lpstr>Link Layer Protection</vt:lpstr>
      <vt:lpstr>Link Layer Protection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Conclusion</vt:lpstr>
      <vt:lpstr>Critique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 rule virtualization framework on Software Defined Network</dc:title>
  <dc:creator>Gyeong-Sik Yang</dc:creator>
  <cp:lastModifiedBy>유봉열</cp:lastModifiedBy>
  <cp:revision>470</cp:revision>
  <dcterms:created xsi:type="dcterms:W3CDTF">2016-09-02T04:31:43Z</dcterms:created>
  <dcterms:modified xsi:type="dcterms:W3CDTF">2018-10-30T04:47:22Z</dcterms:modified>
</cp:coreProperties>
</file>