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5" r:id="rId7"/>
    <p:sldId id="266" r:id="rId8"/>
    <p:sldId id="267" r:id="rId9"/>
    <p:sldId id="268" r:id="rId10"/>
    <p:sldId id="269" r:id="rId11"/>
    <p:sldId id="277" r:id="rId12"/>
    <p:sldId id="270" r:id="rId13"/>
    <p:sldId id="271" r:id="rId14"/>
    <p:sldId id="273" r:id="rId15"/>
    <p:sldId id="272" r:id="rId16"/>
    <p:sldId id="274" r:id="rId17"/>
    <p:sldId id="275" r:id="rId18"/>
    <p:sldId id="278" r:id="rId19"/>
    <p:sldId id="279" r:id="rId20"/>
    <p:sldId id="280" r:id="rId21"/>
    <p:sldId id="281" r:id="rId22"/>
    <p:sldId id="284" r:id="rId23"/>
    <p:sldId id="282" r:id="rId24"/>
    <p:sldId id="285" r:id="rId25"/>
    <p:sldId id="283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</p:sldIdLst>
  <p:sldSz cx="9144000" cy="6858000" type="screen4x3"/>
  <p:notesSz cx="6858000" cy="9144000"/>
  <p:embeddedFontLst>
    <p:embeddedFont>
      <p:font typeface="맑은 고딕" panose="020B0503020000020004" pitchFamily="50" charset="-127"/>
      <p:regular r:id="rId37"/>
      <p:bold r:id="rId3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78" y="-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7</a:t>
            </a:r>
            <a:r>
              <a:rPr lang="en-US" altLang="ko-KR" dirty="0" smtClean="0"/>
              <a:t>.4: NAT Traversal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유자은</a:t>
            </a:r>
            <a:endParaRPr lang="en-US" altLang="ko-KR" dirty="0" smtClean="0"/>
          </a:p>
          <a:p>
            <a:r>
              <a:rPr lang="en-US" altLang="ko-KR" dirty="0" smtClean="0"/>
              <a:t>2015010659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Background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Alternative to ALGs and NAT editors in NAT devices, an application may perform its own </a:t>
            </a:r>
            <a:r>
              <a:rPr lang="en-US" altLang="ko-KR" b="1" dirty="0"/>
              <a:t>NAT traversal</a:t>
            </a:r>
            <a:r>
              <a:rPr lang="en-US" altLang="ko-KR" dirty="0"/>
              <a:t>. </a:t>
            </a:r>
          </a:p>
          <a:p>
            <a:pPr marL="400050" lvl="1" indent="0">
              <a:buNone/>
            </a:pPr>
            <a:endParaRPr lang="en-US" altLang="ko-KR" sz="1400" dirty="0"/>
          </a:p>
          <a:p>
            <a:r>
              <a:rPr lang="en-US" altLang="ko-KR" dirty="0" smtClean="0"/>
              <a:t>Ascertain the external IP address and port numbers that will be used when its traffic passes through a NAT</a:t>
            </a:r>
          </a:p>
          <a:p>
            <a:endParaRPr lang="en-US" altLang="ko-KR" sz="1400" dirty="0" smtClean="0"/>
          </a:p>
          <a:p>
            <a:r>
              <a:rPr lang="en-US" altLang="ko-KR" dirty="0" smtClean="0"/>
              <a:t>Modifying its protocol operations accordingly. </a:t>
            </a:r>
          </a:p>
          <a:p>
            <a:endParaRPr lang="en-US" altLang="ko-KR" sz="1400" dirty="0"/>
          </a:p>
          <a:p>
            <a:r>
              <a:rPr lang="en-US" altLang="ko-KR" dirty="0" smtClean="0"/>
              <a:t>Using servers which are not behind NATs, </a:t>
            </a:r>
            <a:r>
              <a:rPr lang="en-US" altLang="ko-KR" dirty="0"/>
              <a:t>a</a:t>
            </a:r>
            <a:r>
              <a:rPr lang="en-US" altLang="ko-KR" dirty="0" smtClean="0"/>
              <a:t>ttempt to provide for method that </a:t>
            </a:r>
            <a:r>
              <a:rPr lang="en-US" altLang="ko-KR" b="1" dirty="0" smtClean="0"/>
              <a:t>allows direct communication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pPr lvl="1"/>
            <a:r>
              <a:rPr lang="en-US" altLang="ko-KR" dirty="0" smtClean="0"/>
              <a:t>Direct methods have been popular for peer-to-peer file sharing, games, and communication applications. </a:t>
            </a:r>
            <a:endParaRPr lang="en-US" altLang="ko-KR" dirty="0"/>
          </a:p>
          <a:p>
            <a:pPr marL="400050" lvl="1" indent="0">
              <a:buNone/>
            </a:pP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7.4.1 Pinholes and Hole Punching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NAT typically includes traffic rewriting and filtering.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Traffic for a particular application is permitted to traverse the NAT in both direction, when NAT mapping is established. </a:t>
            </a:r>
            <a:endParaRPr lang="en-US" altLang="ko-KR" dirty="0"/>
          </a:p>
          <a:p>
            <a:pPr lvl="1"/>
            <a:r>
              <a:rPr lang="en-US" altLang="ko-KR" dirty="0" smtClean="0"/>
              <a:t>Usually apply only to a single application for its duration of execution. </a:t>
            </a:r>
          </a:p>
          <a:p>
            <a:pPr lvl="1"/>
            <a:endParaRPr lang="en-US" altLang="ko-KR" sz="1000" dirty="0"/>
          </a:p>
          <a:p>
            <a:r>
              <a:rPr lang="en-US" altLang="ko-KR" b="1" dirty="0"/>
              <a:t>‘Pinhole’</a:t>
            </a:r>
            <a:r>
              <a:rPr lang="en-US" altLang="ko-KR" dirty="0"/>
              <a:t>: </a:t>
            </a:r>
            <a:r>
              <a:rPr lang="en-US" altLang="ko-KR" dirty="0" smtClean="0"/>
              <a:t>permit only a certain temporary traffic flow</a:t>
            </a:r>
            <a:endParaRPr lang="en-US" altLang="ko-KR" dirty="0"/>
          </a:p>
          <a:p>
            <a:pPr lvl="1"/>
            <a:r>
              <a:rPr lang="en-US" altLang="ko-KR" dirty="0" smtClean="0"/>
              <a:t>e.g. a pair of IP address and port number combination</a:t>
            </a:r>
          </a:p>
          <a:p>
            <a:pPr marL="0" indent="0">
              <a:buNone/>
            </a:pPr>
            <a:endParaRPr lang="en-US" altLang="ko-KR" sz="1000" dirty="0"/>
          </a:p>
          <a:p>
            <a:r>
              <a:rPr lang="en-US" altLang="ko-KR" b="1" dirty="0"/>
              <a:t>‘Hole Punching’</a:t>
            </a:r>
            <a:r>
              <a:rPr lang="en-US" altLang="ko-KR" dirty="0"/>
              <a:t>: </a:t>
            </a:r>
            <a:r>
              <a:rPr lang="en-US" altLang="ko-KR" dirty="0" smtClean="0"/>
              <a:t>method that attempts to allow systems, each behind a NAT, to communicate directly using pinholes.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6119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7.4.1 Pinholes and Hole Punching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sz="2200" dirty="0" smtClean="0"/>
              <a:t>Clients contact a known server using an outgoing connection that establishes a mapping in its local NAT. </a:t>
            </a:r>
            <a:endParaRPr lang="en-US" altLang="ko-KR" sz="2200" dirty="0"/>
          </a:p>
          <a:p>
            <a:r>
              <a:rPr lang="en-US" altLang="ko-KR" sz="2200" dirty="0" smtClean="0"/>
              <a:t>The server has connections to each of the clients and knows their external addressing information. </a:t>
            </a:r>
          </a:p>
          <a:p>
            <a:r>
              <a:rPr lang="en-US" altLang="ko-KR" sz="2200" dirty="0" smtClean="0"/>
              <a:t>Exchanges the client external addressing information between the clients. </a:t>
            </a:r>
          </a:p>
          <a:p>
            <a:r>
              <a:rPr lang="en-US" altLang="ko-KR" sz="2200" dirty="0" smtClean="0"/>
              <a:t>Client can attempt a direct connection to the other clients.</a:t>
            </a:r>
          </a:p>
          <a:p>
            <a:r>
              <a:rPr lang="en-US" altLang="ko-KR" sz="2200" dirty="0" smtClean="0"/>
              <a:t>Skype peer-to-peer application </a:t>
            </a:r>
            <a:endParaRPr lang="en-US" altLang="ko-KR" sz="2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4086267"/>
            <a:ext cx="5477780" cy="2747697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987824" y="4581128"/>
            <a:ext cx="1008112" cy="432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788024" y="4509120"/>
            <a:ext cx="1008112" cy="432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371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7.4.2 </a:t>
            </a:r>
            <a:r>
              <a:rPr lang="en-US" altLang="ko-KR" dirty="0" err="1" smtClean="0"/>
              <a:t>UNilateral</a:t>
            </a:r>
            <a:r>
              <a:rPr lang="en-US" altLang="ko-KR" dirty="0" smtClean="0"/>
              <a:t> Self-Address Fixing (UNSAF)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dirty="0"/>
              <a:t>‘Fixing’ the </a:t>
            </a:r>
            <a:r>
              <a:rPr lang="en-US" altLang="ko-KR" dirty="0" smtClean="0"/>
              <a:t>addr</a:t>
            </a:r>
            <a:r>
              <a:rPr lang="en-US" altLang="ko-KR" dirty="0" smtClean="0"/>
              <a:t>ess</a:t>
            </a:r>
            <a:r>
              <a:rPr lang="en-US" altLang="ko-KR" dirty="0" smtClean="0"/>
              <a:t> information</a:t>
            </a:r>
          </a:p>
          <a:p>
            <a:pPr lvl="1"/>
            <a:r>
              <a:rPr lang="en-US" altLang="ko-KR" sz="2200" dirty="0" smtClean="0"/>
              <a:t>Determine </a:t>
            </a:r>
            <a:r>
              <a:rPr lang="en-US" altLang="ko-KR" sz="2200" dirty="0"/>
              <a:t>the addresses their traffic will use when passed through a NAT</a:t>
            </a:r>
            <a:r>
              <a:rPr lang="en-US" altLang="ko-KR" sz="2200" dirty="0" smtClean="0"/>
              <a:t>.</a:t>
            </a:r>
          </a:p>
          <a:p>
            <a:pPr lvl="1"/>
            <a:endParaRPr lang="en-US" altLang="ko-KR" sz="10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ko-KR" sz="2400" dirty="0" smtClean="0"/>
              <a:t>Indirect: </a:t>
            </a:r>
            <a:endParaRPr lang="en-US" altLang="ko-KR" sz="2400" dirty="0" smtClean="0"/>
          </a:p>
          <a:p>
            <a:pPr marL="742950" lvl="2" indent="-342900"/>
            <a:r>
              <a:rPr lang="en-US" altLang="ko-KR" sz="2200" dirty="0" smtClean="0"/>
              <a:t>Inferring a NATs behavior by exchanging traffic through the NAT.</a:t>
            </a:r>
          </a:p>
          <a:p>
            <a:pPr marL="742950" lvl="2" indent="-342900"/>
            <a:r>
              <a:rPr lang="en-US" altLang="ko-KR" sz="2200" dirty="0" smtClean="0"/>
              <a:t>VoIP</a:t>
            </a:r>
          </a:p>
          <a:p>
            <a:pPr marL="742950" lvl="2" indent="-342900"/>
            <a:endParaRPr lang="en-US" altLang="ko-KR" sz="10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ko-KR" sz="2400" dirty="0" smtClean="0"/>
              <a:t>Direct: </a:t>
            </a:r>
          </a:p>
          <a:p>
            <a:pPr marL="742950" lvl="2" indent="-342900"/>
            <a:r>
              <a:rPr lang="en-US" altLang="ko-KR" sz="2200" dirty="0" smtClean="0"/>
              <a:t>Direct conversation between the app and the NAT itself using one or more special protocols. </a:t>
            </a:r>
          </a:p>
          <a:p>
            <a:pPr marL="742950" lvl="2" indent="-342900"/>
            <a:r>
              <a:rPr lang="en-US" altLang="ko-KR" sz="2200" dirty="0" smtClean="0"/>
              <a:t>Some are supported by some NATs.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altLang="ko-KR" sz="2400" dirty="0" smtClean="0"/>
          </a:p>
          <a:p>
            <a:pPr marL="742950" lvl="2" indent="-342900"/>
            <a:endParaRPr lang="en-US" altLang="ko-KR" sz="2400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1120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7.4.2 </a:t>
            </a:r>
            <a:r>
              <a:rPr lang="en-US" altLang="ko-KR" dirty="0" err="1" smtClean="0"/>
              <a:t>UNilateral</a:t>
            </a:r>
            <a:r>
              <a:rPr lang="en-US" altLang="ko-KR" dirty="0" smtClean="0"/>
              <a:t> Self-Address Fixing (UNSAF)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UNSAF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ko-KR" sz="2200" dirty="0" smtClean="0"/>
              <a:t>Attempting to fix its address without help from the NAT.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ko-KR" sz="2200" dirty="0" smtClean="0"/>
              <a:t>The address fixing in a so-called unilateral fashion</a:t>
            </a:r>
            <a:r>
              <a:rPr lang="en-US" altLang="ko-KR" sz="2200" dirty="0" smtClean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ko-KR" sz="1000" dirty="0" smtClean="0"/>
          </a:p>
          <a:p>
            <a:r>
              <a:rPr lang="en-US" altLang="ko-KR" dirty="0" smtClean="0"/>
              <a:t>Involves a set of heuristics and is not guaranteed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ko-KR" sz="2200" dirty="0" smtClean="0"/>
              <a:t>NAT behaviors vary significantly </a:t>
            </a:r>
            <a:r>
              <a:rPr lang="en-US" altLang="ko-KR" sz="2200" dirty="0" smtClean="0"/>
              <a:t>based on vendor and particular circumstance. </a:t>
            </a:r>
            <a:endParaRPr lang="en-US" altLang="ko-KR" sz="22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altLang="ko-KR" sz="10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ko-KR" sz="2400" dirty="0" smtClean="0"/>
              <a:t>Operate similar to hole punching, but with a added generality. </a:t>
            </a:r>
          </a:p>
          <a:p>
            <a:pPr marL="742950" lvl="2" indent="-342900"/>
            <a:endParaRPr lang="en-US" altLang="ko-KR" sz="2400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5292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7.4.2 </a:t>
            </a:r>
            <a:r>
              <a:rPr lang="en-US" altLang="ko-KR" dirty="0" err="1" smtClean="0"/>
              <a:t>UNilateral</a:t>
            </a:r>
            <a:r>
              <a:rPr lang="en-US" altLang="ko-KR" dirty="0" smtClean="0"/>
              <a:t> Self-Address Fixing (UNSAF)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Hazards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ko-KR" sz="2200" dirty="0" smtClean="0"/>
              <a:t>Lack of a single “outside” address realm for every NAT.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ko-KR" sz="2200" dirty="0" smtClean="0"/>
              <a:t>Two levels of NAT – B receives different answers depending on whether it contacts server S1 or S2.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ko-KR" sz="2200" dirty="0" smtClean="0"/>
              <a:t>Possibility that the NAT behavior changes over time or become inconsistent.</a:t>
            </a:r>
          </a:p>
          <a:p>
            <a:pPr marL="742950" lvl="2" indent="-342900"/>
            <a:endParaRPr lang="en-US" altLang="ko-KR" sz="2400" dirty="0"/>
          </a:p>
          <a:p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3645024"/>
            <a:ext cx="6099228" cy="30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7.4.2 </a:t>
            </a:r>
            <a:r>
              <a:rPr lang="en-US" altLang="ko-KR" dirty="0" err="1" smtClean="0"/>
              <a:t>UNilateral</a:t>
            </a:r>
            <a:r>
              <a:rPr lang="en-US" altLang="ko-KR" dirty="0" smtClean="0"/>
              <a:t> Self-Address Fixing (UNSAF)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IAB has indicated that UNSAF protocol proposals must include responses to the concerns in their specification:</a:t>
            </a:r>
          </a:p>
          <a:p>
            <a:endParaRPr lang="en-US" altLang="ko-KR" sz="2200" dirty="0"/>
          </a:p>
          <a:p>
            <a:pPr marL="400050" lvl="1" indent="0">
              <a:buNone/>
            </a:pPr>
            <a:r>
              <a:rPr lang="en-US" altLang="ko-KR" sz="2200" dirty="0" smtClean="0"/>
              <a:t>1. Define a limited-scope problem that the “short-term”  	UNSAF proposal addresses.</a:t>
            </a:r>
          </a:p>
          <a:p>
            <a:pPr marL="400050" lvl="2" indent="0">
              <a:buNone/>
            </a:pPr>
            <a:r>
              <a:rPr lang="en-US" altLang="ko-KR" sz="2200" dirty="0" smtClean="0"/>
              <a:t>2. Define and exit strategy/transition plan.</a:t>
            </a:r>
          </a:p>
          <a:p>
            <a:pPr marL="400050" lvl="2" indent="0">
              <a:buNone/>
            </a:pPr>
            <a:r>
              <a:rPr lang="en-US" altLang="ko-KR" sz="2200" dirty="0" smtClean="0"/>
              <a:t>3. Discuss what design decisions make the approach “brittle.”</a:t>
            </a:r>
          </a:p>
          <a:p>
            <a:pPr marL="400050" lvl="2" indent="0">
              <a:buNone/>
            </a:pPr>
            <a:r>
              <a:rPr lang="en-US" altLang="ko-KR" sz="2200" dirty="0" smtClean="0"/>
              <a:t>4. Identify requirements for longer-term, sound technical 	solution.</a:t>
            </a:r>
          </a:p>
          <a:p>
            <a:pPr marL="400050" lvl="2" indent="0">
              <a:buNone/>
            </a:pPr>
            <a:r>
              <a:rPr lang="en-US" altLang="ko-KR" sz="2200" dirty="0" smtClean="0"/>
              <a:t>5. Discuss any noted practical issues or experiences known.</a:t>
            </a:r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1013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 smtClean="0"/>
              <a:t>7.4.3 Session Traversal Utilities for NAT (STUN)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Client /server protocol that is able to ascertain the external IP address and port numbers.</a:t>
            </a:r>
          </a:p>
          <a:p>
            <a:r>
              <a:rPr lang="en-US" altLang="ko-KR" sz="2200" dirty="0" smtClean="0"/>
              <a:t>Keep NAT bindings current by using </a:t>
            </a:r>
            <a:r>
              <a:rPr lang="en-US" altLang="ko-KR" sz="2200" b="1" dirty="0" err="1" smtClean="0"/>
              <a:t>keepalive</a:t>
            </a:r>
            <a:r>
              <a:rPr lang="en-US" altLang="ko-KR" sz="2200" dirty="0" smtClean="0"/>
              <a:t> messages.</a:t>
            </a:r>
          </a:p>
          <a:p>
            <a:r>
              <a:rPr lang="en-US" altLang="ko-KR" sz="2200" dirty="0" smtClean="0"/>
              <a:t>Several pubic STUN servers are configured with globally reachable IP addresses.</a:t>
            </a:r>
          </a:p>
          <a:p>
            <a:r>
              <a:rPr lang="en-US" altLang="ko-KR" sz="2200" dirty="0" smtClean="0"/>
              <a:t>Main job of a STUN server is to echo back STUN requests sent to it in a way that allows the client addressing information to be fixed. </a:t>
            </a:r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4149080"/>
            <a:ext cx="4837425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 smtClean="0"/>
              <a:t>7.4.3 Session Traversal Utilities for NAT (STUN)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sz="2200" dirty="0"/>
              <a:t>O</a:t>
            </a:r>
            <a:r>
              <a:rPr lang="en-US" altLang="ko-KR" sz="2200" dirty="0" smtClean="0"/>
              <a:t>perates using UDP, TCP(or with Transport Layer Security(TLS))</a:t>
            </a:r>
          </a:p>
          <a:p>
            <a:r>
              <a:rPr lang="en-US" altLang="ko-KR" sz="2200" dirty="0" smtClean="0"/>
              <a:t>Port </a:t>
            </a:r>
            <a:r>
              <a:rPr lang="en-US" altLang="ko-KR" sz="2200" b="1" dirty="0" smtClean="0"/>
              <a:t>3478</a:t>
            </a:r>
            <a:r>
              <a:rPr lang="en-US" altLang="ko-KR" sz="2200" dirty="0" smtClean="0"/>
              <a:t> for UDP and TCP,  </a:t>
            </a:r>
            <a:r>
              <a:rPr lang="en-US" altLang="ko-KR" sz="2200" b="1" dirty="0" smtClean="0"/>
              <a:t>3479</a:t>
            </a:r>
            <a:r>
              <a:rPr lang="en-US" altLang="ko-KR" sz="2200" dirty="0" smtClean="0"/>
              <a:t> for TCP/TLS </a:t>
            </a:r>
          </a:p>
          <a:p>
            <a:r>
              <a:rPr lang="en-US" altLang="ko-KR" sz="2200" dirty="0" smtClean="0"/>
              <a:t>Two types of transactions : request/response transaction, indication transactions(does not require a response)</a:t>
            </a:r>
          </a:p>
          <a:p>
            <a:r>
              <a:rPr lang="en-US" altLang="ko-KR" sz="2200" dirty="0"/>
              <a:t>Messages are always padded to a multiple of 4 bytes </a:t>
            </a:r>
          </a:p>
          <a:p>
            <a:pPr marL="0" indent="0">
              <a:buNone/>
            </a:pPr>
            <a:r>
              <a:rPr lang="en-US" altLang="ko-KR" sz="2200" dirty="0"/>
              <a:t>       Message Length field’s 2 low-order bits set to 0</a:t>
            </a:r>
          </a:p>
          <a:p>
            <a:endParaRPr lang="en-US" altLang="ko-KR" sz="2200" dirty="0" smtClean="0"/>
          </a:p>
          <a:p>
            <a:endParaRPr lang="en-US" altLang="ko-KR" sz="2200" dirty="0" smtClean="0"/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3657165"/>
            <a:ext cx="6955561" cy="301219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907704" y="4089213"/>
            <a:ext cx="360040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7724" y="375180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Begins with 00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011452" y="6182117"/>
            <a:ext cx="20764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0 or more attributes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2000" y="4648949"/>
            <a:ext cx="936104" cy="198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0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15616" y="5277365"/>
            <a:ext cx="576064" cy="18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951648" y="4161221"/>
            <a:ext cx="12126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solidFill>
                  <a:srgbClr val="FF0000"/>
                </a:solidFill>
              </a:rPr>
              <a:t>2</a:t>
            </a:r>
            <a:r>
              <a:rPr lang="en-US" altLang="ko-KR" sz="1600" baseline="30000" dirty="0" smtClean="0">
                <a:solidFill>
                  <a:srgbClr val="FF0000"/>
                </a:solidFill>
              </a:rPr>
              <a:t>16</a:t>
            </a:r>
            <a:r>
              <a:rPr lang="en-US" altLang="ko-KR" sz="1600" dirty="0" smtClean="0">
                <a:solidFill>
                  <a:srgbClr val="FF0000"/>
                </a:solidFill>
              </a:rPr>
              <a:t>-1 bytes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41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 smtClean="0"/>
              <a:t>7.4.3 Session Traversal Utilities for NAT (STUN)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1560" y="4509121"/>
            <a:ext cx="8435280" cy="2232248"/>
          </a:xfrm>
        </p:spPr>
        <p:txBody>
          <a:bodyPr>
            <a:normAutofit/>
          </a:bodyPr>
          <a:lstStyle/>
          <a:p>
            <a:r>
              <a:rPr lang="en-US" altLang="ko-KR" sz="2200" dirty="0" smtClean="0"/>
              <a:t>Message Type(14 bits) = Method(12 bits) + Class(2 bits)</a:t>
            </a:r>
          </a:p>
          <a:p>
            <a:r>
              <a:rPr lang="en-US" altLang="ko-KR" sz="2200" dirty="0" smtClean="0"/>
              <a:t>Class : request, indication, response(success and error)</a:t>
            </a:r>
          </a:p>
          <a:p>
            <a:r>
              <a:rPr lang="en-US" altLang="ko-KR" sz="2200" dirty="0" smtClean="0"/>
              <a:t>Method : binding, allocation, refresh, send, data, create </a:t>
            </a:r>
          </a:p>
          <a:p>
            <a:pPr marL="0" indent="0">
              <a:buNone/>
            </a:pPr>
            <a:r>
              <a:rPr lang="en-US" altLang="ko-KR" sz="2200" dirty="0" smtClean="0"/>
              <a:t>                permission, and channel bind</a:t>
            </a:r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772816"/>
            <a:ext cx="7233353" cy="24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8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 smtClean="0"/>
              <a:t>7.4.3 Session Traversal Utilities for NAT (STUN)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sz="2200" dirty="0" smtClean="0"/>
              <a:t>STUN messages sent over UDP/IP are supposed to form IP datagrams less than the </a:t>
            </a:r>
            <a:r>
              <a:rPr lang="en-US" altLang="ko-KR" sz="2200" dirty="0" err="1" smtClean="0"/>
              <a:t>pMTU</a:t>
            </a:r>
            <a:r>
              <a:rPr lang="en-US" altLang="ko-KR" sz="2200" dirty="0" smtClean="0"/>
              <a:t>, to avoid fragmentation.</a:t>
            </a:r>
          </a:p>
          <a:p>
            <a:r>
              <a:rPr lang="en-US" altLang="ko-KR" sz="2200" dirty="0" smtClean="0"/>
              <a:t>If not known, the datagram length(including IP, UDP headers) should be less than 576 bytes(IPv4), 1280 bytes(IPv6).</a:t>
            </a:r>
          </a:p>
          <a:p>
            <a:r>
              <a:rPr lang="en-US" altLang="ko-KR" sz="2200" dirty="0" smtClean="0"/>
              <a:t>Has no provision for cases where a response might exceed the </a:t>
            </a:r>
            <a:r>
              <a:rPr lang="en-US" altLang="ko-KR" sz="2200" dirty="0" err="1" smtClean="0"/>
              <a:t>pMTU</a:t>
            </a:r>
            <a:r>
              <a:rPr lang="en-US" altLang="ko-KR" sz="2200" dirty="0" smtClean="0"/>
              <a:t> in the reverse direction.</a:t>
            </a:r>
          </a:p>
          <a:p>
            <a:pPr marL="0" indent="0">
              <a:buNone/>
            </a:pPr>
            <a:r>
              <a:rPr lang="en-US" altLang="ko-KR" sz="2200" dirty="0" smtClean="0"/>
              <a:t>       Servers should arrange to use message of appropriate size.</a:t>
            </a:r>
          </a:p>
          <a:p>
            <a:pPr marL="0" indent="0">
              <a:buNone/>
            </a:pPr>
            <a:endParaRPr lang="en-US" altLang="ko-KR" sz="2200" dirty="0"/>
          </a:p>
          <a:p>
            <a:r>
              <a:rPr lang="en-US" altLang="ko-KR" sz="2200" dirty="0" smtClean="0"/>
              <a:t>STUN messages carried over UDP/IP are not reliable.  </a:t>
            </a:r>
          </a:p>
          <a:p>
            <a:pPr marL="0" indent="0">
              <a:buNone/>
            </a:pPr>
            <a:r>
              <a:rPr lang="en-US" altLang="ko-KR" sz="2200" dirty="0"/>
              <a:t> </a:t>
            </a:r>
            <a:r>
              <a:rPr lang="en-US" altLang="ko-KR" sz="2200" dirty="0" smtClean="0"/>
              <a:t>      Resending message (interval is based on RTT)</a:t>
            </a:r>
          </a:p>
          <a:p>
            <a:r>
              <a:rPr lang="en-US" altLang="ko-KR" sz="2200" dirty="0" smtClean="0"/>
              <a:t>Carried over TCP or TCP with TLS / IP are handled by TCP.</a:t>
            </a:r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899592" y="3501008"/>
            <a:ext cx="216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899592" y="4725144"/>
            <a:ext cx="216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51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 smtClean="0"/>
              <a:t>7.4.3 Session Traversal Utilities for NAT (STUN)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sz="2200" dirty="0" smtClean="0"/>
              <a:t>STUN attributes are encoded in a TLV (Type, Length, Value).</a:t>
            </a:r>
          </a:p>
          <a:p>
            <a:r>
              <a:rPr lang="en-US" altLang="ko-KR" sz="2200" dirty="0" smtClean="0"/>
              <a:t>Type and Length: 16bit</a:t>
            </a:r>
            <a:r>
              <a:rPr lang="en-US" altLang="ko-KR" sz="2200" dirty="0"/>
              <a:t> </a:t>
            </a:r>
          </a:p>
          <a:p>
            <a:pPr marL="0" indent="0">
              <a:buNone/>
            </a:pPr>
            <a:r>
              <a:rPr lang="en-US" altLang="ko-KR" sz="2200" dirty="0"/>
              <a:t> </a:t>
            </a:r>
            <a:r>
              <a:rPr lang="en-US" altLang="ko-KR" sz="2200" dirty="0" smtClean="0"/>
              <a:t>   Value: variable(up to 64KB), </a:t>
            </a:r>
            <a:r>
              <a:rPr lang="en-US" altLang="ko-KR" sz="2200" dirty="0"/>
              <a:t>padded to a multiple of 4 </a:t>
            </a:r>
            <a:r>
              <a:rPr lang="en-US" altLang="ko-KR" sz="2200" dirty="0" smtClean="0"/>
              <a:t>bytes.</a:t>
            </a:r>
          </a:p>
          <a:p>
            <a:r>
              <a:rPr lang="en-US" altLang="ko-KR" sz="2200" dirty="0"/>
              <a:t>T</a:t>
            </a:r>
            <a:r>
              <a:rPr lang="en-US" altLang="ko-KR" sz="2200" dirty="0" smtClean="0"/>
              <a:t>ype number &lt; 0x8000: comprehension-required attributes.</a:t>
            </a:r>
          </a:p>
          <a:p>
            <a:r>
              <a:rPr lang="en-US" altLang="ko-KR" sz="2200" dirty="0" smtClean="0"/>
              <a:t>The other: comprehension-optional attributes.</a:t>
            </a:r>
          </a:p>
          <a:p>
            <a:r>
              <a:rPr lang="en-US" altLang="ko-KR" sz="2200" dirty="0" smtClean="0"/>
              <a:t>If a STUN agent receives comprehension-required attributes it does not know how to process: error!</a:t>
            </a:r>
          </a:p>
          <a:p>
            <a:endParaRPr lang="en-US" altLang="ko-KR" sz="2200" dirty="0"/>
          </a:p>
          <a:p>
            <a:endParaRPr lang="en-US" altLang="ko-KR" sz="2200" dirty="0" smtClean="0"/>
          </a:p>
          <a:p>
            <a:endParaRPr lang="en-US" altLang="ko-KR" sz="2200" dirty="0"/>
          </a:p>
          <a:p>
            <a:endParaRPr lang="en-US" altLang="ko-KR" sz="2200" dirty="0" smtClean="0"/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3051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 smtClean="0"/>
              <a:t>7.4.3 Session Traversal Utilities for NAT (STUN)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sz="2200" dirty="0" smtClean="0"/>
              <a:t>RFC5389 defines a single STUN method called </a:t>
            </a:r>
            <a:r>
              <a:rPr lang="en-US" altLang="ko-KR" sz="2200" b="1" dirty="0" smtClean="0"/>
              <a:t>binding</a:t>
            </a:r>
          </a:p>
          <a:p>
            <a:pPr marL="0" indent="0">
              <a:buNone/>
            </a:pPr>
            <a:r>
              <a:rPr lang="en-US" altLang="ko-KR" sz="2200" dirty="0" smtClean="0"/>
              <a:t>   :  can be used in either request/response or indication          </a:t>
            </a:r>
          </a:p>
          <a:p>
            <a:pPr marL="0" indent="0">
              <a:buNone/>
            </a:pPr>
            <a:r>
              <a:rPr lang="en-US" altLang="ko-KR" sz="2200" dirty="0"/>
              <a:t> </a:t>
            </a:r>
            <a:r>
              <a:rPr lang="en-US" altLang="ko-KR" sz="2200" dirty="0" smtClean="0"/>
              <a:t>    transactions for address fixing and keeping NAT bindings </a:t>
            </a:r>
          </a:p>
          <a:p>
            <a:pPr marL="0" indent="0">
              <a:buNone/>
            </a:pPr>
            <a:r>
              <a:rPr lang="en-US" altLang="ko-KR" sz="2200" dirty="0"/>
              <a:t> </a:t>
            </a:r>
            <a:r>
              <a:rPr lang="en-US" altLang="ko-KR" sz="2200" dirty="0" smtClean="0"/>
              <a:t>    current.</a:t>
            </a:r>
            <a:endParaRPr lang="en-US" altLang="ko-KR" sz="2200" dirty="0"/>
          </a:p>
          <a:p>
            <a:endParaRPr lang="en-US" altLang="ko-KR" sz="2200" dirty="0" smtClean="0"/>
          </a:p>
          <a:p>
            <a:endParaRPr lang="en-US" altLang="ko-KR" sz="2200" dirty="0"/>
          </a:p>
          <a:p>
            <a:endParaRPr lang="en-US" altLang="ko-KR" sz="2200" dirty="0" smtClean="0"/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7627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 smtClean="0"/>
              <a:t>7.4.3 Session Traversal Utilities for NAT (STUN)</a:t>
            </a:r>
            <a:endParaRPr lang="ko-KR" altLang="en-US" sz="3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38" y="980728"/>
            <a:ext cx="7559923" cy="5787843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971600" y="1844824"/>
            <a:ext cx="7272808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967383" y="5085184"/>
            <a:ext cx="7272808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72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 smtClean="0"/>
              <a:t>7.4.3 Session Traversal Utilities for NAT (STUN)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4225873"/>
            <a:ext cx="8640960" cy="2515495"/>
          </a:xfrm>
        </p:spPr>
        <p:txBody>
          <a:bodyPr>
            <a:noAutofit/>
          </a:bodyPr>
          <a:lstStyle/>
          <a:p>
            <a:r>
              <a:rPr lang="en-US" altLang="ko-KR" sz="2200" dirty="0" smtClean="0"/>
              <a:t>X1’:x1’ : reflexive transport address or mapped address</a:t>
            </a:r>
          </a:p>
          <a:p>
            <a:r>
              <a:rPr lang="en-US" altLang="ko-KR" sz="2200" dirty="0" smtClean="0"/>
              <a:t>MAPPED-ADDRESS: 8 bit Address Family field </a:t>
            </a:r>
            <a:r>
              <a:rPr lang="en-US" altLang="ko-KR" sz="1800" dirty="0" smtClean="0"/>
              <a:t>(IPv4:0x01, IPv6:0x02)</a:t>
            </a:r>
          </a:p>
          <a:p>
            <a:pPr marL="0" indent="0">
              <a:buNone/>
            </a:pPr>
            <a:r>
              <a:rPr lang="en-US" altLang="ko-KR" sz="2200" dirty="0" smtClean="0"/>
              <a:t>   		           16-bit Port Number field</a:t>
            </a:r>
          </a:p>
          <a:p>
            <a:pPr marL="0" indent="0">
              <a:buNone/>
            </a:pPr>
            <a:r>
              <a:rPr lang="en-US" altLang="ko-KR" sz="2200" dirty="0"/>
              <a:t>	</a:t>
            </a:r>
            <a:r>
              <a:rPr lang="en-US" altLang="ko-KR" sz="2200" dirty="0" smtClean="0"/>
              <a:t>		  32-bit or 128-bit Address field</a:t>
            </a:r>
          </a:p>
          <a:p>
            <a:r>
              <a:rPr lang="en-US" altLang="ko-KR" sz="2200" dirty="0" smtClean="0"/>
              <a:t>XOR-MAPPED-ADDRESS: </a:t>
            </a:r>
            <a:r>
              <a:rPr lang="en-US" altLang="ko-KR" sz="2200" dirty="0" err="1" smtClean="0"/>
              <a:t>XORed</a:t>
            </a:r>
            <a:r>
              <a:rPr lang="en-US" altLang="ko-KR" sz="2200" dirty="0" smtClean="0"/>
              <a:t> with magic cookie value</a:t>
            </a:r>
          </a:p>
          <a:p>
            <a:pPr marL="0" indent="0">
              <a:buNone/>
            </a:pPr>
            <a:r>
              <a:rPr lang="en-US" altLang="ko-KR" sz="2200" dirty="0" smtClean="0"/>
              <a:t>			            Detect and bypass generic ALGs</a:t>
            </a:r>
            <a:endParaRPr lang="en-US" altLang="ko-KR" sz="2000" dirty="0"/>
          </a:p>
          <a:p>
            <a:endParaRPr lang="en-US" altLang="ko-KR" sz="2000" dirty="0"/>
          </a:p>
        </p:txBody>
      </p:sp>
      <p:grpSp>
        <p:nvGrpSpPr>
          <p:cNvPr id="10" name="그룹 9"/>
          <p:cNvGrpSpPr/>
          <p:nvPr/>
        </p:nvGrpSpPr>
        <p:grpSpPr>
          <a:xfrm>
            <a:off x="1475656" y="980728"/>
            <a:ext cx="5500092" cy="3168352"/>
            <a:chOff x="1475656" y="1138961"/>
            <a:chExt cx="5500092" cy="3168352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/>
            <a:srcRect t="4189" b="3642"/>
            <a:stretch/>
          </p:blipFill>
          <p:spPr>
            <a:xfrm>
              <a:off x="1475656" y="1138961"/>
              <a:ext cx="5500092" cy="3168352"/>
            </a:xfrm>
            <a:prstGeom prst="rect">
              <a:avLst/>
            </a:prstGeom>
          </p:spPr>
        </p:pic>
        <p:cxnSp>
          <p:nvCxnSpPr>
            <p:cNvPr id="6" name="직선 화살표 연결선 5"/>
            <p:cNvCxnSpPr/>
            <p:nvPr/>
          </p:nvCxnSpPr>
          <p:spPr>
            <a:xfrm flipH="1">
              <a:off x="2929558" y="1835888"/>
              <a:ext cx="2362522" cy="55291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 rot="20869431">
              <a:off x="2871062" y="1359168"/>
              <a:ext cx="2291828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FF0000"/>
                  </a:solidFill>
                </a:rPr>
                <a:t>MAPPED-ADDRESS   + [mapped address]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471432" y="2399971"/>
              <a:ext cx="104478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FF0000"/>
                  </a:solidFill>
                </a:rPr>
                <a:t>STUN Server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1" name="직선 화살표 연결선 10"/>
          <p:cNvCxnSpPr/>
          <p:nvPr/>
        </p:nvCxnSpPr>
        <p:spPr>
          <a:xfrm>
            <a:off x="3995936" y="6453336"/>
            <a:ext cx="216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34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 smtClean="0"/>
              <a:t>7.4.3 Session Traversal Utilities for NAT (STUN)</a:t>
            </a:r>
            <a:endParaRPr lang="ko-KR" altLang="en-US" sz="30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516198"/>
            <a:ext cx="5248250" cy="4015926"/>
          </a:xfrm>
          <a:prstGeom prst="rect">
            <a:avLst/>
          </a:prstGeom>
        </p:spPr>
      </p:pic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sz="2200" dirty="0" smtClean="0"/>
              <a:t>STUN binding request</a:t>
            </a:r>
          </a:p>
          <a:p>
            <a:endParaRPr lang="en-US" altLang="ko-KR" sz="2200" dirty="0"/>
          </a:p>
          <a:p>
            <a:endParaRPr lang="en-US" altLang="ko-KR" sz="2200" dirty="0" smtClean="0"/>
          </a:p>
          <a:p>
            <a:endParaRPr lang="en-US" altLang="ko-KR" sz="2200" dirty="0"/>
          </a:p>
          <a:p>
            <a:endParaRPr lang="en-US" altLang="ko-KR" sz="2200" dirty="0" smtClean="0"/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  <p:sp>
        <p:nvSpPr>
          <p:cNvPr id="13" name="직사각형 12"/>
          <p:cNvSpPr/>
          <p:nvPr/>
        </p:nvSpPr>
        <p:spPr>
          <a:xfrm flipH="1">
            <a:off x="755576" y="3717032"/>
            <a:ext cx="1296144" cy="1440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41513" y="2348880"/>
            <a:ext cx="3487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Type: 0x0001 (Binding Request)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71778" y="2812230"/>
            <a:ext cx="29564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Transaction ID: Random</a:t>
            </a:r>
          </a:p>
          <a:p>
            <a:endParaRPr lang="en-US" altLang="ko-KR" dirty="0">
              <a:solidFill>
                <a:srgbClr val="FF0000"/>
              </a:solidFill>
            </a:endParaRPr>
          </a:p>
          <a:p>
            <a:r>
              <a:rPr lang="en-US" altLang="ko-KR" dirty="0" smtClean="0">
                <a:solidFill>
                  <a:srgbClr val="FF0000"/>
                </a:solidFill>
              </a:rPr>
              <a:t>Message Length(16bytes)</a:t>
            </a:r>
          </a:p>
          <a:p>
            <a:r>
              <a:rPr lang="en-US" altLang="ko-KR" dirty="0" smtClean="0">
                <a:solidFill>
                  <a:srgbClr val="FF0000"/>
                </a:solidFill>
              </a:rPr>
              <a:t>= ‘pjnath-1.6’ (10)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+ Padding (2)</a:t>
            </a:r>
          </a:p>
          <a:p>
            <a:r>
              <a:rPr lang="en-US" altLang="ko-KR" dirty="0" smtClean="0">
                <a:solidFill>
                  <a:srgbClr val="FF0000"/>
                </a:solidFill>
              </a:rPr>
              <a:t> + Attribute Type(2)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+ Attribute Length(2)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43608" y="5229200"/>
            <a:ext cx="12961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34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3637" t="13789" r="13965" b="3262"/>
          <a:stretch/>
        </p:blipFill>
        <p:spPr>
          <a:xfrm>
            <a:off x="395535" y="1522827"/>
            <a:ext cx="4824537" cy="52905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 smtClean="0"/>
              <a:t>7.4.3 Session Traversal Utilities for NAT (STUN)</a:t>
            </a:r>
            <a:endParaRPr lang="ko-KR" altLang="en-US" sz="300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sz="2200" dirty="0" smtClean="0"/>
              <a:t>STUN binding response </a:t>
            </a:r>
          </a:p>
          <a:p>
            <a:endParaRPr lang="en-US" altLang="ko-KR" sz="2200" dirty="0"/>
          </a:p>
          <a:p>
            <a:endParaRPr lang="en-US" altLang="ko-KR" sz="2200" dirty="0" smtClean="0"/>
          </a:p>
          <a:p>
            <a:endParaRPr lang="en-US" altLang="ko-KR" sz="2200" dirty="0"/>
          </a:p>
          <a:p>
            <a:endParaRPr lang="en-US" altLang="ko-KR" sz="2200" dirty="0" smtClean="0"/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  <p:sp>
        <p:nvSpPr>
          <p:cNvPr id="14" name="TextBox 13"/>
          <p:cNvSpPr txBox="1"/>
          <p:nvPr/>
        </p:nvSpPr>
        <p:spPr>
          <a:xfrm>
            <a:off x="5252045" y="1487851"/>
            <a:ext cx="3487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Type: 0x0101 (Binding Request)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2271563"/>
            <a:ext cx="295649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MAPPED-ADDRESS :</a:t>
            </a:r>
          </a:p>
          <a:p>
            <a:r>
              <a:rPr lang="en-US" altLang="ko-KR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/>
              <a:t>71.134.182.214:33294</a:t>
            </a:r>
          </a:p>
          <a:p>
            <a:endParaRPr lang="en-US" altLang="ko-KR" dirty="0" smtClean="0"/>
          </a:p>
          <a:p>
            <a:r>
              <a:rPr lang="en-US" altLang="ko-KR" dirty="0" smtClean="0">
                <a:solidFill>
                  <a:srgbClr val="FF0000"/>
                </a:solidFill>
              </a:rPr>
              <a:t>XOR-MAPPED-ADDRESS </a:t>
            </a:r>
            <a:r>
              <a:rPr lang="en-US" altLang="ko-KR" dirty="0">
                <a:solidFill>
                  <a:srgbClr val="FF0000"/>
                </a:solidFill>
              </a:rPr>
              <a:t>: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en-US" altLang="ko-KR" dirty="0" smtClean="0"/>
              <a:t>71.134.182.214:33294</a:t>
            </a:r>
          </a:p>
          <a:p>
            <a:endParaRPr lang="en-US" altLang="ko-KR" dirty="0"/>
          </a:p>
          <a:p>
            <a:r>
              <a:rPr lang="en-US" altLang="ko-KR" dirty="0" smtClean="0">
                <a:solidFill>
                  <a:srgbClr val="FF0000"/>
                </a:solidFill>
              </a:rPr>
              <a:t>RESPONSE-ORIGIN:</a:t>
            </a:r>
          </a:p>
          <a:p>
            <a:r>
              <a:rPr lang="en-US" altLang="ko-KR" dirty="0" smtClean="0"/>
              <a:t>216.146.46.55:3478</a:t>
            </a:r>
          </a:p>
          <a:p>
            <a:endParaRPr lang="en-US" altLang="ko-KR" dirty="0"/>
          </a:p>
          <a:p>
            <a:r>
              <a:rPr lang="en-US" altLang="ko-KR" dirty="0" smtClean="0">
                <a:solidFill>
                  <a:srgbClr val="FF0000"/>
                </a:solidFill>
              </a:rPr>
              <a:t>OTHER-ADDRESS: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en-US" altLang="ko-KR" dirty="0" smtClean="0"/>
              <a:t>216.146.46.59:3479</a:t>
            </a:r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194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 smtClean="0"/>
              <a:t>7.4.3 Session Traversal Utilities for NAT (STUN)</a:t>
            </a:r>
            <a:endParaRPr lang="ko-KR" altLang="en-US" sz="300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5498309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STUN can be used to perform a number of other functions called </a:t>
            </a:r>
            <a:r>
              <a:rPr lang="en-US" altLang="ko-KR" b="1" dirty="0" smtClean="0"/>
              <a:t>mechanism </a:t>
            </a:r>
          </a:p>
          <a:p>
            <a:r>
              <a:rPr lang="en-US" altLang="ko-KR" dirty="0" smtClean="0"/>
              <a:t>Authentication and message integrity</a:t>
            </a:r>
          </a:p>
          <a:p>
            <a:pPr lvl="1"/>
            <a:r>
              <a:rPr lang="en-US" altLang="ko-KR" dirty="0" smtClean="0"/>
              <a:t>Short-term &amp; Long-term credential mechanism.</a:t>
            </a:r>
          </a:p>
          <a:p>
            <a:pPr marL="457200" lvl="1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Short-term credential mechanism</a:t>
            </a:r>
          </a:p>
          <a:p>
            <a:pPr lvl="1"/>
            <a:r>
              <a:rPr lang="en-US" altLang="ko-KR" dirty="0" smtClean="0"/>
              <a:t>Last for a single session.</a:t>
            </a:r>
          </a:p>
          <a:p>
            <a:pPr lvl="1"/>
            <a:r>
              <a:rPr lang="en-US" altLang="ko-KR" dirty="0" smtClean="0"/>
              <a:t>Often used in particular message exchanges.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Long-term credential mechanism</a:t>
            </a:r>
          </a:p>
          <a:p>
            <a:pPr lvl="1"/>
            <a:r>
              <a:rPr lang="en-US" altLang="ko-KR" dirty="0" smtClean="0"/>
              <a:t>Last across sessions: correspond to a login ID or account.</a:t>
            </a:r>
          </a:p>
          <a:p>
            <a:pPr lvl="1"/>
            <a:r>
              <a:rPr lang="en-US" altLang="ko-KR" sz="2200" dirty="0" smtClean="0"/>
              <a:t>Used when some particular resource is to be allocated. </a:t>
            </a:r>
            <a:endParaRPr lang="en-US" altLang="ko-KR" sz="2200" dirty="0"/>
          </a:p>
          <a:p>
            <a:endParaRPr lang="en-US" altLang="ko-KR" sz="2200" dirty="0" smtClean="0"/>
          </a:p>
          <a:p>
            <a:endParaRPr lang="en-US" altLang="ko-KR" sz="2200" dirty="0"/>
          </a:p>
          <a:p>
            <a:endParaRPr lang="en-US" altLang="ko-KR" sz="2200" dirty="0" smtClean="0"/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78173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 smtClean="0"/>
              <a:t>7.4.3 Session Traversal Utilities for NAT (STUN)</a:t>
            </a:r>
            <a:endParaRPr lang="ko-KR" altLang="en-US" sz="300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457200" y="1099043"/>
            <a:ext cx="8435280" cy="4850237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Short-term credential mechanism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ko-KR" dirty="0" smtClean="0"/>
              <a:t>USERNAME, MESSAGE-INTEGRITY attributes required.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ko-KR" dirty="0" smtClean="0"/>
              <a:t>USERNAME: </a:t>
            </a:r>
            <a:r>
              <a:rPr lang="en-US" altLang="ko-KR" dirty="0"/>
              <a:t>I</a:t>
            </a:r>
            <a:r>
              <a:rPr lang="en-US" altLang="ko-KR" dirty="0" smtClean="0"/>
              <a:t>ndication of which credentials are required.</a:t>
            </a:r>
          </a:p>
          <a:p>
            <a:pPr marL="457200" lvl="1" indent="0">
              <a:buNone/>
            </a:pPr>
            <a:r>
              <a:rPr lang="en-US" altLang="ko-KR" dirty="0" smtClean="0"/>
              <a:t>                    Allows sender to use the password in forming an </a:t>
            </a:r>
          </a:p>
          <a:p>
            <a:pPr marL="457200" lvl="1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            integrity check.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ko-KR" dirty="0" smtClean="0"/>
              <a:t>MESSAGE-INTEGRITY: Forming an integrity check.  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Long-term credential mechanism</a:t>
            </a:r>
          </a:p>
          <a:p>
            <a:pPr lvl="1"/>
            <a:r>
              <a:rPr lang="en-US" altLang="ko-KR" dirty="0" smtClean="0"/>
              <a:t>REALM, NONCE attributes.</a:t>
            </a:r>
          </a:p>
          <a:p>
            <a:pPr lvl="1"/>
            <a:r>
              <a:rPr lang="en-US" altLang="ko-KR" sz="2200" dirty="0" smtClean="0"/>
              <a:t>REALM: give the client information to determine which credential is needed to provide adequate authentication. </a:t>
            </a:r>
          </a:p>
          <a:p>
            <a:pPr lvl="1"/>
            <a:r>
              <a:rPr lang="en-US" altLang="ko-KR" sz="2200" dirty="0" smtClean="0"/>
              <a:t>NONCE: never reused value for integrity.   </a:t>
            </a:r>
            <a:endParaRPr lang="en-US" altLang="ko-KR" sz="2200" dirty="0"/>
          </a:p>
          <a:p>
            <a:endParaRPr lang="en-US" altLang="ko-KR" sz="2200" dirty="0" smtClean="0"/>
          </a:p>
          <a:p>
            <a:endParaRPr lang="en-US" altLang="ko-KR" sz="2200" dirty="0"/>
          </a:p>
          <a:p>
            <a:endParaRPr lang="en-US" altLang="ko-KR" sz="2200" dirty="0" smtClean="0"/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74904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Provides a way for systems to communicate even if they are located behind uncooperative NATs.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Involves relay server that shuttles data between systems.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(common server that is not behind a NAT)</a:t>
            </a:r>
          </a:p>
          <a:p>
            <a:pPr marL="0" indent="0">
              <a:buNone/>
            </a:pPr>
            <a:endParaRPr lang="en-US" altLang="ko-KR" sz="1000" dirty="0" smtClean="0"/>
          </a:p>
          <a:p>
            <a:r>
              <a:rPr lang="en-US" altLang="ko-KR" dirty="0" smtClean="0"/>
              <a:t>If possible, direct communication methods are preferable.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Finding the server’s address and the appropriate protocol is accomplished using a special DNS NAPTR records or by manual configuration.</a:t>
            </a:r>
          </a:p>
          <a:p>
            <a:endParaRPr lang="en-US" altLang="ko-KR" sz="2200" dirty="0" smtClean="0"/>
          </a:p>
          <a:p>
            <a:endParaRPr lang="en-US" altLang="ko-KR" sz="2200" dirty="0"/>
          </a:p>
          <a:p>
            <a:endParaRPr lang="en-US" altLang="ko-KR" sz="2200" dirty="0" smtClean="0"/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89841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88"/>
          <a:stretch/>
        </p:blipFill>
        <p:spPr bwMode="auto">
          <a:xfrm>
            <a:off x="1331640" y="1287785"/>
            <a:ext cx="6336704" cy="3617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776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/>
              <a:t>Client behind a NAT contacts a TURN server and indicates the other systems (peers) with which it wishes to communicate. </a:t>
            </a:r>
          </a:p>
          <a:p>
            <a:r>
              <a:rPr lang="en-US" altLang="ko-KR" sz="2300" dirty="0" smtClean="0"/>
              <a:t>Client obtains address and port (</a:t>
            </a:r>
            <a:r>
              <a:rPr lang="en-US" altLang="ko-KR" sz="2300" b="1" dirty="0" smtClean="0"/>
              <a:t>relayed transport address</a:t>
            </a:r>
            <a:r>
              <a:rPr lang="en-US" altLang="ko-KR" sz="2300" dirty="0" smtClean="0"/>
              <a:t>) </a:t>
            </a:r>
            <a:r>
              <a:rPr lang="en-US" altLang="ko-KR" dirty="0" smtClean="0"/>
              <a:t>from the server, which are the address and port number used by the TURN server to communicate with the peers. </a:t>
            </a:r>
          </a:p>
          <a:p>
            <a:r>
              <a:rPr lang="en-US" altLang="ko-KR" dirty="0" smtClean="0"/>
              <a:t>Client and peers obtains their own server-reflexive transport addresses.</a:t>
            </a:r>
          </a:p>
          <a:p>
            <a:pPr lvl="1"/>
            <a:r>
              <a:rPr lang="en-US" altLang="ko-KR" dirty="0" smtClean="0"/>
              <a:t>These addresses are needed by the client and server to perform the </a:t>
            </a:r>
            <a:r>
              <a:rPr lang="en-US" altLang="ko-KR" b="1" dirty="0" smtClean="0"/>
              <a:t>“plumbing” </a:t>
            </a:r>
            <a:r>
              <a:rPr lang="en-US" altLang="ko-KR" dirty="0" smtClean="0"/>
              <a:t>necessary to interconnect the client and peer. </a:t>
            </a:r>
          </a:p>
          <a:p>
            <a:pPr lvl="1"/>
            <a:r>
              <a:rPr lang="en-US" altLang="ko-KR" dirty="0" smtClean="0"/>
              <a:t>The method used to exchange this addressing information is not defined within the scope of TURN. </a:t>
            </a:r>
          </a:p>
          <a:p>
            <a:pPr marL="400050" lvl="1" indent="0">
              <a:buNone/>
            </a:pPr>
            <a:r>
              <a:rPr lang="en-US" altLang="ko-KR" dirty="0" smtClean="0"/>
              <a:t>   (exchanged using some other mechanism e.g. ICE)</a:t>
            </a:r>
          </a:p>
          <a:p>
            <a:endParaRPr lang="en-US" altLang="ko-KR" sz="2200" dirty="0"/>
          </a:p>
          <a:p>
            <a:endParaRPr lang="en-US" altLang="ko-KR" sz="2200" dirty="0" smtClean="0"/>
          </a:p>
          <a:p>
            <a:pPr marL="400050" lvl="2" indent="0">
              <a:buNone/>
            </a:pPr>
            <a:endParaRPr lang="en-US" altLang="ko-KR" sz="2200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31775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Client uses TURN</a:t>
            </a:r>
            <a:r>
              <a:rPr lang="en-US" altLang="ko-KR" dirty="0"/>
              <a:t> </a:t>
            </a:r>
            <a:r>
              <a:rPr lang="en-US" altLang="ko-KR" dirty="0" smtClean="0"/>
              <a:t>commands to create and maintain allocation on the server. </a:t>
            </a:r>
          </a:p>
          <a:p>
            <a:pPr lvl="1"/>
            <a:r>
              <a:rPr lang="en-US" altLang="ko-KR" dirty="0" smtClean="0"/>
              <a:t>An allocation includes the relayed transport address that each peer can use to reach the client. </a:t>
            </a:r>
          </a:p>
          <a:p>
            <a:pPr lvl="1"/>
            <a:r>
              <a:rPr lang="en-US" altLang="ko-KR" dirty="0"/>
              <a:t>Establishing an allocation requires the client to be authenticated, usually using the STUN long-term credential mechanism. </a:t>
            </a:r>
            <a:endParaRPr lang="en-US" altLang="ko-KR" dirty="0" smtClean="0"/>
          </a:p>
          <a:p>
            <a:r>
              <a:rPr lang="en-US" altLang="ko-KR" dirty="0" smtClean="0"/>
              <a:t>Server/peer data is sent using straightforward TURN messages. </a:t>
            </a:r>
          </a:p>
          <a:p>
            <a:r>
              <a:rPr lang="en-US" altLang="ko-KR" dirty="0" smtClean="0"/>
              <a:t>Server/client data is encapsulated with an indication of corresponding peer that sent or should receive the associated data. </a:t>
            </a:r>
          </a:p>
        </p:txBody>
      </p:sp>
    </p:spTree>
    <p:extLst>
      <p:ext uri="{BB962C8B-B14F-4D97-AF65-F5344CB8AC3E}">
        <p14:creationId xmlns:p14="http://schemas.microsoft.com/office/powerpoint/2010/main" val="240114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TURN supports two methods for copying data between a client and its peers.</a:t>
            </a:r>
          </a:p>
          <a:p>
            <a:endParaRPr lang="en-US" altLang="ko-KR" sz="900" dirty="0"/>
          </a:p>
          <a:p>
            <a:pPr marL="857250" lvl="1" indent="-457200">
              <a:buAutoNum type="arabicPeriod"/>
            </a:pPr>
            <a:r>
              <a:rPr lang="en-US" altLang="ko-KR" sz="2200" dirty="0" smtClean="0"/>
              <a:t>Send and Data : encodes data using STUN methods.	</a:t>
            </a:r>
          </a:p>
          <a:p>
            <a:pPr marL="857250" lvl="1" indent="-457200">
              <a:buAutoNum type="arabicPeriod"/>
            </a:pPr>
            <a:r>
              <a:rPr lang="en-US" altLang="ko-KR" sz="2200" dirty="0" smtClean="0"/>
              <a:t>Channels : TURN-specific concept.</a:t>
            </a:r>
          </a:p>
          <a:p>
            <a:pPr marL="400050" lvl="1" indent="0">
              <a:buNone/>
            </a:pPr>
            <a:r>
              <a:rPr lang="en-US" altLang="ko-KR" sz="2200" dirty="0"/>
              <a:t>	</a:t>
            </a:r>
            <a:r>
              <a:rPr lang="en-US" altLang="ko-KR" sz="2200" dirty="0" smtClean="0"/>
              <a:t>	     Less overhead than the Send and Data method.</a:t>
            </a:r>
          </a:p>
          <a:p>
            <a:pPr marL="400050" lvl="1" indent="0">
              <a:buNone/>
            </a:pPr>
            <a:endParaRPr lang="en-US" altLang="ko-KR" sz="2200" dirty="0" smtClean="0"/>
          </a:p>
          <a:p>
            <a:r>
              <a:rPr lang="en-US" altLang="ko-KR" dirty="0"/>
              <a:t>T</a:t>
            </a:r>
            <a:r>
              <a:rPr lang="en-US" altLang="ko-KR" dirty="0" smtClean="0"/>
              <a:t>he client makes a request to obtain an allocation using a TURN-defined STUN allocation method.</a:t>
            </a:r>
          </a:p>
          <a:p>
            <a:pPr lvl="1"/>
            <a:r>
              <a:rPr lang="en-US" altLang="ko-KR" sz="2200" dirty="0" smtClean="0"/>
              <a:t>If successful, the server responds with a success indicator and the allocated relayed transport address. </a:t>
            </a:r>
          </a:p>
          <a:p>
            <a:pPr lvl="1"/>
            <a:r>
              <a:rPr lang="en-US" altLang="ko-KR" sz="2200" dirty="0" smtClean="0"/>
              <a:t>Might be denied if the client fails to provide adequate authentication to the server. </a:t>
            </a:r>
          </a:p>
        </p:txBody>
      </p:sp>
    </p:spTree>
    <p:extLst>
      <p:ext uri="{BB962C8B-B14F-4D97-AF65-F5344CB8AC3E}">
        <p14:creationId xmlns:p14="http://schemas.microsoft.com/office/powerpoint/2010/main" val="268153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The client must now send refresh messages to keep the allocation alive. </a:t>
            </a:r>
          </a:p>
          <a:p>
            <a:pPr lvl="1"/>
            <a:r>
              <a:rPr lang="en-US" altLang="ko-KR" sz="2200" dirty="0" smtClean="0"/>
              <a:t>Expire in 10 min if not refreshed. </a:t>
            </a:r>
          </a:p>
          <a:p>
            <a:pPr lvl="1"/>
            <a:r>
              <a:rPr lang="en-US" altLang="ko-KR" sz="2200" dirty="0" smtClean="0"/>
              <a:t>Client can include an alternate lifetime value, encoded as a STUN LIFETIME attribute, in the allocation request. </a:t>
            </a:r>
          </a:p>
          <a:p>
            <a:pPr lvl="1"/>
            <a:r>
              <a:rPr lang="en-US" altLang="ko-KR" sz="2200" dirty="0" smtClean="0"/>
              <a:t>Allocation may be deleted by requesting an allocation with zero lifetime. </a:t>
            </a:r>
          </a:p>
          <a:p>
            <a:r>
              <a:rPr lang="en-US" altLang="ko-KR" dirty="0" smtClean="0"/>
              <a:t>Allocations are represented using a </a:t>
            </a:r>
            <a:r>
              <a:rPr lang="en-US" altLang="ko-KR" b="1" dirty="0" smtClean="0"/>
              <a:t>“5-tuple”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Client’s host transport address &amp; port number</a:t>
            </a:r>
            <a:r>
              <a:rPr lang="en-US" altLang="ko-KR" dirty="0"/>
              <a:t> </a:t>
            </a:r>
            <a:r>
              <a:rPr lang="en-US" altLang="ko-KR" dirty="0" smtClean="0"/>
              <a:t>		             (Server-reflexive address &amp; port)</a:t>
            </a:r>
            <a:r>
              <a:rPr lang="en-US" altLang="ko-KR" dirty="0"/>
              <a:t>	</a:t>
            </a:r>
            <a:r>
              <a:rPr lang="en-US" altLang="ko-KR" dirty="0" smtClean="0"/>
              <a:t> 		             </a:t>
            </a:r>
          </a:p>
          <a:p>
            <a:pPr lvl="1"/>
            <a:r>
              <a:rPr lang="en-US" altLang="ko-KR" dirty="0" smtClean="0"/>
              <a:t>Server transport address &amp; port number		</a:t>
            </a:r>
            <a:endParaRPr lang="en-US" altLang="ko-KR" dirty="0"/>
          </a:p>
          <a:p>
            <a:pPr lvl="1"/>
            <a:r>
              <a:rPr lang="en-US" altLang="ko-KR" dirty="0" smtClean="0"/>
              <a:t>Transport protocol used to communicate with server</a:t>
            </a:r>
          </a:p>
        </p:txBody>
      </p:sp>
    </p:spTree>
    <p:extLst>
      <p:ext uri="{BB962C8B-B14F-4D97-AF65-F5344CB8AC3E}">
        <p14:creationId xmlns:p14="http://schemas.microsoft.com/office/powerpoint/2010/main" val="286196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Allocation may have zero or more associated permissions.</a:t>
            </a:r>
          </a:p>
          <a:p>
            <a:pPr lvl="1"/>
            <a:r>
              <a:rPr lang="en-US" altLang="ko-KR" dirty="0" smtClean="0"/>
              <a:t>Only packets with the matching source address received at the TURN server have their data forwarded to the corresponding client. </a:t>
            </a:r>
          </a:p>
          <a:p>
            <a:pPr lvl="1"/>
            <a:r>
              <a:rPr lang="en-US" altLang="ko-KR" dirty="0" smtClean="0"/>
              <a:t>Permissions are deleted if not refreshed within 5 min.</a:t>
            </a:r>
          </a:p>
          <a:p>
            <a:r>
              <a:rPr lang="en-US" altLang="ko-KR" dirty="0" smtClean="0"/>
              <a:t>TURN enhances STUN with 6 methods, 9 attributes, and 6 error response codes.</a:t>
            </a:r>
          </a:p>
          <a:p>
            <a:pPr lvl="1"/>
            <a:r>
              <a:rPr lang="en-US" altLang="ko-KR" dirty="0" smtClean="0"/>
              <a:t>Can be partitioned into support for establishing and maintaining allocations, authentication, and manipulating channels. </a:t>
            </a:r>
          </a:p>
          <a:p>
            <a:pPr lvl="1"/>
            <a:r>
              <a:rPr lang="en-US" altLang="ko-KR" dirty="0" smtClean="0"/>
              <a:t>6 methods: </a:t>
            </a:r>
          </a:p>
          <a:p>
            <a:pPr marL="457200" lvl="1" indent="0">
              <a:buNone/>
            </a:pPr>
            <a:r>
              <a:rPr lang="en-US" altLang="ko-KR" dirty="0" smtClean="0"/>
              <a:t>   Allocate(3), Refresh(4)  : establish / keep allocation alive</a:t>
            </a:r>
          </a:p>
          <a:p>
            <a:pPr marL="457200" lvl="1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Send(6), Data(7)</a:t>
            </a:r>
            <a:r>
              <a:rPr lang="en-US" altLang="ko-KR" dirty="0"/>
              <a:t>	 </a:t>
            </a:r>
            <a:r>
              <a:rPr lang="en-US" altLang="ko-KR" dirty="0" smtClean="0"/>
              <a:t>      : use STUN message to encapsulate</a:t>
            </a:r>
          </a:p>
          <a:p>
            <a:pPr marL="457200" lvl="1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en-US" altLang="ko-KR" dirty="0" err="1" smtClean="0"/>
              <a:t>CreatePermission</a:t>
            </a:r>
            <a:r>
              <a:rPr lang="en-US" altLang="ko-KR" dirty="0" smtClean="0"/>
              <a:t>(8)   : establish / refresh a permission.</a:t>
            </a:r>
          </a:p>
          <a:p>
            <a:pPr marL="457200" lvl="1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en-US" altLang="ko-KR" dirty="0" err="1" smtClean="0"/>
              <a:t>ChannelBind</a:t>
            </a:r>
            <a:r>
              <a:rPr lang="en-US" altLang="ko-KR" dirty="0" smtClean="0"/>
              <a:t>(9) : associates a particular peer with channel number</a:t>
            </a:r>
          </a:p>
        </p:txBody>
      </p:sp>
    </p:spTree>
    <p:extLst>
      <p:ext uri="{BB962C8B-B14F-4D97-AF65-F5344CB8AC3E}">
        <p14:creationId xmlns:p14="http://schemas.microsoft.com/office/powerpoint/2010/main" val="403094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44764"/>
            <a:ext cx="7967633" cy="478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323528" y="1099043"/>
            <a:ext cx="8568952" cy="5354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9 STUN attributes</a:t>
            </a:r>
          </a:p>
        </p:txBody>
      </p:sp>
    </p:spTree>
    <p:extLst>
      <p:ext uri="{BB962C8B-B14F-4D97-AF65-F5344CB8AC3E}">
        <p14:creationId xmlns:p14="http://schemas.microsoft.com/office/powerpoint/2010/main" val="221672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TURN allocation request</a:t>
            </a:r>
          </a:p>
          <a:p>
            <a:pPr lvl="1"/>
            <a:r>
              <a:rPr lang="en-US" altLang="ko-KR" dirty="0" smtClean="0"/>
              <a:t>STUN message (message type: 0x0003)</a:t>
            </a:r>
          </a:p>
          <a:p>
            <a:pPr lvl="1"/>
            <a:r>
              <a:rPr lang="en-US" altLang="ko-KR" dirty="0" smtClean="0"/>
              <a:t>STUN long-term credential mechanism					: initial request did not include authentication information.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" t="17029" r="2659" b="6832"/>
          <a:stretch/>
        </p:blipFill>
        <p:spPr bwMode="auto">
          <a:xfrm>
            <a:off x="827584" y="2708920"/>
            <a:ext cx="7593807" cy="38884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75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TURN allocation error response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"/>
          <a:stretch/>
        </p:blipFill>
        <p:spPr bwMode="auto">
          <a:xfrm>
            <a:off x="1047775" y="1557561"/>
            <a:ext cx="6537105" cy="50274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32151" y="3645024"/>
            <a:ext cx="460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ERROR-CODE 401 (unauthorized)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421185" y="3933056"/>
            <a:ext cx="301096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1407815" y="5589240"/>
            <a:ext cx="32403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1421185" y="4869160"/>
            <a:ext cx="135478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0063" y="4684494"/>
            <a:ext cx="460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REALM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20183" y="5301208"/>
            <a:ext cx="460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NONCE value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66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700808"/>
            <a:ext cx="5616624" cy="50948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Second TURN allocation request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67942" y="4521537"/>
            <a:ext cx="460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USERNAME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1227795" y="4797152"/>
            <a:ext cx="210669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1230112" y="5937616"/>
            <a:ext cx="2837832" cy="58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1227795" y="5373216"/>
            <a:ext cx="135478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82455" y="5044910"/>
            <a:ext cx="460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REALM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5635042"/>
            <a:ext cx="460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NONCE value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1227795" y="6381328"/>
            <a:ext cx="11119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067943" y="6127939"/>
            <a:ext cx="460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MESSAGE-INTEGRITY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30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450"/>
          <a:stretch/>
        </p:blipFill>
        <p:spPr>
          <a:xfrm>
            <a:off x="251520" y="1844824"/>
            <a:ext cx="7469534" cy="48834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TURN allocation success response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47244" y="4382729"/>
            <a:ext cx="460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Relayed transport address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736278" y="4676620"/>
            <a:ext cx="301096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661768" y="2665445"/>
            <a:ext cx="3482232" cy="369332"/>
          </a:xfrm>
          <a:prstGeom prst="rect">
            <a:avLst/>
          </a:prstGeom>
          <a:solidFill>
            <a:schemeClr val="bg1">
              <a:alpha val="5019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0 bandwidth: remove allocation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4710088" y="2665445"/>
            <a:ext cx="301096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25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50" dirty="0" smtClean="0"/>
              <a:t>7.4.4 Traversal Using Relays around NAT (TURN)</a:t>
            </a:r>
            <a:endParaRPr lang="ko-KR" altLang="en-US" sz="295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Disadvantage</a:t>
            </a:r>
          </a:p>
          <a:p>
            <a:pPr lvl="1"/>
            <a:r>
              <a:rPr lang="en-US" altLang="ko-KR" dirty="0" smtClean="0"/>
              <a:t>Traffic must be relayed through the TURN server.			: inefficient routing (TURN server may be far away)</a:t>
            </a:r>
            <a:endParaRPr lang="en-US" altLang="ko-KR" sz="1000" dirty="0" smtClean="0"/>
          </a:p>
          <a:p>
            <a:pPr lvl="1"/>
            <a:endParaRPr lang="en-US" altLang="ko-KR" sz="1000" dirty="0" smtClean="0"/>
          </a:p>
          <a:p>
            <a:pPr lvl="1"/>
            <a:r>
              <a:rPr lang="en-US" altLang="ko-KR" dirty="0" smtClean="0"/>
              <a:t>Certain other traffic contents are not passed through from peer to client. (ICMP values, TTL field values, IP DS Field values)</a:t>
            </a:r>
          </a:p>
          <a:p>
            <a:pPr lvl="1"/>
            <a:endParaRPr lang="en-US" altLang="ko-KR" sz="1000" dirty="0" smtClean="0"/>
          </a:p>
          <a:p>
            <a:pPr lvl="1"/>
            <a:r>
              <a:rPr lang="en-US" altLang="ko-KR" dirty="0" smtClean="0"/>
              <a:t>Client configuration complexity						: STUN long-term credential mechanism.</a:t>
            </a:r>
            <a:r>
              <a:rPr lang="en-US" altLang="ko-KR" dirty="0"/>
              <a:t>	</a:t>
            </a:r>
            <a:r>
              <a:rPr lang="en-US" altLang="ko-KR" dirty="0" smtClean="0"/>
              <a:t>			  Form</a:t>
            </a:r>
            <a:r>
              <a:rPr lang="ko-KR" altLang="en-US" dirty="0" smtClean="0"/>
              <a:t> </a:t>
            </a:r>
            <a:r>
              <a:rPr lang="en-US" altLang="ko-KR" dirty="0" smtClean="0"/>
              <a:t>of</a:t>
            </a:r>
            <a:r>
              <a:rPr lang="ko-KR" altLang="en-US" dirty="0" smtClean="0"/>
              <a:t> </a:t>
            </a:r>
            <a:r>
              <a:rPr lang="en-US" altLang="ko-KR" dirty="0"/>
              <a:t>l</a:t>
            </a:r>
            <a:r>
              <a:rPr lang="en-US" altLang="ko-KR" dirty="0" smtClean="0"/>
              <a:t>ogin credential or account assigned by TURN server. </a:t>
            </a:r>
          </a:p>
        </p:txBody>
      </p:sp>
    </p:spTree>
    <p:extLst>
      <p:ext uri="{BB962C8B-B14F-4D97-AF65-F5344CB8AC3E}">
        <p14:creationId xmlns:p14="http://schemas.microsoft.com/office/powerpoint/2010/main" val="17905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00" dirty="0" smtClean="0"/>
              <a:t>7.4.5 Interactive Connectivity Establishment (ICE)</a:t>
            </a:r>
            <a:endParaRPr lang="ko-KR" altLang="en-US" sz="290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ICE has been developed to help UDP-based applications hosted behind a NAT establish connectivity. </a:t>
            </a:r>
          </a:p>
          <a:p>
            <a:pPr lvl="1"/>
            <a:r>
              <a:rPr lang="en-US" altLang="ko-KR" dirty="0" smtClean="0"/>
              <a:t>Extends the use of ICE to TCP-based application. </a:t>
            </a:r>
          </a:p>
          <a:p>
            <a:pPr lvl="1"/>
            <a:endParaRPr lang="en-US" altLang="ko-KR" sz="1000" dirty="0" smtClean="0"/>
          </a:p>
          <a:p>
            <a:r>
              <a:rPr lang="en-US" altLang="ko-KR" dirty="0" smtClean="0"/>
              <a:t>A set of heuristics by which an application can perform UNSAF in a relatedly predictable fashion. 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ICE </a:t>
            </a:r>
            <a:r>
              <a:rPr lang="en-US" altLang="ko-KR" dirty="0" smtClean="0"/>
              <a:t>makes use of other protocols such as </a:t>
            </a:r>
            <a:r>
              <a:rPr lang="en-US" altLang="ko-KR" sz="2200" dirty="0" smtClean="0"/>
              <a:t>TURN and STUN.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ICE works with and extends “offer/answer” protocols, such as Session Description Protocol (SDP).</a:t>
            </a:r>
          </a:p>
          <a:p>
            <a:pPr lvl="1"/>
            <a:r>
              <a:rPr lang="en-US" altLang="ko-KR" dirty="0" smtClean="0"/>
              <a:t>Common to find ICE clients incorporated into VoIP applications that use SDP/SIP for establishing communication.</a:t>
            </a:r>
          </a:p>
          <a:p>
            <a:pPr lvl="1"/>
            <a:r>
              <a:rPr lang="en-US" altLang="ko-KR" dirty="0" smtClean="0"/>
              <a:t>Also be used as a generic NAT traversal mechanism.</a:t>
            </a:r>
          </a:p>
          <a:p>
            <a:pPr marL="0" indent="0">
              <a:buNone/>
            </a:pP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04980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900" dirty="0" smtClean="0"/>
              <a:t>7.4.5 Interactive Connectivity Establishment (ICE)</a:t>
            </a:r>
            <a:endParaRPr lang="ko-KR" altLang="en-US" sz="2900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323528" y="1099043"/>
            <a:ext cx="8568952" cy="535429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Ordinarily, ICE works to establish communication between two SDP entities(agents).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Determining a set of </a:t>
            </a:r>
            <a:r>
              <a:rPr lang="en-US" altLang="ko-KR" b="1" dirty="0" smtClean="0"/>
              <a:t>candidate transport addresses </a:t>
            </a:r>
            <a:r>
              <a:rPr lang="en-US" altLang="ko-KR" dirty="0" smtClean="0"/>
              <a:t>that each agent might use for communicating with the other.</a:t>
            </a:r>
          </a:p>
          <a:p>
            <a:pPr lvl="1"/>
            <a:r>
              <a:rPr lang="en-US" altLang="ko-KR" dirty="0" smtClean="0"/>
              <a:t>May make use of both STUN and TURN to determine the candidate transport addresses.</a:t>
            </a:r>
          </a:p>
          <a:p>
            <a:pPr lvl="1"/>
            <a:endParaRPr lang="en-US" altLang="ko-KR" sz="1000" dirty="0"/>
          </a:p>
          <a:p>
            <a:r>
              <a:rPr lang="en-US" altLang="ko-KR" dirty="0" smtClean="0"/>
              <a:t>Order addresses according to a priority. </a:t>
            </a:r>
            <a:r>
              <a:rPr lang="en-US" altLang="ko-KR" sz="2000" dirty="0" smtClean="0"/>
              <a:t>(direct &gt; relaying)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Forms an identical set of prioritized candidate pairs </a:t>
            </a:r>
            <a:r>
              <a:rPr lang="en-US" altLang="ko-KR" sz="1800" dirty="0" smtClean="0"/>
              <a:t>(agent</a:t>
            </a:r>
            <a:r>
              <a:rPr lang="en-US" altLang="ko-KR" sz="1800" dirty="0"/>
              <a:t> </a:t>
            </a:r>
            <a:r>
              <a:rPr lang="en-US" altLang="ko-KR" sz="1800" dirty="0" smtClean="0"/>
              <a:t>&amp; peer)</a:t>
            </a:r>
          </a:p>
          <a:p>
            <a:pPr lvl="1"/>
            <a:endParaRPr lang="en-US" altLang="ko-KR" sz="1000" dirty="0" smtClean="0"/>
          </a:p>
          <a:p>
            <a:r>
              <a:rPr lang="en-US" altLang="ko-KR" i="1" dirty="0" smtClean="0"/>
              <a:t>Controlling agent </a:t>
            </a:r>
            <a:r>
              <a:rPr lang="en-US" altLang="ko-KR" dirty="0" smtClean="0"/>
              <a:t>determined selected candidate pair and nominates which valid candidate pairs will be used.</a:t>
            </a:r>
          </a:p>
          <a:p>
            <a:pPr lvl="1"/>
            <a:r>
              <a:rPr lang="en-US" altLang="ko-KR" dirty="0" smtClean="0"/>
              <a:t>Regular nomination  / Aggressive nomination</a:t>
            </a:r>
          </a:p>
        </p:txBody>
      </p:sp>
    </p:spTree>
    <p:extLst>
      <p:ext uri="{BB962C8B-B14F-4D97-AF65-F5344CB8AC3E}">
        <p14:creationId xmlns:p14="http://schemas.microsoft.com/office/powerpoint/2010/main" val="311386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2564</TotalTime>
  <Words>1981</Words>
  <Application>Microsoft Office PowerPoint</Application>
  <PresentationFormat>화면 슬라이드 쇼(4:3)</PresentationFormat>
  <Paragraphs>293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9" baseType="lpstr">
      <vt:lpstr>굴림</vt:lpstr>
      <vt:lpstr>Arial</vt:lpstr>
      <vt:lpstr>맑은 고딕</vt:lpstr>
      <vt:lpstr>Office 테마</vt:lpstr>
      <vt:lpstr>7.4: NAT Traversal</vt:lpstr>
      <vt:lpstr>Background</vt:lpstr>
      <vt:lpstr>7.4.1 Pinholes and Hole Punching</vt:lpstr>
      <vt:lpstr>7.4.1 Pinholes and Hole Punching</vt:lpstr>
      <vt:lpstr>7.4.2 UNilateral Self-Address Fixing (UNSAF)</vt:lpstr>
      <vt:lpstr>7.4.2 UNilateral Self-Address Fixing (UNSAF)</vt:lpstr>
      <vt:lpstr>7.4.2 UNilateral Self-Address Fixing (UNSAF)</vt:lpstr>
      <vt:lpstr>7.4.2 UNilateral Self-Address Fixing (UNSAF)</vt:lpstr>
      <vt:lpstr>7.4.3 Session Traversal Utilities for NAT (STUN)</vt:lpstr>
      <vt:lpstr>7.4.3 Session Traversal Utilities for NAT (STUN)</vt:lpstr>
      <vt:lpstr>7.4.3 Session Traversal Utilities for NAT (STUN)</vt:lpstr>
      <vt:lpstr>7.4.3 Session Traversal Utilities for NAT (STUN)</vt:lpstr>
      <vt:lpstr>7.4.3 Session Traversal Utilities for NAT (STUN)</vt:lpstr>
      <vt:lpstr>7.4.3 Session Traversal Utilities for NAT (STUN)</vt:lpstr>
      <vt:lpstr>7.4.3 Session Traversal Utilities for NAT (STUN)</vt:lpstr>
      <vt:lpstr>7.4.3 Session Traversal Utilities for NAT (STUN)</vt:lpstr>
      <vt:lpstr>7.4.3 Session Traversal Utilities for NAT (STUN)</vt:lpstr>
      <vt:lpstr>7.4.3 Session Traversal Utilities for NAT (STUN)</vt:lpstr>
      <vt:lpstr>7.4.3 Session Traversal Utilities for NAT (STUN)</vt:lpstr>
      <vt:lpstr>7.4.3 Session Traversal Utilities for NAT (STUN)</vt:lpstr>
      <vt:lpstr>7.4.4 Traversal Using Relays around NAT (TURN)</vt:lpstr>
      <vt:lpstr>7.4.4 Traversal Using Relays around NAT (TURN)</vt:lpstr>
      <vt:lpstr>7.4.4 Traversal Using Relays around NAT (TURN)</vt:lpstr>
      <vt:lpstr>7.4.4 Traversal Using Relays around NAT (TURN)</vt:lpstr>
      <vt:lpstr>7.4.4 Traversal Using Relays around NAT (TURN)</vt:lpstr>
      <vt:lpstr>7.4.4 Traversal Using Relays around NAT (TURN)</vt:lpstr>
      <vt:lpstr>7.4.4 Traversal Using Relays around NAT (TURN)</vt:lpstr>
      <vt:lpstr>7.4.4 Traversal Using Relays around NAT (TURN)</vt:lpstr>
      <vt:lpstr>7.4.4 Traversal Using Relays around NAT (TURN)</vt:lpstr>
      <vt:lpstr>7.4.4 Traversal Using Relays around NAT (TURN)</vt:lpstr>
      <vt:lpstr>7.4.4 Traversal Using Relays around NAT (TURN)</vt:lpstr>
      <vt:lpstr>7.4.4 Traversal Using Relays around NAT (TURN)</vt:lpstr>
      <vt:lpstr>7.4.4 Traversal Using Relays around NAT (TURN)</vt:lpstr>
      <vt:lpstr>7.4.5 Interactive Connectivity Establishment (ICE)</vt:lpstr>
      <vt:lpstr>7.4.5 Interactive Connectivity Establishment (ICE)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user</cp:lastModifiedBy>
  <cp:revision>126</cp:revision>
  <dcterms:created xsi:type="dcterms:W3CDTF">2006-10-05T04:04:58Z</dcterms:created>
  <dcterms:modified xsi:type="dcterms:W3CDTF">2015-10-27T14:53:31Z</dcterms:modified>
</cp:coreProperties>
</file>